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45"/>
  </p:notesMasterIdLst>
  <p:handoutMasterIdLst>
    <p:handoutMasterId r:id="rId46"/>
  </p:handoutMasterIdLst>
  <p:sldIdLst>
    <p:sldId id="256" r:id="rId5"/>
    <p:sldId id="272" r:id="rId6"/>
    <p:sldId id="263" r:id="rId7"/>
    <p:sldId id="336" r:id="rId8"/>
    <p:sldId id="296" r:id="rId9"/>
    <p:sldId id="321" r:id="rId10"/>
    <p:sldId id="339" r:id="rId11"/>
    <p:sldId id="355" r:id="rId12"/>
    <p:sldId id="322" r:id="rId13"/>
    <p:sldId id="323" r:id="rId14"/>
    <p:sldId id="324" r:id="rId15"/>
    <p:sldId id="325" r:id="rId16"/>
    <p:sldId id="326" r:id="rId17"/>
    <p:sldId id="335" r:id="rId18"/>
    <p:sldId id="329" r:id="rId19"/>
    <p:sldId id="356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8" r:id="rId28"/>
    <p:sldId id="349" r:id="rId29"/>
    <p:sldId id="350" r:id="rId30"/>
    <p:sldId id="357" r:id="rId31"/>
    <p:sldId id="337" r:id="rId32"/>
    <p:sldId id="351" r:id="rId33"/>
    <p:sldId id="328" r:id="rId34"/>
    <p:sldId id="352" r:id="rId35"/>
    <p:sldId id="353" r:id="rId36"/>
    <p:sldId id="354" r:id="rId37"/>
    <p:sldId id="358" r:id="rId38"/>
    <p:sldId id="338" r:id="rId39"/>
    <p:sldId id="359" r:id="rId40"/>
    <p:sldId id="360" r:id="rId41"/>
    <p:sldId id="330" r:id="rId42"/>
    <p:sldId id="332" r:id="rId43"/>
    <p:sldId id="333" r:id="rId4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63AD7-F849-460A-969B-7E2C303CD7E0}" v="1" dt="2020-11-18T16:16:1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100" d="100"/>
          <a:sy n="100" d="100"/>
        </p:scale>
        <p:origin x="9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07/12/2020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713232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14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85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93353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827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105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93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571471"/>
            <a:ext cx="8447150" cy="275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850359"/>
            <a:ext cx="8245162" cy="1229178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079538"/>
            <a:ext cx="8245160" cy="49193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963448"/>
            <a:ext cx="213360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CD74-91A7-4B71-B298-50645341EDD4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959843"/>
            <a:ext cx="5187908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963448"/>
            <a:ext cx="76233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77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512006"/>
            <a:ext cx="8482004" cy="991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8448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B509D1-F8C0-4CA0-858B-2AEDA726DA78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77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99771"/>
            <a:ext cx="2180113" cy="4847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63105"/>
            <a:ext cx="1503123" cy="4319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63105"/>
            <a:ext cx="5922209" cy="4319228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963448"/>
            <a:ext cx="99610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FAD2B5B-47C2-4EBB-964D-B5C3690B6DFC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959843"/>
            <a:ext cx="5922209" cy="30427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963448"/>
            <a:ext cx="87314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69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8160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7601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401182"/>
            <a:ext cx="8272211" cy="374413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24705"/>
            <a:ext cx="2133599" cy="304271"/>
          </a:xfrm>
        </p:spPr>
        <p:txBody>
          <a:bodyPr/>
          <a:lstStyle/>
          <a:p>
            <a:pPr rtl="0"/>
            <a:fld id="{4284DE75-DF3C-46A1-8E6B-C01542896712}" type="datetime1">
              <a:rPr lang="fr-FR" noProof="0" smtClean="0"/>
              <a:t>07/12/2020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21100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24705"/>
            <a:ext cx="789381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4284979"/>
            <a:ext cx="8468145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536592"/>
            <a:ext cx="8272211" cy="1247923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784514"/>
            <a:ext cx="8272211" cy="5004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0CB3D2D-45DD-496C-AA6C-A93FD66473E3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66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856670"/>
            <a:ext cx="4066793" cy="33069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856670"/>
            <a:ext cx="4066794" cy="33069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4" y="5290021"/>
            <a:ext cx="2133599" cy="304271"/>
          </a:xfrm>
        </p:spPr>
        <p:txBody>
          <a:bodyPr/>
          <a:lstStyle/>
          <a:p>
            <a:pPr rtl="0"/>
            <a:fld id="{EFB18253-55B0-414F-8F02-5F24D4FE0C41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4" y="5286416"/>
            <a:ext cx="5187908" cy="30427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5" y="5290021"/>
            <a:ext cx="789383" cy="304271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793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505462"/>
            <a:ext cx="8475027" cy="8111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4" y="296053"/>
            <a:ext cx="8272212" cy="823610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4" y="1526032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1" y="1526032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04464" y="5260990"/>
            <a:ext cx="2133599" cy="304271"/>
          </a:xfrm>
        </p:spPr>
        <p:txBody>
          <a:bodyPr/>
          <a:lstStyle/>
          <a:p>
            <a:pPr rtl="0"/>
            <a:fld id="{A3DF8B3A-A2CC-4133-9F37-93D6DD187088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5894" y="5257385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18725" y="5260990"/>
            <a:ext cx="789383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19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A376707-662B-440F-A345-984A712059E4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67424E-3337-4E92-BEE1-F720AC49DD1E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30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284977"/>
            <a:ext cx="8473650" cy="1062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4385247"/>
            <a:ext cx="3682084" cy="574595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501000"/>
            <a:ext cx="8469630" cy="35040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4385247"/>
            <a:ext cx="4402490" cy="57459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6D64502-6BA4-4CC8-8A3D-2A27850A7A08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79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911157"/>
            <a:ext cx="8272212" cy="472282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99771"/>
            <a:ext cx="8468144" cy="296437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4383439"/>
            <a:ext cx="8272213" cy="49889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C10578-73C0-4732-A884-D24ACCC97C87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98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87603"/>
            <a:ext cx="8272212" cy="991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946669"/>
            <a:ext cx="8272212" cy="293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963448"/>
            <a:ext cx="21335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A4C732EE-BF7E-4015-ABFF-6CDED879EEBC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959843"/>
            <a:ext cx="51879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963448"/>
            <a:ext cx="78938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334901" y="381000"/>
            <a:ext cx="2777490" cy="79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78036"/>
            <a:ext cx="2777490" cy="8212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81000"/>
            <a:ext cx="277749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2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UDA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15" y="0"/>
            <a:ext cx="9143985" cy="5714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583152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GPGPU </a:t>
            </a:r>
            <a:r>
              <a:rPr lang="fr-FR" sz="3150" dirty="0" smtClean="0">
                <a:solidFill>
                  <a:schemeClr val="bg1"/>
                </a:solidFill>
              </a:rPr>
              <a:t>avec CUDA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interne </a:t>
            </a:r>
            <a:r>
              <a:rPr lang="fr-FR" dirty="0" err="1" smtClean="0">
                <a:solidFill>
                  <a:srgbClr val="7CEBFF"/>
                </a:solidFill>
              </a:rPr>
              <a:t>scalian</a:t>
            </a:r>
            <a:r>
              <a:rPr lang="fr-FR" dirty="0">
                <a:solidFill>
                  <a:srgbClr val="7CEBFF"/>
                </a:solidFill>
              </a:rPr>
              <a:t> </a:t>
            </a:r>
            <a:r>
              <a:rPr lang="fr-FR" dirty="0" smtClean="0">
                <a:solidFill>
                  <a:srgbClr val="7CEBFF"/>
                </a:solidFill>
              </a:rPr>
              <a:t>les 7 et 8 décembre 2020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Vers un vrai calcul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1191662" y="1531907"/>
            <a:ext cx="6260172" cy="4101638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Passage d'arguments aux noyaux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Passage d'arguments identique au C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Aucun retour automatique de données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Noyau forcement de type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Pas de passage par référence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Pas de nombre variable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d'arguments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 smtClean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pc="-1" dirty="0" smtClean="0">
                <a:solidFill>
                  <a:srgbClr val="FF950E"/>
                </a:solidFill>
              </a:rPr>
              <a:t>Appel de noyau depuis un noyau</a:t>
            </a:r>
          </a:p>
          <a:p>
            <a:pPr marL="799920" lvl="1" indent="-342720">
              <a:spcBef>
                <a:spcPts val="448"/>
              </a:spcBef>
              <a:buClr>
                <a:srgbClr val="FF950E"/>
              </a:buClr>
              <a:buFont typeface="Wingdings" panose="05000000000000000000" pitchFamily="2" charset="2"/>
              <a:buChar char="§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Possible à partir de CUDA </a:t>
            </a: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5.0</a:t>
            </a:r>
            <a:endParaRPr lang="fr-FR" spc="-1" dirty="0">
              <a:solidFill>
                <a:srgbClr val="FF950E"/>
              </a:solidFill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Récursivité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Possible à partir de CUDA 7.0 et architecture Fermi (~2011)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6677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CudaMalloc</a:t>
            </a:r>
            <a:r>
              <a:rPr lang="fr-FR" dirty="0" smtClean="0"/>
              <a:t> et </a:t>
            </a:r>
            <a:r>
              <a:rPr lang="fr-FR" dirty="0" err="1" smtClean="0"/>
              <a:t>cudaFree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435894" y="1580855"/>
            <a:ext cx="8642520" cy="4500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Allocation de mémoire sur le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device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cudaError_t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cudaMalloc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(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**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devPtr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,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Pointeur sur l'adresse du buffer allouée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   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size_t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size ) ;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Taille du buffer à allouer (</a:t>
            </a:r>
            <a:r>
              <a:rPr lang="fr-FR" sz="1800" b="1" strike="noStrike" spc="-1" dirty="0">
                <a:solidFill>
                  <a:srgbClr val="008000"/>
                </a:solidFill>
                <a:latin typeface="Arial narrow"/>
              </a:rPr>
              <a:t>en octets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).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 narrow"/>
              </a:rPr>
              <a:t>Libération d'une zone de mémoire sur le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 narrow"/>
              </a:rPr>
              <a:t>device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cudaError_t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cudaFree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(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*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devPtr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) ;  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Pointeur </a:t>
            </a:r>
            <a:r>
              <a:rPr lang="fr-FR" sz="1800" b="0" strike="noStrike" spc="-1" dirty="0" smtClean="0">
                <a:solidFill>
                  <a:srgbClr val="008000"/>
                </a:solidFill>
                <a:latin typeface="Arial narrow"/>
              </a:rPr>
              <a:t>sur le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buffer à </a:t>
            </a:r>
            <a:r>
              <a:rPr lang="fr-FR" sz="1800" b="0" strike="noStrike" spc="-1" dirty="0" smtClean="0">
                <a:solidFill>
                  <a:srgbClr val="008000"/>
                </a:solidFill>
                <a:latin typeface="Arial narrow"/>
              </a:rPr>
              <a:t>libérer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980000" y="3521475"/>
            <a:ext cx="5184000" cy="170323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*data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n = 1024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dataSize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= n *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1" strike="noStrike" spc="-1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((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void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**)&amp;data,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dataSize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1" strike="noStrike" spc="-1" dirty="0" err="1" smtClean="0">
                <a:solidFill>
                  <a:srgbClr val="000000"/>
                </a:solidFill>
                <a:latin typeface="Courier New"/>
              </a:rPr>
              <a:t>cudaFree</a:t>
            </a:r>
            <a:r>
              <a:rPr lang="fr-FR" sz="1600" b="0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(data)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5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cudaMemcpy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TextShape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77500" lnSpcReduction="20000"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Copie de données HOST ↔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Device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cudaError_t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cudaMemcpy</a:t>
            </a:r>
            <a:r>
              <a:rPr lang="fr-FR" sz="1800" b="1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(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* dst,         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Adresse du buffer destination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      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const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*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src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,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Adresse du buffer source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      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size_t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count,    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Taille des données à transférer (octets)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      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enum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cudaMemcpyKind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kind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) ;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Sens de la copie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Type de copie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enum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cudaMemcpyKind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{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cudaMemcpyHostToHost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,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cudaMemcpyHostToDevice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,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cudaMemcpyDeviceToHost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,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cudaMemcpyDeviceToDevice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,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800" b="0" strike="noStrike" spc="-1" dirty="0" err="1" smtClean="0">
                <a:solidFill>
                  <a:srgbClr val="0A3071"/>
                </a:solidFill>
                <a:latin typeface="Arial Narrow"/>
              </a:rPr>
              <a:t>cudaMemcpyDefault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} ;</a:t>
            </a:r>
          </a:p>
        </p:txBody>
      </p:sp>
    </p:spTree>
    <p:extLst>
      <p:ext uri="{BB962C8B-B14F-4D97-AF65-F5344CB8AC3E}">
        <p14:creationId xmlns:p14="http://schemas.microsoft.com/office/powerpoint/2010/main" val="3716923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Somme de 2 entiers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CustomShape 2"/>
          <p:cNvSpPr/>
          <p:nvPr/>
        </p:nvSpPr>
        <p:spPr>
          <a:xfrm>
            <a:off x="3362400" y="1430401"/>
            <a:ext cx="5543640" cy="318479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main(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200" b="1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( (</a:t>
            </a:r>
            <a:r>
              <a:rPr lang="fr-FR" sz="1200" b="1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**)&amp;</a:t>
            </a:r>
            <a:r>
              <a:rPr lang="fr-FR" sz="1200" b="1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200" b="1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) )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ourier New"/>
              </a:rPr>
              <a:t>add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&lt;&lt;&lt;1,1&gt;&gt;&gt;( 2, 7, </a:t>
            </a:r>
            <a:r>
              <a:rPr lang="fr-FR" sz="12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)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cudaMemcpy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( &amp;</a:t>
            </a:r>
            <a:r>
              <a:rPr lang="fr-FR" sz="1200" b="1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,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fr-FR" sz="1200" b="1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,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200" b="1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),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cudaMemcpyDeviceToHost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cudaFree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200" b="1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)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return 0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3355399" y="4679835"/>
            <a:ext cx="5543280" cy="84914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__global__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ourier New"/>
              </a:rPr>
              <a:t>add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*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CustomShape 17"/>
          <p:cNvSpPr/>
          <p:nvPr/>
        </p:nvSpPr>
        <p:spPr>
          <a:xfrm>
            <a:off x="435894" y="2940089"/>
            <a:ext cx="1865742" cy="46165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Attente implicite de la</a:t>
            </a:r>
          </a:p>
          <a:p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terminaison du noyau</a:t>
            </a:r>
          </a:p>
        </p:txBody>
      </p:sp>
      <p:sp>
        <p:nvSpPr>
          <p:cNvPr id="21" name="Line 18"/>
          <p:cNvSpPr/>
          <p:nvPr/>
        </p:nvSpPr>
        <p:spPr>
          <a:xfrm>
            <a:off x="2301636" y="3163613"/>
            <a:ext cx="1376985" cy="73573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2" name="Group 19"/>
          <p:cNvGrpSpPr/>
          <p:nvPr/>
        </p:nvGrpSpPr>
        <p:grpSpPr>
          <a:xfrm>
            <a:off x="150621" y="1585344"/>
            <a:ext cx="3527999" cy="568636"/>
            <a:chOff x="2376000" y="792000"/>
            <a:chExt cx="4102415" cy="568636"/>
          </a:xfrm>
        </p:grpSpPr>
        <p:sp>
          <p:nvSpPr>
            <p:cNvPr id="23" name="CustomShape 20"/>
            <p:cNvSpPr/>
            <p:nvPr/>
          </p:nvSpPr>
          <p:spPr>
            <a:xfrm>
              <a:off x="2376000" y="792000"/>
              <a:ext cx="3528000" cy="50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Bonne pratique : préfixer les variables</a:t>
              </a:r>
            </a:p>
            <a:p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pointant sur des buffers GPU par « dev_ »</a:t>
              </a:r>
            </a:p>
          </p:txBody>
        </p:sp>
        <p:sp>
          <p:nvSpPr>
            <p:cNvPr id="24" name="Line 21"/>
            <p:cNvSpPr/>
            <p:nvPr/>
          </p:nvSpPr>
          <p:spPr>
            <a:xfrm>
              <a:off x="5904000" y="1066988"/>
              <a:ext cx="574415" cy="293648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20139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Renverser un vecteur de taille N à l’aide du GPU</a:t>
            </a:r>
          </a:p>
          <a:p>
            <a:r>
              <a:rPr lang="fr-FR" dirty="0" smtClean="0"/>
              <a:t>Lancer le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Reverse_cud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</a:t>
            </a:r>
          </a:p>
          <a:p>
            <a:r>
              <a:rPr lang="fr-FR" dirty="0"/>
              <a:t>Implémenter les parties manquantes (TODO)</a:t>
            </a:r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966955"/>
          </a:xfrm>
        </p:spPr>
        <p:txBody>
          <a:bodyPr>
            <a:normAutofit/>
          </a:bodyPr>
          <a:lstStyle/>
          <a:p>
            <a:r>
              <a:rPr lang="fr-FR" dirty="0" err="1" smtClean="0"/>
              <a:t>cudaMalloc</a:t>
            </a:r>
            <a:endParaRPr lang="fr-FR" dirty="0" smtClean="0"/>
          </a:p>
          <a:p>
            <a:r>
              <a:rPr lang="fr-FR" dirty="0" err="1" smtClean="0"/>
              <a:t>cudaMemcpy</a:t>
            </a:r>
            <a:endParaRPr lang="fr-FR" dirty="0" smtClean="0"/>
          </a:p>
          <a:p>
            <a:r>
              <a:rPr lang="fr-FR" dirty="0" err="1" smtClean="0"/>
              <a:t>cudaFree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14</a:t>
            </a:fld>
            <a:endParaRPr lang="fr-FR" sz="1600"/>
          </a:p>
        </p:txBody>
      </p:sp>
      <p:grpSp>
        <p:nvGrpSpPr>
          <p:cNvPr id="3" name="Groupe 2"/>
          <p:cNvGrpSpPr/>
          <p:nvPr/>
        </p:nvGrpSpPr>
        <p:grpSpPr>
          <a:xfrm>
            <a:off x="2753601" y="3371439"/>
            <a:ext cx="3819360" cy="2189496"/>
            <a:chOff x="539280" y="3343428"/>
            <a:chExt cx="8448480" cy="2783904"/>
          </a:xfrm>
        </p:grpSpPr>
        <p:grpSp>
          <p:nvGrpSpPr>
            <p:cNvPr id="16" name="Group 3"/>
            <p:cNvGrpSpPr/>
            <p:nvPr/>
          </p:nvGrpSpPr>
          <p:grpSpPr>
            <a:xfrm>
              <a:off x="4608000" y="3744000"/>
              <a:ext cx="2592000" cy="782870"/>
              <a:chOff x="4608000" y="3744000"/>
              <a:chExt cx="2592000" cy="782870"/>
            </a:xfrm>
          </p:grpSpPr>
          <p:sp>
            <p:nvSpPr>
              <p:cNvPr id="17" name="CustomShape 4"/>
              <p:cNvSpPr/>
              <p:nvPr/>
            </p:nvSpPr>
            <p:spPr>
              <a:xfrm>
                <a:off x="4608000" y="3744000"/>
                <a:ext cx="2592000" cy="418320"/>
              </a:xfrm>
              <a:prstGeom prst="rect">
                <a:avLst/>
              </a:prstGeom>
              <a:solidFill>
                <a:srgbClr val="AECF00"/>
              </a:solidFill>
              <a:ln>
                <a:solidFill>
                  <a:srgbClr val="80808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" name="CustomShape 5"/>
              <p:cNvSpPr/>
              <p:nvPr/>
            </p:nvSpPr>
            <p:spPr>
              <a:xfrm>
                <a:off x="495468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id="19" name="CustomShape 6"/>
              <p:cNvSpPr/>
              <p:nvPr/>
            </p:nvSpPr>
            <p:spPr>
              <a:xfrm>
                <a:off x="519336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20" name="CustomShape 7"/>
              <p:cNvSpPr/>
              <p:nvPr/>
            </p:nvSpPr>
            <p:spPr>
              <a:xfrm>
                <a:off x="543204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21" name="CustomShape 8"/>
              <p:cNvSpPr/>
              <p:nvPr/>
            </p:nvSpPr>
            <p:spPr>
              <a:xfrm>
                <a:off x="471600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0</a:t>
                </a:r>
              </a:p>
            </p:txBody>
          </p:sp>
          <p:sp>
            <p:nvSpPr>
              <p:cNvPr id="22" name="CustomShape 9"/>
              <p:cNvSpPr/>
              <p:nvPr/>
            </p:nvSpPr>
            <p:spPr>
              <a:xfrm>
                <a:off x="590400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id="23" name="CustomShape 10"/>
              <p:cNvSpPr/>
              <p:nvPr/>
            </p:nvSpPr>
            <p:spPr>
              <a:xfrm>
                <a:off x="614268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id="24" name="CustomShape 11"/>
              <p:cNvSpPr/>
              <p:nvPr/>
            </p:nvSpPr>
            <p:spPr>
              <a:xfrm>
                <a:off x="638136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id="25" name="CustomShape 12"/>
              <p:cNvSpPr/>
              <p:nvPr/>
            </p:nvSpPr>
            <p:spPr>
              <a:xfrm>
                <a:off x="566532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26" name="CustomShape 13"/>
              <p:cNvSpPr/>
              <p:nvPr/>
            </p:nvSpPr>
            <p:spPr>
              <a:xfrm>
                <a:off x="685872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9</a:t>
                </a:r>
              </a:p>
            </p:txBody>
          </p:sp>
          <p:sp>
            <p:nvSpPr>
              <p:cNvPr id="27" name="CustomShape 14"/>
              <p:cNvSpPr/>
              <p:nvPr/>
            </p:nvSpPr>
            <p:spPr>
              <a:xfrm>
                <a:off x="662004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8</a:t>
                </a:r>
              </a:p>
            </p:txBody>
          </p:sp>
          <p:sp>
            <p:nvSpPr>
              <p:cNvPr id="28" name="TextShape 15"/>
              <p:cNvSpPr txBox="1"/>
              <p:nvPr/>
            </p:nvSpPr>
            <p:spPr>
              <a:xfrm>
                <a:off x="5020605" y="4193151"/>
                <a:ext cx="1890676" cy="333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r>
                  <a:rPr lang="fr-FR" sz="1000" b="0" strike="noStrike" spc="-1" dirty="0" err="1">
                    <a:solidFill>
                      <a:srgbClr val="000000"/>
                    </a:solidFill>
                    <a:latin typeface="Arial"/>
                  </a:rPr>
                  <a:t>dev_dataIn</a:t>
                </a:r>
                <a:endParaRPr lang="fr-FR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9" name="Group 16"/>
            <p:cNvGrpSpPr/>
            <p:nvPr/>
          </p:nvGrpSpPr>
          <p:grpSpPr>
            <a:xfrm>
              <a:off x="539640" y="3744000"/>
              <a:ext cx="2830211" cy="807612"/>
              <a:chOff x="539640" y="3744000"/>
              <a:chExt cx="2830211" cy="807612"/>
            </a:xfrm>
          </p:grpSpPr>
          <p:sp>
            <p:nvSpPr>
              <p:cNvPr id="30" name="CustomShape 17"/>
              <p:cNvSpPr/>
              <p:nvPr/>
            </p:nvSpPr>
            <p:spPr>
              <a:xfrm>
                <a:off x="539640" y="3744000"/>
                <a:ext cx="2592000" cy="418320"/>
              </a:xfrm>
              <a:prstGeom prst="rect">
                <a:avLst/>
              </a:prstGeom>
              <a:solidFill>
                <a:srgbClr val="0084D1"/>
              </a:solidFill>
              <a:ln>
                <a:solidFill>
                  <a:srgbClr val="80808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" name="CustomShape 18"/>
              <p:cNvSpPr/>
              <p:nvPr/>
            </p:nvSpPr>
            <p:spPr>
              <a:xfrm>
                <a:off x="88632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id="32" name="CustomShape 19"/>
              <p:cNvSpPr/>
              <p:nvPr/>
            </p:nvSpPr>
            <p:spPr>
              <a:xfrm>
                <a:off x="112500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33" name="CustomShape 20"/>
              <p:cNvSpPr/>
              <p:nvPr/>
            </p:nvSpPr>
            <p:spPr>
              <a:xfrm>
                <a:off x="136368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34" name="CustomShape 21"/>
              <p:cNvSpPr/>
              <p:nvPr/>
            </p:nvSpPr>
            <p:spPr>
              <a:xfrm>
                <a:off x="64764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0</a:t>
                </a:r>
              </a:p>
            </p:txBody>
          </p:sp>
          <p:sp>
            <p:nvSpPr>
              <p:cNvPr id="35" name="CustomShape 22"/>
              <p:cNvSpPr/>
              <p:nvPr/>
            </p:nvSpPr>
            <p:spPr>
              <a:xfrm>
                <a:off x="183564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id="36" name="CustomShape 23"/>
              <p:cNvSpPr/>
              <p:nvPr/>
            </p:nvSpPr>
            <p:spPr>
              <a:xfrm>
                <a:off x="207432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id="37" name="CustomShape 24"/>
              <p:cNvSpPr/>
              <p:nvPr/>
            </p:nvSpPr>
            <p:spPr>
              <a:xfrm>
                <a:off x="231300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id="38" name="CustomShape 25"/>
              <p:cNvSpPr/>
              <p:nvPr/>
            </p:nvSpPr>
            <p:spPr>
              <a:xfrm>
                <a:off x="159696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39" name="CustomShape 26"/>
              <p:cNvSpPr/>
              <p:nvPr/>
            </p:nvSpPr>
            <p:spPr>
              <a:xfrm>
                <a:off x="279036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9</a:t>
                </a:r>
              </a:p>
            </p:txBody>
          </p:sp>
          <p:sp>
            <p:nvSpPr>
              <p:cNvPr id="40" name="CustomShape 27"/>
              <p:cNvSpPr/>
              <p:nvPr/>
            </p:nvSpPr>
            <p:spPr>
              <a:xfrm>
                <a:off x="255168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8</a:t>
                </a:r>
              </a:p>
            </p:txBody>
          </p:sp>
          <p:sp>
            <p:nvSpPr>
              <p:cNvPr id="41" name="TextShape 28"/>
              <p:cNvSpPr txBox="1"/>
              <p:nvPr/>
            </p:nvSpPr>
            <p:spPr>
              <a:xfrm>
                <a:off x="1133893" y="4217893"/>
                <a:ext cx="2235958" cy="333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r>
                  <a:rPr lang="fr-FR" sz="1000" b="0" strike="noStrike" spc="-1" dirty="0" err="1">
                    <a:solidFill>
                      <a:srgbClr val="000000"/>
                    </a:solidFill>
                    <a:latin typeface="Arial"/>
                  </a:rPr>
                  <a:t>dataIn</a:t>
                </a:r>
                <a:endParaRPr lang="fr-FR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2" name="Group 29"/>
            <p:cNvGrpSpPr/>
            <p:nvPr/>
          </p:nvGrpSpPr>
          <p:grpSpPr>
            <a:xfrm>
              <a:off x="4607640" y="5004000"/>
              <a:ext cx="3029893" cy="734040"/>
              <a:chOff x="4607640" y="5004000"/>
              <a:chExt cx="3029893" cy="734040"/>
            </a:xfrm>
          </p:grpSpPr>
          <p:sp>
            <p:nvSpPr>
              <p:cNvPr id="43" name="CustomShape 30"/>
              <p:cNvSpPr/>
              <p:nvPr/>
            </p:nvSpPr>
            <p:spPr>
              <a:xfrm>
                <a:off x="4607640" y="5004000"/>
                <a:ext cx="2592000" cy="418320"/>
              </a:xfrm>
              <a:prstGeom prst="rect">
                <a:avLst/>
              </a:prstGeom>
              <a:solidFill>
                <a:srgbClr val="AECF00"/>
              </a:solidFill>
              <a:ln>
                <a:solidFill>
                  <a:srgbClr val="80808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" name="CustomShape 31"/>
              <p:cNvSpPr/>
              <p:nvPr/>
            </p:nvSpPr>
            <p:spPr>
              <a:xfrm>
                <a:off x="495432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8</a:t>
                </a:r>
              </a:p>
            </p:txBody>
          </p:sp>
          <p:sp>
            <p:nvSpPr>
              <p:cNvPr id="45" name="CustomShape 32"/>
              <p:cNvSpPr/>
              <p:nvPr/>
            </p:nvSpPr>
            <p:spPr>
              <a:xfrm>
                <a:off x="519300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id="46" name="CustomShape 33"/>
              <p:cNvSpPr/>
              <p:nvPr/>
            </p:nvSpPr>
            <p:spPr>
              <a:xfrm>
                <a:off x="543168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id="47" name="CustomShape 34"/>
              <p:cNvSpPr/>
              <p:nvPr/>
            </p:nvSpPr>
            <p:spPr>
              <a:xfrm>
                <a:off x="471564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9</a:t>
                </a:r>
              </a:p>
            </p:txBody>
          </p:sp>
          <p:sp>
            <p:nvSpPr>
              <p:cNvPr id="48" name="CustomShape 35"/>
              <p:cNvSpPr/>
              <p:nvPr/>
            </p:nvSpPr>
            <p:spPr>
              <a:xfrm>
                <a:off x="590364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49" name="CustomShape 36"/>
              <p:cNvSpPr/>
              <p:nvPr/>
            </p:nvSpPr>
            <p:spPr>
              <a:xfrm>
                <a:off x="614232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50" name="CustomShape 37"/>
              <p:cNvSpPr/>
              <p:nvPr/>
            </p:nvSpPr>
            <p:spPr>
              <a:xfrm>
                <a:off x="638100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51" name="CustomShape 38"/>
              <p:cNvSpPr/>
              <p:nvPr/>
            </p:nvSpPr>
            <p:spPr>
              <a:xfrm>
                <a:off x="566496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id="52" name="CustomShape 39"/>
              <p:cNvSpPr/>
              <p:nvPr/>
            </p:nvSpPr>
            <p:spPr>
              <a:xfrm>
                <a:off x="685836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0</a:t>
                </a:r>
              </a:p>
            </p:txBody>
          </p:sp>
          <p:sp>
            <p:nvSpPr>
              <p:cNvPr id="53" name="CustomShape 40"/>
              <p:cNvSpPr/>
              <p:nvPr/>
            </p:nvSpPr>
            <p:spPr>
              <a:xfrm>
                <a:off x="661968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id="54" name="TextShape 41"/>
              <p:cNvSpPr txBox="1"/>
              <p:nvPr/>
            </p:nvSpPr>
            <p:spPr>
              <a:xfrm>
                <a:off x="5083013" y="5404321"/>
                <a:ext cx="2554520" cy="333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r>
                  <a:rPr lang="fr-FR" sz="1000" b="0" strike="noStrike" spc="-1" dirty="0" err="1">
                    <a:solidFill>
                      <a:srgbClr val="000000"/>
                    </a:solidFill>
                    <a:latin typeface="Arial"/>
                  </a:rPr>
                  <a:t>dev_dataOut</a:t>
                </a:r>
                <a:endParaRPr lang="fr-FR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5" name="Group 42"/>
            <p:cNvGrpSpPr/>
            <p:nvPr/>
          </p:nvGrpSpPr>
          <p:grpSpPr>
            <a:xfrm>
              <a:off x="539280" y="5004000"/>
              <a:ext cx="3768831" cy="754942"/>
              <a:chOff x="539280" y="5004000"/>
              <a:chExt cx="3768831" cy="754942"/>
            </a:xfrm>
          </p:grpSpPr>
          <p:sp>
            <p:nvSpPr>
              <p:cNvPr id="56" name="CustomShape 43"/>
              <p:cNvSpPr/>
              <p:nvPr/>
            </p:nvSpPr>
            <p:spPr>
              <a:xfrm>
                <a:off x="539280" y="5004000"/>
                <a:ext cx="2592000" cy="418320"/>
              </a:xfrm>
              <a:prstGeom prst="rect">
                <a:avLst/>
              </a:prstGeom>
              <a:solidFill>
                <a:srgbClr val="0084D1"/>
              </a:solidFill>
              <a:ln>
                <a:solidFill>
                  <a:srgbClr val="80808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CustomShape 44"/>
              <p:cNvSpPr/>
              <p:nvPr/>
            </p:nvSpPr>
            <p:spPr>
              <a:xfrm>
                <a:off x="88596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8</a:t>
                </a:r>
              </a:p>
            </p:txBody>
          </p:sp>
          <p:sp>
            <p:nvSpPr>
              <p:cNvPr id="58" name="CustomShape 45"/>
              <p:cNvSpPr/>
              <p:nvPr/>
            </p:nvSpPr>
            <p:spPr>
              <a:xfrm>
                <a:off x="112464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id="59" name="CustomShape 46"/>
              <p:cNvSpPr/>
              <p:nvPr/>
            </p:nvSpPr>
            <p:spPr>
              <a:xfrm>
                <a:off x="136332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id="60" name="CustomShape 47"/>
              <p:cNvSpPr/>
              <p:nvPr/>
            </p:nvSpPr>
            <p:spPr>
              <a:xfrm>
                <a:off x="64728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9</a:t>
                </a:r>
              </a:p>
            </p:txBody>
          </p:sp>
          <p:sp>
            <p:nvSpPr>
              <p:cNvPr id="61" name="CustomShape 48"/>
              <p:cNvSpPr/>
              <p:nvPr/>
            </p:nvSpPr>
            <p:spPr>
              <a:xfrm>
                <a:off x="183528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62" name="CustomShape 49"/>
              <p:cNvSpPr/>
              <p:nvPr/>
            </p:nvSpPr>
            <p:spPr>
              <a:xfrm>
                <a:off x="207396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63" name="CustomShape 50"/>
              <p:cNvSpPr/>
              <p:nvPr/>
            </p:nvSpPr>
            <p:spPr>
              <a:xfrm>
                <a:off x="231264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64" name="CustomShape 51"/>
              <p:cNvSpPr/>
              <p:nvPr/>
            </p:nvSpPr>
            <p:spPr>
              <a:xfrm>
                <a:off x="159660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id="65" name="CustomShape 52"/>
              <p:cNvSpPr/>
              <p:nvPr/>
            </p:nvSpPr>
            <p:spPr>
              <a:xfrm>
                <a:off x="279000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0</a:t>
                </a:r>
              </a:p>
            </p:txBody>
          </p:sp>
          <p:sp>
            <p:nvSpPr>
              <p:cNvPr id="66" name="CustomShape 53"/>
              <p:cNvSpPr/>
              <p:nvPr/>
            </p:nvSpPr>
            <p:spPr>
              <a:xfrm>
                <a:off x="255132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id="67" name="TextShape 54"/>
              <p:cNvSpPr txBox="1"/>
              <p:nvPr/>
            </p:nvSpPr>
            <p:spPr>
              <a:xfrm>
                <a:off x="995754" y="5425223"/>
                <a:ext cx="3312357" cy="333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r>
                  <a:rPr lang="fr-FR" sz="1000" b="0" strike="noStrike" spc="-1" dirty="0" err="1">
                    <a:solidFill>
                      <a:srgbClr val="000000"/>
                    </a:solidFill>
                    <a:latin typeface="Arial"/>
                  </a:rPr>
                  <a:t>dataOut</a:t>
                </a:r>
                <a:endParaRPr lang="fr-FR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cxnSp>
          <p:nvCxnSpPr>
            <p:cNvPr id="68" name="Line 55"/>
            <p:cNvCxnSpPr>
              <a:stCxn id="29" idx="0"/>
              <a:endCxn id="16" idx="0"/>
            </p:cNvCxnSpPr>
            <p:nvPr/>
          </p:nvCxnSpPr>
          <p:spPr>
            <a:xfrm>
              <a:off x="1835640" y="3744000"/>
              <a:ext cx="4068720" cy="360"/>
            </a:xfrm>
            <a:prstGeom prst="curvedConnector3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69" name="Line 56"/>
            <p:cNvCxnSpPr>
              <a:stCxn id="42" idx="2"/>
              <a:endCxn id="55" idx="2"/>
            </p:cNvCxnSpPr>
            <p:nvPr/>
          </p:nvCxnSpPr>
          <p:spPr>
            <a:xfrm flipH="1">
              <a:off x="1835280" y="5720040"/>
              <a:ext cx="4068720" cy="360"/>
            </a:xfrm>
            <a:prstGeom prst="curvedConnector3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70" name="TextShape 57"/>
            <p:cNvSpPr txBox="1"/>
            <p:nvPr/>
          </p:nvSpPr>
          <p:spPr>
            <a:xfrm>
              <a:off x="2881635" y="3343428"/>
              <a:ext cx="2460959" cy="33371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000" b="0" strike="noStrike" spc="-1" dirty="0" err="1">
                  <a:solidFill>
                    <a:srgbClr val="000000"/>
                  </a:solidFill>
                  <a:latin typeface="Arial"/>
                </a:rPr>
                <a:t>cudaMemcpy</a:t>
              </a:r>
              <a:endParaRPr lang="fr-FR" sz="1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TextShape 58"/>
            <p:cNvSpPr txBox="1"/>
            <p:nvPr/>
          </p:nvSpPr>
          <p:spPr>
            <a:xfrm>
              <a:off x="2932664" y="5793613"/>
              <a:ext cx="4284360" cy="33371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000" b="0" strike="noStrike" spc="-1" dirty="0" err="1">
                  <a:solidFill>
                    <a:srgbClr val="000000"/>
                  </a:solidFill>
                  <a:latin typeface="Arial"/>
                </a:rPr>
                <a:t>cudaMemcpy</a:t>
              </a:r>
              <a:endParaRPr lang="fr-FR" sz="1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2" name="Line 59"/>
            <p:cNvCxnSpPr>
              <a:stCxn id="16" idx="3"/>
              <a:endCxn id="42" idx="3"/>
            </p:cNvCxnSpPr>
            <p:nvPr/>
          </p:nvCxnSpPr>
          <p:spPr>
            <a:xfrm flipH="1">
              <a:off x="7199640" y="4101840"/>
              <a:ext cx="720" cy="1260360"/>
            </a:xfrm>
            <a:prstGeom prst="curvedConnector3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73" name="TextShape 60"/>
            <p:cNvSpPr txBox="1"/>
            <p:nvPr/>
          </p:nvSpPr>
          <p:spPr>
            <a:xfrm>
              <a:off x="7488720" y="4343400"/>
              <a:ext cx="1499040" cy="577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000" b="0" strike="noStrike" spc="-1">
                  <a:solidFill>
                    <a:srgbClr val="000000"/>
                  </a:solidFill>
                  <a:latin typeface="Arial"/>
                </a:rPr>
                <a:t>Reverse</a:t>
              </a:r>
            </a:p>
            <a:p>
              <a:r>
                <a:rPr lang="fr-FR" sz="1000" b="0" strike="noStrike" spc="-1">
                  <a:solidFill>
                    <a:srgbClr val="000000"/>
                  </a:solidFill>
                  <a:latin typeface="Arial"/>
                </a:rPr>
                <a:t>(noyau CUDA)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0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difficultés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9" name="TextShape 2"/>
          <p:cNvSpPr txBox="1"/>
          <p:nvPr/>
        </p:nvSpPr>
        <p:spPr>
          <a:xfrm>
            <a:off x="1318740" y="1689900"/>
            <a:ext cx="5715106" cy="412474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La difficulté de CUDA ne réside pas dans le langage CUDA-C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Du C standard avec quelques extensions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Les vraies difficultés sont :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Comprendre et exploiter l'architecture CUDA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Extraire du parallélisme depuis un algorithme séquentiel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Gérer efficacement les échanges de données CPU / GPU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Comprendre les performances obtenues (bonnes ou mauvaises)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Optimiser les performances : objectif principal de CUDA !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Des problèmes d'algorithme parallèle et de hardware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Vous rencontrerez exactement les mêmes problèmes avec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400" b="0" strike="noStrike" spc="-1" dirty="0" err="1">
                <a:solidFill>
                  <a:srgbClr val="0A3071"/>
                </a:solidFill>
                <a:latin typeface="Arial Narrow"/>
              </a:rPr>
              <a:t>OpenCL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 (</a:t>
            </a:r>
            <a:r>
              <a:rPr lang="fr-FR" sz="1400" b="0" strike="noStrike" spc="-1" dirty="0">
                <a:solidFill>
                  <a:srgbClr val="800000"/>
                </a:solidFill>
                <a:latin typeface="Arial Narrow"/>
              </a:rPr>
              <a:t>Très verbeux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 / </a:t>
            </a:r>
            <a:r>
              <a:rPr lang="fr-FR" sz="1400" b="0" strike="noStrike" spc="-1" dirty="0">
                <a:solidFill>
                  <a:srgbClr val="008000"/>
                </a:solidFill>
                <a:latin typeface="Arial Narrow"/>
              </a:rPr>
              <a:t>Pas lié à </a:t>
            </a:r>
            <a:r>
              <a:rPr lang="fr-FR" sz="1400" b="0" strike="noStrike" spc="-1" dirty="0" err="1">
                <a:solidFill>
                  <a:srgbClr val="008000"/>
                </a:solidFill>
                <a:latin typeface="Arial Narrow"/>
              </a:rPr>
              <a:t>NVidia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)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400" b="0" strike="noStrike" spc="-1" dirty="0" err="1" smtClean="0">
                <a:solidFill>
                  <a:srgbClr val="0A3071"/>
                </a:solidFill>
                <a:latin typeface="Arial Narrow"/>
              </a:rPr>
              <a:t>GPUBox</a:t>
            </a:r>
            <a:r>
              <a:rPr lang="fr-FR" sz="1400" b="0" strike="noStrike" spc="-1" dirty="0" smtClean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(</a:t>
            </a:r>
            <a:r>
              <a:rPr lang="fr-FR" sz="1400" b="0" strike="noStrike" spc="-1" dirty="0">
                <a:solidFill>
                  <a:srgbClr val="800000"/>
                </a:solidFill>
                <a:latin typeface="Arial Narrow"/>
              </a:rPr>
              <a:t>Pas standard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 / </a:t>
            </a:r>
            <a:r>
              <a:rPr lang="fr-FR" sz="1400" b="0" strike="noStrike" spc="-1" dirty="0">
                <a:solidFill>
                  <a:srgbClr val="008000"/>
                </a:solidFill>
                <a:latin typeface="Arial Narrow"/>
              </a:rPr>
              <a:t>Multi-cible</a:t>
            </a:r>
            <a:r>
              <a:rPr lang="fr-FR" sz="1400" b="0" strike="noStrike" spc="-1" dirty="0" smtClean="0">
                <a:solidFill>
                  <a:srgbClr val="0A3071"/>
                </a:solidFill>
                <a:latin typeface="Arial Narrow"/>
              </a:rPr>
              <a:t>)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400" spc="-1" dirty="0" smtClean="0">
                <a:solidFill>
                  <a:srgbClr val="0A3071"/>
                </a:solidFill>
                <a:latin typeface="Arial Narrow"/>
              </a:rPr>
              <a:t>…</a:t>
            </a:r>
            <a:endParaRPr lang="fr-FR" sz="1400" b="0" strike="noStrike" spc="-1" dirty="0">
              <a:solidFill>
                <a:srgbClr val="0A307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9698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err="1" smtClean="0">
                <a:solidFill>
                  <a:schemeClr val="bg1"/>
                </a:solidFill>
              </a:rPr>
              <a:t>ARchitecture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03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848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: première approche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1021560" y="1430820"/>
            <a:ext cx="6286020" cy="3971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Un grand nombre de « </a:t>
            </a:r>
            <a:r>
              <a:rPr lang="fr-FR" sz="1600" b="0" strike="noStrike" spc="-1" dirty="0" err="1">
                <a:solidFill>
                  <a:srgbClr val="FF950E"/>
                </a:solidFill>
                <a:latin typeface="Arial"/>
              </a:rPr>
              <a:t>coeurs</a:t>
            </a: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 »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D'une centaine à plus d'un </a:t>
            </a: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millier </a:t>
            </a:r>
            <a:r>
              <a:rPr lang="fr-FR" sz="1600" spc="-1" dirty="0">
                <a:solidFill>
                  <a:srgbClr val="0A3071"/>
                </a:solidFill>
                <a:latin typeface="Arial Narrow"/>
              </a:rPr>
              <a:t>(voire ~10000 !)</a:t>
            </a:r>
            <a:br>
              <a:rPr lang="fr-FR" sz="1600" spc="-1" dirty="0">
                <a:solidFill>
                  <a:srgbClr val="0A3071"/>
                </a:solidFill>
                <a:latin typeface="Arial Narrow"/>
              </a:rPr>
            </a:br>
            <a:r>
              <a:rPr lang="fr-FR" sz="1600" spc="-1" dirty="0">
                <a:solidFill>
                  <a:srgbClr val="0A3071"/>
                </a:solidFill>
                <a:latin typeface="Arial Narrow"/>
              </a:rPr>
              <a:t>https://www.nvidia.com/fr-fr/geforce/graphics-cards/30-series/rtx-3090/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Cœurs très simples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Chaque cœur exécute des « threads CUDA »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spc="-1" dirty="0">
                <a:solidFill>
                  <a:srgbClr val="0A3071"/>
                </a:solidFill>
                <a:latin typeface="Arial Narrow"/>
              </a:rPr>
              <a:t>Unité d'exécution des noyaux </a:t>
            </a:r>
            <a:r>
              <a:rPr lang="fr-FR" sz="1600" spc="-1" dirty="0" smtClean="0">
                <a:solidFill>
                  <a:srgbClr val="0A3071"/>
                </a:solidFill>
                <a:latin typeface="Arial Narrow"/>
              </a:rPr>
              <a:t>CUDA</a:t>
            </a:r>
            <a:endParaRPr lang="fr-FR" sz="1600" b="0" strike="noStrike" spc="-1" dirty="0" smtClean="0">
              <a:solidFill>
                <a:srgbClr val="0A3071"/>
              </a:solidFill>
              <a:latin typeface="Arial Narrow"/>
            </a:endParaRP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Création </a:t>
            </a:r>
            <a:r>
              <a:rPr lang="fr-FR" sz="1600" b="1" u="sng" strike="noStrike" spc="-1" dirty="0">
                <a:solidFill>
                  <a:srgbClr val="0A3071"/>
                </a:solidFill>
                <a:uFillTx/>
                <a:latin typeface="Arial Narrow"/>
              </a:rPr>
              <a:t>très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 légère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Synchronisation 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(barrière, etc.) </a:t>
            </a:r>
            <a:r>
              <a:rPr lang="fr-FR" sz="1600" b="1" u="sng" strike="noStrike" spc="-1" dirty="0">
                <a:solidFill>
                  <a:srgbClr val="0A3071"/>
                </a:solidFill>
                <a:uFillTx/>
                <a:latin typeface="Arial Narrow"/>
              </a:rPr>
              <a:t>très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 rapide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600" b="0" strike="noStrike" spc="-1" dirty="0" smtClean="0">
                <a:solidFill>
                  <a:srgbClr val="FF950E"/>
                </a:solidFill>
                <a:latin typeface="Arial"/>
              </a:rPr>
              <a:t>Modèle </a:t>
            </a: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d'exécution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Parallélisme de type SIMD : Single Instruction Multiple Data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Tous les cœurs exécutent le </a:t>
            </a:r>
            <a:r>
              <a:rPr lang="fr-FR" sz="1600" b="1" u="sng" strike="noStrike" spc="-1" dirty="0">
                <a:solidFill>
                  <a:srgbClr val="0A3071"/>
                </a:solidFill>
                <a:uFillTx/>
                <a:latin typeface="Arial Narrow"/>
              </a:rPr>
              <a:t>même code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 au </a:t>
            </a:r>
            <a:r>
              <a:rPr lang="fr-FR" sz="1600" b="1" u="sng" strike="noStrike" spc="-1" dirty="0">
                <a:solidFill>
                  <a:srgbClr val="0A3071"/>
                </a:solidFill>
                <a:uFillTx/>
                <a:latin typeface="Arial Narrow"/>
              </a:rPr>
              <a:t>même </a:t>
            </a:r>
            <a:r>
              <a:rPr lang="fr-FR" sz="1600" b="1" u="sng" strike="noStrike" spc="-1" dirty="0" smtClean="0">
                <a:solidFill>
                  <a:srgbClr val="0A3071"/>
                </a:solidFill>
                <a:uFillTx/>
                <a:latin typeface="Arial Narrow"/>
              </a:rPr>
              <a:t>moment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Exécution simultanée de noyaux différents sur un même GPU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Possible avec un 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 version &gt;= 2.0</a:t>
            </a:r>
          </a:p>
        </p:txBody>
      </p:sp>
    </p:spTree>
    <p:extLst>
      <p:ext uri="{BB962C8B-B14F-4D97-AF65-F5344CB8AC3E}">
        <p14:creationId xmlns:p14="http://schemas.microsoft.com/office/powerpoint/2010/main" val="10054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Addition de deux vecteurs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TextShape 5"/>
          <p:cNvSpPr txBox="1"/>
          <p:nvPr/>
        </p:nvSpPr>
        <p:spPr>
          <a:xfrm>
            <a:off x="213840" y="1728000"/>
            <a:ext cx="8244360" cy="3872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85000" lnSpcReduction="20000"/>
          </a:bodyPr>
          <a:lstStyle/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2 vecteurs A et B de taille N dont la somme est placée dans C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Idée : utiliser un thread par somme à effectuer</a:t>
            </a: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 </a:t>
            </a: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endParaRPr lang="fr-FR" sz="1800" b="0" strike="noStrike" spc="-1" dirty="0" smtClean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endParaRPr lang="fr-FR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800" b="0" strike="noStrike" spc="-1" dirty="0" smtClean="0">
                <a:solidFill>
                  <a:srgbClr val="FF950E"/>
                </a:solidFill>
                <a:latin typeface="Arial"/>
              </a:rPr>
              <a:t>Ça </a:t>
            </a: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peut sembler excessif. Mais on est sur un GPU :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On a des centaines de cœurs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Créer un thread ne coûte </a:t>
            </a:r>
            <a:r>
              <a:rPr lang="fr-FR" sz="1800" b="1" u="sng" strike="noStrike" spc="-1" dirty="0">
                <a:solidFill>
                  <a:srgbClr val="0A3071"/>
                </a:solidFill>
                <a:uFillTx/>
                <a:latin typeface="Arial Narrow"/>
              </a:rPr>
              <a:t>rien 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!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1619280" y="2352600"/>
            <a:ext cx="5238720" cy="2120340"/>
            <a:chOff x="1619280" y="2352600"/>
            <a:chExt cx="5238720" cy="3076560"/>
          </a:xfrm>
        </p:grpSpPr>
        <p:sp>
          <p:nvSpPr>
            <p:cNvPr id="7" name="CustomShape 1"/>
            <p:cNvSpPr/>
            <p:nvPr/>
          </p:nvSpPr>
          <p:spPr>
            <a:xfrm>
              <a:off x="2003400" y="4295520"/>
              <a:ext cx="4764240" cy="360360"/>
            </a:xfrm>
            <a:prstGeom prst="rect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2"/>
            <p:cNvSpPr/>
            <p:nvPr/>
          </p:nvSpPr>
          <p:spPr>
            <a:xfrm>
              <a:off x="2003400" y="3527280"/>
              <a:ext cx="4764240" cy="360360"/>
            </a:xfrm>
            <a:prstGeom prst="rect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3"/>
            <p:cNvSpPr/>
            <p:nvPr/>
          </p:nvSpPr>
          <p:spPr>
            <a:xfrm>
              <a:off x="2003400" y="2484360"/>
              <a:ext cx="4764240" cy="360360"/>
            </a:xfrm>
            <a:prstGeom prst="rect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6"/>
            <p:cNvSpPr/>
            <p:nvPr/>
          </p:nvSpPr>
          <p:spPr>
            <a:xfrm>
              <a:off x="205272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7"/>
            <p:cNvSpPr/>
            <p:nvPr/>
          </p:nvSpPr>
          <p:spPr>
            <a:xfrm>
              <a:off x="1619280" y="2447640"/>
              <a:ext cx="384120" cy="455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A</a:t>
              </a:r>
            </a:p>
          </p:txBody>
        </p:sp>
        <p:sp>
          <p:nvSpPr>
            <p:cNvPr id="12" name="CustomShape 8"/>
            <p:cNvSpPr/>
            <p:nvPr/>
          </p:nvSpPr>
          <p:spPr>
            <a:xfrm>
              <a:off x="205272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9"/>
            <p:cNvSpPr/>
            <p:nvPr/>
          </p:nvSpPr>
          <p:spPr>
            <a:xfrm>
              <a:off x="1619280" y="3492360"/>
              <a:ext cx="384120" cy="455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B</a:t>
              </a:r>
            </a:p>
          </p:txBody>
        </p:sp>
        <p:sp>
          <p:nvSpPr>
            <p:cNvPr id="14" name="CustomShape 10"/>
            <p:cNvSpPr/>
            <p:nvPr/>
          </p:nvSpPr>
          <p:spPr>
            <a:xfrm>
              <a:off x="6372360" y="2352600"/>
              <a:ext cx="485640" cy="455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…</a:t>
              </a:r>
            </a:p>
          </p:txBody>
        </p:sp>
        <p:sp>
          <p:nvSpPr>
            <p:cNvPr id="15" name="CustomShape 11"/>
            <p:cNvSpPr/>
            <p:nvPr/>
          </p:nvSpPr>
          <p:spPr>
            <a:xfrm>
              <a:off x="6372360" y="3395520"/>
              <a:ext cx="485640" cy="455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…</a:t>
              </a:r>
            </a:p>
          </p:txBody>
        </p:sp>
        <p:sp>
          <p:nvSpPr>
            <p:cNvPr id="16" name="CustomShape 12"/>
            <p:cNvSpPr/>
            <p:nvPr/>
          </p:nvSpPr>
          <p:spPr>
            <a:xfrm>
              <a:off x="205272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3"/>
            <p:cNvSpPr/>
            <p:nvPr/>
          </p:nvSpPr>
          <p:spPr>
            <a:xfrm>
              <a:off x="1619280" y="4259160"/>
              <a:ext cx="399960" cy="455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C</a:t>
              </a:r>
            </a:p>
          </p:txBody>
        </p:sp>
        <p:sp>
          <p:nvSpPr>
            <p:cNvPr id="18" name="CustomShape 14"/>
            <p:cNvSpPr/>
            <p:nvPr/>
          </p:nvSpPr>
          <p:spPr>
            <a:xfrm>
              <a:off x="6372360" y="4163760"/>
              <a:ext cx="485640" cy="455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…</a:t>
              </a:r>
            </a:p>
          </p:txBody>
        </p:sp>
        <p:sp>
          <p:nvSpPr>
            <p:cNvPr id="19" name="CustomShape 15"/>
            <p:cNvSpPr/>
            <p:nvPr/>
          </p:nvSpPr>
          <p:spPr>
            <a:xfrm>
              <a:off x="205272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sp>
          <p:nvSpPr>
            <p:cNvPr id="20" name="Line 16"/>
            <p:cNvSpPr/>
            <p:nvPr/>
          </p:nvSpPr>
          <p:spPr>
            <a:xfrm>
              <a:off x="219564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cxnSp>
          <p:nvCxnSpPr>
            <p:cNvPr id="21" name="Line 17"/>
            <p:cNvCxnSpPr>
              <a:stCxn id="19" idx="6"/>
              <a:endCxn id="16" idx="0"/>
            </p:cNvCxnSpPr>
            <p:nvPr/>
          </p:nvCxnSpPr>
          <p:spPr>
            <a:xfrm flipH="1">
              <a:off x="219636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2" name="Line 18"/>
            <p:cNvSpPr/>
            <p:nvPr/>
          </p:nvSpPr>
          <p:spPr>
            <a:xfrm>
              <a:off x="219564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19"/>
            <p:cNvSpPr/>
            <p:nvPr/>
          </p:nvSpPr>
          <p:spPr>
            <a:xfrm>
              <a:off x="255600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0"/>
            <p:cNvSpPr/>
            <p:nvPr/>
          </p:nvSpPr>
          <p:spPr>
            <a:xfrm>
              <a:off x="255600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1"/>
            <p:cNvSpPr/>
            <p:nvPr/>
          </p:nvSpPr>
          <p:spPr>
            <a:xfrm>
              <a:off x="255600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22"/>
            <p:cNvSpPr/>
            <p:nvPr/>
          </p:nvSpPr>
          <p:spPr>
            <a:xfrm>
              <a:off x="255600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27" name="Line 23"/>
            <p:cNvCxnSpPr>
              <a:stCxn id="26" idx="6"/>
              <a:endCxn id="25" idx="0"/>
            </p:cNvCxnSpPr>
            <p:nvPr/>
          </p:nvCxnSpPr>
          <p:spPr>
            <a:xfrm flipH="1">
              <a:off x="269964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8" name="CustomShape 24"/>
            <p:cNvSpPr/>
            <p:nvPr/>
          </p:nvSpPr>
          <p:spPr>
            <a:xfrm>
              <a:off x="305928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25"/>
            <p:cNvSpPr/>
            <p:nvPr/>
          </p:nvSpPr>
          <p:spPr>
            <a:xfrm>
              <a:off x="305928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CustomShape 26"/>
            <p:cNvSpPr/>
            <p:nvPr/>
          </p:nvSpPr>
          <p:spPr>
            <a:xfrm>
              <a:off x="305928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27"/>
            <p:cNvSpPr/>
            <p:nvPr/>
          </p:nvSpPr>
          <p:spPr>
            <a:xfrm>
              <a:off x="305928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32" name="Line 28"/>
            <p:cNvCxnSpPr>
              <a:stCxn id="31" idx="6"/>
              <a:endCxn id="30" idx="0"/>
            </p:cNvCxnSpPr>
            <p:nvPr/>
          </p:nvCxnSpPr>
          <p:spPr>
            <a:xfrm flipH="1">
              <a:off x="320292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33" name="CustomShape 29"/>
            <p:cNvSpPr/>
            <p:nvPr/>
          </p:nvSpPr>
          <p:spPr>
            <a:xfrm>
              <a:off x="356400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30"/>
            <p:cNvSpPr/>
            <p:nvPr/>
          </p:nvSpPr>
          <p:spPr>
            <a:xfrm>
              <a:off x="356400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31"/>
            <p:cNvSpPr/>
            <p:nvPr/>
          </p:nvSpPr>
          <p:spPr>
            <a:xfrm>
              <a:off x="356400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32"/>
            <p:cNvSpPr/>
            <p:nvPr/>
          </p:nvSpPr>
          <p:spPr>
            <a:xfrm>
              <a:off x="356400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37" name="Line 33"/>
            <p:cNvCxnSpPr>
              <a:stCxn id="36" idx="6"/>
              <a:endCxn id="35" idx="0"/>
            </p:cNvCxnSpPr>
            <p:nvPr/>
          </p:nvCxnSpPr>
          <p:spPr>
            <a:xfrm flipH="1">
              <a:off x="370764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38" name="CustomShape 34"/>
            <p:cNvSpPr/>
            <p:nvPr/>
          </p:nvSpPr>
          <p:spPr>
            <a:xfrm>
              <a:off x="406728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35"/>
            <p:cNvSpPr/>
            <p:nvPr/>
          </p:nvSpPr>
          <p:spPr>
            <a:xfrm>
              <a:off x="406728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36"/>
            <p:cNvSpPr/>
            <p:nvPr/>
          </p:nvSpPr>
          <p:spPr>
            <a:xfrm>
              <a:off x="406728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CustomShape 37"/>
            <p:cNvSpPr/>
            <p:nvPr/>
          </p:nvSpPr>
          <p:spPr>
            <a:xfrm>
              <a:off x="406728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42" name="Line 38"/>
            <p:cNvCxnSpPr>
              <a:stCxn id="41" idx="6"/>
              <a:endCxn id="40" idx="0"/>
            </p:cNvCxnSpPr>
            <p:nvPr/>
          </p:nvCxnSpPr>
          <p:spPr>
            <a:xfrm flipH="1">
              <a:off x="421092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43" name="CustomShape 39"/>
            <p:cNvSpPr/>
            <p:nvPr/>
          </p:nvSpPr>
          <p:spPr>
            <a:xfrm>
              <a:off x="457200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40"/>
            <p:cNvSpPr/>
            <p:nvPr/>
          </p:nvSpPr>
          <p:spPr>
            <a:xfrm>
              <a:off x="457200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41"/>
            <p:cNvSpPr/>
            <p:nvPr/>
          </p:nvSpPr>
          <p:spPr>
            <a:xfrm>
              <a:off x="457200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42"/>
            <p:cNvSpPr/>
            <p:nvPr/>
          </p:nvSpPr>
          <p:spPr>
            <a:xfrm>
              <a:off x="457200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47" name="Line 43"/>
            <p:cNvCxnSpPr>
              <a:stCxn id="46" idx="6"/>
              <a:endCxn id="45" idx="0"/>
            </p:cNvCxnSpPr>
            <p:nvPr/>
          </p:nvCxnSpPr>
          <p:spPr>
            <a:xfrm flipH="1">
              <a:off x="471564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48" name="CustomShape 44"/>
            <p:cNvSpPr/>
            <p:nvPr/>
          </p:nvSpPr>
          <p:spPr>
            <a:xfrm>
              <a:off x="507528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45"/>
            <p:cNvSpPr/>
            <p:nvPr/>
          </p:nvSpPr>
          <p:spPr>
            <a:xfrm>
              <a:off x="507528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46"/>
            <p:cNvSpPr/>
            <p:nvPr/>
          </p:nvSpPr>
          <p:spPr>
            <a:xfrm>
              <a:off x="507528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47"/>
            <p:cNvSpPr/>
            <p:nvPr/>
          </p:nvSpPr>
          <p:spPr>
            <a:xfrm>
              <a:off x="507528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52" name="Line 48"/>
            <p:cNvCxnSpPr>
              <a:stCxn id="51" idx="6"/>
              <a:endCxn id="50" idx="0"/>
            </p:cNvCxnSpPr>
            <p:nvPr/>
          </p:nvCxnSpPr>
          <p:spPr>
            <a:xfrm flipH="1">
              <a:off x="521892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53" name="CustomShape 49"/>
            <p:cNvSpPr/>
            <p:nvPr/>
          </p:nvSpPr>
          <p:spPr>
            <a:xfrm>
              <a:off x="558000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50"/>
            <p:cNvSpPr/>
            <p:nvPr/>
          </p:nvSpPr>
          <p:spPr>
            <a:xfrm>
              <a:off x="558000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1"/>
            <p:cNvSpPr/>
            <p:nvPr/>
          </p:nvSpPr>
          <p:spPr>
            <a:xfrm>
              <a:off x="558000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2"/>
            <p:cNvSpPr/>
            <p:nvPr/>
          </p:nvSpPr>
          <p:spPr>
            <a:xfrm>
              <a:off x="558000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57" name="Line 53"/>
            <p:cNvCxnSpPr>
              <a:stCxn id="56" idx="6"/>
              <a:endCxn id="55" idx="0"/>
            </p:cNvCxnSpPr>
            <p:nvPr/>
          </p:nvCxnSpPr>
          <p:spPr>
            <a:xfrm flipH="1">
              <a:off x="572364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58" name="CustomShape 54"/>
            <p:cNvSpPr/>
            <p:nvPr/>
          </p:nvSpPr>
          <p:spPr>
            <a:xfrm>
              <a:off x="608328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55"/>
            <p:cNvSpPr/>
            <p:nvPr/>
          </p:nvSpPr>
          <p:spPr>
            <a:xfrm>
              <a:off x="608328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56"/>
            <p:cNvSpPr/>
            <p:nvPr/>
          </p:nvSpPr>
          <p:spPr>
            <a:xfrm>
              <a:off x="608328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57"/>
            <p:cNvSpPr/>
            <p:nvPr/>
          </p:nvSpPr>
          <p:spPr>
            <a:xfrm>
              <a:off x="608328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62" name="Line 58"/>
            <p:cNvCxnSpPr>
              <a:stCxn id="61" idx="6"/>
              <a:endCxn id="60" idx="0"/>
            </p:cNvCxnSpPr>
            <p:nvPr/>
          </p:nvCxnSpPr>
          <p:spPr>
            <a:xfrm flipH="1">
              <a:off x="622692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63" name="Line 59"/>
            <p:cNvSpPr/>
            <p:nvPr/>
          </p:nvSpPr>
          <p:spPr>
            <a:xfrm>
              <a:off x="270036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Line 60"/>
            <p:cNvSpPr/>
            <p:nvPr/>
          </p:nvSpPr>
          <p:spPr>
            <a:xfrm>
              <a:off x="270036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Line 61"/>
            <p:cNvSpPr/>
            <p:nvPr/>
          </p:nvSpPr>
          <p:spPr>
            <a:xfrm>
              <a:off x="320364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Line 62"/>
            <p:cNvSpPr/>
            <p:nvPr/>
          </p:nvSpPr>
          <p:spPr>
            <a:xfrm>
              <a:off x="320364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Line 63"/>
            <p:cNvSpPr/>
            <p:nvPr/>
          </p:nvSpPr>
          <p:spPr>
            <a:xfrm>
              <a:off x="3708360" y="2808000"/>
              <a:ext cx="180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Line 64"/>
            <p:cNvSpPr/>
            <p:nvPr/>
          </p:nvSpPr>
          <p:spPr>
            <a:xfrm>
              <a:off x="3708360" y="3348000"/>
              <a:ext cx="180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Line 65"/>
            <p:cNvSpPr/>
            <p:nvPr/>
          </p:nvSpPr>
          <p:spPr>
            <a:xfrm>
              <a:off x="421164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Line 66"/>
            <p:cNvSpPr/>
            <p:nvPr/>
          </p:nvSpPr>
          <p:spPr>
            <a:xfrm>
              <a:off x="421164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Line 67"/>
            <p:cNvSpPr/>
            <p:nvPr/>
          </p:nvSpPr>
          <p:spPr>
            <a:xfrm>
              <a:off x="471492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Line 68"/>
            <p:cNvSpPr/>
            <p:nvPr/>
          </p:nvSpPr>
          <p:spPr>
            <a:xfrm>
              <a:off x="471492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Line 69"/>
            <p:cNvSpPr/>
            <p:nvPr/>
          </p:nvSpPr>
          <p:spPr>
            <a:xfrm>
              <a:off x="5219640" y="2808000"/>
              <a:ext cx="180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Line 70"/>
            <p:cNvSpPr/>
            <p:nvPr/>
          </p:nvSpPr>
          <p:spPr>
            <a:xfrm>
              <a:off x="5219640" y="3348000"/>
              <a:ext cx="180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Line 71"/>
            <p:cNvSpPr/>
            <p:nvPr/>
          </p:nvSpPr>
          <p:spPr>
            <a:xfrm>
              <a:off x="572292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Line 72"/>
            <p:cNvSpPr/>
            <p:nvPr/>
          </p:nvSpPr>
          <p:spPr>
            <a:xfrm>
              <a:off x="572292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Line 73"/>
            <p:cNvSpPr/>
            <p:nvPr/>
          </p:nvSpPr>
          <p:spPr>
            <a:xfrm>
              <a:off x="6227640" y="2808000"/>
              <a:ext cx="180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Line 74"/>
            <p:cNvSpPr/>
            <p:nvPr/>
          </p:nvSpPr>
          <p:spPr>
            <a:xfrm>
              <a:off x="6227640" y="3348000"/>
              <a:ext cx="180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75"/>
            <p:cNvSpPr/>
            <p:nvPr/>
          </p:nvSpPr>
          <p:spPr>
            <a:xfrm>
              <a:off x="2063880" y="4611600"/>
              <a:ext cx="27288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1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CustomShape 76"/>
            <p:cNvSpPr/>
            <p:nvPr/>
          </p:nvSpPr>
          <p:spPr>
            <a:xfrm>
              <a:off x="2568600" y="4611600"/>
              <a:ext cx="27288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2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CustomShape 77"/>
            <p:cNvSpPr/>
            <p:nvPr/>
          </p:nvSpPr>
          <p:spPr>
            <a:xfrm>
              <a:off x="3071880" y="4611600"/>
              <a:ext cx="27288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3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CustomShape 78"/>
            <p:cNvSpPr/>
            <p:nvPr/>
          </p:nvSpPr>
          <p:spPr>
            <a:xfrm>
              <a:off x="3576600" y="4611600"/>
              <a:ext cx="27324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4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CustomShape 79"/>
            <p:cNvSpPr/>
            <p:nvPr/>
          </p:nvSpPr>
          <p:spPr>
            <a:xfrm>
              <a:off x="4079880" y="4611600"/>
              <a:ext cx="27288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5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CustomShape 80"/>
            <p:cNvSpPr/>
            <p:nvPr/>
          </p:nvSpPr>
          <p:spPr>
            <a:xfrm>
              <a:off x="4584600" y="4611600"/>
              <a:ext cx="27324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6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CustomShape 81"/>
            <p:cNvSpPr/>
            <p:nvPr/>
          </p:nvSpPr>
          <p:spPr>
            <a:xfrm>
              <a:off x="5087880" y="4611600"/>
              <a:ext cx="27324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7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CustomShape 82"/>
            <p:cNvSpPr/>
            <p:nvPr/>
          </p:nvSpPr>
          <p:spPr>
            <a:xfrm>
              <a:off x="5592600" y="4611600"/>
              <a:ext cx="27324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8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CustomShape 83"/>
            <p:cNvSpPr/>
            <p:nvPr/>
          </p:nvSpPr>
          <p:spPr>
            <a:xfrm>
              <a:off x="6095880" y="4611600"/>
              <a:ext cx="27324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9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Addition de deux vecteurs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88" name="CustomShape 2"/>
          <p:cNvSpPr/>
          <p:nvPr/>
        </p:nvSpPr>
        <p:spPr>
          <a:xfrm>
            <a:off x="435894" y="1425036"/>
            <a:ext cx="8136000" cy="42038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define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N 1024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main(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[N], 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[N], 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[N]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dev_a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*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dev_b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*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CUDA_SAFE_CALL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( 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**)&amp;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dev_a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 ) )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CUDA_SAFE_CALL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( 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**)&amp;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dev_b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 ) ) 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CUDA_SAFE_CALL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( 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**)&amp;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 ) ) 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VectorInit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VectorInit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CUDA_SAFE_CALL(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cudaMemcpy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100" b="1" strike="noStrike" spc="-1" dirty="0" err="1">
                <a:solidFill>
                  <a:srgbClr val="7E0021"/>
                </a:solidFill>
                <a:latin typeface="Courier New"/>
              </a:rPr>
              <a:t>dev_a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100" b="1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1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cudaMemcpyHostToDevice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) ) 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CUDA_SAFE_CALL(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cudaMemcpy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100" b="1" strike="noStrike" spc="-1" dirty="0" err="1">
                <a:solidFill>
                  <a:srgbClr val="7E0021"/>
                </a:solidFill>
                <a:latin typeface="Courier New"/>
              </a:rPr>
              <a:t>dev_b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100" b="1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1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cudaMemcpyHostToDevice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) )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VectorAdd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&lt;&lt;&lt;1,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&gt;&gt;&gt;( 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dev_a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dev_b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)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CUT_CHECK_ERROR("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Kernel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Execution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Failed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!");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CUDA_SAFE_CALL(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cudaMemcpy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cudaMemcpyDeviceToHost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 ) 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0" strike="noStrike" spc="-1" dirty="0" err="1">
                <a:solidFill>
                  <a:srgbClr val="000000"/>
                </a:solidFill>
                <a:latin typeface="Courier New"/>
              </a:rPr>
              <a:t>cudaFree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000" b="0" strike="noStrike" spc="-1" dirty="0" err="1">
                <a:solidFill>
                  <a:srgbClr val="7E0021"/>
                </a:solidFill>
                <a:latin typeface="Courier New"/>
              </a:rPr>
              <a:t>dev_a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) ; </a:t>
            </a:r>
            <a:r>
              <a:rPr lang="fr-FR" sz="1000" b="0" strike="noStrike" spc="-1" dirty="0" err="1">
                <a:solidFill>
                  <a:srgbClr val="000000"/>
                </a:solidFill>
                <a:latin typeface="Courier New"/>
              </a:rPr>
              <a:t>cudaFree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000" b="0" strike="noStrike" spc="-1" dirty="0" err="1">
                <a:solidFill>
                  <a:srgbClr val="7E0021"/>
                </a:solidFill>
                <a:latin typeface="Courier New"/>
              </a:rPr>
              <a:t>dev_b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) ; </a:t>
            </a:r>
            <a:r>
              <a:rPr lang="fr-FR" sz="1000" b="0" strike="noStrike" spc="-1" dirty="0" err="1">
                <a:solidFill>
                  <a:srgbClr val="000000"/>
                </a:solidFill>
                <a:latin typeface="Courier New"/>
              </a:rPr>
              <a:t>cudaFree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0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) 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return 0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3873540" y="1703040"/>
            <a:ext cx="4608000" cy="5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Bonne pratique : vérifier les codes d'erreur.</a:t>
            </a:r>
          </a:p>
          <a:p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En cas d'erreur : affiche un message et arrête l'exécution</a:t>
            </a:r>
          </a:p>
          <a:p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4414560" y="3379533"/>
            <a:ext cx="3240000" cy="301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Indique le nombre de threads à lancer</a:t>
            </a:r>
          </a:p>
        </p:txBody>
      </p:sp>
      <p:grpSp>
        <p:nvGrpSpPr>
          <p:cNvPr id="91" name="Group 9"/>
          <p:cNvGrpSpPr/>
          <p:nvPr/>
        </p:nvGrpSpPr>
        <p:grpSpPr>
          <a:xfrm>
            <a:off x="1805940" y="4720589"/>
            <a:ext cx="6575399" cy="720090"/>
            <a:chOff x="510294" y="5776202"/>
            <a:chExt cx="6517460" cy="472342"/>
          </a:xfrm>
        </p:grpSpPr>
        <p:sp>
          <p:nvSpPr>
            <p:cNvPr id="92" name="CustomShape 10"/>
            <p:cNvSpPr/>
            <p:nvPr/>
          </p:nvSpPr>
          <p:spPr>
            <a:xfrm>
              <a:off x="4332923" y="5950427"/>
              <a:ext cx="2694831" cy="298117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100" b="0" strike="noStrike" spc="-1" dirty="0">
                  <a:solidFill>
                    <a:srgbClr val="000000"/>
                  </a:solidFill>
                  <a:latin typeface="Arial"/>
                </a:rPr>
                <a:t>Bonne pratique : vérifier les erreurs </a:t>
              </a:r>
              <a:r>
                <a:rPr lang="fr-FR" sz="1100" b="0" strike="noStrike" spc="-1" dirty="0" smtClean="0">
                  <a:solidFill>
                    <a:srgbClr val="000000"/>
                  </a:solidFill>
                  <a:latin typeface="Arial"/>
                </a:rPr>
                <a:t/>
              </a:r>
              <a:br>
                <a:rPr lang="fr-FR" sz="1100" b="0" strike="noStrike" spc="-1" dirty="0" smtClean="0">
                  <a:solidFill>
                    <a:srgbClr val="000000"/>
                  </a:solidFill>
                  <a:latin typeface="Arial"/>
                </a:rPr>
              </a:br>
              <a:r>
                <a:rPr lang="fr-FR" sz="1100" b="0" strike="noStrike" spc="-1" dirty="0" smtClean="0">
                  <a:solidFill>
                    <a:srgbClr val="000000"/>
                  </a:solidFill>
                  <a:latin typeface="Arial"/>
                </a:rPr>
                <a:t>d'exécution</a:t>
              </a:r>
              <a:r>
                <a:rPr lang="fr-FR" sz="1100" spc="-1" dirty="0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fr-FR" sz="1100" b="0" strike="noStrike" spc="-1" dirty="0" smtClean="0">
                  <a:solidFill>
                    <a:srgbClr val="000000"/>
                  </a:solidFill>
                  <a:latin typeface="Arial"/>
                </a:rPr>
                <a:t>du </a:t>
              </a:r>
              <a:r>
                <a:rPr lang="fr-FR" sz="1100" b="0" strike="noStrike" spc="-1" dirty="0">
                  <a:solidFill>
                    <a:srgbClr val="000000"/>
                  </a:solidFill>
                  <a:latin typeface="Arial"/>
                </a:rPr>
                <a:t>noyau</a:t>
              </a:r>
            </a:p>
            <a:p>
              <a:endParaRPr lang="fr-FR" sz="11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Line 11"/>
            <p:cNvSpPr/>
            <p:nvPr/>
          </p:nvSpPr>
          <p:spPr>
            <a:xfrm flipH="1" flipV="1">
              <a:off x="510294" y="5776202"/>
              <a:ext cx="3809707" cy="235798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4" name="Line 11"/>
          <p:cNvSpPr/>
          <p:nvPr/>
        </p:nvSpPr>
        <p:spPr>
          <a:xfrm flipH="1">
            <a:off x="1569720" y="1973580"/>
            <a:ext cx="2303820" cy="668255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11"/>
          <p:cNvSpPr/>
          <p:nvPr/>
        </p:nvSpPr>
        <p:spPr>
          <a:xfrm flipH="1">
            <a:off x="2110740" y="3528061"/>
            <a:ext cx="2303820" cy="778888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77989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Introduction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01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267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Addition de deux vecteurs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5" name="CustomShape 2"/>
          <p:cNvSpPr/>
          <p:nvPr/>
        </p:nvSpPr>
        <p:spPr>
          <a:xfrm>
            <a:off x="501900" y="1662060"/>
            <a:ext cx="5184000" cy="12335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__global__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ourier New"/>
              </a:rPr>
              <a:t>VectorAdd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 err="1">
                <a:solidFill>
                  <a:srgbClr val="7E0021"/>
                </a:solidFill>
                <a:latin typeface="Courier New"/>
              </a:rPr>
              <a:t>tid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threadIdx.x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200" b="0" strike="noStrike" spc="-1" dirty="0" err="1">
                <a:solidFill>
                  <a:srgbClr val="7E0021"/>
                </a:solidFill>
                <a:latin typeface="Courier New"/>
              </a:rPr>
              <a:t>tid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200" b="0" strike="noStrike" spc="-1" dirty="0" err="1">
                <a:solidFill>
                  <a:srgbClr val="7E0021"/>
                </a:solidFill>
                <a:latin typeface="Courier New"/>
              </a:rPr>
              <a:t>tid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] +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200" b="0" strike="noStrike" spc="-1" dirty="0" err="1">
                <a:solidFill>
                  <a:srgbClr val="7E0021"/>
                </a:solidFill>
                <a:latin typeface="Courier New"/>
              </a:rPr>
              <a:t>tid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33020" y="2026830"/>
            <a:ext cx="3240000" cy="50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Variable prédéfinie de CUDA-C</a:t>
            </a:r>
          </a:p>
          <a:p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Indique l'identifiant du thread courant</a:t>
            </a:r>
          </a:p>
        </p:txBody>
      </p:sp>
      <p:sp>
        <p:nvSpPr>
          <p:cNvPr id="8" name="CustomShape 6"/>
          <p:cNvSpPr/>
          <p:nvPr/>
        </p:nvSpPr>
        <p:spPr>
          <a:xfrm>
            <a:off x="501900" y="3227700"/>
            <a:ext cx="2664000" cy="1300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#include &lt;cutil.h&gt;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#define N </a:t>
            </a:r>
            <a:r>
              <a:rPr lang="fr-FR" sz="1200" b="1" strike="noStrike" spc="-1">
                <a:solidFill>
                  <a:srgbClr val="000000"/>
                </a:solidFill>
                <a:latin typeface="Courier New"/>
              </a:rPr>
              <a:t>4096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 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 main(</a:t>
            </a:r>
            <a:r>
              <a:rPr lang="fr-FR" sz="1200" b="0" strike="noStrike" spc="-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)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...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CustomShape 7"/>
          <p:cNvSpPr/>
          <p:nvPr/>
        </p:nvSpPr>
        <p:spPr>
          <a:xfrm>
            <a:off x="3597900" y="3232380"/>
            <a:ext cx="5184000" cy="129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C0C0C0"/>
                </a:solidFill>
                <a:latin typeface="Courier New"/>
              </a:rPr>
              <a:t># ./VectorAdd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C0C0C0"/>
                </a:solidFill>
                <a:latin typeface="Courier New"/>
              </a:rPr>
              <a:t>Cuda error: Kernel Execution Failed! in file 'VectorAdd.cu' in line 37 : invalid configuration argument.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035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: ça se corse (hardware)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21</a:t>
            </a:fld>
            <a:endParaRPr lang="fr-FR" dirty="0"/>
          </a:p>
        </p:txBody>
      </p:sp>
      <p:grpSp>
        <p:nvGrpSpPr>
          <p:cNvPr id="133" name="Groupe 132"/>
          <p:cNvGrpSpPr/>
          <p:nvPr/>
        </p:nvGrpSpPr>
        <p:grpSpPr>
          <a:xfrm>
            <a:off x="424146" y="1383779"/>
            <a:ext cx="8155974" cy="3393961"/>
            <a:chOff x="572040" y="1620000"/>
            <a:chExt cx="8283960" cy="4392000"/>
          </a:xfrm>
        </p:grpSpPr>
        <p:sp>
          <p:nvSpPr>
            <p:cNvPr id="5" name="CustomShape 2"/>
            <p:cNvSpPr/>
            <p:nvPr/>
          </p:nvSpPr>
          <p:spPr>
            <a:xfrm>
              <a:off x="572040" y="1620000"/>
              <a:ext cx="8283960" cy="439200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Hôte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CustomShape 3"/>
            <p:cNvSpPr/>
            <p:nvPr/>
          </p:nvSpPr>
          <p:spPr>
            <a:xfrm>
              <a:off x="3168000" y="1776960"/>
              <a:ext cx="5544000" cy="4091040"/>
            </a:xfrm>
            <a:prstGeom prst="rect">
              <a:avLst/>
            </a:prstGeom>
            <a:solidFill>
              <a:srgbClr val="00458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Device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" name="Line 4"/>
            <p:cNvCxnSpPr>
              <a:stCxn id="6" idx="1"/>
            </p:cNvCxnSpPr>
            <p:nvPr/>
          </p:nvCxnSpPr>
          <p:spPr>
            <a:xfrm flipH="1">
              <a:off x="2593800" y="3822480"/>
              <a:ext cx="574560" cy="3600"/>
            </a:xfrm>
            <a:prstGeom prst="straightConnector1">
              <a:avLst/>
            </a:prstGeom>
            <a:ln w="36000">
              <a:solidFill>
                <a:srgbClr val="000000"/>
              </a:solidFill>
              <a:round/>
            </a:ln>
          </p:spPr>
        </p:cxnSp>
        <p:grpSp>
          <p:nvGrpSpPr>
            <p:cNvPr id="8" name="Group 5"/>
            <p:cNvGrpSpPr/>
            <p:nvPr/>
          </p:nvGrpSpPr>
          <p:grpSpPr>
            <a:xfrm>
              <a:off x="720000" y="2556000"/>
              <a:ext cx="1946880" cy="1593360"/>
              <a:chOff x="720000" y="2556000"/>
              <a:chExt cx="1946880" cy="1593360"/>
            </a:xfrm>
          </p:grpSpPr>
          <p:sp>
            <p:nvSpPr>
              <p:cNvPr id="9" name="CustomShape 6"/>
              <p:cNvSpPr/>
              <p:nvPr/>
            </p:nvSpPr>
            <p:spPr>
              <a:xfrm>
                <a:off x="1730160" y="2556000"/>
                <a:ext cx="936720" cy="64764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2400" b="0" strike="noStrike" spc="-1">
                    <a:solidFill>
                      <a:srgbClr val="FFFFFF"/>
                    </a:solidFill>
                    <a:latin typeface="Arial"/>
                  </a:rPr>
                  <a:t>CPU</a:t>
                </a:r>
                <a:endParaRPr lang="fr-FR" sz="2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CustomShape 7"/>
              <p:cNvSpPr/>
              <p:nvPr/>
            </p:nvSpPr>
            <p:spPr>
              <a:xfrm>
                <a:off x="720000" y="3502080"/>
                <a:ext cx="862200" cy="647280"/>
              </a:xfrm>
              <a:prstGeom prst="rect">
                <a:avLst/>
              </a:prstGeom>
              <a:solidFill>
                <a:srgbClr val="FF420E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2400" b="0" strike="noStrike" spc="-1">
                    <a:solidFill>
                      <a:srgbClr val="FFFFFF"/>
                    </a:solidFill>
                    <a:latin typeface="Arial"/>
                  </a:rPr>
                  <a:t>RAM</a:t>
                </a:r>
                <a:endParaRPr lang="fr-FR" sz="2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1" name="Line 8"/>
              <p:cNvCxnSpPr>
                <a:endCxn id="10" idx="3"/>
              </p:cNvCxnSpPr>
              <p:nvPr/>
            </p:nvCxnSpPr>
            <p:spPr>
              <a:xfrm flipH="1">
                <a:off x="1582200" y="3825720"/>
                <a:ext cx="221760" cy="360"/>
              </a:xfrm>
              <a:prstGeom prst="straightConnector1">
                <a:avLst/>
              </a:prstGeom>
              <a:ln w="36000">
                <a:solidFill>
                  <a:srgbClr val="000000"/>
                </a:solidFill>
                <a:round/>
              </a:ln>
            </p:spPr>
          </p:cxnSp>
          <p:sp>
            <p:nvSpPr>
              <p:cNvPr id="12" name="CustomShape 9"/>
              <p:cNvSpPr/>
              <p:nvPr/>
            </p:nvSpPr>
            <p:spPr>
              <a:xfrm>
                <a:off x="1803600" y="3502080"/>
                <a:ext cx="790200" cy="64728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000000"/>
                    </a:solidFill>
                    <a:latin typeface="Arial"/>
                  </a:rPr>
                  <a:t>North</a:t>
                </a:r>
              </a:p>
              <a:p>
                <a:pPr algn="ctr"/>
                <a:r>
                  <a:rPr lang="fr-FR" sz="1600" b="0" strike="noStrike" spc="-1">
                    <a:solidFill>
                      <a:srgbClr val="000000"/>
                    </a:solidFill>
                    <a:latin typeface="Arial"/>
                  </a:rPr>
                  <a:t>Bridge</a:t>
                </a:r>
              </a:p>
            </p:txBody>
          </p:sp>
          <p:cxnSp>
            <p:nvCxnSpPr>
              <p:cNvPr id="13" name="Line 10"/>
              <p:cNvCxnSpPr>
                <a:stCxn id="12" idx="0"/>
                <a:endCxn id="9" idx="2"/>
              </p:cNvCxnSpPr>
              <p:nvPr/>
            </p:nvCxnSpPr>
            <p:spPr>
              <a:xfrm flipV="1">
                <a:off x="2198520" y="3203640"/>
                <a:ext cx="360" cy="298800"/>
              </a:xfrm>
              <a:prstGeom prst="straightConnector1">
                <a:avLst/>
              </a:prstGeom>
              <a:ln w="36000">
                <a:solidFill>
                  <a:srgbClr val="000000"/>
                </a:solidFill>
                <a:round/>
              </a:ln>
            </p:spPr>
          </p:cxnSp>
        </p:grpSp>
        <p:sp>
          <p:nvSpPr>
            <p:cNvPr id="14" name="CustomShape 11"/>
            <p:cNvSpPr/>
            <p:nvPr/>
          </p:nvSpPr>
          <p:spPr>
            <a:xfrm>
              <a:off x="3385800" y="4608720"/>
              <a:ext cx="5110200" cy="1151280"/>
            </a:xfrm>
            <a:prstGeom prst="rect">
              <a:avLst/>
            </a:prstGeom>
            <a:solidFill>
              <a:srgbClr val="FF420E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2400" b="0" strike="noStrike" spc="-1" dirty="0" smtClean="0">
                  <a:solidFill>
                    <a:srgbClr val="FFFFFF"/>
                  </a:solidFill>
                  <a:latin typeface="Arial"/>
                </a:rPr>
                <a:t>(V)RAM</a:t>
              </a:r>
              <a:endParaRPr lang="fr-FR" sz="2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5" name="Group 12"/>
            <p:cNvGrpSpPr/>
            <p:nvPr/>
          </p:nvGrpSpPr>
          <p:grpSpPr>
            <a:xfrm>
              <a:off x="3806640" y="2474640"/>
              <a:ext cx="4120920" cy="1872000"/>
              <a:chOff x="3806640" y="2474640"/>
              <a:chExt cx="4120920" cy="1872000"/>
            </a:xfrm>
          </p:grpSpPr>
          <p:sp>
            <p:nvSpPr>
              <p:cNvPr id="16" name="CustomShape 13"/>
              <p:cNvSpPr/>
              <p:nvPr/>
            </p:nvSpPr>
            <p:spPr>
              <a:xfrm>
                <a:off x="3806640" y="2474640"/>
                <a:ext cx="4120920" cy="187200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Multiprocessor 1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" name="CustomShape 14"/>
              <p:cNvSpPr/>
              <p:nvPr/>
            </p:nvSpPr>
            <p:spPr>
              <a:xfrm>
                <a:off x="3880440" y="2978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8" name="CustomShape 15"/>
              <p:cNvSpPr/>
              <p:nvPr/>
            </p:nvSpPr>
            <p:spPr>
              <a:xfrm>
                <a:off x="4343760" y="2973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9" name="CustomShape 16"/>
              <p:cNvSpPr/>
              <p:nvPr/>
            </p:nvSpPr>
            <p:spPr>
              <a:xfrm>
                <a:off x="4811760" y="2973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0" name="CustomShape 17"/>
              <p:cNvSpPr/>
              <p:nvPr/>
            </p:nvSpPr>
            <p:spPr>
              <a:xfrm>
                <a:off x="5275080" y="2969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1" name="CustomShape 18"/>
              <p:cNvSpPr/>
              <p:nvPr/>
            </p:nvSpPr>
            <p:spPr>
              <a:xfrm>
                <a:off x="3875760" y="3297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2" name="CustomShape 19"/>
              <p:cNvSpPr/>
              <p:nvPr/>
            </p:nvSpPr>
            <p:spPr>
              <a:xfrm>
                <a:off x="4339080" y="3293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3" name="CustomShape 20"/>
              <p:cNvSpPr/>
              <p:nvPr/>
            </p:nvSpPr>
            <p:spPr>
              <a:xfrm>
                <a:off x="4807080" y="3293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4" name="CustomShape 21"/>
              <p:cNvSpPr/>
              <p:nvPr/>
            </p:nvSpPr>
            <p:spPr>
              <a:xfrm>
                <a:off x="5270400" y="32886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5" name="CustomShape 22"/>
              <p:cNvSpPr/>
              <p:nvPr/>
            </p:nvSpPr>
            <p:spPr>
              <a:xfrm>
                <a:off x="3875760" y="3621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6" name="CustomShape 23"/>
              <p:cNvSpPr/>
              <p:nvPr/>
            </p:nvSpPr>
            <p:spPr>
              <a:xfrm>
                <a:off x="4339080" y="3617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7" name="CustomShape 24"/>
              <p:cNvSpPr/>
              <p:nvPr/>
            </p:nvSpPr>
            <p:spPr>
              <a:xfrm>
                <a:off x="4807080" y="3617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8" name="CustomShape 25"/>
              <p:cNvSpPr/>
              <p:nvPr/>
            </p:nvSpPr>
            <p:spPr>
              <a:xfrm>
                <a:off x="5270400" y="36126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9" name="CustomShape 26"/>
              <p:cNvSpPr/>
              <p:nvPr/>
            </p:nvSpPr>
            <p:spPr>
              <a:xfrm>
                <a:off x="3875760" y="3945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0" name="CustomShape 27"/>
              <p:cNvSpPr/>
              <p:nvPr/>
            </p:nvSpPr>
            <p:spPr>
              <a:xfrm>
                <a:off x="4339080" y="3941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1" name="CustomShape 28"/>
              <p:cNvSpPr/>
              <p:nvPr/>
            </p:nvSpPr>
            <p:spPr>
              <a:xfrm>
                <a:off x="4807080" y="3941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2" name="CustomShape 29"/>
              <p:cNvSpPr/>
              <p:nvPr/>
            </p:nvSpPr>
            <p:spPr>
              <a:xfrm>
                <a:off x="5270400" y="39366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3" name="CustomShape 30"/>
              <p:cNvSpPr/>
              <p:nvPr/>
            </p:nvSpPr>
            <p:spPr>
              <a:xfrm>
                <a:off x="5747400" y="2974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4" name="CustomShape 31"/>
              <p:cNvSpPr/>
              <p:nvPr/>
            </p:nvSpPr>
            <p:spPr>
              <a:xfrm>
                <a:off x="6210720" y="2969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5" name="CustomShape 32"/>
              <p:cNvSpPr/>
              <p:nvPr/>
            </p:nvSpPr>
            <p:spPr>
              <a:xfrm>
                <a:off x="6678720" y="2969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6" name="CustomShape 33"/>
              <p:cNvSpPr/>
              <p:nvPr/>
            </p:nvSpPr>
            <p:spPr>
              <a:xfrm>
                <a:off x="7142040" y="2964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7" name="CustomShape 34"/>
              <p:cNvSpPr/>
              <p:nvPr/>
            </p:nvSpPr>
            <p:spPr>
              <a:xfrm>
                <a:off x="5742720" y="3293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8" name="CustomShape 35"/>
              <p:cNvSpPr/>
              <p:nvPr/>
            </p:nvSpPr>
            <p:spPr>
              <a:xfrm>
                <a:off x="6206040" y="3288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9" name="CustomShape 36"/>
              <p:cNvSpPr/>
              <p:nvPr/>
            </p:nvSpPr>
            <p:spPr>
              <a:xfrm>
                <a:off x="6674040" y="3288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0" name="CustomShape 37"/>
              <p:cNvSpPr/>
              <p:nvPr/>
            </p:nvSpPr>
            <p:spPr>
              <a:xfrm>
                <a:off x="7137360" y="3284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1" name="CustomShape 38"/>
              <p:cNvSpPr/>
              <p:nvPr/>
            </p:nvSpPr>
            <p:spPr>
              <a:xfrm>
                <a:off x="5742720" y="3617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2" name="CustomShape 39"/>
              <p:cNvSpPr/>
              <p:nvPr/>
            </p:nvSpPr>
            <p:spPr>
              <a:xfrm>
                <a:off x="6206040" y="3612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3" name="CustomShape 40"/>
              <p:cNvSpPr/>
              <p:nvPr/>
            </p:nvSpPr>
            <p:spPr>
              <a:xfrm>
                <a:off x="6674040" y="3612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4" name="CustomShape 41"/>
              <p:cNvSpPr/>
              <p:nvPr/>
            </p:nvSpPr>
            <p:spPr>
              <a:xfrm>
                <a:off x="7137360" y="3608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5" name="CustomShape 42"/>
              <p:cNvSpPr/>
              <p:nvPr/>
            </p:nvSpPr>
            <p:spPr>
              <a:xfrm>
                <a:off x="5742720" y="3941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6" name="CustomShape 43"/>
              <p:cNvSpPr/>
              <p:nvPr/>
            </p:nvSpPr>
            <p:spPr>
              <a:xfrm>
                <a:off x="6206040" y="3936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7" name="CustomShape 44"/>
              <p:cNvSpPr/>
              <p:nvPr/>
            </p:nvSpPr>
            <p:spPr>
              <a:xfrm>
                <a:off x="6674040" y="3936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8" name="CustomShape 45"/>
              <p:cNvSpPr/>
              <p:nvPr/>
            </p:nvSpPr>
            <p:spPr>
              <a:xfrm>
                <a:off x="7137360" y="3932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9" name="CustomShape 46"/>
              <p:cNvSpPr/>
              <p:nvPr/>
            </p:nvSpPr>
            <p:spPr>
              <a:xfrm>
                <a:off x="7497360" y="292428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50" name="CustomShape 47"/>
              <p:cNvSpPr/>
              <p:nvPr/>
            </p:nvSpPr>
            <p:spPr>
              <a:xfrm>
                <a:off x="7497360" y="324828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51" name="CustomShape 48"/>
              <p:cNvSpPr/>
              <p:nvPr/>
            </p:nvSpPr>
            <p:spPr>
              <a:xfrm>
                <a:off x="7497360" y="357228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52" name="CustomShape 49"/>
              <p:cNvSpPr/>
              <p:nvPr/>
            </p:nvSpPr>
            <p:spPr>
              <a:xfrm>
                <a:off x="7497360" y="389628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</p:grpSp>
        <p:grpSp>
          <p:nvGrpSpPr>
            <p:cNvPr id="53" name="Group 50"/>
            <p:cNvGrpSpPr/>
            <p:nvPr/>
          </p:nvGrpSpPr>
          <p:grpSpPr>
            <a:xfrm>
              <a:off x="3595320" y="2371320"/>
              <a:ext cx="4120920" cy="1872000"/>
              <a:chOff x="3595320" y="2371320"/>
              <a:chExt cx="4120920" cy="1872000"/>
            </a:xfrm>
          </p:grpSpPr>
          <p:sp>
            <p:nvSpPr>
              <p:cNvPr id="54" name="CustomShape 51"/>
              <p:cNvSpPr/>
              <p:nvPr/>
            </p:nvSpPr>
            <p:spPr>
              <a:xfrm>
                <a:off x="3595320" y="2371320"/>
                <a:ext cx="4120920" cy="187200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Multiprocessor 1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" name="CustomShape 52"/>
              <p:cNvSpPr/>
              <p:nvPr/>
            </p:nvSpPr>
            <p:spPr>
              <a:xfrm>
                <a:off x="3669120" y="2875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56" name="CustomShape 53"/>
              <p:cNvSpPr/>
              <p:nvPr/>
            </p:nvSpPr>
            <p:spPr>
              <a:xfrm>
                <a:off x="4132440" y="2870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57" name="CustomShape 54"/>
              <p:cNvSpPr/>
              <p:nvPr/>
            </p:nvSpPr>
            <p:spPr>
              <a:xfrm>
                <a:off x="4600440" y="2870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58" name="CustomShape 55"/>
              <p:cNvSpPr/>
              <p:nvPr/>
            </p:nvSpPr>
            <p:spPr>
              <a:xfrm>
                <a:off x="5063760" y="2865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59" name="CustomShape 56"/>
              <p:cNvSpPr/>
              <p:nvPr/>
            </p:nvSpPr>
            <p:spPr>
              <a:xfrm>
                <a:off x="3664440" y="3194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0" name="CustomShape 57"/>
              <p:cNvSpPr/>
              <p:nvPr/>
            </p:nvSpPr>
            <p:spPr>
              <a:xfrm>
                <a:off x="4127760" y="3189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1" name="CustomShape 58"/>
              <p:cNvSpPr/>
              <p:nvPr/>
            </p:nvSpPr>
            <p:spPr>
              <a:xfrm>
                <a:off x="4595760" y="3189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2" name="CustomShape 59"/>
              <p:cNvSpPr/>
              <p:nvPr/>
            </p:nvSpPr>
            <p:spPr>
              <a:xfrm>
                <a:off x="5059080" y="3185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3" name="CustomShape 60"/>
              <p:cNvSpPr/>
              <p:nvPr/>
            </p:nvSpPr>
            <p:spPr>
              <a:xfrm>
                <a:off x="3664440" y="3518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4" name="CustomShape 61"/>
              <p:cNvSpPr/>
              <p:nvPr/>
            </p:nvSpPr>
            <p:spPr>
              <a:xfrm>
                <a:off x="4127760" y="3513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5" name="CustomShape 62"/>
              <p:cNvSpPr/>
              <p:nvPr/>
            </p:nvSpPr>
            <p:spPr>
              <a:xfrm>
                <a:off x="4595760" y="3513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6" name="CustomShape 63"/>
              <p:cNvSpPr/>
              <p:nvPr/>
            </p:nvSpPr>
            <p:spPr>
              <a:xfrm>
                <a:off x="5059080" y="3509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7" name="CustomShape 64"/>
              <p:cNvSpPr/>
              <p:nvPr/>
            </p:nvSpPr>
            <p:spPr>
              <a:xfrm>
                <a:off x="3664440" y="3842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8" name="CustomShape 65"/>
              <p:cNvSpPr/>
              <p:nvPr/>
            </p:nvSpPr>
            <p:spPr>
              <a:xfrm>
                <a:off x="4127760" y="3837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9" name="CustomShape 66"/>
              <p:cNvSpPr/>
              <p:nvPr/>
            </p:nvSpPr>
            <p:spPr>
              <a:xfrm>
                <a:off x="4595760" y="3837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0" name="CustomShape 67"/>
              <p:cNvSpPr/>
              <p:nvPr/>
            </p:nvSpPr>
            <p:spPr>
              <a:xfrm>
                <a:off x="5059080" y="3833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1" name="CustomShape 68"/>
              <p:cNvSpPr/>
              <p:nvPr/>
            </p:nvSpPr>
            <p:spPr>
              <a:xfrm>
                <a:off x="5536080" y="2871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2" name="CustomShape 69"/>
              <p:cNvSpPr/>
              <p:nvPr/>
            </p:nvSpPr>
            <p:spPr>
              <a:xfrm>
                <a:off x="5999400" y="2866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3" name="CustomShape 70"/>
              <p:cNvSpPr/>
              <p:nvPr/>
            </p:nvSpPr>
            <p:spPr>
              <a:xfrm>
                <a:off x="6467400" y="2866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4" name="CustomShape 71"/>
              <p:cNvSpPr/>
              <p:nvPr/>
            </p:nvSpPr>
            <p:spPr>
              <a:xfrm>
                <a:off x="6930720" y="2861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5" name="CustomShape 72"/>
              <p:cNvSpPr/>
              <p:nvPr/>
            </p:nvSpPr>
            <p:spPr>
              <a:xfrm>
                <a:off x="5531400" y="3190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6" name="CustomShape 73"/>
              <p:cNvSpPr/>
              <p:nvPr/>
            </p:nvSpPr>
            <p:spPr>
              <a:xfrm>
                <a:off x="5994720" y="3185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7" name="CustomShape 74"/>
              <p:cNvSpPr/>
              <p:nvPr/>
            </p:nvSpPr>
            <p:spPr>
              <a:xfrm>
                <a:off x="6462720" y="3185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8" name="CustomShape 75"/>
              <p:cNvSpPr/>
              <p:nvPr/>
            </p:nvSpPr>
            <p:spPr>
              <a:xfrm>
                <a:off x="6926040" y="3180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9" name="CustomShape 76"/>
              <p:cNvSpPr/>
              <p:nvPr/>
            </p:nvSpPr>
            <p:spPr>
              <a:xfrm>
                <a:off x="5531400" y="3514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0" name="CustomShape 77"/>
              <p:cNvSpPr/>
              <p:nvPr/>
            </p:nvSpPr>
            <p:spPr>
              <a:xfrm>
                <a:off x="5994720" y="3509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1" name="CustomShape 78"/>
              <p:cNvSpPr/>
              <p:nvPr/>
            </p:nvSpPr>
            <p:spPr>
              <a:xfrm>
                <a:off x="6462720" y="3509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2" name="CustomShape 79"/>
              <p:cNvSpPr/>
              <p:nvPr/>
            </p:nvSpPr>
            <p:spPr>
              <a:xfrm>
                <a:off x="6926040" y="3504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3" name="CustomShape 80"/>
              <p:cNvSpPr/>
              <p:nvPr/>
            </p:nvSpPr>
            <p:spPr>
              <a:xfrm>
                <a:off x="5531400" y="3838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4" name="CustomShape 81"/>
              <p:cNvSpPr/>
              <p:nvPr/>
            </p:nvSpPr>
            <p:spPr>
              <a:xfrm>
                <a:off x="5994720" y="3833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5" name="CustomShape 82"/>
              <p:cNvSpPr/>
              <p:nvPr/>
            </p:nvSpPr>
            <p:spPr>
              <a:xfrm>
                <a:off x="6462720" y="3833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6" name="CustomShape 83"/>
              <p:cNvSpPr/>
              <p:nvPr/>
            </p:nvSpPr>
            <p:spPr>
              <a:xfrm>
                <a:off x="6926040" y="3828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7" name="CustomShape 84"/>
              <p:cNvSpPr/>
              <p:nvPr/>
            </p:nvSpPr>
            <p:spPr>
              <a:xfrm>
                <a:off x="7286040" y="282096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88" name="CustomShape 85"/>
              <p:cNvSpPr/>
              <p:nvPr/>
            </p:nvSpPr>
            <p:spPr>
              <a:xfrm>
                <a:off x="7286040" y="314496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89" name="CustomShape 86"/>
              <p:cNvSpPr/>
              <p:nvPr/>
            </p:nvSpPr>
            <p:spPr>
              <a:xfrm>
                <a:off x="7286040" y="346896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90" name="CustomShape 87"/>
              <p:cNvSpPr/>
              <p:nvPr/>
            </p:nvSpPr>
            <p:spPr>
              <a:xfrm>
                <a:off x="7286040" y="379296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</p:grpSp>
        <p:grpSp>
          <p:nvGrpSpPr>
            <p:cNvPr id="91" name="Group 88"/>
            <p:cNvGrpSpPr/>
            <p:nvPr/>
          </p:nvGrpSpPr>
          <p:grpSpPr>
            <a:xfrm>
              <a:off x="3384000" y="2268000"/>
              <a:ext cx="4120920" cy="1872000"/>
              <a:chOff x="3384000" y="2268000"/>
              <a:chExt cx="4120920" cy="1872000"/>
            </a:xfrm>
          </p:grpSpPr>
          <p:sp>
            <p:nvSpPr>
              <p:cNvPr id="92" name="CustomShape 89"/>
              <p:cNvSpPr/>
              <p:nvPr/>
            </p:nvSpPr>
            <p:spPr>
              <a:xfrm>
                <a:off x="3384000" y="2268000"/>
                <a:ext cx="4120920" cy="187200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Streaming Multiprocessor 1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3" name="CustomShape 90"/>
              <p:cNvSpPr/>
              <p:nvPr/>
            </p:nvSpPr>
            <p:spPr>
              <a:xfrm>
                <a:off x="3457800" y="2772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4" name="CustomShape 91"/>
              <p:cNvSpPr/>
              <p:nvPr/>
            </p:nvSpPr>
            <p:spPr>
              <a:xfrm>
                <a:off x="3921120" y="2767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5" name="CustomShape 92"/>
              <p:cNvSpPr/>
              <p:nvPr/>
            </p:nvSpPr>
            <p:spPr>
              <a:xfrm>
                <a:off x="4389120" y="2767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6" name="CustomShape 93"/>
              <p:cNvSpPr/>
              <p:nvPr/>
            </p:nvSpPr>
            <p:spPr>
              <a:xfrm>
                <a:off x="4852440" y="2762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7" name="CustomShape 94"/>
              <p:cNvSpPr/>
              <p:nvPr/>
            </p:nvSpPr>
            <p:spPr>
              <a:xfrm>
                <a:off x="3453120" y="3091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8" name="CustomShape 95"/>
              <p:cNvSpPr/>
              <p:nvPr/>
            </p:nvSpPr>
            <p:spPr>
              <a:xfrm>
                <a:off x="3916440" y="3086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9" name="CustomShape 96"/>
              <p:cNvSpPr/>
              <p:nvPr/>
            </p:nvSpPr>
            <p:spPr>
              <a:xfrm>
                <a:off x="4384440" y="3086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0" name="CustomShape 97"/>
              <p:cNvSpPr/>
              <p:nvPr/>
            </p:nvSpPr>
            <p:spPr>
              <a:xfrm>
                <a:off x="4847760" y="3081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1" name="CustomShape 98"/>
              <p:cNvSpPr/>
              <p:nvPr/>
            </p:nvSpPr>
            <p:spPr>
              <a:xfrm>
                <a:off x="3453120" y="3415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2" name="CustomShape 99"/>
              <p:cNvSpPr/>
              <p:nvPr/>
            </p:nvSpPr>
            <p:spPr>
              <a:xfrm>
                <a:off x="3916440" y="3410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3" name="CustomShape 100"/>
              <p:cNvSpPr/>
              <p:nvPr/>
            </p:nvSpPr>
            <p:spPr>
              <a:xfrm>
                <a:off x="4384440" y="3410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4" name="CustomShape 101"/>
              <p:cNvSpPr/>
              <p:nvPr/>
            </p:nvSpPr>
            <p:spPr>
              <a:xfrm>
                <a:off x="4847760" y="3405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5" name="CustomShape 102"/>
              <p:cNvSpPr/>
              <p:nvPr/>
            </p:nvSpPr>
            <p:spPr>
              <a:xfrm>
                <a:off x="3453120" y="3739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6" name="CustomShape 103"/>
              <p:cNvSpPr/>
              <p:nvPr/>
            </p:nvSpPr>
            <p:spPr>
              <a:xfrm>
                <a:off x="3916440" y="3734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7" name="CustomShape 104"/>
              <p:cNvSpPr/>
              <p:nvPr/>
            </p:nvSpPr>
            <p:spPr>
              <a:xfrm>
                <a:off x="4384440" y="3734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8" name="CustomShape 105"/>
              <p:cNvSpPr/>
              <p:nvPr/>
            </p:nvSpPr>
            <p:spPr>
              <a:xfrm>
                <a:off x="4847760" y="3729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9" name="CustomShape 106"/>
              <p:cNvSpPr/>
              <p:nvPr/>
            </p:nvSpPr>
            <p:spPr>
              <a:xfrm>
                <a:off x="5324760" y="27676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0" name="CustomShape 107"/>
              <p:cNvSpPr/>
              <p:nvPr/>
            </p:nvSpPr>
            <p:spPr>
              <a:xfrm>
                <a:off x="5788080" y="2763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1" name="CustomShape 108"/>
              <p:cNvSpPr/>
              <p:nvPr/>
            </p:nvSpPr>
            <p:spPr>
              <a:xfrm>
                <a:off x="6256080" y="2763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2" name="CustomShape 109"/>
              <p:cNvSpPr/>
              <p:nvPr/>
            </p:nvSpPr>
            <p:spPr>
              <a:xfrm>
                <a:off x="6719400" y="2758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3" name="CustomShape 110"/>
              <p:cNvSpPr/>
              <p:nvPr/>
            </p:nvSpPr>
            <p:spPr>
              <a:xfrm>
                <a:off x="5320080" y="3087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4" name="CustomShape 111"/>
              <p:cNvSpPr/>
              <p:nvPr/>
            </p:nvSpPr>
            <p:spPr>
              <a:xfrm>
                <a:off x="5783400" y="3082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5" name="CustomShape 112"/>
              <p:cNvSpPr/>
              <p:nvPr/>
            </p:nvSpPr>
            <p:spPr>
              <a:xfrm>
                <a:off x="6251400" y="3082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6" name="CustomShape 113"/>
              <p:cNvSpPr/>
              <p:nvPr/>
            </p:nvSpPr>
            <p:spPr>
              <a:xfrm>
                <a:off x="6714720" y="3077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7" name="CustomShape 114"/>
              <p:cNvSpPr/>
              <p:nvPr/>
            </p:nvSpPr>
            <p:spPr>
              <a:xfrm>
                <a:off x="5320080" y="3411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8" name="CustomShape 115"/>
              <p:cNvSpPr/>
              <p:nvPr/>
            </p:nvSpPr>
            <p:spPr>
              <a:xfrm>
                <a:off x="5783400" y="3406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9" name="CustomShape 116"/>
              <p:cNvSpPr/>
              <p:nvPr/>
            </p:nvSpPr>
            <p:spPr>
              <a:xfrm>
                <a:off x="6251400" y="3406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0" name="CustomShape 117"/>
              <p:cNvSpPr/>
              <p:nvPr/>
            </p:nvSpPr>
            <p:spPr>
              <a:xfrm>
                <a:off x="6714720" y="3401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1" name="CustomShape 118"/>
              <p:cNvSpPr/>
              <p:nvPr/>
            </p:nvSpPr>
            <p:spPr>
              <a:xfrm>
                <a:off x="5320080" y="3735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2" name="CustomShape 119"/>
              <p:cNvSpPr/>
              <p:nvPr/>
            </p:nvSpPr>
            <p:spPr>
              <a:xfrm>
                <a:off x="5783400" y="3730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3" name="CustomShape 120"/>
              <p:cNvSpPr/>
              <p:nvPr/>
            </p:nvSpPr>
            <p:spPr>
              <a:xfrm>
                <a:off x="6251400" y="3730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4" name="CustomShape 121"/>
              <p:cNvSpPr/>
              <p:nvPr/>
            </p:nvSpPr>
            <p:spPr>
              <a:xfrm>
                <a:off x="6714720" y="3725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5" name="CustomShape 122"/>
              <p:cNvSpPr/>
              <p:nvPr/>
            </p:nvSpPr>
            <p:spPr>
              <a:xfrm>
                <a:off x="7074720" y="271764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126" name="CustomShape 123"/>
              <p:cNvSpPr/>
              <p:nvPr/>
            </p:nvSpPr>
            <p:spPr>
              <a:xfrm>
                <a:off x="7074720" y="304164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127" name="CustomShape 124"/>
              <p:cNvSpPr/>
              <p:nvPr/>
            </p:nvSpPr>
            <p:spPr>
              <a:xfrm>
                <a:off x="7074720" y="336564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128" name="CustomShape 125"/>
              <p:cNvSpPr/>
              <p:nvPr/>
            </p:nvSpPr>
            <p:spPr>
              <a:xfrm>
                <a:off x="7074720" y="368964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</p:grpSp>
        <p:sp>
          <p:nvSpPr>
            <p:cNvPr id="129" name="Line 126"/>
            <p:cNvSpPr/>
            <p:nvPr/>
          </p:nvSpPr>
          <p:spPr>
            <a:xfrm>
              <a:off x="5328000" y="4121280"/>
              <a:ext cx="0" cy="487440"/>
            </a:xfrm>
            <a:prstGeom prst="line">
              <a:avLst/>
            </a:prstGeom>
            <a:ln w="36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Line 127"/>
            <p:cNvSpPr/>
            <p:nvPr/>
          </p:nvSpPr>
          <p:spPr>
            <a:xfrm>
              <a:off x="5616000" y="4243320"/>
              <a:ext cx="0" cy="365400"/>
            </a:xfrm>
            <a:prstGeom prst="line">
              <a:avLst/>
            </a:prstGeom>
            <a:ln w="36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Line 128"/>
            <p:cNvSpPr/>
            <p:nvPr/>
          </p:nvSpPr>
          <p:spPr>
            <a:xfrm>
              <a:off x="5832000" y="4346640"/>
              <a:ext cx="0" cy="248400"/>
            </a:xfrm>
            <a:prstGeom prst="line">
              <a:avLst/>
            </a:prstGeom>
            <a:ln w="36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129"/>
            <p:cNvSpPr/>
            <p:nvPr/>
          </p:nvSpPr>
          <p:spPr>
            <a:xfrm>
              <a:off x="7956000" y="3024000"/>
              <a:ext cx="648000" cy="495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4800" b="0" strike="noStrike" spc="-1">
                  <a:solidFill>
                    <a:srgbClr val="000000"/>
                  </a:solidFill>
                  <a:latin typeface="Arial"/>
                </a:rPr>
                <a:t>...</a:t>
              </a:r>
            </a:p>
          </p:txBody>
        </p:sp>
      </p:grpSp>
      <p:sp>
        <p:nvSpPr>
          <p:cNvPr id="134" name="ZoneTexte 133"/>
          <p:cNvSpPr txBox="1"/>
          <p:nvPr/>
        </p:nvSpPr>
        <p:spPr>
          <a:xfrm>
            <a:off x="2490011" y="4936046"/>
            <a:ext cx="438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Nb </a:t>
            </a:r>
            <a:r>
              <a:rPr lang="fr-FR" dirty="0" err="1" smtClean="0"/>
              <a:t>Cuda</a:t>
            </a:r>
            <a:r>
              <a:rPr lang="fr-FR" dirty="0" smtClean="0"/>
              <a:t> </a:t>
            </a:r>
            <a:r>
              <a:rPr lang="fr-FR" dirty="0" err="1" smtClean="0"/>
              <a:t>cores</a:t>
            </a:r>
            <a:r>
              <a:rPr lang="fr-FR" dirty="0" smtClean="0"/>
              <a:t> = </a:t>
            </a:r>
            <a:r>
              <a:rPr lang="fr-FR" dirty="0" err="1" smtClean="0"/>
              <a:t>nb_SM</a:t>
            </a:r>
            <a:r>
              <a:rPr lang="fr-FR" dirty="0" smtClean="0"/>
              <a:t> * </a:t>
            </a:r>
            <a:r>
              <a:rPr lang="fr-FR" dirty="0" err="1" smtClean="0"/>
              <a:t>nb_core_per_SM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: ça se corse (software)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5" name="TextShape 76"/>
          <p:cNvSpPr txBox="1"/>
          <p:nvPr/>
        </p:nvSpPr>
        <p:spPr>
          <a:xfrm>
            <a:off x="556740" y="1560360"/>
            <a:ext cx="8642520" cy="392088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1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kernel</a:t>
            </a: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 = 1 grille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X blocs (1D, 2D ou 3D)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Y threads (1D, 2D ou 3D)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Variables prédéfinies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gridDim</a:t>
            </a:r>
            <a:r>
              <a:rPr lang="fr-FR" sz="1800" b="1" strike="noStrike" spc="-1" dirty="0">
                <a:solidFill>
                  <a:srgbClr val="0A3071"/>
                </a:solidFill>
                <a:latin typeface="Arial Narrow"/>
              </a:rPr>
              <a:t> 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: nb blocs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blockDim</a:t>
            </a:r>
            <a:r>
              <a:rPr lang="fr-FR" sz="1800" b="1" strike="noStrike" spc="-1" dirty="0">
                <a:solidFill>
                  <a:srgbClr val="0A3071"/>
                </a:solidFill>
                <a:latin typeface="Arial Narrow"/>
              </a:rPr>
              <a:t> 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: nb threads / bloc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blockIdx</a:t>
            </a:r>
            <a:r>
              <a:rPr lang="fr-FR" sz="1800" b="1" strike="noStrike" spc="-1" dirty="0">
                <a:solidFill>
                  <a:srgbClr val="0A3071"/>
                </a:solidFill>
                <a:latin typeface="Arial Narrow"/>
              </a:rPr>
              <a:t> 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: id du bloc courant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threadIdx</a:t>
            </a:r>
            <a:r>
              <a:rPr lang="fr-FR" sz="1800" b="1" strike="noStrike" spc="-1" dirty="0">
                <a:solidFill>
                  <a:srgbClr val="0A3071"/>
                </a:solidFill>
                <a:latin typeface="Arial Narrow"/>
              </a:rPr>
              <a:t> 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: id du thread courant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Dans notre exemple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gridDim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: 2 x 2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blockDim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: 4 x 4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</p:txBody>
      </p:sp>
      <p:grpSp>
        <p:nvGrpSpPr>
          <p:cNvPr id="80" name="Groupe 79"/>
          <p:cNvGrpSpPr/>
          <p:nvPr/>
        </p:nvGrpSpPr>
        <p:grpSpPr>
          <a:xfrm>
            <a:off x="4200420" y="1417680"/>
            <a:ext cx="4692120" cy="3807025"/>
            <a:chOff x="4131840" y="1417680"/>
            <a:chExt cx="4896000" cy="4176000"/>
          </a:xfrm>
        </p:grpSpPr>
        <p:sp>
          <p:nvSpPr>
            <p:cNvPr id="6" name="CustomShape 1"/>
            <p:cNvSpPr/>
            <p:nvPr/>
          </p:nvSpPr>
          <p:spPr>
            <a:xfrm>
              <a:off x="4131840" y="1417680"/>
              <a:ext cx="4896000" cy="4176000"/>
            </a:xfrm>
            <a:prstGeom prst="rect">
              <a:avLst/>
            </a:prstGeom>
            <a:solidFill>
              <a:srgbClr val="0084D1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Grille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7" name="Group 3"/>
            <p:cNvGrpSpPr/>
            <p:nvPr/>
          </p:nvGrpSpPr>
          <p:grpSpPr>
            <a:xfrm>
              <a:off x="4198800" y="1917000"/>
              <a:ext cx="4685040" cy="3522960"/>
              <a:chOff x="3954960" y="2191320"/>
              <a:chExt cx="4685040" cy="3522960"/>
            </a:xfrm>
          </p:grpSpPr>
          <p:grpSp>
            <p:nvGrpSpPr>
              <p:cNvPr id="8" name="Group 4"/>
              <p:cNvGrpSpPr/>
              <p:nvPr/>
            </p:nvGrpSpPr>
            <p:grpSpPr>
              <a:xfrm>
                <a:off x="3960000" y="2196000"/>
                <a:ext cx="2308680" cy="1723320"/>
                <a:chOff x="3960000" y="2196000"/>
                <a:chExt cx="2308680" cy="1723320"/>
              </a:xfrm>
            </p:grpSpPr>
            <p:sp>
              <p:nvSpPr>
                <p:cNvPr id="63" name="CustomShape 5"/>
                <p:cNvSpPr/>
                <p:nvPr/>
              </p:nvSpPr>
              <p:spPr>
                <a:xfrm>
                  <a:off x="3960000" y="2196000"/>
                  <a:ext cx="2308680" cy="1723320"/>
                </a:xfrm>
                <a:prstGeom prst="rect">
                  <a:avLst/>
                </a:prstGeom>
                <a:solidFill>
                  <a:srgbClr val="666666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Ctr="1">
                  <a:noAutofit/>
                </a:bodyPr>
                <a:lstStyle/>
                <a:p>
                  <a:pPr algn="ctr"/>
                  <a:r>
                    <a:rPr lang="fr-FR" sz="1600" b="0" strike="noStrike" spc="-1" dirty="0">
                      <a:solidFill>
                        <a:srgbClr val="FFFFFF"/>
                      </a:solidFill>
                      <a:latin typeface="Arial"/>
                    </a:rPr>
                    <a:t>Bloc 0, 0</a:t>
                  </a:r>
                  <a:endParaRPr lang="fr-FR" sz="160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4" name="CustomShape 6"/>
                <p:cNvSpPr/>
                <p:nvPr/>
              </p:nvSpPr>
              <p:spPr>
                <a:xfrm>
                  <a:off x="4033800" y="2551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0,0</a:t>
                  </a:r>
                </a:p>
              </p:txBody>
            </p:sp>
            <p:sp>
              <p:nvSpPr>
                <p:cNvPr id="65" name="CustomShape 7"/>
                <p:cNvSpPr/>
                <p:nvPr/>
              </p:nvSpPr>
              <p:spPr>
                <a:xfrm>
                  <a:off x="4029120" y="2870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1,0</a:t>
                  </a:r>
                </a:p>
              </p:txBody>
            </p:sp>
            <p:sp>
              <p:nvSpPr>
                <p:cNvPr id="66" name="CustomShape 8"/>
                <p:cNvSpPr/>
                <p:nvPr/>
              </p:nvSpPr>
              <p:spPr>
                <a:xfrm>
                  <a:off x="4029120" y="3194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2,0</a:t>
                  </a:r>
                </a:p>
              </p:txBody>
            </p:sp>
            <p:sp>
              <p:nvSpPr>
                <p:cNvPr id="67" name="CustomShape 9"/>
                <p:cNvSpPr/>
                <p:nvPr/>
              </p:nvSpPr>
              <p:spPr>
                <a:xfrm>
                  <a:off x="4029120" y="3518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3,0</a:t>
                  </a:r>
                </a:p>
              </p:txBody>
            </p:sp>
            <p:sp>
              <p:nvSpPr>
                <p:cNvPr id="68" name="CustomShape 10"/>
                <p:cNvSpPr/>
                <p:nvPr/>
              </p:nvSpPr>
              <p:spPr>
                <a:xfrm>
                  <a:off x="4569480" y="25470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0,1</a:t>
                  </a:r>
                </a:p>
              </p:txBody>
            </p:sp>
            <p:sp>
              <p:nvSpPr>
                <p:cNvPr id="69" name="CustomShape 11"/>
                <p:cNvSpPr/>
                <p:nvPr/>
              </p:nvSpPr>
              <p:spPr>
                <a:xfrm>
                  <a:off x="4564800" y="2866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 1,1</a:t>
                  </a:r>
                </a:p>
              </p:txBody>
            </p:sp>
            <p:sp>
              <p:nvSpPr>
                <p:cNvPr id="70" name="CustomShape 12"/>
                <p:cNvSpPr/>
                <p:nvPr/>
              </p:nvSpPr>
              <p:spPr>
                <a:xfrm>
                  <a:off x="4564800" y="3190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2,1</a:t>
                  </a:r>
                </a:p>
              </p:txBody>
            </p:sp>
            <p:sp>
              <p:nvSpPr>
                <p:cNvPr id="71" name="CustomShape 13"/>
                <p:cNvSpPr/>
                <p:nvPr/>
              </p:nvSpPr>
              <p:spPr>
                <a:xfrm>
                  <a:off x="4564800" y="3514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3,1</a:t>
                  </a:r>
                </a:p>
              </p:txBody>
            </p:sp>
            <p:sp>
              <p:nvSpPr>
                <p:cNvPr id="72" name="CustomShape 14"/>
                <p:cNvSpPr/>
                <p:nvPr/>
              </p:nvSpPr>
              <p:spPr>
                <a:xfrm>
                  <a:off x="5109480" y="25470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0,2</a:t>
                  </a:r>
                </a:p>
              </p:txBody>
            </p:sp>
            <p:sp>
              <p:nvSpPr>
                <p:cNvPr id="73" name="CustomShape 15"/>
                <p:cNvSpPr/>
                <p:nvPr/>
              </p:nvSpPr>
              <p:spPr>
                <a:xfrm>
                  <a:off x="5104800" y="2866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1,2</a:t>
                  </a:r>
                </a:p>
              </p:txBody>
            </p:sp>
            <p:sp>
              <p:nvSpPr>
                <p:cNvPr id="74" name="CustomShape 16"/>
                <p:cNvSpPr/>
                <p:nvPr/>
              </p:nvSpPr>
              <p:spPr>
                <a:xfrm>
                  <a:off x="5104800" y="3190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2,2</a:t>
                  </a:r>
                </a:p>
              </p:txBody>
            </p:sp>
            <p:sp>
              <p:nvSpPr>
                <p:cNvPr id="75" name="CustomShape 17"/>
                <p:cNvSpPr/>
                <p:nvPr/>
              </p:nvSpPr>
              <p:spPr>
                <a:xfrm>
                  <a:off x="5104800" y="3514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3,2</a:t>
                  </a:r>
                </a:p>
              </p:txBody>
            </p:sp>
            <p:sp>
              <p:nvSpPr>
                <p:cNvPr id="76" name="CustomShape 18"/>
                <p:cNvSpPr/>
                <p:nvPr/>
              </p:nvSpPr>
              <p:spPr>
                <a:xfrm>
                  <a:off x="5649480" y="25470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0,3</a:t>
                  </a:r>
                </a:p>
              </p:txBody>
            </p:sp>
            <p:sp>
              <p:nvSpPr>
                <p:cNvPr id="77" name="CustomShape 19"/>
                <p:cNvSpPr/>
                <p:nvPr/>
              </p:nvSpPr>
              <p:spPr>
                <a:xfrm>
                  <a:off x="5644800" y="2866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1,3</a:t>
                  </a:r>
                </a:p>
              </p:txBody>
            </p:sp>
            <p:sp>
              <p:nvSpPr>
                <p:cNvPr id="78" name="CustomShape 20"/>
                <p:cNvSpPr/>
                <p:nvPr/>
              </p:nvSpPr>
              <p:spPr>
                <a:xfrm>
                  <a:off x="5644800" y="3190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2,3</a:t>
                  </a:r>
                </a:p>
              </p:txBody>
            </p:sp>
            <p:sp>
              <p:nvSpPr>
                <p:cNvPr id="79" name="CustomShape 21"/>
                <p:cNvSpPr/>
                <p:nvPr/>
              </p:nvSpPr>
              <p:spPr>
                <a:xfrm>
                  <a:off x="5644800" y="3514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3,3</a:t>
                  </a:r>
                </a:p>
              </p:txBody>
            </p:sp>
          </p:grpSp>
          <p:grpSp>
            <p:nvGrpSpPr>
              <p:cNvPr id="9" name="Group 22"/>
              <p:cNvGrpSpPr/>
              <p:nvPr/>
            </p:nvGrpSpPr>
            <p:grpSpPr>
              <a:xfrm>
                <a:off x="6331320" y="2191320"/>
                <a:ext cx="2308680" cy="1723320"/>
                <a:chOff x="6331320" y="2191320"/>
                <a:chExt cx="2308680" cy="1723320"/>
              </a:xfrm>
            </p:grpSpPr>
            <p:sp>
              <p:nvSpPr>
                <p:cNvPr id="46" name="CustomShape 23"/>
                <p:cNvSpPr/>
                <p:nvPr/>
              </p:nvSpPr>
              <p:spPr>
                <a:xfrm>
                  <a:off x="6331320" y="2191320"/>
                  <a:ext cx="2308680" cy="1723320"/>
                </a:xfrm>
                <a:prstGeom prst="rect">
                  <a:avLst/>
                </a:prstGeom>
                <a:solidFill>
                  <a:srgbClr val="666666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Ctr="1">
                  <a:noAutofit/>
                </a:bodyPr>
                <a:lstStyle/>
                <a:p>
                  <a:pPr algn="ctr"/>
                  <a:r>
                    <a:rPr lang="fr-FR" sz="1600" b="0" strike="noStrike" spc="-1">
                      <a:solidFill>
                        <a:srgbClr val="FFFFFF"/>
                      </a:solidFill>
                      <a:latin typeface="Arial"/>
                    </a:rPr>
                    <a:t>Bloc 0, 1</a:t>
                  </a:r>
                  <a:endParaRPr lang="fr-FR" sz="16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7" name="CustomShape 24"/>
                <p:cNvSpPr/>
                <p:nvPr/>
              </p:nvSpPr>
              <p:spPr>
                <a:xfrm>
                  <a:off x="6405120" y="2546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0,0</a:t>
                  </a:r>
                </a:p>
              </p:txBody>
            </p:sp>
            <p:sp>
              <p:nvSpPr>
                <p:cNvPr id="48" name="CustomShape 25"/>
                <p:cNvSpPr/>
                <p:nvPr/>
              </p:nvSpPr>
              <p:spPr>
                <a:xfrm>
                  <a:off x="6400440" y="2865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1,0</a:t>
                  </a:r>
                </a:p>
              </p:txBody>
            </p:sp>
            <p:sp>
              <p:nvSpPr>
                <p:cNvPr id="49" name="CustomShape 26"/>
                <p:cNvSpPr/>
                <p:nvPr/>
              </p:nvSpPr>
              <p:spPr>
                <a:xfrm>
                  <a:off x="6400440" y="3189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2,0</a:t>
                  </a:r>
                </a:p>
              </p:txBody>
            </p:sp>
            <p:sp>
              <p:nvSpPr>
                <p:cNvPr id="50" name="CustomShape 27"/>
                <p:cNvSpPr/>
                <p:nvPr/>
              </p:nvSpPr>
              <p:spPr>
                <a:xfrm>
                  <a:off x="6400440" y="3513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3,0</a:t>
                  </a:r>
                </a:p>
              </p:txBody>
            </p:sp>
            <p:sp>
              <p:nvSpPr>
                <p:cNvPr id="51" name="CustomShape 28"/>
                <p:cNvSpPr/>
                <p:nvPr/>
              </p:nvSpPr>
              <p:spPr>
                <a:xfrm>
                  <a:off x="6940800" y="2542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0,1</a:t>
                  </a:r>
                </a:p>
              </p:txBody>
            </p:sp>
            <p:sp>
              <p:nvSpPr>
                <p:cNvPr id="52" name="CustomShape 29"/>
                <p:cNvSpPr/>
                <p:nvPr/>
              </p:nvSpPr>
              <p:spPr>
                <a:xfrm>
                  <a:off x="6936120" y="2861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 1,1</a:t>
                  </a:r>
                </a:p>
              </p:txBody>
            </p:sp>
            <p:sp>
              <p:nvSpPr>
                <p:cNvPr id="53" name="CustomShape 30"/>
                <p:cNvSpPr/>
                <p:nvPr/>
              </p:nvSpPr>
              <p:spPr>
                <a:xfrm>
                  <a:off x="6936120" y="3185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2,1</a:t>
                  </a:r>
                </a:p>
              </p:txBody>
            </p:sp>
            <p:sp>
              <p:nvSpPr>
                <p:cNvPr id="54" name="CustomShape 31"/>
                <p:cNvSpPr/>
                <p:nvPr/>
              </p:nvSpPr>
              <p:spPr>
                <a:xfrm>
                  <a:off x="6936120" y="3509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3,1</a:t>
                  </a:r>
                </a:p>
              </p:txBody>
            </p:sp>
            <p:sp>
              <p:nvSpPr>
                <p:cNvPr id="55" name="CustomShape 32"/>
                <p:cNvSpPr/>
                <p:nvPr/>
              </p:nvSpPr>
              <p:spPr>
                <a:xfrm>
                  <a:off x="7480800" y="2542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0,2</a:t>
                  </a:r>
                </a:p>
              </p:txBody>
            </p:sp>
            <p:sp>
              <p:nvSpPr>
                <p:cNvPr id="56" name="CustomShape 33"/>
                <p:cNvSpPr/>
                <p:nvPr/>
              </p:nvSpPr>
              <p:spPr>
                <a:xfrm>
                  <a:off x="7476120" y="2861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1,2</a:t>
                  </a:r>
                </a:p>
              </p:txBody>
            </p:sp>
            <p:sp>
              <p:nvSpPr>
                <p:cNvPr id="57" name="CustomShape 34"/>
                <p:cNvSpPr/>
                <p:nvPr/>
              </p:nvSpPr>
              <p:spPr>
                <a:xfrm>
                  <a:off x="7476120" y="3185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2,2</a:t>
                  </a:r>
                </a:p>
              </p:txBody>
            </p:sp>
            <p:sp>
              <p:nvSpPr>
                <p:cNvPr id="58" name="CustomShape 35"/>
                <p:cNvSpPr/>
                <p:nvPr/>
              </p:nvSpPr>
              <p:spPr>
                <a:xfrm>
                  <a:off x="7476120" y="3509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3,2</a:t>
                  </a:r>
                </a:p>
              </p:txBody>
            </p:sp>
            <p:sp>
              <p:nvSpPr>
                <p:cNvPr id="59" name="CustomShape 36"/>
                <p:cNvSpPr/>
                <p:nvPr/>
              </p:nvSpPr>
              <p:spPr>
                <a:xfrm>
                  <a:off x="8020800" y="2542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0,3</a:t>
                  </a:r>
                </a:p>
              </p:txBody>
            </p:sp>
            <p:sp>
              <p:nvSpPr>
                <p:cNvPr id="60" name="CustomShape 37"/>
                <p:cNvSpPr/>
                <p:nvPr/>
              </p:nvSpPr>
              <p:spPr>
                <a:xfrm>
                  <a:off x="8016120" y="2861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1,3</a:t>
                  </a:r>
                </a:p>
              </p:txBody>
            </p:sp>
            <p:sp>
              <p:nvSpPr>
                <p:cNvPr id="61" name="CustomShape 38"/>
                <p:cNvSpPr/>
                <p:nvPr/>
              </p:nvSpPr>
              <p:spPr>
                <a:xfrm>
                  <a:off x="8016120" y="3185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2,3</a:t>
                  </a:r>
                </a:p>
              </p:txBody>
            </p:sp>
            <p:sp>
              <p:nvSpPr>
                <p:cNvPr id="62" name="CustomShape 39"/>
                <p:cNvSpPr/>
                <p:nvPr/>
              </p:nvSpPr>
              <p:spPr>
                <a:xfrm>
                  <a:off x="8016120" y="3509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3,3</a:t>
                  </a:r>
                </a:p>
              </p:txBody>
            </p:sp>
          </p:grpSp>
          <p:grpSp>
            <p:nvGrpSpPr>
              <p:cNvPr id="10" name="Group 40"/>
              <p:cNvGrpSpPr/>
              <p:nvPr/>
            </p:nvGrpSpPr>
            <p:grpSpPr>
              <a:xfrm>
                <a:off x="3954960" y="3990960"/>
                <a:ext cx="2308680" cy="1723320"/>
                <a:chOff x="3954960" y="3990960"/>
                <a:chExt cx="2308680" cy="1723320"/>
              </a:xfrm>
            </p:grpSpPr>
            <p:sp>
              <p:nvSpPr>
                <p:cNvPr id="29" name="CustomShape 41"/>
                <p:cNvSpPr/>
                <p:nvPr/>
              </p:nvSpPr>
              <p:spPr>
                <a:xfrm>
                  <a:off x="3954960" y="3990960"/>
                  <a:ext cx="2308680" cy="1723320"/>
                </a:xfrm>
                <a:prstGeom prst="rect">
                  <a:avLst/>
                </a:prstGeom>
                <a:solidFill>
                  <a:srgbClr val="666666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Ctr="1">
                  <a:noAutofit/>
                </a:bodyPr>
                <a:lstStyle/>
                <a:p>
                  <a:pPr algn="ctr"/>
                  <a:r>
                    <a:rPr lang="fr-FR" sz="1600" b="0" strike="noStrike" spc="-1">
                      <a:solidFill>
                        <a:srgbClr val="FFFFFF"/>
                      </a:solidFill>
                      <a:latin typeface="Arial"/>
                    </a:rPr>
                    <a:t>Bloc 1, 0</a:t>
                  </a:r>
                  <a:endParaRPr lang="fr-FR" sz="16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0" name="CustomShape 42"/>
                <p:cNvSpPr/>
                <p:nvPr/>
              </p:nvSpPr>
              <p:spPr>
                <a:xfrm>
                  <a:off x="4028760" y="4346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0,0</a:t>
                  </a:r>
                </a:p>
              </p:txBody>
            </p:sp>
            <p:sp>
              <p:nvSpPr>
                <p:cNvPr id="31" name="CustomShape 43"/>
                <p:cNvSpPr/>
                <p:nvPr/>
              </p:nvSpPr>
              <p:spPr>
                <a:xfrm>
                  <a:off x="4024080" y="4665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1,0</a:t>
                  </a:r>
                </a:p>
              </p:txBody>
            </p:sp>
            <p:sp>
              <p:nvSpPr>
                <p:cNvPr id="32" name="CustomShape 44"/>
                <p:cNvSpPr/>
                <p:nvPr/>
              </p:nvSpPr>
              <p:spPr>
                <a:xfrm>
                  <a:off x="4024080" y="4989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2,0</a:t>
                  </a:r>
                </a:p>
              </p:txBody>
            </p:sp>
            <p:sp>
              <p:nvSpPr>
                <p:cNvPr id="33" name="CustomShape 45"/>
                <p:cNvSpPr/>
                <p:nvPr/>
              </p:nvSpPr>
              <p:spPr>
                <a:xfrm>
                  <a:off x="4024080" y="5313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3,0</a:t>
                  </a:r>
                </a:p>
              </p:txBody>
            </p:sp>
            <p:sp>
              <p:nvSpPr>
                <p:cNvPr id="34" name="CustomShape 46"/>
                <p:cNvSpPr/>
                <p:nvPr/>
              </p:nvSpPr>
              <p:spPr>
                <a:xfrm>
                  <a:off x="4564440" y="4341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0,1</a:t>
                  </a:r>
                </a:p>
              </p:txBody>
            </p:sp>
            <p:sp>
              <p:nvSpPr>
                <p:cNvPr id="35" name="CustomShape 47"/>
                <p:cNvSpPr/>
                <p:nvPr/>
              </p:nvSpPr>
              <p:spPr>
                <a:xfrm>
                  <a:off x="4559760" y="4661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 1,1</a:t>
                  </a:r>
                </a:p>
              </p:txBody>
            </p:sp>
            <p:sp>
              <p:nvSpPr>
                <p:cNvPr id="36" name="CustomShape 48"/>
                <p:cNvSpPr/>
                <p:nvPr/>
              </p:nvSpPr>
              <p:spPr>
                <a:xfrm>
                  <a:off x="4559760" y="4985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2,1</a:t>
                  </a:r>
                </a:p>
              </p:txBody>
            </p:sp>
            <p:sp>
              <p:nvSpPr>
                <p:cNvPr id="37" name="CustomShape 49"/>
                <p:cNvSpPr/>
                <p:nvPr/>
              </p:nvSpPr>
              <p:spPr>
                <a:xfrm>
                  <a:off x="4559760" y="5309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3,1</a:t>
                  </a:r>
                </a:p>
              </p:txBody>
            </p:sp>
            <p:sp>
              <p:nvSpPr>
                <p:cNvPr id="38" name="CustomShape 50"/>
                <p:cNvSpPr/>
                <p:nvPr/>
              </p:nvSpPr>
              <p:spPr>
                <a:xfrm>
                  <a:off x="5104440" y="4341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0,2</a:t>
                  </a:r>
                </a:p>
              </p:txBody>
            </p:sp>
            <p:sp>
              <p:nvSpPr>
                <p:cNvPr id="39" name="CustomShape 51"/>
                <p:cNvSpPr/>
                <p:nvPr/>
              </p:nvSpPr>
              <p:spPr>
                <a:xfrm>
                  <a:off x="5099760" y="4661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1,2</a:t>
                  </a:r>
                </a:p>
              </p:txBody>
            </p:sp>
            <p:sp>
              <p:nvSpPr>
                <p:cNvPr id="40" name="CustomShape 52"/>
                <p:cNvSpPr/>
                <p:nvPr/>
              </p:nvSpPr>
              <p:spPr>
                <a:xfrm>
                  <a:off x="5099760" y="4985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2,2</a:t>
                  </a:r>
                </a:p>
              </p:txBody>
            </p:sp>
            <p:sp>
              <p:nvSpPr>
                <p:cNvPr id="41" name="CustomShape 53"/>
                <p:cNvSpPr/>
                <p:nvPr/>
              </p:nvSpPr>
              <p:spPr>
                <a:xfrm>
                  <a:off x="5099760" y="5309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3,2</a:t>
                  </a:r>
                </a:p>
              </p:txBody>
            </p:sp>
            <p:sp>
              <p:nvSpPr>
                <p:cNvPr id="42" name="CustomShape 54"/>
                <p:cNvSpPr/>
                <p:nvPr/>
              </p:nvSpPr>
              <p:spPr>
                <a:xfrm>
                  <a:off x="5644440" y="4341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0,3</a:t>
                  </a:r>
                </a:p>
              </p:txBody>
            </p:sp>
            <p:sp>
              <p:nvSpPr>
                <p:cNvPr id="43" name="CustomShape 55"/>
                <p:cNvSpPr/>
                <p:nvPr/>
              </p:nvSpPr>
              <p:spPr>
                <a:xfrm>
                  <a:off x="5639760" y="4661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1,3</a:t>
                  </a:r>
                </a:p>
              </p:txBody>
            </p:sp>
            <p:sp>
              <p:nvSpPr>
                <p:cNvPr id="44" name="CustomShape 56"/>
                <p:cNvSpPr/>
                <p:nvPr/>
              </p:nvSpPr>
              <p:spPr>
                <a:xfrm>
                  <a:off x="5639760" y="4985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2,3</a:t>
                  </a:r>
                </a:p>
              </p:txBody>
            </p:sp>
            <p:sp>
              <p:nvSpPr>
                <p:cNvPr id="45" name="CustomShape 57"/>
                <p:cNvSpPr/>
                <p:nvPr/>
              </p:nvSpPr>
              <p:spPr>
                <a:xfrm>
                  <a:off x="5639760" y="5309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3,3</a:t>
                  </a:r>
                </a:p>
              </p:txBody>
            </p:sp>
          </p:grpSp>
          <p:grpSp>
            <p:nvGrpSpPr>
              <p:cNvPr id="11" name="Group 58"/>
              <p:cNvGrpSpPr/>
              <p:nvPr/>
            </p:nvGrpSpPr>
            <p:grpSpPr>
              <a:xfrm>
                <a:off x="6326280" y="3986280"/>
                <a:ext cx="2308680" cy="1723320"/>
                <a:chOff x="6326280" y="3986280"/>
                <a:chExt cx="2308680" cy="1723320"/>
              </a:xfrm>
            </p:grpSpPr>
            <p:sp>
              <p:nvSpPr>
                <p:cNvPr id="12" name="CustomShape 59"/>
                <p:cNvSpPr/>
                <p:nvPr/>
              </p:nvSpPr>
              <p:spPr>
                <a:xfrm>
                  <a:off x="6326280" y="3986280"/>
                  <a:ext cx="2308680" cy="1723320"/>
                </a:xfrm>
                <a:prstGeom prst="rect">
                  <a:avLst/>
                </a:prstGeom>
                <a:solidFill>
                  <a:srgbClr val="666666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Ctr="1">
                  <a:noAutofit/>
                </a:bodyPr>
                <a:lstStyle/>
                <a:p>
                  <a:pPr algn="ctr"/>
                  <a:r>
                    <a:rPr lang="fr-FR" sz="1600" b="0" strike="noStrike" spc="-1">
                      <a:solidFill>
                        <a:srgbClr val="FFFFFF"/>
                      </a:solidFill>
                      <a:latin typeface="Arial"/>
                    </a:rPr>
                    <a:t>Bloc 1, 1</a:t>
                  </a:r>
                  <a:endParaRPr lang="fr-FR" sz="16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" name="CustomShape 60"/>
                <p:cNvSpPr/>
                <p:nvPr/>
              </p:nvSpPr>
              <p:spPr>
                <a:xfrm>
                  <a:off x="6400080" y="4341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0,0</a:t>
                  </a:r>
                </a:p>
              </p:txBody>
            </p:sp>
            <p:sp>
              <p:nvSpPr>
                <p:cNvPr id="14" name="CustomShape 61"/>
                <p:cNvSpPr/>
                <p:nvPr/>
              </p:nvSpPr>
              <p:spPr>
                <a:xfrm>
                  <a:off x="6395400" y="46609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1,0</a:t>
                  </a:r>
                </a:p>
              </p:txBody>
            </p:sp>
            <p:sp>
              <p:nvSpPr>
                <p:cNvPr id="15" name="CustomShape 62"/>
                <p:cNvSpPr/>
                <p:nvPr/>
              </p:nvSpPr>
              <p:spPr>
                <a:xfrm>
                  <a:off x="6395400" y="49849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2,0</a:t>
                  </a:r>
                </a:p>
              </p:txBody>
            </p:sp>
            <p:sp>
              <p:nvSpPr>
                <p:cNvPr id="16" name="CustomShape 63"/>
                <p:cNvSpPr/>
                <p:nvPr/>
              </p:nvSpPr>
              <p:spPr>
                <a:xfrm>
                  <a:off x="6395400" y="53089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3,0</a:t>
                  </a:r>
                </a:p>
              </p:txBody>
            </p:sp>
            <p:sp>
              <p:nvSpPr>
                <p:cNvPr id="17" name="CustomShape 64"/>
                <p:cNvSpPr/>
                <p:nvPr/>
              </p:nvSpPr>
              <p:spPr>
                <a:xfrm>
                  <a:off x="6935760" y="4337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0,1</a:t>
                  </a:r>
                </a:p>
              </p:txBody>
            </p:sp>
            <p:sp>
              <p:nvSpPr>
                <p:cNvPr id="18" name="CustomShape 65"/>
                <p:cNvSpPr/>
                <p:nvPr/>
              </p:nvSpPr>
              <p:spPr>
                <a:xfrm>
                  <a:off x="6931080" y="4656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 1,1</a:t>
                  </a:r>
                </a:p>
              </p:txBody>
            </p:sp>
            <p:sp>
              <p:nvSpPr>
                <p:cNvPr id="19" name="CustomShape 66"/>
                <p:cNvSpPr/>
                <p:nvPr/>
              </p:nvSpPr>
              <p:spPr>
                <a:xfrm>
                  <a:off x="6931080" y="4980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2,1</a:t>
                  </a:r>
                </a:p>
              </p:txBody>
            </p:sp>
            <p:sp>
              <p:nvSpPr>
                <p:cNvPr id="20" name="CustomShape 67"/>
                <p:cNvSpPr/>
                <p:nvPr/>
              </p:nvSpPr>
              <p:spPr>
                <a:xfrm>
                  <a:off x="6931080" y="5304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3,1</a:t>
                  </a:r>
                </a:p>
              </p:txBody>
            </p:sp>
            <p:sp>
              <p:nvSpPr>
                <p:cNvPr id="21" name="CustomShape 68"/>
                <p:cNvSpPr/>
                <p:nvPr/>
              </p:nvSpPr>
              <p:spPr>
                <a:xfrm>
                  <a:off x="7475760" y="4337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0,2</a:t>
                  </a:r>
                </a:p>
              </p:txBody>
            </p:sp>
            <p:sp>
              <p:nvSpPr>
                <p:cNvPr id="22" name="CustomShape 69"/>
                <p:cNvSpPr/>
                <p:nvPr/>
              </p:nvSpPr>
              <p:spPr>
                <a:xfrm>
                  <a:off x="7471080" y="4656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1,2</a:t>
                  </a:r>
                </a:p>
              </p:txBody>
            </p:sp>
            <p:sp>
              <p:nvSpPr>
                <p:cNvPr id="23" name="CustomShape 70"/>
                <p:cNvSpPr/>
                <p:nvPr/>
              </p:nvSpPr>
              <p:spPr>
                <a:xfrm>
                  <a:off x="7471080" y="4980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2,2</a:t>
                  </a:r>
                </a:p>
              </p:txBody>
            </p:sp>
            <p:sp>
              <p:nvSpPr>
                <p:cNvPr id="24" name="CustomShape 71"/>
                <p:cNvSpPr/>
                <p:nvPr/>
              </p:nvSpPr>
              <p:spPr>
                <a:xfrm>
                  <a:off x="7471080" y="5304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3,2</a:t>
                  </a:r>
                </a:p>
              </p:txBody>
            </p:sp>
            <p:sp>
              <p:nvSpPr>
                <p:cNvPr id="25" name="CustomShape 72"/>
                <p:cNvSpPr/>
                <p:nvPr/>
              </p:nvSpPr>
              <p:spPr>
                <a:xfrm>
                  <a:off x="8015760" y="4337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0,3</a:t>
                  </a:r>
                </a:p>
              </p:txBody>
            </p:sp>
            <p:sp>
              <p:nvSpPr>
                <p:cNvPr id="26" name="CustomShape 73"/>
                <p:cNvSpPr/>
                <p:nvPr/>
              </p:nvSpPr>
              <p:spPr>
                <a:xfrm>
                  <a:off x="8011080" y="4656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1,3</a:t>
                  </a:r>
                </a:p>
              </p:txBody>
            </p:sp>
            <p:sp>
              <p:nvSpPr>
                <p:cNvPr id="27" name="CustomShape 74"/>
                <p:cNvSpPr/>
                <p:nvPr/>
              </p:nvSpPr>
              <p:spPr>
                <a:xfrm>
                  <a:off x="8011080" y="4980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2,3</a:t>
                  </a:r>
                </a:p>
              </p:txBody>
            </p:sp>
            <p:sp>
              <p:nvSpPr>
                <p:cNvPr id="28" name="CustomShape 75"/>
                <p:cNvSpPr/>
                <p:nvPr/>
              </p:nvSpPr>
              <p:spPr>
                <a:xfrm>
                  <a:off x="8011080" y="5304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3,3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252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d’exécution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5" name="TextShape 97"/>
          <p:cNvSpPr txBox="1"/>
          <p:nvPr/>
        </p:nvSpPr>
        <p:spPr>
          <a:xfrm>
            <a:off x="435894" y="1552740"/>
            <a:ext cx="8642520" cy="4500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Grille →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Device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Bloc → Streaming Multiprocesseur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Thread →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Coeur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</p:txBody>
      </p:sp>
      <p:grpSp>
        <p:nvGrpSpPr>
          <p:cNvPr id="104" name="Groupe 103"/>
          <p:cNvGrpSpPr/>
          <p:nvPr/>
        </p:nvGrpSpPr>
        <p:grpSpPr>
          <a:xfrm>
            <a:off x="648000" y="1920240"/>
            <a:ext cx="7993080" cy="3383280"/>
            <a:chOff x="648000" y="2243160"/>
            <a:chExt cx="8136000" cy="4092840"/>
          </a:xfrm>
        </p:grpSpPr>
        <p:sp>
          <p:nvSpPr>
            <p:cNvPr id="6" name="CustomShape 2"/>
            <p:cNvSpPr/>
            <p:nvPr/>
          </p:nvSpPr>
          <p:spPr>
            <a:xfrm>
              <a:off x="648000" y="3060000"/>
              <a:ext cx="4500000" cy="3276000"/>
            </a:xfrm>
            <a:prstGeom prst="rect">
              <a:avLst/>
            </a:prstGeom>
            <a:solidFill>
              <a:srgbClr val="0084D1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1800" b="0" strike="noStrike" spc="-1">
                  <a:solidFill>
                    <a:srgbClr val="FFFFFF"/>
                  </a:solidFill>
                  <a:latin typeface="Arial"/>
                </a:rPr>
                <a:t>Grille</a:t>
              </a:r>
              <a:endParaRPr lang="fr-F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7" name="Group 3"/>
            <p:cNvGrpSpPr/>
            <p:nvPr/>
          </p:nvGrpSpPr>
          <p:grpSpPr>
            <a:xfrm>
              <a:off x="742680" y="3400200"/>
              <a:ext cx="2121840" cy="1399680"/>
              <a:chOff x="742680" y="3400200"/>
              <a:chExt cx="2121840" cy="1399680"/>
            </a:xfrm>
          </p:grpSpPr>
          <p:sp>
            <p:nvSpPr>
              <p:cNvPr id="8" name="CustomShape 4"/>
              <p:cNvSpPr/>
              <p:nvPr/>
            </p:nvSpPr>
            <p:spPr>
              <a:xfrm>
                <a:off x="742680" y="3400200"/>
                <a:ext cx="2121840" cy="139968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Bloc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" name="CustomShape 5"/>
              <p:cNvSpPr/>
              <p:nvPr/>
            </p:nvSpPr>
            <p:spPr>
              <a:xfrm>
                <a:off x="810360" y="368856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0" name="CustomShape 6"/>
              <p:cNvSpPr/>
              <p:nvPr/>
            </p:nvSpPr>
            <p:spPr>
              <a:xfrm>
                <a:off x="806040" y="39477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1" name="CustomShape 7"/>
              <p:cNvSpPr/>
              <p:nvPr/>
            </p:nvSpPr>
            <p:spPr>
              <a:xfrm>
                <a:off x="806040" y="421128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2" name="CustomShape 8"/>
              <p:cNvSpPr/>
              <p:nvPr/>
            </p:nvSpPr>
            <p:spPr>
              <a:xfrm>
                <a:off x="806040" y="447480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3" name="CustomShape 9"/>
              <p:cNvSpPr/>
              <p:nvPr/>
            </p:nvSpPr>
            <p:spPr>
              <a:xfrm>
                <a:off x="1302840" y="3684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4" name="CustomShape 10"/>
              <p:cNvSpPr/>
              <p:nvPr/>
            </p:nvSpPr>
            <p:spPr>
              <a:xfrm>
                <a:off x="1298520" y="3944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5" name="CustomShape 11"/>
              <p:cNvSpPr/>
              <p:nvPr/>
            </p:nvSpPr>
            <p:spPr>
              <a:xfrm>
                <a:off x="1298520" y="4207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6" name="CustomShape 12"/>
              <p:cNvSpPr/>
              <p:nvPr/>
            </p:nvSpPr>
            <p:spPr>
              <a:xfrm>
                <a:off x="1298520" y="4470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7" name="CustomShape 13"/>
              <p:cNvSpPr/>
              <p:nvPr/>
            </p:nvSpPr>
            <p:spPr>
              <a:xfrm>
                <a:off x="1799280" y="3684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8" name="CustomShape 14"/>
              <p:cNvSpPr/>
              <p:nvPr/>
            </p:nvSpPr>
            <p:spPr>
              <a:xfrm>
                <a:off x="1794960" y="3944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9" name="CustomShape 15"/>
              <p:cNvSpPr/>
              <p:nvPr/>
            </p:nvSpPr>
            <p:spPr>
              <a:xfrm>
                <a:off x="1794960" y="4207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20" name="CustomShape 16"/>
              <p:cNvSpPr/>
              <p:nvPr/>
            </p:nvSpPr>
            <p:spPr>
              <a:xfrm>
                <a:off x="1794960" y="4470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21" name="CustomShape 17"/>
              <p:cNvSpPr/>
              <p:nvPr/>
            </p:nvSpPr>
            <p:spPr>
              <a:xfrm>
                <a:off x="2295360" y="3684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22" name="CustomShape 18"/>
              <p:cNvSpPr/>
              <p:nvPr/>
            </p:nvSpPr>
            <p:spPr>
              <a:xfrm>
                <a:off x="2291040" y="3944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23" name="CustomShape 19"/>
              <p:cNvSpPr/>
              <p:nvPr/>
            </p:nvSpPr>
            <p:spPr>
              <a:xfrm>
                <a:off x="2291040" y="4207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24" name="CustomShape 20"/>
              <p:cNvSpPr/>
              <p:nvPr/>
            </p:nvSpPr>
            <p:spPr>
              <a:xfrm>
                <a:off x="2291040" y="4470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</p:grpSp>
        <p:sp>
          <p:nvSpPr>
            <p:cNvPr id="25" name="CustomShape 21"/>
            <p:cNvSpPr/>
            <p:nvPr/>
          </p:nvSpPr>
          <p:spPr>
            <a:xfrm>
              <a:off x="2934000" y="3395520"/>
              <a:ext cx="2121840" cy="139968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Ctr="1">
              <a:noAutofit/>
            </a:bodyPr>
            <a:lstStyle/>
            <a:p>
              <a:pPr algn="ctr"/>
              <a:r>
                <a:rPr lang="fr-FR" sz="1600" b="0" strike="noStrike" spc="-1">
                  <a:solidFill>
                    <a:srgbClr val="FFFFFF"/>
                  </a:solidFill>
                  <a:latin typeface="Arial"/>
                </a:rPr>
                <a:t>Bloc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CustomShape 22"/>
            <p:cNvSpPr/>
            <p:nvPr/>
          </p:nvSpPr>
          <p:spPr>
            <a:xfrm>
              <a:off x="3001680" y="3683880"/>
              <a:ext cx="465840" cy="23364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27" name="CustomShape 23"/>
            <p:cNvSpPr/>
            <p:nvPr/>
          </p:nvSpPr>
          <p:spPr>
            <a:xfrm>
              <a:off x="2997360" y="394308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28" name="CustomShape 24"/>
            <p:cNvSpPr/>
            <p:nvPr/>
          </p:nvSpPr>
          <p:spPr>
            <a:xfrm>
              <a:off x="2997360" y="4206600"/>
              <a:ext cx="465840" cy="234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29" name="CustomShape 25"/>
            <p:cNvSpPr/>
            <p:nvPr/>
          </p:nvSpPr>
          <p:spPr>
            <a:xfrm>
              <a:off x="2997360" y="4470120"/>
              <a:ext cx="465840" cy="23364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0" name="CustomShape 26"/>
            <p:cNvSpPr/>
            <p:nvPr/>
          </p:nvSpPr>
          <p:spPr>
            <a:xfrm>
              <a:off x="3494160" y="368028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1" name="CustomShape 27"/>
            <p:cNvSpPr/>
            <p:nvPr/>
          </p:nvSpPr>
          <p:spPr>
            <a:xfrm>
              <a:off x="3489840" y="3939840"/>
              <a:ext cx="465840" cy="234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2" name="CustomShape 28"/>
            <p:cNvSpPr/>
            <p:nvPr/>
          </p:nvSpPr>
          <p:spPr>
            <a:xfrm>
              <a:off x="3489840" y="420300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3" name="CustomShape 29"/>
            <p:cNvSpPr/>
            <p:nvPr/>
          </p:nvSpPr>
          <p:spPr>
            <a:xfrm>
              <a:off x="3489840" y="446616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4" name="CustomShape 30"/>
            <p:cNvSpPr/>
            <p:nvPr/>
          </p:nvSpPr>
          <p:spPr>
            <a:xfrm>
              <a:off x="3990600" y="368028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5" name="CustomShape 31"/>
            <p:cNvSpPr/>
            <p:nvPr/>
          </p:nvSpPr>
          <p:spPr>
            <a:xfrm>
              <a:off x="3986280" y="3939840"/>
              <a:ext cx="465840" cy="234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6" name="CustomShape 32"/>
            <p:cNvSpPr/>
            <p:nvPr/>
          </p:nvSpPr>
          <p:spPr>
            <a:xfrm>
              <a:off x="3986280" y="420300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7" name="CustomShape 33"/>
            <p:cNvSpPr/>
            <p:nvPr/>
          </p:nvSpPr>
          <p:spPr>
            <a:xfrm>
              <a:off x="3986280" y="446616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8" name="CustomShape 34"/>
            <p:cNvSpPr/>
            <p:nvPr/>
          </p:nvSpPr>
          <p:spPr>
            <a:xfrm>
              <a:off x="4486680" y="368028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9" name="CustomShape 35"/>
            <p:cNvSpPr/>
            <p:nvPr/>
          </p:nvSpPr>
          <p:spPr>
            <a:xfrm>
              <a:off x="4482360" y="3939840"/>
              <a:ext cx="465840" cy="234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40" name="CustomShape 36"/>
            <p:cNvSpPr/>
            <p:nvPr/>
          </p:nvSpPr>
          <p:spPr>
            <a:xfrm>
              <a:off x="4482360" y="420300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41" name="CustomShape 37"/>
            <p:cNvSpPr/>
            <p:nvPr/>
          </p:nvSpPr>
          <p:spPr>
            <a:xfrm>
              <a:off x="4482360" y="446616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grpSp>
          <p:nvGrpSpPr>
            <p:cNvPr id="42" name="Group 38"/>
            <p:cNvGrpSpPr/>
            <p:nvPr/>
          </p:nvGrpSpPr>
          <p:grpSpPr>
            <a:xfrm>
              <a:off x="738360" y="4871880"/>
              <a:ext cx="2121840" cy="1399680"/>
              <a:chOff x="738360" y="4871880"/>
              <a:chExt cx="2121840" cy="1399680"/>
            </a:xfrm>
          </p:grpSpPr>
          <p:sp>
            <p:nvSpPr>
              <p:cNvPr id="43" name="CustomShape 39"/>
              <p:cNvSpPr/>
              <p:nvPr/>
            </p:nvSpPr>
            <p:spPr>
              <a:xfrm>
                <a:off x="738360" y="4871880"/>
                <a:ext cx="2121840" cy="139968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Bloc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" name="CustomShape 40"/>
              <p:cNvSpPr/>
              <p:nvPr/>
            </p:nvSpPr>
            <p:spPr>
              <a:xfrm>
                <a:off x="806040" y="516024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45" name="CustomShape 41"/>
              <p:cNvSpPr/>
              <p:nvPr/>
            </p:nvSpPr>
            <p:spPr>
              <a:xfrm>
                <a:off x="801720" y="54194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46" name="CustomShape 42"/>
              <p:cNvSpPr/>
              <p:nvPr/>
            </p:nvSpPr>
            <p:spPr>
              <a:xfrm>
                <a:off x="801720" y="568296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47" name="CustomShape 43"/>
              <p:cNvSpPr/>
              <p:nvPr/>
            </p:nvSpPr>
            <p:spPr>
              <a:xfrm>
                <a:off x="801720" y="594648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48" name="CustomShape 44"/>
              <p:cNvSpPr/>
              <p:nvPr/>
            </p:nvSpPr>
            <p:spPr>
              <a:xfrm>
                <a:off x="1298520" y="51566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49" name="CustomShape 45"/>
              <p:cNvSpPr/>
              <p:nvPr/>
            </p:nvSpPr>
            <p:spPr>
              <a:xfrm>
                <a:off x="1294200" y="541620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0" name="CustomShape 46"/>
              <p:cNvSpPr/>
              <p:nvPr/>
            </p:nvSpPr>
            <p:spPr>
              <a:xfrm>
                <a:off x="1294200" y="56793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1" name="CustomShape 47"/>
              <p:cNvSpPr/>
              <p:nvPr/>
            </p:nvSpPr>
            <p:spPr>
              <a:xfrm>
                <a:off x="1294200" y="594252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2" name="CustomShape 48"/>
              <p:cNvSpPr/>
              <p:nvPr/>
            </p:nvSpPr>
            <p:spPr>
              <a:xfrm>
                <a:off x="1794960" y="51566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3" name="CustomShape 49"/>
              <p:cNvSpPr/>
              <p:nvPr/>
            </p:nvSpPr>
            <p:spPr>
              <a:xfrm>
                <a:off x="1790640" y="541620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4" name="CustomShape 50"/>
              <p:cNvSpPr/>
              <p:nvPr/>
            </p:nvSpPr>
            <p:spPr>
              <a:xfrm>
                <a:off x="1790640" y="56793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5" name="CustomShape 51"/>
              <p:cNvSpPr/>
              <p:nvPr/>
            </p:nvSpPr>
            <p:spPr>
              <a:xfrm>
                <a:off x="1790640" y="594252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6" name="CustomShape 52"/>
              <p:cNvSpPr/>
              <p:nvPr/>
            </p:nvSpPr>
            <p:spPr>
              <a:xfrm>
                <a:off x="2291040" y="51566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7" name="CustomShape 53"/>
              <p:cNvSpPr/>
              <p:nvPr/>
            </p:nvSpPr>
            <p:spPr>
              <a:xfrm>
                <a:off x="2286720" y="541620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8" name="CustomShape 54"/>
              <p:cNvSpPr/>
              <p:nvPr/>
            </p:nvSpPr>
            <p:spPr>
              <a:xfrm>
                <a:off x="2286720" y="56793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9" name="CustomShape 55"/>
              <p:cNvSpPr/>
              <p:nvPr/>
            </p:nvSpPr>
            <p:spPr>
              <a:xfrm>
                <a:off x="2286720" y="594252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</p:grpSp>
        <p:grpSp>
          <p:nvGrpSpPr>
            <p:cNvPr id="60" name="Group 56"/>
            <p:cNvGrpSpPr/>
            <p:nvPr/>
          </p:nvGrpSpPr>
          <p:grpSpPr>
            <a:xfrm>
              <a:off x="2929680" y="4867200"/>
              <a:ext cx="2121840" cy="1399680"/>
              <a:chOff x="2929680" y="4867200"/>
              <a:chExt cx="2121840" cy="1399680"/>
            </a:xfrm>
          </p:grpSpPr>
          <p:sp>
            <p:nvSpPr>
              <p:cNvPr id="61" name="CustomShape 57"/>
              <p:cNvSpPr/>
              <p:nvPr/>
            </p:nvSpPr>
            <p:spPr>
              <a:xfrm>
                <a:off x="2929680" y="4867200"/>
                <a:ext cx="2121840" cy="139968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Bloc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" name="CustomShape 58"/>
              <p:cNvSpPr/>
              <p:nvPr/>
            </p:nvSpPr>
            <p:spPr>
              <a:xfrm>
                <a:off x="2997360" y="515556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3" name="CustomShape 59"/>
              <p:cNvSpPr/>
              <p:nvPr/>
            </p:nvSpPr>
            <p:spPr>
              <a:xfrm>
                <a:off x="2993040" y="54147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4" name="CustomShape 60"/>
              <p:cNvSpPr/>
              <p:nvPr/>
            </p:nvSpPr>
            <p:spPr>
              <a:xfrm>
                <a:off x="2993040" y="567828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5" name="CustomShape 61"/>
              <p:cNvSpPr/>
              <p:nvPr/>
            </p:nvSpPr>
            <p:spPr>
              <a:xfrm>
                <a:off x="2993040" y="594180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6" name="CustomShape 62"/>
              <p:cNvSpPr/>
              <p:nvPr/>
            </p:nvSpPr>
            <p:spPr>
              <a:xfrm>
                <a:off x="3489840" y="5151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7" name="CustomShape 63"/>
              <p:cNvSpPr/>
              <p:nvPr/>
            </p:nvSpPr>
            <p:spPr>
              <a:xfrm>
                <a:off x="3485520" y="5411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8" name="CustomShape 64"/>
              <p:cNvSpPr/>
              <p:nvPr/>
            </p:nvSpPr>
            <p:spPr>
              <a:xfrm>
                <a:off x="3485520" y="5674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9" name="CustomShape 65"/>
              <p:cNvSpPr/>
              <p:nvPr/>
            </p:nvSpPr>
            <p:spPr>
              <a:xfrm>
                <a:off x="3485520" y="5937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0" name="CustomShape 66"/>
              <p:cNvSpPr/>
              <p:nvPr/>
            </p:nvSpPr>
            <p:spPr>
              <a:xfrm>
                <a:off x="3986280" y="5151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1" name="CustomShape 67"/>
              <p:cNvSpPr/>
              <p:nvPr/>
            </p:nvSpPr>
            <p:spPr>
              <a:xfrm>
                <a:off x="3981960" y="5411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2" name="CustomShape 68"/>
              <p:cNvSpPr/>
              <p:nvPr/>
            </p:nvSpPr>
            <p:spPr>
              <a:xfrm>
                <a:off x="3981960" y="5674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3" name="CustomShape 69"/>
              <p:cNvSpPr/>
              <p:nvPr/>
            </p:nvSpPr>
            <p:spPr>
              <a:xfrm>
                <a:off x="3981960" y="5937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4" name="CustomShape 70"/>
              <p:cNvSpPr/>
              <p:nvPr/>
            </p:nvSpPr>
            <p:spPr>
              <a:xfrm>
                <a:off x="4482360" y="5151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5" name="CustomShape 71"/>
              <p:cNvSpPr/>
              <p:nvPr/>
            </p:nvSpPr>
            <p:spPr>
              <a:xfrm>
                <a:off x="4478040" y="5411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6" name="CustomShape 72"/>
              <p:cNvSpPr/>
              <p:nvPr/>
            </p:nvSpPr>
            <p:spPr>
              <a:xfrm>
                <a:off x="4478040" y="5674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7" name="CustomShape 73"/>
              <p:cNvSpPr/>
              <p:nvPr/>
            </p:nvSpPr>
            <p:spPr>
              <a:xfrm>
                <a:off x="4478040" y="5937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</p:grpSp>
        <p:sp>
          <p:nvSpPr>
            <p:cNvPr id="78" name="CustomShape 74"/>
            <p:cNvSpPr/>
            <p:nvPr/>
          </p:nvSpPr>
          <p:spPr>
            <a:xfrm>
              <a:off x="5688000" y="2243160"/>
              <a:ext cx="3096000" cy="397656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Device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CustomShape 75"/>
            <p:cNvSpPr/>
            <p:nvPr/>
          </p:nvSpPr>
          <p:spPr>
            <a:xfrm>
              <a:off x="5832000" y="4903560"/>
              <a:ext cx="2808000" cy="1172160"/>
            </a:xfrm>
            <a:prstGeom prst="rect">
              <a:avLst/>
            </a:prstGeom>
            <a:solidFill>
              <a:srgbClr val="FF420E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RAM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CustomShape 76"/>
            <p:cNvSpPr/>
            <p:nvPr/>
          </p:nvSpPr>
          <p:spPr>
            <a:xfrm>
              <a:off x="5904000" y="2738880"/>
              <a:ext cx="1188000" cy="1872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Ctr="1">
              <a:noAutofit/>
            </a:bodyPr>
            <a:lstStyle/>
            <a:p>
              <a:pPr algn="ctr"/>
              <a:r>
                <a:rPr lang="fr-FR" sz="1600" b="0" strike="noStrike" spc="-1">
                  <a:solidFill>
                    <a:srgbClr val="FFFFFF"/>
                  </a:solidFill>
                  <a:latin typeface="Arial"/>
                </a:rPr>
                <a:t>SM 1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CustomShape 77"/>
            <p:cNvSpPr/>
            <p:nvPr/>
          </p:nvSpPr>
          <p:spPr>
            <a:xfrm>
              <a:off x="6013800" y="324288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2" name="CustomShape 78"/>
            <p:cNvSpPr/>
            <p:nvPr/>
          </p:nvSpPr>
          <p:spPr>
            <a:xfrm>
              <a:off x="6513120" y="323820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3" name="CustomShape 79"/>
            <p:cNvSpPr/>
            <p:nvPr/>
          </p:nvSpPr>
          <p:spPr>
            <a:xfrm>
              <a:off x="6009120" y="356220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4" name="CustomShape 80"/>
            <p:cNvSpPr/>
            <p:nvPr/>
          </p:nvSpPr>
          <p:spPr>
            <a:xfrm>
              <a:off x="6508440" y="355752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5" name="CustomShape 81"/>
            <p:cNvSpPr/>
            <p:nvPr/>
          </p:nvSpPr>
          <p:spPr>
            <a:xfrm>
              <a:off x="6009120" y="388620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6" name="CustomShape 82"/>
            <p:cNvSpPr/>
            <p:nvPr/>
          </p:nvSpPr>
          <p:spPr>
            <a:xfrm>
              <a:off x="6508440" y="388152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7" name="CustomShape 83"/>
            <p:cNvSpPr/>
            <p:nvPr/>
          </p:nvSpPr>
          <p:spPr>
            <a:xfrm>
              <a:off x="6009120" y="421020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8" name="CustomShape 84"/>
            <p:cNvSpPr/>
            <p:nvPr/>
          </p:nvSpPr>
          <p:spPr>
            <a:xfrm>
              <a:off x="6508440" y="420552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9" name="Line 85"/>
            <p:cNvSpPr/>
            <p:nvPr/>
          </p:nvSpPr>
          <p:spPr>
            <a:xfrm>
              <a:off x="6480000" y="4610880"/>
              <a:ext cx="0" cy="292680"/>
            </a:xfrm>
            <a:prstGeom prst="line">
              <a:avLst/>
            </a:prstGeom>
            <a:ln w="36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Line 86"/>
            <p:cNvSpPr/>
            <p:nvPr/>
          </p:nvSpPr>
          <p:spPr>
            <a:xfrm>
              <a:off x="7920000" y="4610880"/>
              <a:ext cx="0" cy="292680"/>
            </a:xfrm>
            <a:prstGeom prst="line">
              <a:avLst/>
            </a:prstGeom>
            <a:ln w="36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91" name="Group 87"/>
            <p:cNvGrpSpPr/>
            <p:nvPr/>
          </p:nvGrpSpPr>
          <p:grpSpPr>
            <a:xfrm>
              <a:off x="7344000" y="2738880"/>
              <a:ext cx="1188000" cy="1872000"/>
              <a:chOff x="7344000" y="2738880"/>
              <a:chExt cx="1188000" cy="1872000"/>
            </a:xfrm>
          </p:grpSpPr>
          <p:sp>
            <p:nvSpPr>
              <p:cNvPr id="92" name="CustomShape 88"/>
              <p:cNvSpPr/>
              <p:nvPr/>
            </p:nvSpPr>
            <p:spPr>
              <a:xfrm>
                <a:off x="7344000" y="2738880"/>
                <a:ext cx="1188000" cy="187200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SM 2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3" name="CustomShape 89"/>
              <p:cNvSpPr/>
              <p:nvPr/>
            </p:nvSpPr>
            <p:spPr>
              <a:xfrm>
                <a:off x="7453800" y="32428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4" name="CustomShape 90"/>
              <p:cNvSpPr/>
              <p:nvPr/>
            </p:nvSpPr>
            <p:spPr>
              <a:xfrm>
                <a:off x="7953120" y="32382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5" name="CustomShape 91"/>
              <p:cNvSpPr/>
              <p:nvPr/>
            </p:nvSpPr>
            <p:spPr>
              <a:xfrm>
                <a:off x="7449120" y="35622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6" name="CustomShape 92"/>
              <p:cNvSpPr/>
              <p:nvPr/>
            </p:nvSpPr>
            <p:spPr>
              <a:xfrm>
                <a:off x="7948440" y="35575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7" name="CustomShape 93"/>
              <p:cNvSpPr/>
              <p:nvPr/>
            </p:nvSpPr>
            <p:spPr>
              <a:xfrm>
                <a:off x="7449120" y="38862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8" name="CustomShape 94"/>
              <p:cNvSpPr/>
              <p:nvPr/>
            </p:nvSpPr>
            <p:spPr>
              <a:xfrm>
                <a:off x="7948440" y="38815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9" name="CustomShape 95"/>
              <p:cNvSpPr/>
              <p:nvPr/>
            </p:nvSpPr>
            <p:spPr>
              <a:xfrm>
                <a:off x="7449120" y="42102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0" name="CustomShape 96"/>
              <p:cNvSpPr/>
              <p:nvPr/>
            </p:nvSpPr>
            <p:spPr>
              <a:xfrm>
                <a:off x="7948440" y="42055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</p:grpSp>
        <p:cxnSp>
          <p:nvCxnSpPr>
            <p:cNvPr id="101" name="Line 98"/>
            <p:cNvCxnSpPr>
              <a:stCxn id="6" idx="0"/>
              <a:endCxn id="78" idx="0"/>
            </p:cNvCxnSpPr>
            <p:nvPr/>
          </p:nvCxnSpPr>
          <p:spPr>
            <a:xfrm flipV="1">
              <a:off x="2898000" y="2243160"/>
              <a:ext cx="4338360" cy="817200"/>
            </a:xfrm>
            <a:prstGeom prst="curvedConnector3">
              <a:avLst/>
            </a:prstGeom>
            <a:ln w="3600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102" name="Line 99"/>
            <p:cNvCxnSpPr>
              <a:stCxn id="25" idx="0"/>
              <a:endCxn id="80" idx="0"/>
            </p:cNvCxnSpPr>
            <p:nvPr/>
          </p:nvCxnSpPr>
          <p:spPr>
            <a:xfrm flipV="1">
              <a:off x="3994920" y="2738880"/>
              <a:ext cx="2503440" cy="657000"/>
            </a:xfrm>
            <a:prstGeom prst="curvedConnector3">
              <a:avLst/>
            </a:prstGeom>
            <a:ln w="3600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103" name="Line 100"/>
            <p:cNvCxnSpPr>
              <a:stCxn id="39" idx="3"/>
              <a:endCxn id="83" idx="1"/>
            </p:cNvCxnSpPr>
            <p:nvPr/>
          </p:nvCxnSpPr>
          <p:spPr>
            <a:xfrm flipV="1">
              <a:off x="4948200" y="3706200"/>
              <a:ext cx="1061280" cy="351000"/>
            </a:xfrm>
            <a:prstGeom prst="curvedConnector3">
              <a:avLst/>
            </a:prstGeom>
            <a:ln w="36000">
              <a:solidFill>
                <a:srgbClr val="000000"/>
              </a:solidFill>
              <a:rou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3734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Récupérer les informations de votre GPU</a:t>
            </a:r>
          </a:p>
          <a:p>
            <a:pPr lvl="1"/>
            <a:r>
              <a:rPr lang="fr-FR" dirty="0" smtClean="0"/>
              <a:t>Référence du modèle</a:t>
            </a:r>
          </a:p>
          <a:p>
            <a:pPr lvl="1"/>
            <a:r>
              <a:rPr lang="fr-FR" dirty="0" smtClean="0"/>
              <a:t>Nombre de cœurs CUDA</a:t>
            </a:r>
          </a:p>
          <a:p>
            <a:pPr lvl="1"/>
            <a:r>
              <a:rPr lang="fr-FR" dirty="0" smtClean="0"/>
              <a:t>Nombre de SM</a:t>
            </a:r>
          </a:p>
          <a:p>
            <a:pPr lvl="1"/>
            <a:r>
              <a:rPr lang="fr-FR" dirty="0" smtClean="0"/>
              <a:t>Nombre de Threads max par Block</a:t>
            </a:r>
          </a:p>
          <a:p>
            <a:pPr lvl="1"/>
            <a:r>
              <a:rPr lang="fr-FR" dirty="0" smtClean="0"/>
              <a:t>Déduire le nombre de cœur CUDA par SM</a:t>
            </a:r>
          </a:p>
          <a:p>
            <a:pPr lvl="1"/>
            <a:r>
              <a:rPr lang="fr-FR" dirty="0" smtClean="0"/>
              <a:t>Version d’architecture</a:t>
            </a:r>
          </a:p>
          <a:p>
            <a:pPr lvl="1"/>
            <a:r>
              <a:rPr lang="fr-FR" dirty="0" smtClean="0"/>
              <a:t>Ram disponible sur la carte</a:t>
            </a:r>
            <a:endParaRPr lang="fr-FR" dirty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153059" cy="2308075"/>
          </a:xfrm>
        </p:spPr>
        <p:txBody>
          <a:bodyPr>
            <a:normAutofit/>
          </a:bodyPr>
          <a:lstStyle/>
          <a:p>
            <a:r>
              <a:rPr lang="fr-FR" dirty="0" smtClean="0"/>
              <a:t>Site de </a:t>
            </a:r>
            <a:r>
              <a:rPr lang="fr-FR" dirty="0" err="1" smtClean="0"/>
              <a:t>Nvidia</a:t>
            </a:r>
            <a:r>
              <a:rPr lang="fr-FR" dirty="0" smtClean="0"/>
              <a:t> à partir de la référence de votre carte (</a:t>
            </a:r>
            <a:r>
              <a:rPr lang="fr-FR" dirty="0" err="1" smtClean="0"/>
              <a:t>cuda</a:t>
            </a:r>
            <a:r>
              <a:rPr lang="fr-FR" dirty="0" smtClean="0"/>
              <a:t> </a:t>
            </a:r>
            <a:r>
              <a:rPr lang="fr-FR" dirty="0" err="1" smtClean="0"/>
              <a:t>cores</a:t>
            </a:r>
            <a:r>
              <a:rPr lang="fr-FR" dirty="0" smtClean="0"/>
              <a:t>)</a:t>
            </a:r>
          </a:p>
          <a:p>
            <a:r>
              <a:rPr lang="fr-FR" dirty="0" smtClean="0"/>
              <a:t>Les infos de la fenêtre </a:t>
            </a:r>
            <a:r>
              <a:rPr lang="fr-FR" dirty="0" err="1" smtClean="0"/>
              <a:t>Nsight</a:t>
            </a:r>
            <a:r>
              <a:rPr lang="fr-FR" dirty="0" smtClean="0"/>
              <a:t> « System info »</a:t>
            </a:r>
          </a:p>
          <a:p>
            <a:pPr lvl="1"/>
            <a:r>
              <a:rPr lang="fr-FR" dirty="0" smtClean="0"/>
              <a:t>Onglet </a:t>
            </a:r>
            <a:r>
              <a:rPr lang="fr-FR" dirty="0" err="1" smtClean="0"/>
              <a:t>Nsight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Windows</a:t>
            </a:r>
          </a:p>
          <a:p>
            <a:pPr lvl="1"/>
            <a:r>
              <a:rPr lang="fr-FR" dirty="0" smtClean="0"/>
              <a:t>« System Info »</a:t>
            </a:r>
          </a:p>
          <a:p>
            <a:r>
              <a:rPr lang="fr-FR" dirty="0" smtClean="0"/>
              <a:t>La page </a:t>
            </a:r>
            <a:r>
              <a:rPr lang="fr-FR" dirty="0" err="1" smtClean="0"/>
              <a:t>wikipédia</a:t>
            </a:r>
            <a:r>
              <a:rPr lang="fr-FR" dirty="0" smtClean="0"/>
              <a:t> </a:t>
            </a:r>
            <a:r>
              <a:rPr lang="fr-FR" dirty="0"/>
              <a:t>de </a:t>
            </a:r>
            <a:r>
              <a:rPr lang="fr-FR" dirty="0" smtClean="0"/>
              <a:t>CUDA (version d’architecture)</a:t>
            </a:r>
            <a:r>
              <a:rPr lang="fr-FR" dirty="0"/>
              <a:t/>
            </a:r>
            <a:br>
              <a:rPr lang="fr-FR" dirty="0"/>
            </a:b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en.wikipedia.org/wiki/CUDA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24</a:t>
            </a:fld>
            <a:endParaRPr lang="fr-FR" sz="1600"/>
          </a:p>
        </p:txBody>
      </p:sp>
      <p:sp>
        <p:nvSpPr>
          <p:cNvPr id="2" name="Rectangle 1"/>
          <p:cNvSpPr/>
          <p:nvPr/>
        </p:nvSpPr>
        <p:spPr>
          <a:xfrm>
            <a:off x="435894" y="4735080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350" dirty="0" err="1">
                <a:solidFill>
                  <a:schemeClr val="tx2"/>
                </a:solidFill>
              </a:rPr>
              <a:t>Nsight</a:t>
            </a:r>
            <a:r>
              <a:rPr lang="fr-FR" sz="1350" dirty="0">
                <a:solidFill>
                  <a:schemeClr val="tx2"/>
                </a:solidFill>
              </a:rPr>
              <a:t> est le </a:t>
            </a:r>
            <a:r>
              <a:rPr lang="fr-FR" sz="1350" dirty="0" err="1">
                <a:solidFill>
                  <a:schemeClr val="tx2"/>
                </a:solidFill>
              </a:rPr>
              <a:t>debbuger</a:t>
            </a:r>
            <a:r>
              <a:rPr lang="fr-FR" sz="1350" dirty="0">
                <a:solidFill>
                  <a:schemeClr val="tx2"/>
                </a:solidFill>
              </a:rPr>
              <a:t> fourni par </a:t>
            </a:r>
            <a:r>
              <a:rPr lang="fr-FR" sz="1350" dirty="0" err="1">
                <a:solidFill>
                  <a:schemeClr val="tx2"/>
                </a:solidFill>
              </a:rPr>
              <a:t>Nvidia</a:t>
            </a:r>
            <a:r>
              <a:rPr lang="fr-FR" sz="1350" dirty="0">
                <a:solidFill>
                  <a:schemeClr val="tx2"/>
                </a:solidFill>
              </a:rPr>
              <a:t> pour inspecter les </a:t>
            </a:r>
            <a:r>
              <a:rPr lang="fr-FR" sz="1350" dirty="0" err="1">
                <a:solidFill>
                  <a:schemeClr val="tx2"/>
                </a:solidFill>
              </a:rPr>
              <a:t>kernels</a:t>
            </a:r>
            <a:r>
              <a:rPr lang="fr-FR" sz="1350" dirty="0">
                <a:solidFill>
                  <a:schemeClr val="tx2"/>
                </a:solidFill>
              </a:rPr>
              <a:t> sous </a:t>
            </a:r>
            <a:r>
              <a:rPr lang="fr-FR" sz="1350" dirty="0" err="1" smtClean="0">
                <a:solidFill>
                  <a:schemeClr val="tx2"/>
                </a:solidFill>
              </a:rPr>
              <a:t>windows</a:t>
            </a:r>
            <a:r>
              <a:rPr lang="fr-FR" sz="1350" dirty="0" smtClean="0">
                <a:solidFill>
                  <a:schemeClr val="tx2"/>
                </a:solidFill>
              </a:rPr>
              <a:t>. On y reviendra.</a:t>
            </a:r>
            <a:endParaRPr lang="fr-FR" sz="1350" dirty="0">
              <a:solidFill>
                <a:schemeClr val="tx2"/>
              </a:solidFill>
            </a:endParaRPr>
          </a:p>
        </p:txBody>
      </p:sp>
      <p:sp>
        <p:nvSpPr>
          <p:cNvPr id="74" name="Espace réservé du texte 10"/>
          <p:cNvSpPr txBox="1">
            <a:spLocks/>
          </p:cNvSpPr>
          <p:nvPr/>
        </p:nvSpPr>
        <p:spPr>
          <a:xfrm>
            <a:off x="665415" y="4273936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Infos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700786" y="4330005"/>
            <a:ext cx="31155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Chez moi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err="1" smtClean="0"/>
              <a:t>Geforce</a:t>
            </a:r>
            <a:r>
              <a:rPr lang="fr-FR" sz="1050" dirty="0" smtClean="0"/>
              <a:t> 1660 ti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1536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1024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6Go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333037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modèles </a:t>
            </a:r>
            <a:r>
              <a:rPr lang="fr-FR" dirty="0" err="1" smtClean="0"/>
              <a:t>Nvidia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9" name="TextShape 2"/>
          <p:cNvSpPr txBox="1"/>
          <p:nvPr/>
        </p:nvSpPr>
        <p:spPr>
          <a:xfrm>
            <a:off x="1372080" y="1598460"/>
            <a:ext cx="8642520" cy="3697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79000" lnSpcReduction="20000"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Tesla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Haut de gamme conçu pour le calcul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intensif et IA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Adapté au calcul en double précision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Prix :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trop cher (~10 000€ pour la V100)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Quadro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Bas / Moyen / Haut de gamme conçu pour la CAO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Prix : 200 →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10 000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€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GeForce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Bas / moyen / haut de gamme conçu pour le jeu vidéo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Prix : 50 → </a:t>
            </a:r>
            <a:r>
              <a:rPr lang="fr-FR" spc="-1" dirty="0">
                <a:solidFill>
                  <a:srgbClr val="0A3071"/>
                </a:solidFill>
                <a:latin typeface="Arial Narrow"/>
              </a:rPr>
              <a:t>2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000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€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… mais bridée en double précision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… mémoire généralement limitée à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quelques giga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… bande passante mémoire généralement plus faible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 err="1" smtClean="0">
                <a:solidFill>
                  <a:srgbClr val="FF950E"/>
                </a:solidFill>
                <a:latin typeface="Arial"/>
              </a:rPr>
              <a:t>Tegra</a:t>
            </a:r>
            <a:r>
              <a:rPr lang="fr-FR" sz="1800" b="0" strike="noStrike" spc="-1" dirty="0" smtClean="0">
                <a:solidFill>
                  <a:srgbClr val="FF950E"/>
                </a:solidFill>
                <a:latin typeface="Arial"/>
              </a:rPr>
              <a:t> / </a:t>
            </a:r>
            <a:r>
              <a:rPr lang="fr-FR" sz="1800" b="0" strike="noStrike" spc="-1" dirty="0" err="1" smtClean="0">
                <a:solidFill>
                  <a:srgbClr val="FF950E"/>
                </a:solidFill>
                <a:latin typeface="Arial"/>
              </a:rPr>
              <a:t>Jetson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Dédié à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l'embarqué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Faible consommation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354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quelques cartes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26</a:t>
            </a:fld>
            <a:endParaRPr lang="fr-FR" dirty="0"/>
          </a:p>
        </p:txBody>
      </p:sp>
      <p:graphicFrame>
        <p:nvGraphicFramePr>
          <p:cNvPr id="5" name="Table 2"/>
          <p:cNvGraphicFramePr/>
          <p:nvPr>
            <p:extLst>
              <p:ext uri="{D42A27DB-BD31-4B8C-83A1-F6EECF244321}">
                <p14:modId xmlns:p14="http://schemas.microsoft.com/office/powerpoint/2010/main" val="1738155881"/>
              </p:ext>
            </p:extLst>
          </p:nvPr>
        </p:nvGraphicFramePr>
        <p:xfrm>
          <a:off x="582269" y="1475040"/>
          <a:ext cx="7979461" cy="3827591"/>
        </p:xfrm>
        <a:graphic>
          <a:graphicData uri="http://schemas.openxmlformats.org/drawingml/2006/table">
            <a:tbl>
              <a:tblPr/>
              <a:tblGrid>
                <a:gridCol w="1575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2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92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14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34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4795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Modèle</a:t>
                      </a:r>
                      <a:endParaRPr lang="fr-FR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Vers.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Coeurs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Fréquence</a:t>
                      </a:r>
                      <a:r>
                        <a:t/>
                      </a:r>
                      <a:br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(MHz)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Mémoire</a:t>
                      </a:r>
                      <a:r>
                        <a:t/>
                      </a:r>
                      <a:br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(Go)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Bande passante (Go/s)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Moteur de copie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GFLOPs</a:t>
                      </a:r>
                      <a:r>
                        <a:t/>
                      </a:r>
                      <a:br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(SP)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GFLOPs</a:t>
                      </a:r>
                      <a:r>
                        <a:t/>
                      </a:r>
                      <a:br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(DP)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Prix</a:t>
                      </a:r>
                      <a:endParaRPr lang="fr-FR" sz="13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(€)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GeForce GTX 580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2.0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512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772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192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1581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196 ?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400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Quadro 6000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2.0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448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574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144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1028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515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4000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Tesla M2090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2.0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512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1301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177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1332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666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3000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GeForce GTX 770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3.0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1536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1046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224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3213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134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250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Quadro K5000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3.0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1536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706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172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2168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90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2000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Tesla K10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3.0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 * 1536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745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 * 4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160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 * 2288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2 * 95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5000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GeForce GTX 780 TI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3.5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2880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876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336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5048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210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600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Quadro K6000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3.5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2880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900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288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5196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1732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6000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Tesla K20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3.5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2496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706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208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3520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1170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4000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079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GeForce GTX 750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5.0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512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1020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 dirty="0">
                          <a:solidFill>
                            <a:srgbClr val="FF0000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1044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32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 dirty="0">
                          <a:latin typeface="Arial"/>
                        </a:rPr>
                        <a:t>120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6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Calculs 1D et 2D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04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310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du nombre de </a:t>
            </a:r>
            <a:r>
              <a:rPr lang="fr-FR" dirty="0" smtClean="0"/>
              <a:t>blocs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42875" y="-151447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cxnSp>
        <p:nvCxnSpPr>
          <p:cNvPr id="11" name="Straight Connector 6"/>
          <p:cNvCxnSpPr/>
          <p:nvPr/>
        </p:nvCxnSpPr>
        <p:spPr>
          <a:xfrm>
            <a:off x="3429000" y="715328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"/>
          <p:cNvSpPr txBox="1"/>
          <p:nvPr/>
        </p:nvSpPr>
        <p:spPr>
          <a:xfrm>
            <a:off x="1371600" y="3171353"/>
            <a:ext cx="6400800" cy="230832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Launch the Vector Add CUDA Kernel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threadsPerBlock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256;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blocksPerGrid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threadsPerBlock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- 1)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threadsPerBlock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blocksPerGrid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threadsPerBlock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err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cudaGetLastError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01040" y="1708347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formule magique !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287780" y="2393427"/>
            <a:ext cx="687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nbBocs</a:t>
            </a:r>
            <a:r>
              <a:rPr lang="fr-FR" dirty="0" smtClean="0"/>
              <a:t> = (</a:t>
            </a:r>
            <a:r>
              <a:rPr lang="fr-FR" dirty="0" err="1" smtClean="0"/>
              <a:t>numElements</a:t>
            </a:r>
            <a:r>
              <a:rPr lang="fr-FR" dirty="0" smtClean="0"/>
              <a:t> + </a:t>
            </a:r>
            <a:r>
              <a:rPr lang="fr-FR" dirty="0" err="1" smtClean="0"/>
              <a:t>nbThreadsPerBlock</a:t>
            </a:r>
            <a:r>
              <a:rPr lang="fr-FR" dirty="0" smtClean="0"/>
              <a:t> -1) / </a:t>
            </a:r>
            <a:r>
              <a:rPr lang="fr-FR" dirty="0" err="1"/>
              <a:t>nbThreadsPerBlock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3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du nombre de blocs et de threads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42875" y="-151447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cxnSp>
        <p:nvCxnSpPr>
          <p:cNvPr id="11" name="Straight Connector 6"/>
          <p:cNvCxnSpPr/>
          <p:nvPr/>
        </p:nvCxnSpPr>
        <p:spPr>
          <a:xfrm>
            <a:off x="3429000" y="715328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stomShape 1"/>
          <p:cNvSpPr/>
          <p:nvPr/>
        </p:nvSpPr>
        <p:spPr>
          <a:xfrm>
            <a:off x="596400" y="1870104"/>
            <a:ext cx="6804360" cy="540000"/>
          </a:xfrm>
          <a:prstGeom prst="rect">
            <a:avLst/>
          </a:prstGeom>
          <a:solidFill>
            <a:srgbClr val="0084D1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" name="Group 8"/>
          <p:cNvGrpSpPr/>
          <p:nvPr/>
        </p:nvGrpSpPr>
        <p:grpSpPr>
          <a:xfrm>
            <a:off x="668400" y="1582104"/>
            <a:ext cx="7915320" cy="756000"/>
            <a:chOff x="683640" y="2232000"/>
            <a:chExt cx="7915320" cy="756000"/>
          </a:xfrm>
        </p:grpSpPr>
        <p:sp>
          <p:nvSpPr>
            <p:cNvPr id="15" name="CustomShape 9"/>
            <p:cNvSpPr/>
            <p:nvPr/>
          </p:nvSpPr>
          <p:spPr>
            <a:xfrm>
              <a:off x="683640" y="2592000"/>
              <a:ext cx="1548000" cy="396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0"/>
            <p:cNvSpPr/>
            <p:nvPr/>
          </p:nvSpPr>
          <p:spPr>
            <a:xfrm>
              <a:off x="2262960" y="2587320"/>
              <a:ext cx="1548000" cy="396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1"/>
            <p:cNvSpPr/>
            <p:nvPr/>
          </p:nvSpPr>
          <p:spPr>
            <a:xfrm>
              <a:off x="3846960" y="2587320"/>
              <a:ext cx="1548000" cy="396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2"/>
            <p:cNvSpPr/>
            <p:nvPr/>
          </p:nvSpPr>
          <p:spPr>
            <a:xfrm>
              <a:off x="5430960" y="2587320"/>
              <a:ext cx="1548000" cy="396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13"/>
            <p:cNvSpPr/>
            <p:nvPr/>
          </p:nvSpPr>
          <p:spPr>
            <a:xfrm>
              <a:off x="7050960" y="2587320"/>
              <a:ext cx="1548000" cy="396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TextShape 14"/>
            <p:cNvSpPr txBox="1"/>
            <p:nvPr/>
          </p:nvSpPr>
          <p:spPr>
            <a:xfrm>
              <a:off x="1115640" y="2232000"/>
              <a:ext cx="677520" cy="3034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Bloc 0</a:t>
              </a:r>
            </a:p>
          </p:txBody>
        </p:sp>
        <p:sp>
          <p:nvSpPr>
            <p:cNvPr id="21" name="TextShape 15"/>
            <p:cNvSpPr txBox="1"/>
            <p:nvPr/>
          </p:nvSpPr>
          <p:spPr>
            <a:xfrm>
              <a:off x="2699640" y="2232360"/>
              <a:ext cx="677520" cy="3034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Bloc 1</a:t>
              </a:r>
            </a:p>
          </p:txBody>
        </p:sp>
        <p:sp>
          <p:nvSpPr>
            <p:cNvPr id="22" name="TextShape 16"/>
            <p:cNvSpPr txBox="1"/>
            <p:nvPr/>
          </p:nvSpPr>
          <p:spPr>
            <a:xfrm>
              <a:off x="4247640" y="2232360"/>
              <a:ext cx="677520" cy="3034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Bloc 2</a:t>
              </a:r>
            </a:p>
          </p:txBody>
        </p:sp>
        <p:sp>
          <p:nvSpPr>
            <p:cNvPr id="23" name="TextShape 17"/>
            <p:cNvSpPr txBox="1"/>
            <p:nvPr/>
          </p:nvSpPr>
          <p:spPr>
            <a:xfrm>
              <a:off x="5838120" y="2232000"/>
              <a:ext cx="677520" cy="3034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Bloc 3</a:t>
              </a:r>
            </a:p>
          </p:txBody>
        </p:sp>
        <p:sp>
          <p:nvSpPr>
            <p:cNvPr id="24" name="TextShape 18"/>
            <p:cNvSpPr txBox="1"/>
            <p:nvPr/>
          </p:nvSpPr>
          <p:spPr>
            <a:xfrm>
              <a:off x="7458120" y="2232360"/>
              <a:ext cx="677520" cy="3034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Bloc 4</a:t>
              </a:r>
            </a:p>
          </p:txBody>
        </p:sp>
        <p:sp>
          <p:nvSpPr>
            <p:cNvPr id="25" name="CustomShape 19"/>
            <p:cNvSpPr/>
            <p:nvPr/>
          </p:nvSpPr>
          <p:spPr>
            <a:xfrm>
              <a:off x="7500600" y="2673000"/>
              <a:ext cx="238680" cy="23364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20"/>
            <p:cNvSpPr/>
            <p:nvPr/>
          </p:nvSpPr>
          <p:spPr>
            <a:xfrm>
              <a:off x="7887240" y="2673000"/>
              <a:ext cx="238680" cy="23364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21"/>
            <p:cNvSpPr/>
            <p:nvPr/>
          </p:nvSpPr>
          <p:spPr>
            <a:xfrm>
              <a:off x="8269920" y="2673000"/>
              <a:ext cx="238680" cy="23364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" name="CustomShape 22"/>
          <p:cNvSpPr/>
          <p:nvPr/>
        </p:nvSpPr>
        <p:spPr>
          <a:xfrm>
            <a:off x="1123080" y="203246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29" name="CustomShape 23"/>
          <p:cNvSpPr/>
          <p:nvPr/>
        </p:nvSpPr>
        <p:spPr>
          <a:xfrm>
            <a:off x="1509720" y="203246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30" name="CustomShape 24"/>
          <p:cNvSpPr/>
          <p:nvPr/>
        </p:nvSpPr>
        <p:spPr>
          <a:xfrm>
            <a:off x="1892400" y="203246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31" name="CustomShape 25"/>
          <p:cNvSpPr/>
          <p:nvPr/>
        </p:nvSpPr>
        <p:spPr>
          <a:xfrm>
            <a:off x="740400" y="203246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32" name="CustomShape 26"/>
          <p:cNvSpPr/>
          <p:nvPr/>
        </p:nvSpPr>
        <p:spPr>
          <a:xfrm>
            <a:off x="270240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33" name="CustomShape 27"/>
          <p:cNvSpPr/>
          <p:nvPr/>
        </p:nvSpPr>
        <p:spPr>
          <a:xfrm>
            <a:off x="308904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34" name="CustomShape 28"/>
          <p:cNvSpPr/>
          <p:nvPr/>
        </p:nvSpPr>
        <p:spPr>
          <a:xfrm>
            <a:off x="3471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35" name="CustomShape 29"/>
          <p:cNvSpPr/>
          <p:nvPr/>
        </p:nvSpPr>
        <p:spPr>
          <a:xfrm>
            <a:off x="2319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36" name="CustomShape 30"/>
          <p:cNvSpPr/>
          <p:nvPr/>
        </p:nvSpPr>
        <p:spPr>
          <a:xfrm>
            <a:off x="428640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9</a:t>
            </a:r>
          </a:p>
        </p:txBody>
      </p:sp>
      <p:sp>
        <p:nvSpPr>
          <p:cNvPr id="37" name="CustomShape 31"/>
          <p:cNvSpPr/>
          <p:nvPr/>
        </p:nvSpPr>
        <p:spPr>
          <a:xfrm>
            <a:off x="467304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10</a:t>
            </a:r>
          </a:p>
        </p:txBody>
      </p:sp>
      <p:sp>
        <p:nvSpPr>
          <p:cNvPr id="38" name="CustomShape 32"/>
          <p:cNvSpPr/>
          <p:nvPr/>
        </p:nvSpPr>
        <p:spPr>
          <a:xfrm>
            <a:off x="5055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11</a:t>
            </a:r>
          </a:p>
        </p:txBody>
      </p:sp>
      <p:sp>
        <p:nvSpPr>
          <p:cNvPr id="39" name="CustomShape 33"/>
          <p:cNvSpPr/>
          <p:nvPr/>
        </p:nvSpPr>
        <p:spPr>
          <a:xfrm>
            <a:off x="3903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id="40" name="CustomShape 34"/>
          <p:cNvSpPr/>
          <p:nvPr/>
        </p:nvSpPr>
        <p:spPr>
          <a:xfrm>
            <a:off x="587040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13</a:t>
            </a:r>
          </a:p>
        </p:txBody>
      </p:sp>
      <p:sp>
        <p:nvSpPr>
          <p:cNvPr id="41" name="CustomShape 35"/>
          <p:cNvSpPr/>
          <p:nvPr/>
        </p:nvSpPr>
        <p:spPr>
          <a:xfrm>
            <a:off x="625704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14</a:t>
            </a:r>
          </a:p>
        </p:txBody>
      </p:sp>
      <p:sp>
        <p:nvSpPr>
          <p:cNvPr id="42" name="CustomShape 36"/>
          <p:cNvSpPr/>
          <p:nvPr/>
        </p:nvSpPr>
        <p:spPr>
          <a:xfrm>
            <a:off x="6639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15</a:t>
            </a:r>
          </a:p>
        </p:txBody>
      </p:sp>
      <p:sp>
        <p:nvSpPr>
          <p:cNvPr id="43" name="CustomShape 37"/>
          <p:cNvSpPr/>
          <p:nvPr/>
        </p:nvSpPr>
        <p:spPr>
          <a:xfrm>
            <a:off x="5487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12</a:t>
            </a:r>
          </a:p>
        </p:txBody>
      </p:sp>
      <p:sp>
        <p:nvSpPr>
          <p:cNvPr id="44" name="CustomShape 38"/>
          <p:cNvSpPr/>
          <p:nvPr/>
        </p:nvSpPr>
        <p:spPr>
          <a:xfrm>
            <a:off x="7107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16</a:t>
            </a:r>
          </a:p>
        </p:txBody>
      </p:sp>
      <p:grpSp>
        <p:nvGrpSpPr>
          <p:cNvPr id="45" name="Group 3"/>
          <p:cNvGrpSpPr/>
          <p:nvPr/>
        </p:nvGrpSpPr>
        <p:grpSpPr>
          <a:xfrm>
            <a:off x="708186" y="3123736"/>
            <a:ext cx="7997040" cy="1372680"/>
            <a:chOff x="720000" y="4099320"/>
            <a:chExt cx="7997040" cy="1372680"/>
          </a:xfrm>
        </p:grpSpPr>
        <p:sp>
          <p:nvSpPr>
            <p:cNvPr id="46" name="CustomShape 4"/>
            <p:cNvSpPr/>
            <p:nvPr/>
          </p:nvSpPr>
          <p:spPr>
            <a:xfrm>
              <a:off x="720000" y="4099320"/>
              <a:ext cx="5189040" cy="1372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__global__ </a:t>
              </a:r>
              <a:r>
                <a:rPr lang="fr-FR" sz="1200" b="0" strike="noStrike" spc="-1" dirty="0" err="1">
                  <a:solidFill>
                    <a:srgbClr val="0066CC"/>
                  </a:solidFill>
                  <a:latin typeface="Courier New"/>
                </a:rPr>
                <a:t>void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fr-FR" sz="1200" b="0" strike="noStrike" spc="-1" dirty="0" err="1">
                  <a:solidFill>
                    <a:srgbClr val="000000"/>
                  </a:solidFill>
                  <a:latin typeface="Courier New"/>
                </a:rPr>
                <a:t>VectorAdd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(</a:t>
              </a:r>
              <a:r>
                <a:rPr lang="fr-FR" sz="1200" b="0" strike="noStrike" spc="-1" dirty="0" err="1">
                  <a:solidFill>
                    <a:srgbClr val="0066CC"/>
                  </a:solidFill>
                  <a:latin typeface="Courier New"/>
                </a:rPr>
                <a:t>int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*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a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, </a:t>
              </a:r>
              <a:r>
                <a:rPr lang="fr-FR" sz="1200" b="0" strike="noStrike" spc="-1" dirty="0" err="1">
                  <a:solidFill>
                    <a:srgbClr val="0066CC"/>
                  </a:solidFill>
                  <a:latin typeface="Courier New"/>
                </a:rPr>
                <a:t>int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*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b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, </a:t>
              </a:r>
              <a:r>
                <a:rPr lang="fr-FR" sz="1200" b="0" strike="noStrike" spc="-1" dirty="0" err="1">
                  <a:solidFill>
                    <a:srgbClr val="0066CC"/>
                  </a:solidFill>
                  <a:latin typeface="Courier New"/>
                </a:rPr>
                <a:t>int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*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c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)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{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   </a:t>
              </a:r>
              <a:r>
                <a:rPr lang="fr-FR" sz="1200" b="0" strike="noStrike" spc="-1" dirty="0" err="1">
                  <a:solidFill>
                    <a:srgbClr val="0066CC"/>
                  </a:solidFill>
                  <a:latin typeface="Courier New"/>
                </a:rPr>
                <a:t>int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index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= </a:t>
              </a:r>
              <a:r>
                <a:rPr lang="fr-FR" sz="1200" b="0" strike="noStrike" spc="-1" dirty="0" err="1">
                  <a:solidFill>
                    <a:srgbClr val="000000"/>
                  </a:solidFill>
                  <a:latin typeface="Courier New"/>
                </a:rPr>
                <a:t>blockIdx.x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* </a:t>
              </a:r>
              <a:r>
                <a:rPr lang="fr-FR" sz="1200" b="0" strike="noStrike" spc="-1" dirty="0" err="1">
                  <a:solidFill>
                    <a:srgbClr val="000000"/>
                  </a:solidFill>
                  <a:latin typeface="Courier New"/>
                </a:rPr>
                <a:t>blockDim.x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+ </a:t>
              </a:r>
              <a:r>
                <a:rPr lang="fr-FR" sz="1200" b="0" strike="noStrike" spc="-1" dirty="0" err="1">
                  <a:solidFill>
                    <a:srgbClr val="000000"/>
                  </a:solidFill>
                  <a:latin typeface="Courier New"/>
                </a:rPr>
                <a:t>threadIdx.x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;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200" b="1" strike="noStrike" spc="-1" dirty="0">
                  <a:solidFill>
                    <a:srgbClr val="000000"/>
                  </a:solidFill>
                  <a:latin typeface="Courier New"/>
                </a:rPr>
                <a:t>    if (index &lt; N)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       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c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[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index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] = 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a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[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index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] + 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b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[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index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];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}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47" name="Group 5"/>
            <p:cNvGrpSpPr/>
            <p:nvPr/>
          </p:nvGrpSpPr>
          <p:grpSpPr>
            <a:xfrm>
              <a:off x="2525040" y="4824000"/>
              <a:ext cx="6192000" cy="508680"/>
              <a:chOff x="2525040" y="4824000"/>
              <a:chExt cx="6192000" cy="508680"/>
            </a:xfrm>
          </p:grpSpPr>
          <p:sp>
            <p:nvSpPr>
              <p:cNvPr id="48" name="CustomShape 6"/>
              <p:cNvSpPr/>
              <p:nvPr/>
            </p:nvSpPr>
            <p:spPr>
              <a:xfrm>
                <a:off x="4829040" y="4824000"/>
                <a:ext cx="3888000" cy="5086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r>
                  <a:rPr lang="fr-FR" sz="1400" b="0" strike="noStrike" spc="-1">
                    <a:solidFill>
                      <a:srgbClr val="000000"/>
                    </a:solidFill>
                    <a:latin typeface="Arial"/>
                  </a:rPr>
                  <a:t>Bonne pratique : vérifier que les données manipulées ne sont pas en dehors des bornes</a:t>
                </a:r>
              </a:p>
            </p:txBody>
          </p:sp>
          <p:sp>
            <p:nvSpPr>
              <p:cNvPr id="49" name="Line 7"/>
              <p:cNvSpPr/>
              <p:nvPr/>
            </p:nvSpPr>
            <p:spPr>
              <a:xfrm flipH="1" flipV="1">
                <a:off x="2525040" y="4972680"/>
                <a:ext cx="2304000" cy="673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</p:spTree>
    <p:extLst>
      <p:ext uri="{BB962C8B-B14F-4D97-AF65-F5344CB8AC3E}">
        <p14:creationId xmlns:p14="http://schemas.microsoft.com/office/powerpoint/2010/main" val="246511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à CUDA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20" name="TextShape 2"/>
          <p:cNvSpPr txBox="1"/>
          <p:nvPr/>
        </p:nvSpPr>
        <p:spPr>
          <a:xfrm>
            <a:off x="250740" y="1103472"/>
            <a:ext cx="8642520" cy="13477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1280" indent="-341280">
              <a:lnSpc>
                <a:spcPct val="90000"/>
              </a:lnSpc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lnSpc>
                <a:spcPct val="90000"/>
              </a:lnSpc>
              <a:buClr>
                <a:srgbClr val="FF9933"/>
              </a:buClr>
              <a:buFont typeface="Wingdings" charset="2"/>
              <a:buChar char=""/>
            </a:pPr>
            <a:r>
              <a:rPr lang="en-US" sz="1800" b="0" strike="noStrike" spc="-1" dirty="0">
                <a:solidFill>
                  <a:srgbClr val="FF950E"/>
                </a:solidFill>
                <a:latin typeface="Arial"/>
              </a:rPr>
              <a:t>Compute Unified Device Architecture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240" lvl="1" indent="-284040">
              <a:lnSpc>
                <a:spcPct val="90000"/>
              </a:lnSpc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Architecture pour le calcul </a:t>
            </a:r>
            <a:r>
              <a:rPr lang="fr-FR" sz="1800" b="0" strike="noStrike" spc="-1" dirty="0">
                <a:solidFill>
                  <a:srgbClr val="000080"/>
                </a:solidFill>
                <a:latin typeface="Arial Narrow"/>
              </a:rPr>
              <a:t>parallèle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de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NVIDIA’s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.</a:t>
            </a:r>
          </a:p>
          <a:p>
            <a:pPr marL="741240" lvl="1" indent="-284040">
              <a:lnSpc>
                <a:spcPct val="90000"/>
              </a:lnSpc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Co-design hardware / software pour exploiter la puissance de calcul des GPU NVIDIA.</a:t>
            </a:r>
          </a:p>
          <a:p>
            <a:pPr marL="341280" indent="-341280">
              <a:lnSpc>
                <a:spcPct val="90000"/>
              </a:lnSpc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</p:txBody>
      </p:sp>
      <p:grpSp>
        <p:nvGrpSpPr>
          <p:cNvPr id="21" name="Group 2"/>
          <p:cNvGrpSpPr/>
          <p:nvPr/>
        </p:nvGrpSpPr>
        <p:grpSpPr>
          <a:xfrm>
            <a:off x="2160720" y="2585544"/>
            <a:ext cx="5331960" cy="1523855"/>
            <a:chOff x="2160720" y="1780920"/>
            <a:chExt cx="5331960" cy="2328480"/>
          </a:xfrm>
        </p:grpSpPr>
        <p:sp>
          <p:nvSpPr>
            <p:cNvPr id="22" name="CustomShape 3"/>
            <p:cNvSpPr/>
            <p:nvPr/>
          </p:nvSpPr>
          <p:spPr>
            <a:xfrm>
              <a:off x="2160720" y="1780920"/>
              <a:ext cx="5331960" cy="23284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Hôte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CustomShape 4"/>
            <p:cNvSpPr/>
            <p:nvPr/>
          </p:nvSpPr>
          <p:spPr>
            <a:xfrm>
              <a:off x="5261040" y="1937880"/>
              <a:ext cx="1980720" cy="2034000"/>
            </a:xfrm>
            <a:prstGeom prst="rect">
              <a:avLst/>
            </a:prstGeom>
            <a:solidFill>
              <a:srgbClr val="00458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Device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CustomShape 5"/>
            <p:cNvSpPr/>
            <p:nvPr/>
          </p:nvSpPr>
          <p:spPr>
            <a:xfrm>
              <a:off x="3305880" y="2153880"/>
              <a:ext cx="936720" cy="64764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CPU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CustomShape 6"/>
            <p:cNvSpPr/>
            <p:nvPr/>
          </p:nvSpPr>
          <p:spPr>
            <a:xfrm>
              <a:off x="2295720" y="3099960"/>
              <a:ext cx="862200" cy="647280"/>
            </a:xfrm>
            <a:prstGeom prst="rect">
              <a:avLst/>
            </a:prstGeom>
            <a:solidFill>
              <a:srgbClr val="FF420E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RAM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6" name="Line 7"/>
            <p:cNvCxnSpPr>
              <a:endCxn id="25" idx="3"/>
            </p:cNvCxnSpPr>
            <p:nvPr/>
          </p:nvCxnSpPr>
          <p:spPr>
            <a:xfrm flipH="1">
              <a:off x="3157920" y="3423600"/>
              <a:ext cx="221760" cy="360"/>
            </a:xfrm>
            <a:prstGeom prst="straightConnector1">
              <a:avLst/>
            </a:prstGeom>
            <a:ln w="36000">
              <a:solidFill>
                <a:srgbClr val="000000"/>
              </a:solidFill>
              <a:round/>
            </a:ln>
          </p:spPr>
        </p:cxnSp>
        <p:cxnSp>
          <p:nvCxnSpPr>
            <p:cNvPr id="27" name="Line 8"/>
            <p:cNvCxnSpPr>
              <a:stCxn id="23" idx="1"/>
            </p:cNvCxnSpPr>
            <p:nvPr/>
          </p:nvCxnSpPr>
          <p:spPr>
            <a:xfrm flipH="1">
              <a:off x="4169520" y="2954880"/>
              <a:ext cx="1091880" cy="469080"/>
            </a:xfrm>
            <a:prstGeom prst="straightConnector1">
              <a:avLst/>
            </a:prstGeom>
            <a:ln w="36000">
              <a:solidFill>
                <a:srgbClr val="000000"/>
              </a:solidFill>
              <a:round/>
            </a:ln>
          </p:spPr>
        </p:cxnSp>
        <p:sp>
          <p:nvSpPr>
            <p:cNvPr id="28" name="CustomShape 9"/>
            <p:cNvSpPr/>
            <p:nvPr/>
          </p:nvSpPr>
          <p:spPr>
            <a:xfrm>
              <a:off x="5689080" y="2808000"/>
              <a:ext cx="1080000" cy="50328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GPU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CustomShape 10"/>
            <p:cNvSpPr/>
            <p:nvPr/>
          </p:nvSpPr>
          <p:spPr>
            <a:xfrm>
              <a:off x="3379320" y="3099960"/>
              <a:ext cx="790200" cy="64728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600" b="0" strike="noStrike" spc="-1">
                  <a:solidFill>
                    <a:srgbClr val="000000"/>
                  </a:solidFill>
                  <a:latin typeface="Arial"/>
                </a:rPr>
                <a:t>North</a:t>
              </a:r>
            </a:p>
            <a:p>
              <a:pPr algn="ctr"/>
              <a:r>
                <a:rPr lang="fr-FR" sz="1600" b="0" strike="noStrike" spc="-1">
                  <a:solidFill>
                    <a:srgbClr val="000000"/>
                  </a:solidFill>
                  <a:latin typeface="Arial"/>
                </a:rPr>
                <a:t>Bridge</a:t>
              </a:r>
            </a:p>
          </p:txBody>
        </p:sp>
        <p:cxnSp>
          <p:nvCxnSpPr>
            <p:cNvPr id="30" name="Line 11"/>
            <p:cNvCxnSpPr>
              <a:stCxn id="29" idx="0"/>
              <a:endCxn id="24" idx="2"/>
            </p:cNvCxnSpPr>
            <p:nvPr/>
          </p:nvCxnSpPr>
          <p:spPr>
            <a:xfrm flipV="1">
              <a:off x="3774240" y="2801520"/>
              <a:ext cx="360" cy="298800"/>
            </a:xfrm>
            <a:prstGeom prst="straightConnector1">
              <a:avLst/>
            </a:prstGeom>
            <a:ln w="36000">
              <a:solidFill>
                <a:srgbClr val="000000"/>
              </a:solidFill>
              <a:round/>
            </a:ln>
          </p:spPr>
        </p:cxnSp>
      </p:grpSp>
      <p:grpSp>
        <p:nvGrpSpPr>
          <p:cNvPr id="31" name="Group 12"/>
          <p:cNvGrpSpPr/>
          <p:nvPr/>
        </p:nvGrpSpPr>
        <p:grpSpPr>
          <a:xfrm>
            <a:off x="2037060" y="3964904"/>
            <a:ext cx="5579280" cy="1246790"/>
            <a:chOff x="2052720" y="4248000"/>
            <a:chExt cx="5579280" cy="1905120"/>
          </a:xfrm>
        </p:grpSpPr>
        <p:sp>
          <p:nvSpPr>
            <p:cNvPr id="32" name="CustomShape 13"/>
            <p:cNvSpPr/>
            <p:nvPr/>
          </p:nvSpPr>
          <p:spPr>
            <a:xfrm>
              <a:off x="3456360" y="4248000"/>
              <a:ext cx="214200" cy="574560"/>
            </a:xfrm>
            <a:custGeom>
              <a:avLst/>
              <a:gdLst/>
              <a:ahLst/>
              <a:cxnLst/>
              <a:rect l="0" t="0" r="r" b="b"/>
              <a:pathLst>
                <a:path w="597" h="1598">
                  <a:moveTo>
                    <a:pt x="149" y="0"/>
                  </a:moveTo>
                  <a:lnTo>
                    <a:pt x="149" y="1197"/>
                  </a:lnTo>
                  <a:lnTo>
                    <a:pt x="0" y="1197"/>
                  </a:lnTo>
                  <a:lnTo>
                    <a:pt x="298" y="1597"/>
                  </a:lnTo>
                  <a:lnTo>
                    <a:pt x="596" y="1197"/>
                  </a:lnTo>
                  <a:lnTo>
                    <a:pt x="447" y="1197"/>
                  </a:lnTo>
                  <a:lnTo>
                    <a:pt x="447" y="0"/>
                  </a:lnTo>
                  <a:lnTo>
                    <a:pt x="149" y="0"/>
                  </a:lnTo>
                </a:path>
              </a:pathLst>
            </a:cu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14"/>
            <p:cNvSpPr/>
            <p:nvPr/>
          </p:nvSpPr>
          <p:spPr>
            <a:xfrm>
              <a:off x="6336720" y="4248000"/>
              <a:ext cx="214560" cy="574560"/>
            </a:xfrm>
            <a:custGeom>
              <a:avLst/>
              <a:gdLst/>
              <a:ahLst/>
              <a:cxnLst/>
              <a:rect l="0" t="0" r="r" b="b"/>
              <a:pathLst>
                <a:path w="598" h="1598">
                  <a:moveTo>
                    <a:pt x="149" y="0"/>
                  </a:moveTo>
                  <a:lnTo>
                    <a:pt x="149" y="1197"/>
                  </a:lnTo>
                  <a:lnTo>
                    <a:pt x="0" y="1197"/>
                  </a:lnTo>
                  <a:lnTo>
                    <a:pt x="298" y="1597"/>
                  </a:lnTo>
                  <a:lnTo>
                    <a:pt x="597" y="1197"/>
                  </a:lnTo>
                  <a:lnTo>
                    <a:pt x="447" y="1197"/>
                  </a:lnTo>
                  <a:lnTo>
                    <a:pt x="447" y="0"/>
                  </a:lnTo>
                  <a:lnTo>
                    <a:pt x="149" y="0"/>
                  </a:lnTo>
                </a:path>
              </a:pathLst>
            </a:cu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15"/>
            <p:cNvSpPr/>
            <p:nvPr/>
          </p:nvSpPr>
          <p:spPr>
            <a:xfrm>
              <a:off x="2052720" y="4968720"/>
              <a:ext cx="3023280" cy="1184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360">
              <a:solidFill>
                <a:srgbClr val="000000"/>
              </a:solidFill>
              <a:round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 dirty="0">
                  <a:solidFill>
                    <a:srgbClr val="000000"/>
                  </a:solidFill>
                  <a:latin typeface="Arial"/>
                </a:rPr>
                <a:t>Code CPU</a:t>
              </a:r>
            </a:p>
            <a:p>
              <a:endParaRPr lang="fr-FR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- Contrôle d'exécution</a:t>
              </a:r>
            </a:p>
            <a:p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- Échange de données</a:t>
              </a:r>
            </a:p>
          </p:txBody>
        </p:sp>
        <p:sp>
          <p:nvSpPr>
            <p:cNvPr id="35" name="CustomShape 16"/>
            <p:cNvSpPr/>
            <p:nvPr/>
          </p:nvSpPr>
          <p:spPr>
            <a:xfrm>
              <a:off x="5328360" y="4968720"/>
              <a:ext cx="2303640" cy="1184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360">
              <a:solidFill>
                <a:srgbClr val="000000"/>
              </a:solidFill>
              <a:round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 dirty="0">
                  <a:solidFill>
                    <a:srgbClr val="000000"/>
                  </a:solidFill>
                  <a:latin typeface="Arial"/>
                </a:rPr>
                <a:t>Code GPU</a:t>
              </a:r>
            </a:p>
            <a:p>
              <a:pPr algn="ctr"/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(</a:t>
              </a:r>
              <a:r>
                <a:rPr lang="fr-FR" sz="1600" b="0" strike="noStrike" spc="-1" dirty="0" err="1">
                  <a:solidFill>
                    <a:srgbClr val="000000"/>
                  </a:solidFill>
                  <a:latin typeface="Arial"/>
                </a:rPr>
                <a:t>kernel</a:t>
              </a:r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)</a:t>
              </a:r>
            </a:p>
            <a:p>
              <a:pPr algn="ctr"/>
              <a:endParaRPr lang="fr-FR" sz="16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- Code de calcul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63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Additionner 2 matrices sur GPU</a:t>
            </a:r>
            <a:endParaRPr lang="fr-FR" dirty="0" smtClean="0"/>
          </a:p>
          <a:p>
            <a:r>
              <a:rPr lang="fr-FR" dirty="0" smtClean="0"/>
              <a:t>Utiliser 1 dimension pour les blocks et les threads</a:t>
            </a:r>
          </a:p>
          <a:p>
            <a:r>
              <a:rPr lang="fr-FR" dirty="0" smtClean="0"/>
              <a:t>Calculer la limite théorique de la taille des matrices carrées que l’on peut additionner</a:t>
            </a:r>
            <a:endParaRPr lang="fr-FR" dirty="0"/>
          </a:p>
          <a:p>
            <a:r>
              <a:rPr lang="fr-FR" dirty="0" smtClean="0"/>
              <a:t>Faire crasher l’exécution avec des matrices trop grandes</a:t>
            </a:r>
          </a:p>
          <a:p>
            <a:endParaRPr lang="fr-FR" dirty="0"/>
          </a:p>
          <a:p>
            <a:r>
              <a:rPr lang="fr-FR" dirty="0" smtClean="0"/>
              <a:t>Projet MatrixAdd1D_cud</a:t>
            </a:r>
            <a:endParaRPr lang="fr-FR" dirty="0" smtClean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2460475"/>
          </a:xfrm>
        </p:spPr>
        <p:txBody>
          <a:bodyPr>
            <a:normAutofit/>
          </a:bodyPr>
          <a:lstStyle/>
          <a:p>
            <a:r>
              <a:rPr lang="fr-FR" dirty="0" smtClean="0"/>
              <a:t>L’exemple </a:t>
            </a:r>
            <a:r>
              <a:rPr lang="fr-FR" dirty="0" err="1" smtClean="0"/>
              <a:t>VectorAdd</a:t>
            </a:r>
            <a:r>
              <a:rPr lang="fr-FR" dirty="0" smtClean="0"/>
              <a:t> qu’on a vu</a:t>
            </a:r>
          </a:p>
          <a:p>
            <a:r>
              <a:rPr lang="fr-FR" dirty="0" smtClean="0"/>
              <a:t>Prendre </a:t>
            </a:r>
            <a:r>
              <a:rPr lang="fr-FR" dirty="0"/>
              <a:t>256 threads par bloc</a:t>
            </a:r>
          </a:p>
          <a:p>
            <a:r>
              <a:rPr lang="fr-FR" dirty="0"/>
              <a:t>Calculer le nombre de blocs </a:t>
            </a:r>
            <a:r>
              <a:rPr lang="fr-FR" dirty="0" smtClean="0"/>
              <a:t>nécessaires à l’aide de la formule magique</a:t>
            </a:r>
            <a:endParaRPr lang="fr-FR" dirty="0" smtClean="0"/>
          </a:p>
          <a:p>
            <a:r>
              <a:rPr lang="fr-FR" dirty="0" err="1" smtClean="0"/>
              <a:t>cudaMalloc</a:t>
            </a:r>
            <a:endParaRPr lang="fr-FR" dirty="0" smtClean="0"/>
          </a:p>
          <a:p>
            <a:r>
              <a:rPr lang="fr-FR" dirty="0" err="1" smtClean="0"/>
              <a:t>cudaMemcpy</a:t>
            </a:r>
            <a:endParaRPr lang="fr-FR" dirty="0" smtClean="0"/>
          </a:p>
          <a:p>
            <a:r>
              <a:rPr lang="fr-FR" dirty="0" err="1" smtClean="0"/>
              <a:t>cudaFree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30</a:t>
            </a:fld>
            <a:endParaRPr lang="fr-FR" sz="1600"/>
          </a:p>
        </p:txBody>
      </p:sp>
      <p:sp>
        <p:nvSpPr>
          <p:cNvPr id="74" name="Espace réservé du texte 10"/>
          <p:cNvSpPr txBox="1">
            <a:spLocks/>
          </p:cNvSpPr>
          <p:nvPr/>
        </p:nvSpPr>
        <p:spPr>
          <a:xfrm>
            <a:off x="4892801" y="4148660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Question </a:t>
            </a:r>
            <a:endParaRPr lang="fr-FR" dirty="0"/>
          </a:p>
        </p:txBody>
      </p:sp>
      <p:sp>
        <p:nvSpPr>
          <p:cNvPr id="75" name="Espace réservé du contenu 11"/>
          <p:cNvSpPr txBox="1">
            <a:spLocks/>
          </p:cNvSpPr>
          <p:nvPr/>
        </p:nvSpPr>
        <p:spPr>
          <a:xfrm>
            <a:off x="4663281" y="4706309"/>
            <a:ext cx="4044825" cy="658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Peut-on atteindre la limite de taille théorique ?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097280" y="4706309"/>
            <a:ext cx="26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N² * </a:t>
            </a:r>
            <a:r>
              <a:rPr lang="fr-FR" dirty="0" err="1" smtClean="0"/>
              <a:t>sizeof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) * 3 = RAM</a:t>
            </a:r>
          </a:p>
          <a:p>
            <a:r>
              <a:rPr lang="fr-FR" dirty="0" smtClean="0"/>
              <a:t>N² = </a:t>
            </a:r>
            <a:r>
              <a:rPr lang="fr-FR" dirty="0" err="1" smtClean="0"/>
              <a:t>sqrt</a:t>
            </a:r>
            <a:r>
              <a:rPr lang="fr-FR" dirty="0" smtClean="0"/>
              <a:t>(RAM / (4 * 3))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490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qualifiquateurs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10" name="TextShape 2"/>
          <p:cNvSpPr txBox="1"/>
          <p:nvPr/>
        </p:nvSpPr>
        <p:spPr>
          <a:xfrm>
            <a:off x="640560" y="1606080"/>
            <a:ext cx="7619520" cy="34993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600" b="0" strike="noStrike" spc="-1" dirty="0" smtClean="0">
                <a:solidFill>
                  <a:srgbClr val="FF950E"/>
                </a:solidFill>
                <a:latin typeface="Arial"/>
              </a:rPr>
              <a:t>Un noyau est </a:t>
            </a: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désigné par le qualifier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__global__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Fonction appelée depuis le host est exécutée sur le 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DOIT retourner 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Autres </a:t>
            </a:r>
            <a:r>
              <a:rPr lang="fr-FR" sz="1600" b="0" strike="noStrike" spc="-1" dirty="0" err="1">
                <a:solidFill>
                  <a:srgbClr val="FF950E"/>
                </a:solidFill>
                <a:latin typeface="Arial"/>
              </a:rPr>
              <a:t>qualifiers</a:t>
            </a: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 CUDA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Fonction appelée depuis un 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 et exécutée sur le 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Ne peut pas être appelée depuis le host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__host__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Fonction appelée depuis le host et exécutée sur le host (défaut)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__host__ et __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 peuvent être combinés pour générer un code CPU et GPU</a:t>
            </a:r>
          </a:p>
        </p:txBody>
      </p:sp>
    </p:spTree>
    <p:extLst>
      <p:ext uri="{BB962C8B-B14F-4D97-AF65-F5344CB8AC3E}">
        <p14:creationId xmlns:p14="http://schemas.microsoft.com/office/powerpoint/2010/main" val="9920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Passage à la 2D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08660" y="1661160"/>
            <a:ext cx="6208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Utile quand on travaille sur des images ou des matrices 2D</a:t>
            </a:r>
          </a:p>
          <a:p>
            <a:r>
              <a:rPr lang="fr-FR" dirty="0"/>
              <a:t>	</a:t>
            </a:r>
            <a:r>
              <a:rPr lang="fr-FR" dirty="0" smtClean="0"/>
              <a:t>permet de garder une représentation et un </a:t>
            </a:r>
            <a:r>
              <a:rPr lang="fr-FR" dirty="0" err="1" smtClean="0"/>
              <a:t>indiçage</a:t>
            </a:r>
            <a:r>
              <a:rPr lang="fr-FR" dirty="0" smtClean="0"/>
              <a:t> intuitif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08660" y="2527336"/>
            <a:ext cx="721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utilise le type dim3 pour stocker les dimensions des blocs et de la grille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753261" y="3055741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dim3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threadsPerBlock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(16, 16);</a:t>
            </a:r>
            <a:b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dim3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threadsPerBlock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(16,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16, </a:t>
            </a:r>
            <a:r>
              <a:rPr lang="fr-F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08660" y="3702072"/>
            <a:ext cx="4401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Ce type est accepté au lancement du </a:t>
            </a:r>
            <a:r>
              <a:rPr lang="fr-FR" dirty="0" err="1" smtClean="0"/>
              <a:t>kernel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753261" y="4255208"/>
            <a:ext cx="5920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Foo_dev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&lt;&lt;&lt;</a:t>
            </a:r>
            <a:r>
              <a:rPr lang="fr-FR" dirty="0" err="1" smtClean="0"/>
              <a:t>blocksPerGrid</a:t>
            </a:r>
            <a:r>
              <a:rPr lang="fr-FR" dirty="0" smtClean="0"/>
              <a:t>,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threadsPerBlock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&gt;&gt;&gt;(…);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08660" y="4737446"/>
            <a:ext cx="5884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formule magique marche pour chacune des dimensions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947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Additionner 2 matrices sur GPU</a:t>
            </a:r>
            <a:endParaRPr lang="fr-FR" dirty="0" smtClean="0"/>
          </a:p>
          <a:p>
            <a:r>
              <a:rPr lang="fr-FR" dirty="0" smtClean="0"/>
              <a:t>Utiliser 2 dimensions pour les blocks et les threads</a:t>
            </a:r>
          </a:p>
          <a:p>
            <a:endParaRPr lang="fr-FR" dirty="0"/>
          </a:p>
          <a:p>
            <a:r>
              <a:rPr lang="fr-FR" dirty="0" smtClean="0"/>
              <a:t>Projet MatrixAdd2D_cud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2460475"/>
          </a:xfrm>
        </p:spPr>
        <p:txBody>
          <a:bodyPr>
            <a:normAutofit/>
          </a:bodyPr>
          <a:lstStyle/>
          <a:p>
            <a:r>
              <a:rPr lang="fr-FR" dirty="0" smtClean="0"/>
              <a:t>Prendre des blocs de 16*16</a:t>
            </a:r>
            <a:endParaRPr lang="fr-FR" dirty="0"/>
          </a:p>
          <a:p>
            <a:r>
              <a:rPr lang="fr-FR" dirty="0"/>
              <a:t>Calculer le nombre de blocs </a:t>
            </a:r>
            <a:r>
              <a:rPr lang="fr-FR" dirty="0" smtClean="0"/>
              <a:t>nécessaires à l’aide de la formule magique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33</a:t>
            </a:fld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1345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Mémoire partagée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05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8549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Shared</a:t>
            </a:r>
            <a:r>
              <a:rPr lang="fr-FR" dirty="0" smtClean="0"/>
              <a:t> memory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12" name="Espace réservé du contenu 9"/>
          <p:cNvSpPr>
            <a:spLocks noGrp="1"/>
          </p:cNvSpPr>
          <p:nvPr>
            <p:ph sz="half" idx="4294967295"/>
          </p:nvPr>
        </p:nvSpPr>
        <p:spPr>
          <a:xfrm>
            <a:off x="237775" y="1908739"/>
            <a:ext cx="3534125" cy="31542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smtClean="0"/>
              <a:t>Mémoire partagée entre les threads d’un </a:t>
            </a:r>
            <a:br>
              <a:rPr lang="fr-FR" dirty="0" smtClean="0"/>
            </a:br>
            <a:r>
              <a:rPr lang="fr-FR" dirty="0" smtClean="0"/>
              <a:t>même bloc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Environ 100x plus rapide que la mémoire globale</a:t>
            </a:r>
          </a:p>
          <a:p>
            <a:endParaRPr lang="fr-FR" dirty="0"/>
          </a:p>
          <a:p>
            <a:r>
              <a:rPr lang="fr-FR" dirty="0" smtClean="0"/>
              <a:t>Attention à la synchronisation des threads !</a:t>
            </a:r>
            <a:br>
              <a:rPr lang="fr-FR" dirty="0" smtClean="0"/>
            </a:br>
            <a:r>
              <a:rPr lang="fr-FR" dirty="0" smtClean="0"/>
              <a:t>=&gt; fonction </a:t>
            </a:r>
            <a:r>
              <a:rPr lang="fr-FR" altLang="fr-FR" sz="1400" dirty="0" smtClean="0">
                <a:solidFill>
                  <a:schemeClr val="tx1"/>
                </a:solidFill>
                <a:latin typeface="Arial Unicode MS"/>
              </a:rPr>
              <a:t>__</a:t>
            </a:r>
            <a:r>
              <a:rPr lang="fr-FR" altLang="fr-FR" sz="1400" dirty="0" err="1">
                <a:solidFill>
                  <a:schemeClr val="tx1"/>
                </a:solidFill>
                <a:latin typeface="Arial Unicode MS"/>
              </a:rPr>
              <a:t>syncthreads</a:t>
            </a:r>
            <a:r>
              <a:rPr lang="fr-FR" altLang="fr-FR" sz="1400" dirty="0">
                <a:solidFill>
                  <a:schemeClr val="tx1"/>
                </a:solidFill>
                <a:latin typeface="Arial Unicode MS"/>
              </a:rPr>
              <a:t>()</a:t>
            </a:r>
            <a:r>
              <a:rPr lang="fr-FR" altLang="fr-FR" sz="800" dirty="0">
                <a:solidFill>
                  <a:schemeClr val="tx1"/>
                </a:solidFill>
              </a:rPr>
              <a:t> </a:t>
            </a:r>
            <a:endParaRPr lang="fr-FR" altLang="fr-FR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495" y="1610389"/>
            <a:ext cx="5122545" cy="35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6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Shared</a:t>
            </a:r>
            <a:r>
              <a:rPr lang="fr-FR" dirty="0" smtClean="0"/>
              <a:t> memory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55320" y="2025266"/>
            <a:ext cx="470916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__global__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void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lang="fr-FR" altLang="fr-FR" sz="1600" dirty="0">
                <a:latin typeface="Arial Unicode MS"/>
              </a:rPr>
              <a:t>r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everse(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*d,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n)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fr-FR" alt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shared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s[64];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fr-FR" alt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 =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threadIdx.x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lang="fr-FR" altLang="fr-FR" sz="1600" dirty="0">
                <a:latin typeface="Arial Unicode MS"/>
              </a:rPr>
              <a:t> </a:t>
            </a:r>
            <a:r>
              <a:rPr lang="fr-FR" altLang="fr-FR" sz="1600" dirty="0" smtClean="0">
                <a:latin typeface="Arial Unicode MS"/>
              </a:rPr>
              <a:t>  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tr = n-t-1;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fr-FR" alt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s[t] = d[t];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lang="fr-FR" altLang="fr-FR" sz="1600" dirty="0">
              <a:latin typeface="Arial Unicode M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syncthreads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fr-FR" alt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Arial Unicode MS"/>
              </a:rPr>
              <a:t> </a:t>
            </a:r>
            <a:r>
              <a:rPr lang="fr-FR" altLang="fr-FR" sz="1600" dirty="0" smtClean="0">
                <a:latin typeface="Arial Unicode MS"/>
              </a:rPr>
              <a:t>  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d[t] = s[tr];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57318" y="2500830"/>
            <a:ext cx="453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Déclaration d’un tableau de mémoire partagée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557318" y="3240983"/>
            <a:ext cx="454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Copies de données depuis la mémoire globale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557318" y="3716848"/>
            <a:ext cx="361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Synchronisation des threads du bloc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557318" y="4218790"/>
            <a:ext cx="528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Recopie inversée des données vers la mémoire globale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50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Transposer une matrice sur GPU en utilisant la mémoire partagée</a:t>
            </a:r>
            <a:endParaRPr lang="fr-FR" dirty="0" smtClean="0"/>
          </a:p>
          <a:p>
            <a:r>
              <a:rPr lang="fr-FR" dirty="0" smtClean="0"/>
              <a:t>Utiliser 2 dimensions pour les blocks et les threads</a:t>
            </a:r>
            <a:br>
              <a:rPr lang="fr-FR" dirty="0" smtClean="0"/>
            </a:br>
            <a:r>
              <a:rPr lang="fr-FR" dirty="0" smtClean="0"/>
              <a:t>bloc de 32*32</a:t>
            </a:r>
          </a:p>
          <a:p>
            <a:r>
              <a:rPr lang="fr-FR" dirty="0" smtClean="0"/>
              <a:t>On travaille sur une matrice carrée dont la largeur est un multiple de 32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Projet </a:t>
            </a:r>
            <a:r>
              <a:rPr lang="fr-FR" dirty="0" err="1" smtClean="0"/>
              <a:t>MatrixTranspose_cud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2460475"/>
          </a:xfrm>
        </p:spPr>
        <p:txBody>
          <a:bodyPr>
            <a:normAutofit/>
          </a:bodyPr>
          <a:lstStyle/>
          <a:p>
            <a:r>
              <a:rPr lang="fr-FR" dirty="0" smtClean="0"/>
              <a:t>Déclarer dans le </a:t>
            </a:r>
            <a:r>
              <a:rPr lang="fr-FR" dirty="0" err="1" smtClean="0"/>
              <a:t>kernel</a:t>
            </a:r>
            <a:r>
              <a:rPr lang="fr-FR" dirty="0" smtClean="0"/>
              <a:t> une zone de mémoire partagée de taille 32*32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37</a:t>
            </a:fld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69680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course aux bibliothèques hybrides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Les recherches sont très actives pour développer une bibliothèque qui fait tout </a:t>
            </a:r>
          </a:p>
          <a:p>
            <a:pPr marL="0" indent="0">
              <a:buNone/>
            </a:pPr>
            <a:r>
              <a:rPr lang="fr-FR" b="1" dirty="0" smtClean="0"/>
              <a:t>Tous les acteurs tentent de s’imposer </a:t>
            </a:r>
          </a:p>
          <a:p>
            <a:r>
              <a:rPr lang="fr-FR" dirty="0" smtClean="0"/>
              <a:t>AMD : </a:t>
            </a:r>
            <a:r>
              <a:rPr lang="fr-FR" dirty="0" err="1" smtClean="0"/>
              <a:t>ROCm</a:t>
            </a:r>
            <a:r>
              <a:rPr lang="fr-FR" dirty="0"/>
              <a:t> (Radeon Open </a:t>
            </a:r>
            <a:r>
              <a:rPr lang="fr-FR" dirty="0" err="1"/>
              <a:t>Compute</a:t>
            </a:r>
            <a:r>
              <a:rPr lang="fr-FR" dirty="0"/>
              <a:t>)</a:t>
            </a:r>
            <a:endParaRPr lang="fr-FR" dirty="0" smtClean="0"/>
          </a:p>
          <a:p>
            <a:r>
              <a:rPr lang="fr-FR" dirty="0" smtClean="0"/>
              <a:t>Intel : </a:t>
            </a:r>
            <a:r>
              <a:rPr lang="fr-FR" dirty="0" err="1" smtClean="0"/>
              <a:t>OneAPI</a:t>
            </a:r>
            <a:r>
              <a:rPr lang="fr-FR" dirty="0" smtClean="0"/>
              <a:t> (CPU, GPU et FPGA)</a:t>
            </a:r>
          </a:p>
          <a:p>
            <a:r>
              <a:rPr lang="fr-FR" dirty="0" err="1" smtClean="0"/>
              <a:t>Kokkos</a:t>
            </a:r>
            <a:r>
              <a:rPr lang="fr-FR" dirty="0" smtClean="0"/>
              <a:t> (</a:t>
            </a:r>
            <a:r>
              <a:rPr lang="fr-FR" dirty="0" err="1" smtClean="0"/>
              <a:t>OpenMP</a:t>
            </a:r>
            <a:r>
              <a:rPr lang="fr-FR" dirty="0" smtClean="0"/>
              <a:t> + CUDA)</a:t>
            </a:r>
            <a:endParaRPr lang="fr-FR" dirty="0"/>
          </a:p>
          <a:p>
            <a:r>
              <a:rPr lang="fr-FR" dirty="0" smtClean="0"/>
              <a:t>Raja (</a:t>
            </a:r>
            <a:r>
              <a:rPr lang="fr-FR" dirty="0" err="1" smtClean="0"/>
              <a:t>OpenMP</a:t>
            </a:r>
            <a:r>
              <a:rPr lang="fr-FR" dirty="0" smtClean="0"/>
              <a:t> + CUDA)</a:t>
            </a:r>
          </a:p>
          <a:p>
            <a:r>
              <a:rPr lang="fr-FR" dirty="0" smtClean="0"/>
              <a:t>AMD / HIP(GPU AMD et </a:t>
            </a:r>
            <a:r>
              <a:rPr lang="fr-FR" dirty="0" err="1" smtClean="0"/>
              <a:t>Nvidia</a:t>
            </a:r>
            <a:r>
              <a:rPr lang="fr-FR" dirty="0" smtClean="0"/>
              <a:t>), même API que CUDA, outils de portages fournis</a:t>
            </a:r>
          </a:p>
          <a:p>
            <a:r>
              <a:rPr lang="fr-FR" dirty="0" err="1" smtClean="0"/>
              <a:t>GPUBox</a:t>
            </a:r>
            <a:r>
              <a:rPr lang="fr-FR" dirty="0" smtClean="0"/>
              <a:t> (CPU / CUDA / </a:t>
            </a:r>
            <a:r>
              <a:rPr lang="fr-FR" dirty="0" err="1" smtClean="0"/>
              <a:t>OpenCL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38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55" y="1899251"/>
            <a:ext cx="1340940" cy="59597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853" y="3110522"/>
            <a:ext cx="1121508" cy="112150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77" y="4246032"/>
            <a:ext cx="1216421" cy="128294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881" y="2856712"/>
            <a:ext cx="2387396" cy="50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5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</a:t>
            </a:r>
            <a:r>
              <a:rPr lang="fr-FR" dirty="0" err="1" smtClean="0"/>
              <a:t>Nsight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8295" y="2196324"/>
            <a:ext cx="8272211" cy="3744132"/>
          </a:xfrm>
        </p:spPr>
        <p:txBody>
          <a:bodyPr>
            <a:normAutofit/>
          </a:bodyPr>
          <a:lstStyle/>
          <a:p>
            <a:r>
              <a:rPr lang="fr-FR" sz="1600" dirty="0" err="1" smtClean="0"/>
              <a:t>Nsight</a:t>
            </a:r>
            <a:r>
              <a:rPr lang="fr-FR" sz="1600" dirty="0" smtClean="0"/>
              <a:t> est le </a:t>
            </a:r>
            <a:r>
              <a:rPr lang="fr-FR" sz="1600" dirty="0" err="1" smtClean="0"/>
              <a:t>debbuger</a:t>
            </a:r>
            <a:r>
              <a:rPr lang="fr-FR" sz="1600" dirty="0" smtClean="0"/>
              <a:t> fourni par </a:t>
            </a:r>
            <a:r>
              <a:rPr lang="fr-FR" sz="1600" dirty="0" err="1" smtClean="0"/>
              <a:t>Nvidia</a:t>
            </a:r>
            <a:r>
              <a:rPr lang="fr-FR" sz="1600" dirty="0" smtClean="0"/>
              <a:t> pour inspecter les </a:t>
            </a:r>
            <a:r>
              <a:rPr lang="fr-FR" sz="1600" dirty="0" err="1" smtClean="0"/>
              <a:t>kernels</a:t>
            </a:r>
            <a:r>
              <a:rPr lang="fr-FR" sz="1600" dirty="0" smtClean="0"/>
              <a:t> sous </a:t>
            </a:r>
            <a:r>
              <a:rPr lang="fr-FR" sz="1600" dirty="0" err="1" smtClean="0"/>
              <a:t>windows</a:t>
            </a:r>
            <a:endParaRPr lang="fr-FR" sz="1600" dirty="0" smtClean="0"/>
          </a:p>
          <a:p>
            <a:r>
              <a:rPr lang="fr-FR" sz="1600" dirty="0" smtClean="0"/>
              <a:t>Sous Linux : CUDA-GDB</a:t>
            </a:r>
          </a:p>
          <a:p>
            <a:r>
              <a:rPr lang="fr-FR" sz="1600" dirty="0" smtClean="0"/>
              <a:t>Lors de l’installation de CUDA, </a:t>
            </a:r>
            <a:r>
              <a:rPr lang="fr-FR" sz="1600" dirty="0" err="1" smtClean="0"/>
              <a:t>Nsight</a:t>
            </a:r>
            <a:r>
              <a:rPr lang="fr-FR" sz="1600" dirty="0" smtClean="0"/>
              <a:t> est intégré à Visual Studio</a:t>
            </a:r>
          </a:p>
          <a:p>
            <a:r>
              <a:rPr lang="fr-FR" sz="1600" dirty="0" smtClean="0"/>
              <a:t>Pour lancer un </a:t>
            </a:r>
            <a:r>
              <a:rPr lang="fr-FR" sz="1600" dirty="0" err="1" smtClean="0"/>
              <a:t>run</a:t>
            </a:r>
            <a:r>
              <a:rPr lang="fr-FR" sz="1600" dirty="0" smtClean="0"/>
              <a:t> </a:t>
            </a:r>
            <a:r>
              <a:rPr lang="fr-FR" sz="1600" dirty="0" err="1" smtClean="0"/>
              <a:t>Nsight</a:t>
            </a:r>
            <a:r>
              <a:rPr lang="fr-FR" sz="1600" dirty="0" smtClean="0"/>
              <a:t> : </a:t>
            </a:r>
          </a:p>
          <a:p>
            <a:pPr lvl="1"/>
            <a:r>
              <a:rPr lang="fr-FR" sz="1600" dirty="0" smtClean="0"/>
              <a:t>Onglet </a:t>
            </a:r>
            <a:r>
              <a:rPr lang="fr-FR" sz="1600" dirty="0" err="1" smtClean="0"/>
              <a:t>Nsight</a:t>
            </a:r>
            <a:r>
              <a:rPr lang="fr-FR" sz="1600" dirty="0" smtClean="0"/>
              <a:t> de </a:t>
            </a:r>
            <a:r>
              <a:rPr lang="fr-FR" sz="1600" dirty="0" err="1" smtClean="0"/>
              <a:t>visual</a:t>
            </a:r>
            <a:endParaRPr lang="fr-FR" sz="1600" dirty="0" smtClean="0"/>
          </a:p>
          <a:p>
            <a:pPr lvl="1"/>
            <a:r>
              <a:rPr lang="fr-FR" sz="1600" dirty="0"/>
              <a:t>« Start CUDA </a:t>
            </a:r>
            <a:r>
              <a:rPr lang="fr-FR" sz="1600" dirty="0" err="1"/>
              <a:t>debugging</a:t>
            </a:r>
            <a:r>
              <a:rPr lang="fr-FR" sz="1600" dirty="0"/>
              <a:t> </a:t>
            </a:r>
            <a:r>
              <a:rPr lang="fr-FR" sz="1600" dirty="0" smtClean="0"/>
              <a:t>(</a:t>
            </a:r>
            <a:r>
              <a:rPr lang="fr-FR" sz="1600" dirty="0" err="1" smtClean="0"/>
              <a:t>Legacy</a:t>
            </a:r>
            <a:r>
              <a:rPr lang="fr-FR" sz="1600" dirty="0" smtClean="0"/>
              <a:t>)</a:t>
            </a:r>
            <a:r>
              <a:rPr lang="fr-FR" sz="1600" dirty="0"/>
              <a:t> » : supporte les points d’arrêt </a:t>
            </a:r>
            <a:r>
              <a:rPr lang="fr-FR" sz="1600" dirty="0" smtClean="0"/>
              <a:t>GPU </a:t>
            </a:r>
            <a:r>
              <a:rPr lang="fr-FR" sz="1600" dirty="0" smtClean="0">
                <a:sym typeface="Wingdings" panose="05000000000000000000" pitchFamily="2" charset="2"/>
              </a:rPr>
              <a:t>uniquement</a:t>
            </a:r>
            <a:endParaRPr lang="fr-FR" sz="1600" dirty="0" smtClean="0"/>
          </a:p>
          <a:p>
            <a:pPr lvl="1"/>
            <a:r>
              <a:rPr lang="fr-FR" sz="1600" dirty="0" smtClean="0"/>
              <a:t>« Start CUDA </a:t>
            </a:r>
            <a:r>
              <a:rPr lang="fr-FR" sz="1600" dirty="0" err="1" smtClean="0"/>
              <a:t>debugging</a:t>
            </a:r>
            <a:r>
              <a:rPr lang="fr-FR" sz="1600" dirty="0" smtClean="0"/>
              <a:t> (</a:t>
            </a:r>
            <a:r>
              <a:rPr lang="fr-FR" sz="1600" dirty="0" err="1" smtClean="0"/>
              <a:t>Next-Gen</a:t>
            </a:r>
            <a:r>
              <a:rPr lang="fr-FR" sz="1600" dirty="0" smtClean="0"/>
              <a:t>) » : supporte les points d’arrêt CPU et GPU </a:t>
            </a:r>
            <a:r>
              <a:rPr lang="fr-FR" sz="1600" dirty="0" smtClean="0">
                <a:sym typeface="Wingdings" panose="05000000000000000000" pitchFamily="2" charset="2"/>
              </a:rPr>
              <a:t> (quand ça marche)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39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143" y1="49104" x2="59143" y2="49104"/>
                        <a14:foregroundMark x1="47714" y1="49462" x2="47714" y2="49462"/>
                        <a14:foregroundMark x1="52429" y1="51254" x2="52429" y2="51254"/>
                        <a14:foregroundMark x1="56571" y1="50896" x2="56571" y2="50896"/>
                        <a14:foregroundMark x1="56429" y1="43728" x2="56429" y2="43728"/>
                        <a14:foregroundMark x1="64571" y1="49104" x2="64571" y2="49104"/>
                        <a14:foregroundMark x1="70571" y1="48746" x2="70571" y2="48746"/>
                        <a14:foregroundMark x1="44857" y1="30466" x2="44857" y2="30466"/>
                        <a14:foregroundMark x1="48286" y1="32616" x2="48286" y2="32616"/>
                        <a14:foregroundMark x1="49857" y1="32616" x2="49857" y2="32616"/>
                        <a14:foregroundMark x1="48000" y1="30824" x2="48000" y2="30824"/>
                        <a14:foregroundMark x1="51143" y1="32258" x2="51143" y2="32258"/>
                        <a14:foregroundMark x1="53000" y1="30108" x2="53000" y2="30108"/>
                        <a14:foregroundMark x1="54000" y1="30824" x2="54000" y2="30824"/>
                        <a14:foregroundMark x1="54714" y1="32616" x2="54714" y2="32616"/>
                        <a14:foregroundMark x1="55857" y1="32616" x2="55857" y2="32616"/>
                        <a14:foregroundMark x1="57286" y1="32975" x2="57286" y2="32975"/>
                        <a14:foregroundMark x1="56857" y1="36918" x2="56857" y2="36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361" y="1277216"/>
            <a:ext cx="3064364" cy="122136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06780" y="1657068"/>
            <a:ext cx="3331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Mettre des points d’arrêt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0449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Quand utiliser CUDA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623060" y="1827673"/>
            <a:ext cx="6134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SIMT philosophy:</a:t>
            </a:r>
            <a:r>
              <a:rPr lang="en-US" dirty="0"/>
              <a:t>      Single Instruction Multiple Thread</a:t>
            </a:r>
          </a:p>
          <a:p>
            <a:endParaRPr lang="en-US" dirty="0"/>
          </a:p>
          <a:p>
            <a:r>
              <a:rPr lang="en-US" b="1" dirty="0"/>
              <a:t>Computationally intensive</a:t>
            </a:r>
            <a:r>
              <a:rPr lang="en-US" dirty="0"/>
              <a:t>—The time spent </a:t>
            </a:r>
            <a:r>
              <a:rPr lang="en-US" dirty="0" smtClean="0"/>
              <a:t>on computation </a:t>
            </a:r>
            <a:r>
              <a:rPr lang="en-US" dirty="0"/>
              <a:t>significantly </a:t>
            </a:r>
            <a:r>
              <a:rPr lang="en-US" dirty="0" smtClean="0"/>
              <a:t>exceeds </a:t>
            </a:r>
            <a:r>
              <a:rPr lang="en-US" dirty="0"/>
              <a:t>the time spent on transferring data to and from GPU memory. 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Massively parallel</a:t>
            </a:r>
            <a:r>
              <a:rPr lang="en-US" dirty="0"/>
              <a:t>—The computations can be broken </a:t>
            </a:r>
            <a:r>
              <a:rPr lang="en-US" dirty="0" smtClean="0"/>
              <a:t>down into hundreds </a:t>
            </a:r>
            <a:r>
              <a:rPr lang="en-US" dirty="0"/>
              <a:t>or thousands of independent units of work. </a:t>
            </a:r>
          </a:p>
        </p:txBody>
      </p:sp>
    </p:spTree>
    <p:extLst>
      <p:ext uri="{BB962C8B-B14F-4D97-AF65-F5344CB8AC3E}">
        <p14:creationId xmlns:p14="http://schemas.microsoft.com/office/powerpoint/2010/main" val="18754112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</a:t>
            </a:r>
            <a:r>
              <a:rPr lang="fr-FR" dirty="0" err="1" smtClean="0"/>
              <a:t>Nsight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0675" y="2312397"/>
            <a:ext cx="8272211" cy="418333"/>
          </a:xfrm>
        </p:spPr>
        <p:txBody>
          <a:bodyPr>
            <a:normAutofit/>
          </a:bodyPr>
          <a:lstStyle/>
          <a:p>
            <a:r>
              <a:rPr lang="fr-FR" sz="1600" dirty="0" smtClean="0"/>
              <a:t>Fenêtre « </a:t>
            </a:r>
            <a:r>
              <a:rPr lang="fr-FR" sz="1600" dirty="0" err="1" smtClean="0"/>
              <a:t>warp</a:t>
            </a:r>
            <a:r>
              <a:rPr lang="fr-FR" sz="1600" dirty="0" smtClean="0"/>
              <a:t> » : </a:t>
            </a:r>
            <a:r>
              <a:rPr lang="fr-FR" sz="1600" dirty="0" err="1" smtClean="0"/>
              <a:t>Nsight</a:t>
            </a:r>
            <a:r>
              <a:rPr lang="fr-FR" sz="1600" dirty="0" smtClean="0"/>
              <a:t> -&gt; </a:t>
            </a:r>
            <a:r>
              <a:rPr lang="fr-FR" sz="1600" dirty="0" err="1" smtClean="0"/>
              <a:t>windows</a:t>
            </a:r>
            <a:r>
              <a:rPr lang="fr-FR" sz="1600" dirty="0" smtClean="0"/>
              <a:t> -&gt; </a:t>
            </a:r>
            <a:r>
              <a:rPr lang="fr-FR" sz="1600" dirty="0" err="1" smtClean="0"/>
              <a:t>WarpInfo</a:t>
            </a:r>
            <a:endParaRPr lang="fr-FR" sz="1600" dirty="0" smtClean="0"/>
          </a:p>
          <a:p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40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143" y1="49104" x2="59143" y2="49104"/>
                        <a14:foregroundMark x1="47714" y1="49462" x2="47714" y2="49462"/>
                        <a14:foregroundMark x1="52429" y1="51254" x2="52429" y2="51254"/>
                        <a14:foregroundMark x1="56571" y1="50896" x2="56571" y2="50896"/>
                        <a14:foregroundMark x1="56429" y1="43728" x2="56429" y2="43728"/>
                        <a14:foregroundMark x1="64571" y1="49104" x2="64571" y2="49104"/>
                        <a14:foregroundMark x1="70571" y1="48746" x2="70571" y2="48746"/>
                        <a14:foregroundMark x1="44857" y1="30466" x2="44857" y2="30466"/>
                        <a14:foregroundMark x1="48286" y1="32616" x2="48286" y2="32616"/>
                        <a14:foregroundMark x1="49857" y1="32616" x2="49857" y2="32616"/>
                        <a14:foregroundMark x1="48000" y1="30824" x2="48000" y2="30824"/>
                        <a14:foregroundMark x1="51143" y1="32258" x2="51143" y2="32258"/>
                        <a14:foregroundMark x1="53000" y1="30108" x2="53000" y2="30108"/>
                        <a14:foregroundMark x1="54000" y1="30824" x2="54000" y2="30824"/>
                        <a14:foregroundMark x1="54714" y1="32616" x2="54714" y2="32616"/>
                        <a14:foregroundMark x1="55857" y1="32616" x2="55857" y2="32616"/>
                        <a14:foregroundMark x1="57286" y1="32975" x2="57286" y2="32975"/>
                        <a14:foregroundMark x1="56857" y1="36918" x2="56857" y2="36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521" y="1428030"/>
            <a:ext cx="3064364" cy="122136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06780" y="1657068"/>
            <a:ext cx="2580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Récupérer les infos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460" y="2760434"/>
            <a:ext cx="4869180" cy="1793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50295" y="481827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80674" y="4847974"/>
            <a:ext cx="8272211" cy="41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Puis regarder les variables </a:t>
            </a:r>
            <a:r>
              <a:rPr lang="fr-FR" sz="1600" dirty="0" smtClean="0"/>
              <a:t>locales </a:t>
            </a:r>
            <a:r>
              <a:rPr lang="fr-FR" sz="1600" dirty="0"/>
              <a:t>-&gt; magique !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15836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Hello world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CustomShape 1"/>
          <p:cNvSpPr/>
          <p:nvPr/>
        </p:nvSpPr>
        <p:spPr>
          <a:xfrm>
            <a:off x="135780" y="4311553"/>
            <a:ext cx="4129022" cy="107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Compilation</a:t>
            </a:r>
          </a:p>
          <a:p>
            <a:pPr>
              <a:lnSpc>
                <a:spcPct val="100000"/>
              </a:lnSpc>
            </a:pPr>
            <a:endParaRPr lang="fr-F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# </a:t>
            </a:r>
            <a:r>
              <a:rPr lang="fr-FR" sz="1600" b="1" strike="noStrike" spc="-1" dirty="0" err="1">
                <a:solidFill>
                  <a:srgbClr val="000000"/>
                </a:solidFill>
                <a:latin typeface="Courier New"/>
              </a:rPr>
              <a:t>nvcc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600" b="0" i="1" strike="noStrike" spc="-1" dirty="0">
                <a:solidFill>
                  <a:srgbClr val="000000"/>
                </a:solidFill>
                <a:latin typeface="Courier New"/>
              </a:rPr>
              <a:t>-</a:t>
            </a:r>
            <a:r>
              <a:rPr lang="fr-FR" sz="1600" b="0" i="1" strike="noStrike" spc="-1" dirty="0" err="1">
                <a:solidFill>
                  <a:srgbClr val="000000"/>
                </a:solidFill>
                <a:latin typeface="Courier New"/>
              </a:rPr>
              <a:t>arch</a:t>
            </a:r>
            <a:r>
              <a:rPr lang="fr-FR" sz="1600" b="0" i="1" strike="noStrike" spc="-1" dirty="0">
                <a:solidFill>
                  <a:srgbClr val="000000"/>
                </a:solidFill>
                <a:latin typeface="Courier New"/>
              </a:rPr>
              <a:t>=sm_20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HelloWorld.cu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4418702" y="1422236"/>
            <a:ext cx="3743280" cy="352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/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HelloWorld.cu</a:t>
            </a:r>
          </a:p>
          <a:p>
            <a:pPr>
              <a:lnSpc>
                <a:spcPct val="100000"/>
              </a:lnSpc>
            </a:pP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400" spc="-1" dirty="0" err="1">
                <a:solidFill>
                  <a:srgbClr val="000000"/>
                </a:solidFill>
                <a:latin typeface="Courier New"/>
              </a:rPr>
              <a:t>include</a:t>
            </a: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 &lt;</a:t>
            </a:r>
            <a:r>
              <a:rPr lang="fr-FR" sz="1400" spc="-1" dirty="0" err="1">
                <a:solidFill>
                  <a:srgbClr val="000000"/>
                </a:solidFill>
                <a:latin typeface="Courier New"/>
              </a:rPr>
              <a:t>stdio.h</a:t>
            </a: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__global__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hello (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("Hello world !\n");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main(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hello</a:t>
            </a: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&lt;&lt;&lt;1,1&gt;&gt;&gt;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400" b="1" strike="noStrike" spc="-1" dirty="0" err="1" smtClean="0">
                <a:solidFill>
                  <a:srgbClr val="000000"/>
                </a:solidFill>
                <a:latin typeface="Courier New"/>
              </a:rPr>
              <a:t>cudaDeviceSynchronize</a:t>
            </a: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()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return 0 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" name="Group 4"/>
          <p:cNvGrpSpPr/>
          <p:nvPr/>
        </p:nvGrpSpPr>
        <p:grpSpPr>
          <a:xfrm>
            <a:off x="612062" y="1853876"/>
            <a:ext cx="4020840" cy="301680"/>
            <a:chOff x="549000" y="1980000"/>
            <a:chExt cx="4020840" cy="301680"/>
          </a:xfrm>
        </p:grpSpPr>
        <p:sp>
          <p:nvSpPr>
            <p:cNvPr id="9" name="CustomShape 5"/>
            <p:cNvSpPr/>
            <p:nvPr/>
          </p:nvSpPr>
          <p:spPr>
            <a:xfrm>
              <a:off x="549000" y="1980000"/>
              <a:ext cx="3062160" cy="301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Indique qu'il s'agit d'un noyau CUDA</a:t>
              </a:r>
            </a:p>
          </p:txBody>
        </p:sp>
        <p:sp>
          <p:nvSpPr>
            <p:cNvPr id="10" name="Line 6"/>
            <p:cNvSpPr/>
            <p:nvPr/>
          </p:nvSpPr>
          <p:spPr>
            <a:xfrm>
              <a:off x="3612600" y="2124360"/>
              <a:ext cx="957240" cy="1429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" name="Group 7"/>
          <p:cNvGrpSpPr/>
          <p:nvPr/>
        </p:nvGrpSpPr>
        <p:grpSpPr>
          <a:xfrm>
            <a:off x="675422" y="2933516"/>
            <a:ext cx="4894200" cy="645480"/>
            <a:chOff x="612360" y="3059640"/>
            <a:chExt cx="4894200" cy="645480"/>
          </a:xfrm>
        </p:grpSpPr>
        <p:sp>
          <p:nvSpPr>
            <p:cNvPr id="12" name="CustomShape 8"/>
            <p:cNvSpPr/>
            <p:nvPr/>
          </p:nvSpPr>
          <p:spPr>
            <a:xfrm>
              <a:off x="612360" y="3059640"/>
              <a:ext cx="3422520" cy="300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Syntaxe de lancement d'un noyau CUDA</a:t>
              </a:r>
            </a:p>
          </p:txBody>
        </p:sp>
        <p:sp>
          <p:nvSpPr>
            <p:cNvPr id="13" name="Line 9"/>
            <p:cNvSpPr/>
            <p:nvPr/>
          </p:nvSpPr>
          <p:spPr>
            <a:xfrm>
              <a:off x="4036680" y="3211200"/>
              <a:ext cx="1469880" cy="4939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" name="Group 10"/>
          <p:cNvGrpSpPr/>
          <p:nvPr/>
        </p:nvGrpSpPr>
        <p:grpSpPr>
          <a:xfrm>
            <a:off x="1143782" y="3690596"/>
            <a:ext cx="3598920" cy="393840"/>
            <a:chOff x="1080720" y="3816720"/>
            <a:chExt cx="3598920" cy="393840"/>
          </a:xfrm>
        </p:grpSpPr>
        <p:sp>
          <p:nvSpPr>
            <p:cNvPr id="15" name="CustomShape 11"/>
            <p:cNvSpPr/>
            <p:nvPr/>
          </p:nvSpPr>
          <p:spPr>
            <a:xfrm>
              <a:off x="1080720" y="3816720"/>
              <a:ext cx="2641680" cy="301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Attend la terminaison du noyau</a:t>
              </a:r>
            </a:p>
          </p:txBody>
        </p:sp>
        <p:sp>
          <p:nvSpPr>
            <p:cNvPr id="16" name="Line 12"/>
            <p:cNvSpPr/>
            <p:nvPr/>
          </p:nvSpPr>
          <p:spPr>
            <a:xfrm>
              <a:off x="3723840" y="3959640"/>
              <a:ext cx="955800" cy="2509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140761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Hello world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879632" y="4653410"/>
            <a:ext cx="789381" cy="304271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8" name="CustomShape 2"/>
          <p:cNvSpPr/>
          <p:nvPr/>
        </p:nvSpPr>
        <p:spPr>
          <a:xfrm>
            <a:off x="415260" y="1697424"/>
            <a:ext cx="3743280" cy="389565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/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HelloWorld.cu</a:t>
            </a:r>
          </a:p>
          <a:p>
            <a:pPr>
              <a:lnSpc>
                <a:spcPct val="100000"/>
              </a:lnSpc>
            </a:pP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400" spc="-1" dirty="0" err="1">
                <a:solidFill>
                  <a:srgbClr val="000000"/>
                </a:solidFill>
                <a:latin typeface="Courier New"/>
              </a:rPr>
              <a:t>include</a:t>
            </a: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 &lt;</a:t>
            </a:r>
            <a:r>
              <a:rPr lang="fr-FR" sz="1400" spc="-1" dirty="0" err="1">
                <a:solidFill>
                  <a:srgbClr val="000000"/>
                </a:solidFill>
                <a:latin typeface="Courier New"/>
              </a:rPr>
              <a:t>stdio.h</a:t>
            </a: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&gt;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__global__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hello (</a:t>
            </a:r>
            <a:r>
              <a:rPr lang="fr-FR" sz="1400" b="0" strike="noStrike" spc="-1" dirty="0" err="1">
                <a:solidFill>
                  <a:srgbClr val="7E0021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("Hello world !\n");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main(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hello</a:t>
            </a: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&lt;&lt;&lt;1,1&gt;&gt;&gt;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400" b="1" strike="noStrike" spc="-1" dirty="0" err="1" smtClean="0">
                <a:solidFill>
                  <a:srgbClr val="000000"/>
                </a:solidFill>
                <a:latin typeface="Courier New"/>
              </a:rPr>
              <a:t>cudaDeviceSynchronize</a:t>
            </a: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()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return 0 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CustomShape 3"/>
          <p:cNvSpPr/>
          <p:nvPr/>
        </p:nvSpPr>
        <p:spPr>
          <a:xfrm>
            <a:off x="4662000" y="1620720"/>
            <a:ext cx="1944000" cy="3888000"/>
          </a:xfrm>
          <a:prstGeom prst="rect">
            <a:avLst/>
          </a:prstGeom>
          <a:solidFill>
            <a:srgbClr val="0084D1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>
            <a:noAutofit/>
          </a:bodyPr>
          <a:lstStyle/>
          <a:p>
            <a:pPr algn="ctr"/>
            <a:r>
              <a:rPr lang="fr-FR" sz="2400" b="0" strike="noStrike" spc="-1">
                <a:solidFill>
                  <a:srgbClr val="FFFFFF"/>
                </a:solidFill>
                <a:latin typeface="Arial"/>
              </a:rPr>
              <a:t>Hôte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CustomShape 4"/>
          <p:cNvSpPr/>
          <p:nvPr/>
        </p:nvSpPr>
        <p:spPr>
          <a:xfrm>
            <a:off x="6847920" y="1620720"/>
            <a:ext cx="1800000" cy="3892680"/>
          </a:xfrm>
          <a:prstGeom prst="rect">
            <a:avLst/>
          </a:prstGeom>
          <a:solidFill>
            <a:srgbClr val="004586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>
            <a:noAutofit/>
          </a:bodyPr>
          <a:lstStyle/>
          <a:p>
            <a:pPr algn="ctr"/>
            <a:r>
              <a:rPr lang="fr-FR" sz="2400" b="0" strike="noStrike" spc="-1">
                <a:solidFill>
                  <a:srgbClr val="FFFFFF"/>
                </a:solidFill>
                <a:latin typeface="Arial"/>
              </a:rPr>
              <a:t>Device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CustomShape 5"/>
          <p:cNvSpPr/>
          <p:nvPr/>
        </p:nvSpPr>
        <p:spPr>
          <a:xfrm>
            <a:off x="4856907" y="2453425"/>
            <a:ext cx="1512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main()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CustomShape 7"/>
          <p:cNvSpPr/>
          <p:nvPr/>
        </p:nvSpPr>
        <p:spPr>
          <a:xfrm>
            <a:off x="4784907" y="3029425"/>
            <a:ext cx="1656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hello&lt;&lt;&lt;1,1&gt;&gt;&gt;()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" name="Line 8"/>
          <p:cNvCxnSpPr>
            <a:stCxn id="31" idx="2"/>
            <a:endCxn id="33" idx="0"/>
          </p:cNvCxnSpPr>
          <p:nvPr/>
        </p:nvCxnSpPr>
        <p:spPr>
          <a:xfrm>
            <a:off x="5612907" y="2740705"/>
            <a:ext cx="360" cy="289080"/>
          </a:xfrm>
          <a:prstGeom prst="straightConnector1">
            <a:avLst/>
          </a:prstGeom>
          <a:ln w="36000">
            <a:solidFill>
              <a:srgbClr val="000000"/>
            </a:solidFill>
            <a:round/>
          </a:ln>
        </p:spPr>
      </p:cxnSp>
      <p:sp>
        <p:nvSpPr>
          <p:cNvPr id="36" name="CustomShape 10"/>
          <p:cNvSpPr/>
          <p:nvPr/>
        </p:nvSpPr>
        <p:spPr>
          <a:xfrm>
            <a:off x="4784907" y="3604705"/>
            <a:ext cx="1656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cudaThreadSynch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7" name="Line 11"/>
          <p:cNvCxnSpPr>
            <a:stCxn id="33" idx="2"/>
            <a:endCxn id="36" idx="0"/>
          </p:cNvCxnSpPr>
          <p:nvPr/>
        </p:nvCxnSpPr>
        <p:spPr>
          <a:xfrm>
            <a:off x="5612907" y="3316705"/>
            <a:ext cx="360" cy="288360"/>
          </a:xfrm>
          <a:prstGeom prst="straightConnector1">
            <a:avLst/>
          </a:prstGeom>
          <a:ln w="36000">
            <a:solidFill>
              <a:srgbClr val="000000"/>
            </a:solidFill>
            <a:round/>
          </a:ln>
        </p:spPr>
      </p:cxnSp>
      <p:sp>
        <p:nvSpPr>
          <p:cNvPr id="39" name="CustomShape 13"/>
          <p:cNvSpPr/>
          <p:nvPr/>
        </p:nvSpPr>
        <p:spPr>
          <a:xfrm>
            <a:off x="6944907" y="3605425"/>
            <a:ext cx="1512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hello()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0" name="Line 14"/>
          <p:cNvCxnSpPr>
            <a:endCxn id="39" idx="0"/>
          </p:cNvCxnSpPr>
          <p:nvPr/>
        </p:nvCxnSpPr>
        <p:spPr>
          <a:xfrm>
            <a:off x="5620827" y="3326065"/>
            <a:ext cx="2080440" cy="279720"/>
          </a:xfrm>
          <a:prstGeom prst="bentConnector3">
            <a:avLst/>
          </a:prstGeom>
          <a:ln w="36000">
            <a:solidFill>
              <a:srgbClr val="000000"/>
            </a:solidFill>
            <a:round/>
          </a:ln>
        </p:spPr>
      </p:cxnSp>
      <p:sp>
        <p:nvSpPr>
          <p:cNvPr id="42" name="CustomShape 16"/>
          <p:cNvSpPr/>
          <p:nvPr/>
        </p:nvSpPr>
        <p:spPr>
          <a:xfrm>
            <a:off x="4784907" y="4937425"/>
            <a:ext cx="1656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return 0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3" name="Line 17"/>
          <p:cNvCxnSpPr>
            <a:stCxn id="42" idx="0"/>
          </p:cNvCxnSpPr>
          <p:nvPr/>
        </p:nvCxnSpPr>
        <p:spPr>
          <a:xfrm flipV="1">
            <a:off x="5612907" y="4539265"/>
            <a:ext cx="2088360" cy="398520"/>
          </a:xfrm>
          <a:prstGeom prst="bentConnector3">
            <a:avLst/>
          </a:prstGeom>
          <a:ln w="36000">
            <a:solidFill>
              <a:srgbClr val="000000"/>
            </a:solidFill>
            <a:round/>
          </a:ln>
        </p:spPr>
      </p:cxnSp>
      <p:sp>
        <p:nvSpPr>
          <p:cNvPr id="45" name="CustomShape 19"/>
          <p:cNvSpPr/>
          <p:nvPr/>
        </p:nvSpPr>
        <p:spPr>
          <a:xfrm>
            <a:off x="6944907" y="4251985"/>
            <a:ext cx="1512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printf(...)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6" name="Line 20"/>
          <p:cNvCxnSpPr>
            <a:stCxn id="39" idx="2"/>
            <a:endCxn id="45" idx="0"/>
          </p:cNvCxnSpPr>
          <p:nvPr/>
        </p:nvCxnSpPr>
        <p:spPr>
          <a:xfrm>
            <a:off x="7700907" y="3892705"/>
            <a:ext cx="360" cy="359640"/>
          </a:xfrm>
          <a:prstGeom prst="straightConnector1">
            <a:avLst/>
          </a:prstGeom>
          <a:ln w="36000">
            <a:solidFill>
              <a:srgbClr val="000000"/>
            </a:solidFill>
            <a:round/>
          </a:ln>
        </p:spPr>
      </p:cxnSp>
      <p:cxnSp>
        <p:nvCxnSpPr>
          <p:cNvPr id="47" name="Line 21"/>
          <p:cNvCxnSpPr>
            <a:stCxn id="36" idx="2"/>
            <a:endCxn id="42" idx="0"/>
          </p:cNvCxnSpPr>
          <p:nvPr/>
        </p:nvCxnSpPr>
        <p:spPr>
          <a:xfrm>
            <a:off x="5612907" y="3891985"/>
            <a:ext cx="360" cy="1045800"/>
          </a:xfrm>
          <a:prstGeom prst="straightConnector1">
            <a:avLst/>
          </a:prstGeom>
          <a:ln w="36000">
            <a:solidFill>
              <a:srgbClr val="000000"/>
            </a:solidFill>
            <a:custDash>
              <a:ds d="100000" sp="457000"/>
            </a:custDash>
            <a:round/>
          </a:ln>
        </p:spPr>
      </p:cxnSp>
    </p:spTree>
    <p:extLst>
      <p:ext uri="{BB962C8B-B14F-4D97-AF65-F5344CB8AC3E}">
        <p14:creationId xmlns:p14="http://schemas.microsoft.com/office/powerpoint/2010/main" val="18064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Créer une nouvelle solution Visual pour CUDA et remplacer le code de base par le </a:t>
            </a:r>
            <a:r>
              <a:rPr lang="fr-FR" dirty="0" err="1" smtClean="0"/>
              <a:t>helloworld</a:t>
            </a:r>
            <a:endParaRPr lang="fr-FR" dirty="0" smtClean="0"/>
          </a:p>
          <a:p>
            <a:r>
              <a:rPr lang="fr-FR" dirty="0" smtClean="0"/>
              <a:t>Créer le projet en dehors du repo git pour ne pas mélanger</a:t>
            </a:r>
            <a:endParaRPr lang="fr-FR" dirty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966955"/>
          </a:xfrm>
        </p:spPr>
        <p:txBody>
          <a:bodyPr>
            <a:normAutofit/>
          </a:bodyPr>
          <a:lstStyle/>
          <a:p>
            <a:r>
              <a:rPr lang="fr-FR" dirty="0" smtClean="0"/>
              <a:t>La marche à suivre pour créer un projet CUDA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7</a:t>
            </a:fld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153820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Vers un vrai calcul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02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230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vers un vrai calcul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TextShape 14"/>
          <p:cNvSpPr txBox="1"/>
          <p:nvPr/>
        </p:nvSpPr>
        <p:spPr>
          <a:xfrm>
            <a:off x="1054667" y="1486263"/>
            <a:ext cx="8642520" cy="4500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Premier problème : le GPU a sa propre mémoire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Le GPU ne peut pas accéder à la mémoire du host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La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mémoire utilisée sur le GPU doit être allouée manuellement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Fonction « 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cudaMalloc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»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Les données doivent être envoyées dans la mémoire du GPU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Fonction « 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cudaMemcpy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»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Les résultats doivent être récupérés depuis la mémoire du GPU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La mémoire utilisée sur le GPU doit être libérée manuellement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Fonction « 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cudaFree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»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Variables du noyau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Pas de variables statiques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Pour le reste : comme en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C++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8941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51EF32-6551-47EB-8BA9-22EF81F3DDAC}">
  <ds:schemaRefs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71af3243-3dd4-4a8d-8c0d-dd76da1f02a5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18443</TotalTime>
  <Words>3181</Words>
  <Application>Microsoft Office PowerPoint</Application>
  <PresentationFormat>Affichage à l'écran (16:10)</PresentationFormat>
  <Paragraphs>977</Paragraphs>
  <Slides>40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52" baseType="lpstr">
      <vt:lpstr>Arial</vt:lpstr>
      <vt:lpstr>Arial Narrow</vt:lpstr>
      <vt:lpstr>Arial Narrow</vt:lpstr>
      <vt:lpstr>Arial Unicode MS</vt:lpstr>
      <vt:lpstr>Calibri</vt:lpstr>
      <vt:lpstr>Consolas</vt:lpstr>
      <vt:lpstr>Courier New</vt:lpstr>
      <vt:lpstr>Gill Sans MT</vt:lpstr>
      <vt:lpstr>Symbol</vt:lpstr>
      <vt:lpstr>Wingdings</vt:lpstr>
      <vt:lpstr>Wingdings 2</vt:lpstr>
      <vt:lpstr>Dividende</vt:lpstr>
      <vt:lpstr>GPGPU avec CUDA</vt:lpstr>
      <vt:lpstr>Introduction</vt:lpstr>
      <vt:lpstr>Introduction à CUDA</vt:lpstr>
      <vt:lpstr>Quand utiliser CUDA ?</vt:lpstr>
      <vt:lpstr>Hello world</vt:lpstr>
      <vt:lpstr>Hello world</vt:lpstr>
      <vt:lpstr>À vous !</vt:lpstr>
      <vt:lpstr>Vers un vrai calcul</vt:lpstr>
      <vt:lpstr>vers un vrai calcul</vt:lpstr>
      <vt:lpstr>Vers un vrai calcul</vt:lpstr>
      <vt:lpstr>CudaMalloc et cudaFree</vt:lpstr>
      <vt:lpstr>cudaMemcpy</vt:lpstr>
      <vt:lpstr>Somme de 2 entiers</vt:lpstr>
      <vt:lpstr>À vous !</vt:lpstr>
      <vt:lpstr>Les difficultés</vt:lpstr>
      <vt:lpstr>ARchitecture</vt:lpstr>
      <vt:lpstr>Architecture : première approche</vt:lpstr>
      <vt:lpstr>Addition de deux vecteurs</vt:lpstr>
      <vt:lpstr>Addition de deux vecteurs</vt:lpstr>
      <vt:lpstr>Addition de deux vecteurs</vt:lpstr>
      <vt:lpstr>Architecture : ça se corse (hardware)</vt:lpstr>
      <vt:lpstr>Architecture : ça se corse (software)</vt:lpstr>
      <vt:lpstr>Modèle d’exécution</vt:lpstr>
      <vt:lpstr>À vous !</vt:lpstr>
      <vt:lpstr>Les modèles Nvidia</vt:lpstr>
      <vt:lpstr>Exemple de quelques cartes</vt:lpstr>
      <vt:lpstr>Calculs 1D et 2D</vt:lpstr>
      <vt:lpstr>Calcul du nombre de blocs</vt:lpstr>
      <vt:lpstr>Calcul du nombre de blocs et de threads</vt:lpstr>
      <vt:lpstr>À vous !</vt:lpstr>
      <vt:lpstr>Les qualifiquateurs</vt:lpstr>
      <vt:lpstr>Passage à la 2D</vt:lpstr>
      <vt:lpstr>À vous !</vt:lpstr>
      <vt:lpstr>Mémoire partagée</vt:lpstr>
      <vt:lpstr>Shared memory</vt:lpstr>
      <vt:lpstr>Shared memory</vt:lpstr>
      <vt:lpstr>À vous !</vt:lpstr>
      <vt:lpstr>LA course aux bibliothèques hybrides</vt:lpstr>
      <vt:lpstr>Utiliser Nsight</vt:lpstr>
      <vt:lpstr>Utiliser Nsight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- Conception Dividende</dc:title>
  <dc:creator>GINGUENE Franck</dc:creator>
  <cp:lastModifiedBy>GINGUENE Franck</cp:lastModifiedBy>
  <cp:revision>193</cp:revision>
  <dcterms:created xsi:type="dcterms:W3CDTF">2020-11-18T16:15:56Z</dcterms:created>
  <dcterms:modified xsi:type="dcterms:W3CDTF">2020-12-08T07:55:09Z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