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5"/>
  </p:notesMasterIdLst>
  <p:handoutMasterIdLst>
    <p:handoutMasterId r:id="rId36"/>
  </p:handoutMasterIdLst>
  <p:sldIdLst>
    <p:sldId id="256" r:id="rId5"/>
    <p:sldId id="272" r:id="rId6"/>
    <p:sldId id="263" r:id="rId7"/>
    <p:sldId id="296" r:id="rId8"/>
    <p:sldId id="297" r:id="rId9"/>
    <p:sldId id="298" r:id="rId10"/>
    <p:sldId id="300" r:id="rId11"/>
    <p:sldId id="306" r:id="rId12"/>
    <p:sldId id="307" r:id="rId13"/>
    <p:sldId id="302" r:id="rId14"/>
    <p:sldId id="323" r:id="rId15"/>
    <p:sldId id="309" r:id="rId16"/>
    <p:sldId id="312" r:id="rId17"/>
    <p:sldId id="303" r:id="rId18"/>
    <p:sldId id="313" r:id="rId19"/>
    <p:sldId id="314" r:id="rId20"/>
    <p:sldId id="315" r:id="rId21"/>
    <p:sldId id="321" r:id="rId22"/>
    <p:sldId id="308" r:id="rId23"/>
    <p:sldId id="310" r:id="rId24"/>
    <p:sldId id="320" r:id="rId25"/>
    <p:sldId id="305" r:id="rId26"/>
    <p:sldId id="304" r:id="rId27"/>
    <p:sldId id="324" r:id="rId28"/>
    <p:sldId id="311" r:id="rId29"/>
    <p:sldId id="317" r:id="rId30"/>
    <p:sldId id="316" r:id="rId31"/>
    <p:sldId id="318" r:id="rId32"/>
    <p:sldId id="319" r:id="rId33"/>
    <p:sldId id="322" r:id="rId3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579D1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1047" autoAdjust="0"/>
  </p:normalViewPr>
  <p:slideViewPr>
    <p:cSldViewPr snapToGrid="0">
      <p:cViewPr varScale="1">
        <p:scale>
          <a:sx n="125" d="100"/>
          <a:sy n="125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19928-F629-4C0C-BA58-C99014E46FE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06DEEDF-3516-400B-A5CF-991DDE78F426}">
      <dgm:prSet phldrT="[Texte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2000" dirty="0" err="1" smtClean="0"/>
            <a:t>OpenMP</a:t>
          </a:r>
          <a:endParaRPr lang="fr-FR" sz="2000" dirty="0"/>
        </a:p>
      </dgm:t>
    </dgm:pt>
    <dgm:pt modelId="{732951CA-FFD4-46D3-8C73-58E2741E2AFE}" type="parTrans" cxnId="{EDF3AF06-498C-4D52-A973-AB515D381097}">
      <dgm:prSet/>
      <dgm:spPr/>
      <dgm:t>
        <a:bodyPr/>
        <a:lstStyle/>
        <a:p>
          <a:endParaRPr lang="fr-FR"/>
        </a:p>
      </dgm:t>
    </dgm:pt>
    <dgm:pt modelId="{936C40D7-0477-4012-A6DC-C30F3072BD5E}" type="sibTrans" cxnId="{EDF3AF06-498C-4D52-A973-AB515D381097}">
      <dgm:prSet/>
      <dgm:spPr/>
      <dgm:t>
        <a:bodyPr/>
        <a:lstStyle/>
        <a:p>
          <a:endParaRPr lang="fr-FR"/>
        </a:p>
      </dgm:t>
    </dgm:pt>
    <dgm:pt modelId="{1E3C0B2B-73C4-4A09-A2AB-BA2870DDB8CE}">
      <dgm:prSet phldrT="[Texte]" custT="1"/>
      <dgm:spPr/>
      <dgm:t>
        <a:bodyPr/>
        <a:lstStyle/>
        <a:p>
          <a:r>
            <a:rPr lang="fr-FR" sz="2400" dirty="0" smtClean="0"/>
            <a:t>MPI</a:t>
          </a:r>
          <a:endParaRPr lang="fr-FR" sz="3600" dirty="0"/>
        </a:p>
      </dgm:t>
    </dgm:pt>
    <dgm:pt modelId="{02620790-C665-4BF4-8DF2-70ACD6351D4F}" type="parTrans" cxnId="{293E5741-53F2-4D49-809E-3BA22D8D163D}">
      <dgm:prSet/>
      <dgm:spPr/>
      <dgm:t>
        <a:bodyPr/>
        <a:lstStyle/>
        <a:p>
          <a:endParaRPr lang="fr-FR"/>
        </a:p>
      </dgm:t>
    </dgm:pt>
    <dgm:pt modelId="{62E1CF89-E40A-4B9A-A547-DADC65AA2846}" type="sibTrans" cxnId="{293E5741-53F2-4D49-809E-3BA22D8D163D}">
      <dgm:prSet/>
      <dgm:spPr/>
      <dgm:t>
        <a:bodyPr/>
        <a:lstStyle/>
        <a:p>
          <a:endParaRPr lang="fr-FR"/>
        </a:p>
      </dgm:t>
    </dgm:pt>
    <dgm:pt modelId="{859592AD-7AB4-4C4F-9B25-E3623F0DF70A}">
      <dgm:prSet phldrT="[Texte]" custT="1"/>
      <dgm:spPr/>
      <dgm:t>
        <a:bodyPr/>
        <a:lstStyle/>
        <a:p>
          <a:r>
            <a:rPr lang="fr-FR" sz="1800" dirty="0" smtClean="0"/>
            <a:t>CUDA</a:t>
          </a:r>
          <a:endParaRPr lang="fr-FR" sz="1800" dirty="0"/>
        </a:p>
      </dgm:t>
    </dgm:pt>
    <dgm:pt modelId="{3537D842-CFDF-4E41-9AAF-A83EAEFA4948}" type="parTrans" cxnId="{9E1CB2D1-0A5A-4E84-93C7-118A6FBCF85C}">
      <dgm:prSet/>
      <dgm:spPr/>
      <dgm:t>
        <a:bodyPr/>
        <a:lstStyle/>
        <a:p>
          <a:endParaRPr lang="fr-FR"/>
        </a:p>
      </dgm:t>
    </dgm:pt>
    <dgm:pt modelId="{486601B4-DE93-4F8C-8190-7FD2B06AF5A4}" type="sibTrans" cxnId="{9E1CB2D1-0A5A-4E84-93C7-118A6FBCF85C}">
      <dgm:prSet/>
      <dgm:spPr/>
      <dgm:t>
        <a:bodyPr/>
        <a:lstStyle/>
        <a:p>
          <a:endParaRPr lang="fr-FR"/>
        </a:p>
      </dgm:t>
    </dgm:pt>
    <dgm:pt modelId="{9A3FA3B6-B19C-48CC-9A7D-88B41FBA0944}">
      <dgm:prSet phldrT="[Texte]" custT="1"/>
      <dgm:spPr/>
      <dgm:t>
        <a:bodyPr/>
        <a:lstStyle/>
        <a:p>
          <a:r>
            <a:rPr lang="fr-FR" sz="2400" dirty="0" smtClean="0"/>
            <a:t>TBB</a:t>
          </a:r>
          <a:endParaRPr lang="fr-FR" sz="2400" dirty="0"/>
        </a:p>
      </dgm:t>
    </dgm:pt>
    <dgm:pt modelId="{7814CBB4-D91A-4735-B33C-9E5F00891BB7}" type="parTrans" cxnId="{AE702393-1822-463F-8F72-79D9D921B68F}">
      <dgm:prSet/>
      <dgm:spPr/>
      <dgm:t>
        <a:bodyPr/>
        <a:lstStyle/>
        <a:p>
          <a:endParaRPr lang="fr-FR"/>
        </a:p>
      </dgm:t>
    </dgm:pt>
    <dgm:pt modelId="{960ED4B8-73FC-466C-8C33-DEA5B98FCCBE}" type="sibTrans" cxnId="{AE702393-1822-463F-8F72-79D9D921B68F}">
      <dgm:prSet/>
      <dgm:spPr/>
      <dgm:t>
        <a:bodyPr/>
        <a:lstStyle/>
        <a:p>
          <a:endParaRPr lang="fr-FR"/>
        </a:p>
      </dgm:t>
    </dgm:pt>
    <dgm:pt modelId="{173C2A75-1452-4B64-8313-917089D8DFC0}">
      <dgm:prSet phldrT="[Texte]" custT="1"/>
      <dgm:spPr/>
      <dgm:t>
        <a:bodyPr/>
        <a:lstStyle/>
        <a:p>
          <a:r>
            <a:rPr lang="fr-FR" sz="1800" dirty="0" err="1" smtClean="0"/>
            <a:t>OpenACC</a:t>
          </a:r>
          <a:endParaRPr lang="fr-FR" sz="1800" dirty="0"/>
        </a:p>
      </dgm:t>
    </dgm:pt>
    <dgm:pt modelId="{C98BFD36-367B-4F69-A4D2-3B712167275C}" type="parTrans" cxnId="{C6445346-3ECD-45EE-896B-A21A2DABF556}">
      <dgm:prSet/>
      <dgm:spPr/>
      <dgm:t>
        <a:bodyPr/>
        <a:lstStyle/>
        <a:p>
          <a:endParaRPr lang="fr-FR"/>
        </a:p>
      </dgm:t>
    </dgm:pt>
    <dgm:pt modelId="{40723BC5-173D-4BC5-8F0F-2ED90014491E}" type="sibTrans" cxnId="{C6445346-3ECD-45EE-896B-A21A2DABF556}">
      <dgm:prSet/>
      <dgm:spPr/>
      <dgm:t>
        <a:bodyPr/>
        <a:lstStyle/>
        <a:p>
          <a:endParaRPr lang="fr-FR"/>
        </a:p>
      </dgm:t>
    </dgm:pt>
    <dgm:pt modelId="{747541CC-E364-466E-BA2A-A78FECAFB421}">
      <dgm:prSet phldrT="[Texte]" custT="1"/>
      <dgm:spPr/>
      <dgm:t>
        <a:bodyPr/>
        <a:lstStyle/>
        <a:p>
          <a:r>
            <a:rPr lang="fr-FR" sz="1800" dirty="0" smtClean="0"/>
            <a:t>SYCL</a:t>
          </a:r>
          <a:endParaRPr lang="fr-FR" sz="1800" dirty="0"/>
        </a:p>
      </dgm:t>
    </dgm:pt>
    <dgm:pt modelId="{2F995320-F2B2-4F21-9E01-105E09014B17}" type="parTrans" cxnId="{A60286BF-8E64-411B-90B8-2CE79AD0116C}">
      <dgm:prSet/>
      <dgm:spPr/>
      <dgm:t>
        <a:bodyPr/>
        <a:lstStyle/>
        <a:p>
          <a:endParaRPr lang="fr-FR"/>
        </a:p>
      </dgm:t>
    </dgm:pt>
    <dgm:pt modelId="{9A187F0A-60A3-4F71-9A07-F39CEC262DDF}" type="sibTrans" cxnId="{A60286BF-8E64-411B-90B8-2CE79AD0116C}">
      <dgm:prSet/>
      <dgm:spPr/>
      <dgm:t>
        <a:bodyPr/>
        <a:lstStyle/>
        <a:p>
          <a:endParaRPr lang="fr-FR"/>
        </a:p>
      </dgm:t>
    </dgm:pt>
    <dgm:pt modelId="{4EEC18B6-F3BA-47C2-A1A7-C01805B14C96}" type="pres">
      <dgm:prSet presAssocID="{7D519928-F629-4C0C-BA58-C99014E46FE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DD591EF-97DA-4AC6-87A8-DEF3E8993077}" type="pres">
      <dgm:prSet presAssocID="{906DEEDF-3516-400B-A5CF-991DDE78F426}" presName="composite" presStyleCnt="0"/>
      <dgm:spPr/>
    </dgm:pt>
    <dgm:pt modelId="{5EE09466-F72E-4777-A785-D2C18E787EAD}" type="pres">
      <dgm:prSet presAssocID="{906DEEDF-3516-400B-A5CF-991DDE78F426}" presName="Parent1" presStyleLbl="node1" presStyleIdx="0" presStyleCnt="6" custLinFactNeighborX="6149" custLinFactNeighborY="17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961B43-C585-4451-912D-7FFF9CC25D0E}" type="pres">
      <dgm:prSet presAssocID="{906DEEDF-3516-400B-A5CF-991DDE78F4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40358-59F6-490D-A7FB-057C3A8C79DC}" type="pres">
      <dgm:prSet presAssocID="{906DEEDF-3516-400B-A5CF-991DDE78F426}" presName="BalanceSpacing" presStyleCnt="0"/>
      <dgm:spPr/>
    </dgm:pt>
    <dgm:pt modelId="{7604C0E6-AD4A-4B87-A9DF-4012E91ED40D}" type="pres">
      <dgm:prSet presAssocID="{906DEEDF-3516-400B-A5CF-991DDE78F426}" presName="BalanceSpacing1" presStyleCnt="0"/>
      <dgm:spPr/>
    </dgm:pt>
    <dgm:pt modelId="{A72AA96D-56D6-4987-8B7D-8D737D420BFF}" type="pres">
      <dgm:prSet presAssocID="{936C40D7-0477-4012-A6DC-C30F3072BD5E}" presName="Accent1Text" presStyleLbl="node1" presStyleIdx="1" presStyleCnt="6"/>
      <dgm:spPr/>
      <dgm:t>
        <a:bodyPr/>
        <a:lstStyle/>
        <a:p>
          <a:endParaRPr lang="fr-FR"/>
        </a:p>
      </dgm:t>
    </dgm:pt>
    <dgm:pt modelId="{E73629A9-8BE6-41EA-9B67-9DF0477E97A9}" type="pres">
      <dgm:prSet presAssocID="{936C40D7-0477-4012-A6DC-C30F3072BD5E}" presName="spaceBetweenRectangles" presStyleCnt="0"/>
      <dgm:spPr/>
    </dgm:pt>
    <dgm:pt modelId="{8D1A494D-564D-43AF-B609-D0C4F982DCC8}" type="pres">
      <dgm:prSet presAssocID="{859592AD-7AB4-4C4F-9B25-E3623F0DF70A}" presName="composite" presStyleCnt="0"/>
      <dgm:spPr/>
    </dgm:pt>
    <dgm:pt modelId="{904CDA54-AA78-4393-A14E-6F8D50950597}" type="pres">
      <dgm:prSet presAssocID="{859592AD-7AB4-4C4F-9B25-E3623F0DF7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B0776B-159F-40F7-B411-785C6143B6C8}" type="pres">
      <dgm:prSet presAssocID="{859592AD-7AB4-4C4F-9B25-E3623F0DF7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23545C-A406-43A7-BF1F-67F489C5DF1D}" type="pres">
      <dgm:prSet presAssocID="{859592AD-7AB4-4C4F-9B25-E3623F0DF70A}" presName="BalanceSpacing" presStyleCnt="0"/>
      <dgm:spPr/>
    </dgm:pt>
    <dgm:pt modelId="{9C2099BC-CA8D-4E0B-862D-7A23C1C0CA5F}" type="pres">
      <dgm:prSet presAssocID="{859592AD-7AB4-4C4F-9B25-E3623F0DF70A}" presName="BalanceSpacing1" presStyleCnt="0"/>
      <dgm:spPr/>
    </dgm:pt>
    <dgm:pt modelId="{71AB584D-6443-4C01-83D2-27937E8E0E5D}" type="pres">
      <dgm:prSet presAssocID="{486601B4-DE93-4F8C-8190-7FD2B06AF5A4}" presName="Accent1Text" presStyleLbl="node1" presStyleIdx="3" presStyleCnt="6"/>
      <dgm:spPr/>
      <dgm:t>
        <a:bodyPr/>
        <a:lstStyle/>
        <a:p>
          <a:endParaRPr lang="fr-FR"/>
        </a:p>
      </dgm:t>
    </dgm:pt>
    <dgm:pt modelId="{36D6889A-9678-455A-9C42-2F51AC0452AF}" type="pres">
      <dgm:prSet presAssocID="{486601B4-DE93-4F8C-8190-7FD2B06AF5A4}" presName="spaceBetweenRectangles" presStyleCnt="0"/>
      <dgm:spPr/>
    </dgm:pt>
    <dgm:pt modelId="{862C05A9-D96F-49D2-B2BB-B9C0AE98A62B}" type="pres">
      <dgm:prSet presAssocID="{173C2A75-1452-4B64-8313-917089D8DFC0}" presName="composite" presStyleCnt="0"/>
      <dgm:spPr/>
    </dgm:pt>
    <dgm:pt modelId="{26BD9A6B-AB41-45CC-96CC-C2510A8EF554}" type="pres">
      <dgm:prSet presAssocID="{173C2A75-1452-4B64-8313-917089D8DFC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8F5C8A-D740-4739-818D-1CDA7D542C36}" type="pres">
      <dgm:prSet presAssocID="{173C2A75-1452-4B64-8313-917089D8DFC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94DE9-7041-4D7A-9F97-4F405D99B07A}" type="pres">
      <dgm:prSet presAssocID="{173C2A75-1452-4B64-8313-917089D8DFC0}" presName="BalanceSpacing" presStyleCnt="0"/>
      <dgm:spPr/>
    </dgm:pt>
    <dgm:pt modelId="{0E074E02-7B0C-4E21-8179-B44D4174B74D}" type="pres">
      <dgm:prSet presAssocID="{173C2A75-1452-4B64-8313-917089D8DFC0}" presName="BalanceSpacing1" presStyleCnt="0"/>
      <dgm:spPr/>
    </dgm:pt>
    <dgm:pt modelId="{EEB2D41D-EB47-4C9B-ADD5-36FF436C356A}" type="pres">
      <dgm:prSet presAssocID="{40723BC5-173D-4BC5-8F0F-2ED90014491E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C172A71B-3FD7-4AF9-AED9-C99A9F7EC62D}" type="presOf" srcId="{9A3FA3B6-B19C-48CC-9A7D-88B41FBA0944}" destId="{F3B0776B-159F-40F7-B411-785C6143B6C8}" srcOrd="0" destOrd="0" presId="urn:microsoft.com/office/officeart/2008/layout/AlternatingHexagons"/>
    <dgm:cxn modelId="{9E1CB2D1-0A5A-4E84-93C7-118A6FBCF85C}" srcId="{7D519928-F629-4C0C-BA58-C99014E46FEE}" destId="{859592AD-7AB4-4C4F-9B25-E3623F0DF70A}" srcOrd="1" destOrd="0" parTransId="{3537D842-CFDF-4E41-9AAF-A83EAEFA4948}" sibTransId="{486601B4-DE93-4F8C-8190-7FD2B06AF5A4}"/>
    <dgm:cxn modelId="{50DF7F18-BA1E-4259-9A7C-84A7CF715686}" type="presOf" srcId="{936C40D7-0477-4012-A6DC-C30F3072BD5E}" destId="{A72AA96D-56D6-4987-8B7D-8D737D420BFF}" srcOrd="0" destOrd="0" presId="urn:microsoft.com/office/officeart/2008/layout/AlternatingHexagons"/>
    <dgm:cxn modelId="{BEC9E196-1367-43AB-9D42-576631E8E8A6}" type="presOf" srcId="{486601B4-DE93-4F8C-8190-7FD2B06AF5A4}" destId="{71AB584D-6443-4C01-83D2-27937E8E0E5D}" srcOrd="0" destOrd="0" presId="urn:microsoft.com/office/officeart/2008/layout/AlternatingHexagons"/>
    <dgm:cxn modelId="{AE702393-1822-463F-8F72-79D9D921B68F}" srcId="{859592AD-7AB4-4C4F-9B25-E3623F0DF70A}" destId="{9A3FA3B6-B19C-48CC-9A7D-88B41FBA0944}" srcOrd="0" destOrd="0" parTransId="{7814CBB4-D91A-4735-B33C-9E5F00891BB7}" sibTransId="{960ED4B8-73FC-466C-8C33-DEA5B98FCCBE}"/>
    <dgm:cxn modelId="{2150CC5B-3F91-48DE-B1BE-BB5C808D22F4}" type="presOf" srcId="{1E3C0B2B-73C4-4A09-A2AB-BA2870DDB8CE}" destId="{11961B43-C585-4451-912D-7FFF9CC25D0E}" srcOrd="0" destOrd="0" presId="urn:microsoft.com/office/officeart/2008/layout/AlternatingHexagons"/>
    <dgm:cxn modelId="{72F8878A-6886-422C-805E-8E50DBEC6A3A}" type="presOf" srcId="{859592AD-7AB4-4C4F-9B25-E3623F0DF70A}" destId="{904CDA54-AA78-4393-A14E-6F8D50950597}" srcOrd="0" destOrd="0" presId="urn:microsoft.com/office/officeart/2008/layout/AlternatingHexagons"/>
    <dgm:cxn modelId="{18116D99-AFEE-4830-BBF2-79A646BDC808}" type="presOf" srcId="{173C2A75-1452-4B64-8313-917089D8DFC0}" destId="{26BD9A6B-AB41-45CC-96CC-C2510A8EF554}" srcOrd="0" destOrd="0" presId="urn:microsoft.com/office/officeart/2008/layout/AlternatingHexagons"/>
    <dgm:cxn modelId="{A60286BF-8E64-411B-90B8-2CE79AD0116C}" srcId="{173C2A75-1452-4B64-8313-917089D8DFC0}" destId="{747541CC-E364-466E-BA2A-A78FECAFB421}" srcOrd="0" destOrd="0" parTransId="{2F995320-F2B2-4F21-9E01-105E09014B17}" sibTransId="{9A187F0A-60A3-4F71-9A07-F39CEC262DDF}"/>
    <dgm:cxn modelId="{EDC5C0EE-3CFA-4174-8484-1CEF58AB45AA}" type="presOf" srcId="{7D519928-F629-4C0C-BA58-C99014E46FEE}" destId="{4EEC18B6-F3BA-47C2-A1A7-C01805B14C96}" srcOrd="0" destOrd="0" presId="urn:microsoft.com/office/officeart/2008/layout/AlternatingHexagons"/>
    <dgm:cxn modelId="{6DB3B17F-94D9-4433-9102-2C0050736339}" type="presOf" srcId="{747541CC-E364-466E-BA2A-A78FECAFB421}" destId="{2E8F5C8A-D740-4739-818D-1CDA7D542C36}" srcOrd="0" destOrd="0" presId="urn:microsoft.com/office/officeart/2008/layout/AlternatingHexagons"/>
    <dgm:cxn modelId="{293E5741-53F2-4D49-809E-3BA22D8D163D}" srcId="{906DEEDF-3516-400B-A5CF-991DDE78F426}" destId="{1E3C0B2B-73C4-4A09-A2AB-BA2870DDB8CE}" srcOrd="0" destOrd="0" parTransId="{02620790-C665-4BF4-8DF2-70ACD6351D4F}" sibTransId="{62E1CF89-E40A-4B9A-A547-DADC65AA2846}"/>
    <dgm:cxn modelId="{B12DE14E-1540-4E32-8C83-12CE60937DB4}" type="presOf" srcId="{906DEEDF-3516-400B-A5CF-991DDE78F426}" destId="{5EE09466-F72E-4777-A785-D2C18E787EAD}" srcOrd="0" destOrd="0" presId="urn:microsoft.com/office/officeart/2008/layout/AlternatingHexagons"/>
    <dgm:cxn modelId="{C6445346-3ECD-45EE-896B-A21A2DABF556}" srcId="{7D519928-F629-4C0C-BA58-C99014E46FEE}" destId="{173C2A75-1452-4B64-8313-917089D8DFC0}" srcOrd="2" destOrd="0" parTransId="{C98BFD36-367B-4F69-A4D2-3B712167275C}" sibTransId="{40723BC5-173D-4BC5-8F0F-2ED90014491E}"/>
    <dgm:cxn modelId="{EDF3AF06-498C-4D52-A973-AB515D381097}" srcId="{7D519928-F629-4C0C-BA58-C99014E46FEE}" destId="{906DEEDF-3516-400B-A5CF-991DDE78F426}" srcOrd="0" destOrd="0" parTransId="{732951CA-FFD4-46D3-8C73-58E2741E2AFE}" sibTransId="{936C40D7-0477-4012-A6DC-C30F3072BD5E}"/>
    <dgm:cxn modelId="{56C69434-9A5A-492B-B144-14C0CA9855C4}" type="presOf" srcId="{40723BC5-173D-4BC5-8F0F-2ED90014491E}" destId="{EEB2D41D-EB47-4C9B-ADD5-36FF436C356A}" srcOrd="0" destOrd="0" presId="urn:microsoft.com/office/officeart/2008/layout/AlternatingHexagons"/>
    <dgm:cxn modelId="{9E3FEF0C-1AE2-4831-A1A5-29816D1B7C30}" type="presParOf" srcId="{4EEC18B6-F3BA-47C2-A1A7-C01805B14C96}" destId="{BDD591EF-97DA-4AC6-87A8-DEF3E8993077}" srcOrd="0" destOrd="0" presId="urn:microsoft.com/office/officeart/2008/layout/AlternatingHexagons"/>
    <dgm:cxn modelId="{DD53A4DF-35C9-49A2-80E6-76125C025439}" type="presParOf" srcId="{BDD591EF-97DA-4AC6-87A8-DEF3E8993077}" destId="{5EE09466-F72E-4777-A785-D2C18E787EAD}" srcOrd="0" destOrd="0" presId="urn:microsoft.com/office/officeart/2008/layout/AlternatingHexagons"/>
    <dgm:cxn modelId="{6334F168-58D3-4A67-A843-0A9F928102C7}" type="presParOf" srcId="{BDD591EF-97DA-4AC6-87A8-DEF3E8993077}" destId="{11961B43-C585-4451-912D-7FFF9CC25D0E}" srcOrd="1" destOrd="0" presId="urn:microsoft.com/office/officeart/2008/layout/AlternatingHexagons"/>
    <dgm:cxn modelId="{D5EE3047-3FD3-4216-8533-B21F8BBD6851}" type="presParOf" srcId="{BDD591EF-97DA-4AC6-87A8-DEF3E8993077}" destId="{EF740358-59F6-490D-A7FB-057C3A8C79DC}" srcOrd="2" destOrd="0" presId="urn:microsoft.com/office/officeart/2008/layout/AlternatingHexagons"/>
    <dgm:cxn modelId="{20A75C15-1F8B-4E19-B373-CAEF579838E8}" type="presParOf" srcId="{BDD591EF-97DA-4AC6-87A8-DEF3E8993077}" destId="{7604C0E6-AD4A-4B87-A9DF-4012E91ED40D}" srcOrd="3" destOrd="0" presId="urn:microsoft.com/office/officeart/2008/layout/AlternatingHexagons"/>
    <dgm:cxn modelId="{57E871FD-0851-47D5-B31B-70AD4D6DEEB3}" type="presParOf" srcId="{BDD591EF-97DA-4AC6-87A8-DEF3E8993077}" destId="{A72AA96D-56D6-4987-8B7D-8D737D420BFF}" srcOrd="4" destOrd="0" presId="urn:microsoft.com/office/officeart/2008/layout/AlternatingHexagons"/>
    <dgm:cxn modelId="{B547DE03-4CF1-45FD-B286-452907A44B78}" type="presParOf" srcId="{4EEC18B6-F3BA-47C2-A1A7-C01805B14C96}" destId="{E73629A9-8BE6-41EA-9B67-9DF0477E97A9}" srcOrd="1" destOrd="0" presId="urn:microsoft.com/office/officeart/2008/layout/AlternatingHexagons"/>
    <dgm:cxn modelId="{08DB3B6B-5CB3-472E-B6ED-951DE6F11739}" type="presParOf" srcId="{4EEC18B6-F3BA-47C2-A1A7-C01805B14C96}" destId="{8D1A494D-564D-43AF-B609-D0C4F982DCC8}" srcOrd="2" destOrd="0" presId="urn:microsoft.com/office/officeart/2008/layout/AlternatingHexagons"/>
    <dgm:cxn modelId="{5D179F66-DDA4-4B72-9577-DCB5B29B6BB8}" type="presParOf" srcId="{8D1A494D-564D-43AF-B609-D0C4F982DCC8}" destId="{904CDA54-AA78-4393-A14E-6F8D50950597}" srcOrd="0" destOrd="0" presId="urn:microsoft.com/office/officeart/2008/layout/AlternatingHexagons"/>
    <dgm:cxn modelId="{DD0B2226-3D24-46AD-906B-8E9FE6A6CFD5}" type="presParOf" srcId="{8D1A494D-564D-43AF-B609-D0C4F982DCC8}" destId="{F3B0776B-159F-40F7-B411-785C6143B6C8}" srcOrd="1" destOrd="0" presId="urn:microsoft.com/office/officeart/2008/layout/AlternatingHexagons"/>
    <dgm:cxn modelId="{854B5EA8-9B21-477E-A8A3-6E50C479A848}" type="presParOf" srcId="{8D1A494D-564D-43AF-B609-D0C4F982DCC8}" destId="{EC23545C-A406-43A7-BF1F-67F489C5DF1D}" srcOrd="2" destOrd="0" presId="urn:microsoft.com/office/officeart/2008/layout/AlternatingHexagons"/>
    <dgm:cxn modelId="{796BA074-EBDC-4209-9778-DF8B1B2192E5}" type="presParOf" srcId="{8D1A494D-564D-43AF-B609-D0C4F982DCC8}" destId="{9C2099BC-CA8D-4E0B-862D-7A23C1C0CA5F}" srcOrd="3" destOrd="0" presId="urn:microsoft.com/office/officeart/2008/layout/AlternatingHexagons"/>
    <dgm:cxn modelId="{CE61868A-8D1D-4A8A-94A6-5DDDB4899F64}" type="presParOf" srcId="{8D1A494D-564D-43AF-B609-D0C4F982DCC8}" destId="{71AB584D-6443-4C01-83D2-27937E8E0E5D}" srcOrd="4" destOrd="0" presId="urn:microsoft.com/office/officeart/2008/layout/AlternatingHexagons"/>
    <dgm:cxn modelId="{06B816A5-A02C-4B5F-A3AB-C0F316948B5F}" type="presParOf" srcId="{4EEC18B6-F3BA-47C2-A1A7-C01805B14C96}" destId="{36D6889A-9678-455A-9C42-2F51AC0452AF}" srcOrd="3" destOrd="0" presId="urn:microsoft.com/office/officeart/2008/layout/AlternatingHexagons"/>
    <dgm:cxn modelId="{FF972FCC-6289-4193-A401-F9330B9AFB32}" type="presParOf" srcId="{4EEC18B6-F3BA-47C2-A1A7-C01805B14C96}" destId="{862C05A9-D96F-49D2-B2BB-B9C0AE98A62B}" srcOrd="4" destOrd="0" presId="urn:microsoft.com/office/officeart/2008/layout/AlternatingHexagons"/>
    <dgm:cxn modelId="{BA3E602E-0FCF-4D81-8780-D2303939D181}" type="presParOf" srcId="{862C05A9-D96F-49D2-B2BB-B9C0AE98A62B}" destId="{26BD9A6B-AB41-45CC-96CC-C2510A8EF554}" srcOrd="0" destOrd="0" presId="urn:microsoft.com/office/officeart/2008/layout/AlternatingHexagons"/>
    <dgm:cxn modelId="{54CF016E-1BB9-4B7F-80A4-9AF29B6E863E}" type="presParOf" srcId="{862C05A9-D96F-49D2-B2BB-B9C0AE98A62B}" destId="{2E8F5C8A-D740-4739-818D-1CDA7D542C36}" srcOrd="1" destOrd="0" presId="urn:microsoft.com/office/officeart/2008/layout/AlternatingHexagons"/>
    <dgm:cxn modelId="{60762289-3870-490D-8490-AD7EDF1E5ABF}" type="presParOf" srcId="{862C05A9-D96F-49D2-B2BB-B9C0AE98A62B}" destId="{33794DE9-7041-4D7A-9F97-4F405D99B07A}" srcOrd="2" destOrd="0" presId="urn:microsoft.com/office/officeart/2008/layout/AlternatingHexagons"/>
    <dgm:cxn modelId="{5B3C8937-4816-4AC7-BE78-D7703C07DE84}" type="presParOf" srcId="{862C05A9-D96F-49D2-B2BB-B9C0AE98A62B}" destId="{0E074E02-7B0C-4E21-8179-B44D4174B74D}" srcOrd="3" destOrd="0" presId="urn:microsoft.com/office/officeart/2008/layout/AlternatingHexagons"/>
    <dgm:cxn modelId="{57ED856F-A10A-46AB-A8F3-C1F93E141BBB}" type="presParOf" srcId="{862C05A9-D96F-49D2-B2BB-B9C0AE98A62B}" destId="{EEB2D41D-EB47-4C9B-ADD5-36FF436C356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2535B9-A3D4-419A-846E-CBFD378BEF8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10594E-0C0D-4494-8EF4-2FD9271790E7}">
      <dgm:prSet phldrT="[Texte]"/>
      <dgm:spPr/>
      <dgm:t>
        <a:bodyPr/>
        <a:lstStyle/>
        <a:p>
          <a:r>
            <a:rPr lang="fr-FR" dirty="0" smtClean="0"/>
            <a:t>Visual studio : /</a:t>
          </a:r>
          <a:r>
            <a:rPr lang="fr-FR" dirty="0" err="1" smtClean="0"/>
            <a:t>openmp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smtClean="0"/>
            <a:t>Intel : </a:t>
          </a:r>
          <a:r>
            <a:rPr lang="fr-FR" dirty="0" err="1" smtClean="0"/>
            <a:t>icl</a:t>
          </a:r>
          <a:r>
            <a:rPr lang="fr-FR" dirty="0" smtClean="0"/>
            <a:t> /Qopenmp</a:t>
          </a:r>
          <a:endParaRPr lang="fr-FR" dirty="0" smtClean="0"/>
        </a:p>
      </dgm:t>
    </dgm:pt>
    <dgm:pt modelId="{7F64C6F9-3433-42E0-905B-5AA072143484}" type="parTrans" cxnId="{5B84A6A9-C8C2-4B02-8F39-98F7700AF796}">
      <dgm:prSet/>
      <dgm:spPr/>
      <dgm:t>
        <a:bodyPr/>
        <a:lstStyle/>
        <a:p>
          <a:endParaRPr lang="fr-FR"/>
        </a:p>
      </dgm:t>
    </dgm:pt>
    <dgm:pt modelId="{5F7945E1-EA18-4DA3-9EC8-93C7138E2E00}" type="sibTrans" cxnId="{5B84A6A9-C8C2-4B02-8F39-98F7700AF796}">
      <dgm:prSet/>
      <dgm:spPr/>
      <dgm:t>
        <a:bodyPr/>
        <a:lstStyle/>
        <a:p>
          <a:endParaRPr lang="fr-FR"/>
        </a:p>
      </dgm:t>
    </dgm:pt>
    <dgm:pt modelId="{21DC3921-435A-4126-B6B2-340341E8349C}">
      <dgm:prSet phldrT="[Texte]"/>
      <dgm:spPr/>
      <dgm:t>
        <a:bodyPr/>
        <a:lstStyle/>
        <a:p>
          <a:r>
            <a:rPr lang="fr-FR" dirty="0" smtClean="0"/>
            <a:t>GCC : -</a:t>
          </a:r>
          <a:r>
            <a:rPr lang="fr-FR" dirty="0" err="1" smtClean="0"/>
            <a:t>fopenmp</a:t>
          </a:r>
          <a:endParaRPr lang="fr-FR" dirty="0" smtClean="0"/>
        </a:p>
        <a:p>
          <a:r>
            <a:rPr lang="fr-FR" dirty="0" smtClean="0"/>
            <a:t>Intel : </a:t>
          </a:r>
          <a:r>
            <a:rPr lang="fr-FR" dirty="0" err="1" smtClean="0"/>
            <a:t>icpc</a:t>
          </a:r>
          <a:r>
            <a:rPr lang="fr-FR" dirty="0" smtClean="0"/>
            <a:t> -</a:t>
          </a:r>
          <a:r>
            <a:rPr lang="fr-FR" dirty="0" err="1" smtClean="0"/>
            <a:t>openmp</a:t>
          </a:r>
          <a:endParaRPr lang="fr-FR" dirty="0"/>
        </a:p>
      </dgm:t>
    </dgm:pt>
    <dgm:pt modelId="{C13D0177-E8A1-442F-97CC-500F344588CD}" type="parTrans" cxnId="{BEF3B2FB-1D32-4DB7-9421-F3716C5322B6}">
      <dgm:prSet/>
      <dgm:spPr/>
      <dgm:t>
        <a:bodyPr/>
        <a:lstStyle/>
        <a:p>
          <a:endParaRPr lang="fr-FR"/>
        </a:p>
      </dgm:t>
    </dgm:pt>
    <dgm:pt modelId="{A37A08BF-ADB8-4FA8-9B2B-CFD308276BB7}" type="sibTrans" cxnId="{BEF3B2FB-1D32-4DB7-9421-F3716C5322B6}">
      <dgm:prSet/>
      <dgm:spPr/>
      <dgm:t>
        <a:bodyPr/>
        <a:lstStyle/>
        <a:p>
          <a:endParaRPr lang="fr-FR"/>
        </a:p>
      </dgm:t>
    </dgm:pt>
    <dgm:pt modelId="{FA1A7112-EEAD-42CB-9F9B-7552007E1532}" type="pres">
      <dgm:prSet presAssocID="{DB2535B9-A3D4-419A-846E-CBFD378BEF83}" presName="linearFlow" presStyleCnt="0">
        <dgm:presLayoutVars>
          <dgm:dir/>
          <dgm:resizeHandles val="exact"/>
        </dgm:presLayoutVars>
      </dgm:prSet>
      <dgm:spPr/>
    </dgm:pt>
    <dgm:pt modelId="{8C6E6DF7-7694-4C1A-BDAF-8A436EC37668}" type="pres">
      <dgm:prSet presAssocID="{5E10594E-0C0D-4494-8EF4-2FD9271790E7}" presName="composite" presStyleCnt="0"/>
      <dgm:spPr/>
    </dgm:pt>
    <dgm:pt modelId="{C96974A1-ECFD-4D98-823A-7C60DB8D993C}" type="pres">
      <dgm:prSet presAssocID="{5E10594E-0C0D-4494-8EF4-2FD9271790E7}" presName="imgShp" presStyleLbl="fgImgPlace1" presStyleIdx="0" presStyleCnt="2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007164-CD9F-4776-AC8A-3B5BE5B30664}" type="pres">
      <dgm:prSet presAssocID="{5E10594E-0C0D-4494-8EF4-2FD9271790E7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8F7092-504C-4C92-84D7-606452C193E0}" type="pres">
      <dgm:prSet presAssocID="{5F7945E1-EA18-4DA3-9EC8-93C7138E2E00}" presName="spacing" presStyleCnt="0"/>
      <dgm:spPr/>
    </dgm:pt>
    <dgm:pt modelId="{7E8F3D0C-29C2-4A5C-B406-D84BF6B0DFC8}" type="pres">
      <dgm:prSet presAssocID="{21DC3921-435A-4126-B6B2-340341E8349C}" presName="composite" presStyleCnt="0"/>
      <dgm:spPr/>
    </dgm:pt>
    <dgm:pt modelId="{45A4386B-2E93-4785-AAAD-DCCD70971BE4}" type="pres">
      <dgm:prSet presAssocID="{21DC3921-435A-4126-B6B2-340341E8349C}" presName="imgShp" presStyleLbl="fgImgPlace1" presStyleIdx="1" presStyleCnt="2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6D95B4D4-E4CC-4ADE-9382-C18971221EC6}" type="pres">
      <dgm:prSet presAssocID="{21DC3921-435A-4126-B6B2-340341E8349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EE13B3-905C-4BF1-9130-B60E221132F5}" type="presOf" srcId="{DB2535B9-A3D4-419A-846E-CBFD378BEF83}" destId="{FA1A7112-EEAD-42CB-9F9B-7552007E1532}" srcOrd="0" destOrd="0" presId="urn:microsoft.com/office/officeart/2005/8/layout/vList3"/>
    <dgm:cxn modelId="{3F0D9ACF-752C-4FA6-9D7E-20CAD3D2C4C8}" type="presOf" srcId="{21DC3921-435A-4126-B6B2-340341E8349C}" destId="{6D95B4D4-E4CC-4ADE-9382-C18971221EC6}" srcOrd="0" destOrd="0" presId="urn:microsoft.com/office/officeart/2005/8/layout/vList3"/>
    <dgm:cxn modelId="{BEF3B2FB-1D32-4DB7-9421-F3716C5322B6}" srcId="{DB2535B9-A3D4-419A-846E-CBFD378BEF83}" destId="{21DC3921-435A-4126-B6B2-340341E8349C}" srcOrd="1" destOrd="0" parTransId="{C13D0177-E8A1-442F-97CC-500F344588CD}" sibTransId="{A37A08BF-ADB8-4FA8-9B2B-CFD308276BB7}"/>
    <dgm:cxn modelId="{36785724-014C-46E2-9340-B73394467618}" type="presOf" srcId="{5E10594E-0C0D-4494-8EF4-2FD9271790E7}" destId="{75007164-CD9F-4776-AC8A-3B5BE5B30664}" srcOrd="0" destOrd="0" presId="urn:microsoft.com/office/officeart/2005/8/layout/vList3"/>
    <dgm:cxn modelId="{5B84A6A9-C8C2-4B02-8F39-98F7700AF796}" srcId="{DB2535B9-A3D4-419A-846E-CBFD378BEF83}" destId="{5E10594E-0C0D-4494-8EF4-2FD9271790E7}" srcOrd="0" destOrd="0" parTransId="{7F64C6F9-3433-42E0-905B-5AA072143484}" sibTransId="{5F7945E1-EA18-4DA3-9EC8-93C7138E2E00}"/>
    <dgm:cxn modelId="{0CA2E874-6C40-4A27-9FBD-8DF5E8F66A4E}" type="presParOf" srcId="{FA1A7112-EEAD-42CB-9F9B-7552007E1532}" destId="{8C6E6DF7-7694-4C1A-BDAF-8A436EC37668}" srcOrd="0" destOrd="0" presId="urn:microsoft.com/office/officeart/2005/8/layout/vList3"/>
    <dgm:cxn modelId="{5FF64931-BE0D-4C30-A1ED-4B0BB442B17B}" type="presParOf" srcId="{8C6E6DF7-7694-4C1A-BDAF-8A436EC37668}" destId="{C96974A1-ECFD-4D98-823A-7C60DB8D993C}" srcOrd="0" destOrd="0" presId="urn:microsoft.com/office/officeart/2005/8/layout/vList3"/>
    <dgm:cxn modelId="{1741EC0F-601B-4B55-8C6B-F0DC196FEC71}" type="presParOf" srcId="{8C6E6DF7-7694-4C1A-BDAF-8A436EC37668}" destId="{75007164-CD9F-4776-AC8A-3B5BE5B30664}" srcOrd="1" destOrd="0" presId="urn:microsoft.com/office/officeart/2005/8/layout/vList3"/>
    <dgm:cxn modelId="{E62D2301-6E2E-4135-A10C-4172A0DBA162}" type="presParOf" srcId="{FA1A7112-EEAD-42CB-9F9B-7552007E1532}" destId="{E68F7092-504C-4C92-84D7-606452C193E0}" srcOrd="1" destOrd="0" presId="urn:microsoft.com/office/officeart/2005/8/layout/vList3"/>
    <dgm:cxn modelId="{2CFF5E8C-0E03-4B8D-A171-34A311E0DBE4}" type="presParOf" srcId="{FA1A7112-EEAD-42CB-9F9B-7552007E1532}" destId="{7E8F3D0C-29C2-4A5C-B406-D84BF6B0DFC8}" srcOrd="2" destOrd="0" presId="urn:microsoft.com/office/officeart/2005/8/layout/vList3"/>
    <dgm:cxn modelId="{0F5FAD32-8F38-4056-BCAC-B5B4E76062AC}" type="presParOf" srcId="{7E8F3D0C-29C2-4A5C-B406-D84BF6B0DFC8}" destId="{45A4386B-2E93-4785-AAAD-DCCD70971BE4}" srcOrd="0" destOrd="0" presId="urn:microsoft.com/office/officeart/2005/8/layout/vList3"/>
    <dgm:cxn modelId="{338C3CA5-FEC5-40ED-A0AF-ED4702E3E7BF}" type="presParOf" srcId="{7E8F3D0C-29C2-4A5C-B406-D84BF6B0DFC8}" destId="{6D95B4D4-E4CC-4ADE-9382-C18971221E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 smtClean="0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 smtClean="0"/>
            <a:t>any_of</a:t>
          </a:r>
          <a:endParaRPr lang="fr-FR" dirty="0"/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 smtClean="0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 smtClean="0"/>
            <a:t>find_if</a:t>
          </a:r>
          <a:endParaRPr lang="fr-FR" dirty="0"/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 smtClean="0"/>
            <a:t>for_each</a:t>
          </a:r>
          <a:endParaRPr lang="fr-FR" dirty="0"/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 smtClean="0"/>
            <a:t>none_of</a:t>
          </a:r>
          <a:endParaRPr lang="fr-FR" dirty="0"/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 smtClean="0"/>
            <a:t>partition</a:t>
          </a:r>
          <a:endParaRPr lang="fr-FR" dirty="0"/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 smtClean="0"/>
            <a:t>reduce</a:t>
          </a:r>
          <a:endParaRPr lang="fr-FR" dirty="0"/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 smtClean="0"/>
            <a:t>remove</a:t>
          </a:r>
          <a:endParaRPr lang="fr-FR" dirty="0"/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 smtClean="0"/>
            <a:t>remove_if</a:t>
          </a:r>
          <a:endParaRPr lang="fr-FR" dirty="0"/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 smtClean="0"/>
            <a:t>search</a:t>
          </a:r>
          <a:endParaRPr lang="fr-FR" dirty="0"/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 smtClean="0"/>
            <a:t>sort</a:t>
          </a:r>
          <a:endParaRPr lang="fr-FR" dirty="0"/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 smtClean="0"/>
            <a:t>transform</a:t>
          </a:r>
          <a:endParaRPr lang="fr-FR"/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09466-F72E-4777-A785-D2C18E787EAD}">
      <dsp:nvSpPr>
        <dsp:cNvPr id="0" name=""/>
        <dsp:cNvSpPr/>
      </dsp:nvSpPr>
      <dsp:spPr>
        <a:xfrm rot="5400000">
          <a:off x="2211807" y="110132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OpenMP</a:t>
          </a:r>
          <a:endParaRPr lang="fr-FR" sz="2000" kern="1200" dirty="0"/>
        </a:p>
      </dsp:txBody>
      <dsp:txXfrm rot="-5400000">
        <a:off x="2475529" y="229564"/>
        <a:ext cx="787387" cy="905042"/>
      </dsp:txXfrm>
    </dsp:sp>
    <dsp:sp modelId="{11961B43-C585-4451-912D-7FFF9CC25D0E}">
      <dsp:nvSpPr>
        <dsp:cNvPr id="0" name=""/>
        <dsp:cNvSpPr/>
      </dsp:nvSpPr>
      <dsp:spPr>
        <a:xfrm>
          <a:off x="3405548" y="264191"/>
          <a:ext cx="1467352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MPI</a:t>
          </a:r>
          <a:endParaRPr lang="fr-FR" sz="3600" kern="1200" dirty="0"/>
        </a:p>
      </dsp:txBody>
      <dsp:txXfrm>
        <a:off x="3405548" y="264191"/>
        <a:ext cx="1467352" cy="788899"/>
      </dsp:txXfrm>
    </dsp:sp>
    <dsp:sp modelId="{A72AA96D-56D6-4987-8B7D-8D737D420BFF}">
      <dsp:nvSpPr>
        <dsp:cNvPr id="0" name=""/>
        <dsp:cNvSpPr/>
      </dsp:nvSpPr>
      <dsp:spPr>
        <a:xfrm rot="5400000">
          <a:off x="906052" y="8668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169774" y="206120"/>
        <a:ext cx="787387" cy="905042"/>
      </dsp:txXfrm>
    </dsp:sp>
    <dsp:sp modelId="{904CDA54-AA78-4393-A14E-6F8D50950597}">
      <dsp:nvSpPr>
        <dsp:cNvPr id="0" name=""/>
        <dsp:cNvSpPr/>
      </dsp:nvSpPr>
      <dsp:spPr>
        <a:xfrm rot="5400000">
          <a:off x="1521393" y="120271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CUDA</a:t>
          </a:r>
          <a:endParaRPr lang="fr-FR" sz="1800" kern="1200" dirty="0"/>
        </a:p>
      </dsp:txBody>
      <dsp:txXfrm rot="-5400000">
        <a:off x="1785115" y="1322150"/>
        <a:ext cx="787387" cy="905042"/>
      </dsp:txXfrm>
    </dsp:sp>
    <dsp:sp modelId="{F3B0776B-159F-40F7-B411-785C6143B6C8}">
      <dsp:nvSpPr>
        <dsp:cNvPr id="0" name=""/>
        <dsp:cNvSpPr/>
      </dsp:nvSpPr>
      <dsp:spPr>
        <a:xfrm>
          <a:off x="139505" y="1380220"/>
          <a:ext cx="1420018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TBB</a:t>
          </a:r>
          <a:endParaRPr lang="fr-FR" sz="2400" kern="1200" dirty="0"/>
        </a:p>
      </dsp:txBody>
      <dsp:txXfrm>
        <a:off x="139505" y="1380220"/>
        <a:ext cx="1420018" cy="788899"/>
      </dsp:txXfrm>
    </dsp:sp>
    <dsp:sp modelId="{71AB584D-6443-4C01-83D2-27937E8E0E5D}">
      <dsp:nvSpPr>
        <dsp:cNvPr id="0" name=""/>
        <dsp:cNvSpPr/>
      </dsp:nvSpPr>
      <dsp:spPr>
        <a:xfrm rot="5400000">
          <a:off x="2756809" y="120271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3020531" y="1322150"/>
        <a:ext cx="787387" cy="905042"/>
      </dsp:txXfrm>
    </dsp:sp>
    <dsp:sp modelId="{26BD9A6B-AB41-45CC-96CC-C2510A8EF554}">
      <dsp:nvSpPr>
        <dsp:cNvPr id="0" name=""/>
        <dsp:cNvSpPr/>
      </dsp:nvSpPr>
      <dsp:spPr>
        <a:xfrm rot="5400000">
          <a:off x="2141468" y="2318747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OpenACC</a:t>
          </a:r>
          <a:endParaRPr lang="fr-FR" sz="1800" kern="1200" dirty="0"/>
        </a:p>
      </dsp:txBody>
      <dsp:txXfrm rot="-5400000">
        <a:off x="2405190" y="2438179"/>
        <a:ext cx="787387" cy="905042"/>
      </dsp:txXfrm>
    </dsp:sp>
    <dsp:sp modelId="{2E8F5C8A-D740-4739-818D-1CDA7D542C36}">
      <dsp:nvSpPr>
        <dsp:cNvPr id="0" name=""/>
        <dsp:cNvSpPr/>
      </dsp:nvSpPr>
      <dsp:spPr>
        <a:xfrm>
          <a:off x="3405548" y="2496249"/>
          <a:ext cx="1467352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SYCL</a:t>
          </a:r>
          <a:endParaRPr lang="fr-FR" sz="1800" kern="1200" dirty="0"/>
        </a:p>
      </dsp:txBody>
      <dsp:txXfrm>
        <a:off x="3405548" y="2496249"/>
        <a:ext cx="1467352" cy="788899"/>
      </dsp:txXfrm>
    </dsp:sp>
    <dsp:sp modelId="{EEB2D41D-EB47-4C9B-ADD5-36FF436C356A}">
      <dsp:nvSpPr>
        <dsp:cNvPr id="0" name=""/>
        <dsp:cNvSpPr/>
      </dsp:nvSpPr>
      <dsp:spPr>
        <a:xfrm rot="5400000">
          <a:off x="906052" y="2318747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169774" y="2438179"/>
        <a:ext cx="787387" cy="90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7164-CD9F-4776-AC8A-3B5BE5B30664}">
      <dsp:nvSpPr>
        <dsp:cNvPr id="0" name=""/>
        <dsp:cNvSpPr/>
      </dsp:nvSpPr>
      <dsp:spPr>
        <a:xfrm rot="10800000">
          <a:off x="867148" y="678"/>
          <a:ext cx="2457534" cy="9925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1" tIns="45720" rIns="85344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Visual studio : /</a:t>
          </a:r>
          <a:r>
            <a:rPr lang="fr-FR" sz="1200" kern="1200" dirty="0" err="1" smtClean="0"/>
            <a:t>openmp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kern="1200" dirty="0" smtClean="0"/>
            <a:t>Intel : </a:t>
          </a:r>
          <a:r>
            <a:rPr lang="fr-FR" sz="1200" kern="1200" dirty="0" err="1" smtClean="0"/>
            <a:t>icl</a:t>
          </a:r>
          <a:r>
            <a:rPr lang="fr-FR" sz="1200" kern="1200" dirty="0" smtClean="0"/>
            <a:t> /Qopenmp</a:t>
          </a:r>
          <a:endParaRPr lang="fr-FR" sz="1200" kern="1200" dirty="0" smtClean="0"/>
        </a:p>
      </dsp:txBody>
      <dsp:txXfrm rot="10800000">
        <a:off x="1115293" y="678"/>
        <a:ext cx="2209389" cy="992580"/>
      </dsp:txXfrm>
    </dsp:sp>
    <dsp:sp modelId="{C96974A1-ECFD-4D98-823A-7C60DB8D993C}">
      <dsp:nvSpPr>
        <dsp:cNvPr id="0" name=""/>
        <dsp:cNvSpPr/>
      </dsp:nvSpPr>
      <dsp:spPr>
        <a:xfrm>
          <a:off x="370857" y="678"/>
          <a:ext cx="992580" cy="992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5B4D4-E4CC-4ADE-9382-C18971221EC6}">
      <dsp:nvSpPr>
        <dsp:cNvPr id="0" name=""/>
        <dsp:cNvSpPr/>
      </dsp:nvSpPr>
      <dsp:spPr>
        <a:xfrm rot="10800000">
          <a:off x="867148" y="1289552"/>
          <a:ext cx="2457534" cy="99258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7701" tIns="45720" rIns="85344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GCC : -</a:t>
          </a:r>
          <a:r>
            <a:rPr lang="fr-FR" sz="1200" kern="1200" dirty="0" err="1" smtClean="0"/>
            <a:t>fopenmp</a:t>
          </a:r>
          <a:endParaRPr lang="fr-F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Intel : </a:t>
          </a:r>
          <a:r>
            <a:rPr lang="fr-FR" sz="1200" kern="1200" dirty="0" err="1" smtClean="0"/>
            <a:t>icpc</a:t>
          </a:r>
          <a:r>
            <a:rPr lang="fr-FR" sz="1200" kern="1200" dirty="0" smtClean="0"/>
            <a:t> -</a:t>
          </a:r>
          <a:r>
            <a:rPr lang="fr-FR" sz="1200" kern="1200" dirty="0" err="1" smtClean="0"/>
            <a:t>openmp</a:t>
          </a:r>
          <a:endParaRPr lang="fr-FR" sz="1200" kern="1200" dirty="0"/>
        </a:p>
      </dsp:txBody>
      <dsp:txXfrm rot="10800000">
        <a:off x="1115293" y="1289552"/>
        <a:ext cx="2209389" cy="992580"/>
      </dsp:txXfrm>
    </dsp:sp>
    <dsp:sp modelId="{45A4386B-2E93-4785-AAAD-DCCD70971BE4}">
      <dsp:nvSpPr>
        <dsp:cNvPr id="0" name=""/>
        <dsp:cNvSpPr/>
      </dsp:nvSpPr>
      <dsp:spPr>
        <a:xfrm>
          <a:off x="370857" y="1289552"/>
          <a:ext cx="992580" cy="9925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20229" y="886"/>
          <a:ext cx="815444" cy="48926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find</a:t>
          </a:r>
          <a:endParaRPr lang="fr-FR" sz="1300" kern="1200" dirty="0"/>
        </a:p>
      </dsp:txBody>
      <dsp:txXfrm>
        <a:off x="120229" y="886"/>
        <a:ext cx="815444" cy="489266"/>
      </dsp:txXfrm>
    </dsp:sp>
    <dsp:sp modelId="{17270D06-5EBC-4917-B125-7F3DA171A475}">
      <dsp:nvSpPr>
        <dsp:cNvPr id="0" name=""/>
        <dsp:cNvSpPr/>
      </dsp:nvSpPr>
      <dsp:spPr>
        <a:xfrm>
          <a:off x="1017217" y="886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any_of</a:t>
          </a:r>
          <a:endParaRPr lang="fr-FR" sz="1300" kern="1200" dirty="0"/>
        </a:p>
      </dsp:txBody>
      <dsp:txXfrm>
        <a:off x="1017217" y="886"/>
        <a:ext cx="815444" cy="489266"/>
      </dsp:txXfrm>
    </dsp:sp>
    <dsp:sp modelId="{32861C83-1168-43BD-B6DE-BC2DE5D84455}">
      <dsp:nvSpPr>
        <dsp:cNvPr id="0" name=""/>
        <dsp:cNvSpPr/>
      </dsp:nvSpPr>
      <dsp:spPr>
        <a:xfrm>
          <a:off x="1914206" y="886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count</a:t>
          </a:r>
          <a:endParaRPr lang="fr-FR" sz="1300" kern="1200" dirty="0"/>
        </a:p>
      </dsp:txBody>
      <dsp:txXfrm>
        <a:off x="1914206" y="886"/>
        <a:ext cx="815444" cy="489266"/>
      </dsp:txXfrm>
    </dsp:sp>
    <dsp:sp modelId="{51710AB8-A8CF-4FDF-8B5F-F7DE9CFE6489}">
      <dsp:nvSpPr>
        <dsp:cNvPr id="0" name=""/>
        <dsp:cNvSpPr/>
      </dsp:nvSpPr>
      <dsp:spPr>
        <a:xfrm>
          <a:off x="120229" y="571697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all_of</a:t>
          </a:r>
          <a:endParaRPr lang="fr-FR" sz="1300" kern="1200" dirty="0"/>
        </a:p>
      </dsp:txBody>
      <dsp:txXfrm>
        <a:off x="120229" y="571697"/>
        <a:ext cx="815444" cy="489266"/>
      </dsp:txXfrm>
    </dsp:sp>
    <dsp:sp modelId="{7968477B-396C-4AC0-B434-D785746B258C}">
      <dsp:nvSpPr>
        <dsp:cNvPr id="0" name=""/>
        <dsp:cNvSpPr/>
      </dsp:nvSpPr>
      <dsp:spPr>
        <a:xfrm>
          <a:off x="1017217" y="571697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find_if</a:t>
          </a:r>
          <a:endParaRPr lang="fr-FR" sz="1300" kern="1200" dirty="0"/>
        </a:p>
      </dsp:txBody>
      <dsp:txXfrm>
        <a:off x="1017217" y="571697"/>
        <a:ext cx="815444" cy="489266"/>
      </dsp:txXfrm>
    </dsp:sp>
    <dsp:sp modelId="{61A9AEE2-FD9E-4C45-98BE-E1412DE75FCC}">
      <dsp:nvSpPr>
        <dsp:cNvPr id="0" name=""/>
        <dsp:cNvSpPr/>
      </dsp:nvSpPr>
      <dsp:spPr>
        <a:xfrm>
          <a:off x="1914206" y="571697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for_each</a:t>
          </a:r>
          <a:endParaRPr lang="fr-FR" sz="1300" kern="1200" dirty="0"/>
        </a:p>
      </dsp:txBody>
      <dsp:txXfrm>
        <a:off x="1914206" y="571697"/>
        <a:ext cx="815444" cy="489266"/>
      </dsp:txXfrm>
    </dsp:sp>
    <dsp:sp modelId="{919F8215-15D0-4C47-B39F-F0740B2F5C11}">
      <dsp:nvSpPr>
        <dsp:cNvPr id="0" name=""/>
        <dsp:cNvSpPr/>
      </dsp:nvSpPr>
      <dsp:spPr>
        <a:xfrm>
          <a:off x="120229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none_of</a:t>
          </a:r>
          <a:endParaRPr lang="fr-FR" sz="1300" kern="1200" dirty="0"/>
        </a:p>
      </dsp:txBody>
      <dsp:txXfrm>
        <a:off x="120229" y="1142508"/>
        <a:ext cx="815444" cy="489266"/>
      </dsp:txXfrm>
    </dsp:sp>
    <dsp:sp modelId="{AE4DC3FE-B4B8-4542-AAE5-6F5007D26F5C}">
      <dsp:nvSpPr>
        <dsp:cNvPr id="0" name=""/>
        <dsp:cNvSpPr/>
      </dsp:nvSpPr>
      <dsp:spPr>
        <a:xfrm>
          <a:off x="1017217" y="1142508"/>
          <a:ext cx="815444" cy="489266"/>
        </a:xfrm>
        <a:prstGeom prst="rect">
          <a:avLst/>
        </a:prstGeom>
        <a:solidFill>
          <a:schemeClr val="accent1">
            <a:shade val="50000"/>
            <a:hueOff val="486051"/>
            <a:satOff val="-55033"/>
            <a:lumOff val="5596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partition</a:t>
          </a:r>
          <a:endParaRPr lang="fr-FR" sz="1300" kern="1200" dirty="0"/>
        </a:p>
      </dsp:txBody>
      <dsp:txXfrm>
        <a:off x="1017217" y="1142508"/>
        <a:ext cx="815444" cy="489266"/>
      </dsp:txXfrm>
    </dsp:sp>
    <dsp:sp modelId="{A4DA69A4-EB0D-419A-96D7-7F9C25738593}">
      <dsp:nvSpPr>
        <dsp:cNvPr id="0" name=""/>
        <dsp:cNvSpPr/>
      </dsp:nvSpPr>
      <dsp:spPr>
        <a:xfrm>
          <a:off x="1914206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reduce</a:t>
          </a:r>
          <a:endParaRPr lang="fr-FR" sz="1300" kern="1200" dirty="0"/>
        </a:p>
      </dsp:txBody>
      <dsp:txXfrm>
        <a:off x="1914206" y="1142508"/>
        <a:ext cx="815444" cy="489266"/>
      </dsp:txXfrm>
    </dsp:sp>
    <dsp:sp modelId="{5C28B57C-81DA-4855-AB2B-590B37E617B3}">
      <dsp:nvSpPr>
        <dsp:cNvPr id="0" name=""/>
        <dsp:cNvSpPr/>
      </dsp:nvSpPr>
      <dsp:spPr>
        <a:xfrm>
          <a:off x="120229" y="1713319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</a:t>
          </a:r>
          <a:endParaRPr lang="fr-FR" sz="1300" kern="1200" dirty="0"/>
        </a:p>
      </dsp:txBody>
      <dsp:txXfrm>
        <a:off x="120229" y="1713319"/>
        <a:ext cx="815444" cy="489266"/>
      </dsp:txXfrm>
    </dsp:sp>
    <dsp:sp modelId="{99A6851A-4AAE-4043-8A32-F871A515FC35}">
      <dsp:nvSpPr>
        <dsp:cNvPr id="0" name=""/>
        <dsp:cNvSpPr/>
      </dsp:nvSpPr>
      <dsp:spPr>
        <a:xfrm>
          <a:off x="1017217" y="1713319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remove_if</a:t>
          </a:r>
          <a:endParaRPr lang="fr-FR" sz="1300" kern="1200" dirty="0"/>
        </a:p>
      </dsp:txBody>
      <dsp:txXfrm>
        <a:off x="1017217" y="1713319"/>
        <a:ext cx="815444" cy="489266"/>
      </dsp:txXfrm>
    </dsp:sp>
    <dsp:sp modelId="{3E18C1B0-1E08-40A9-8D20-DB237FF1FD92}">
      <dsp:nvSpPr>
        <dsp:cNvPr id="0" name=""/>
        <dsp:cNvSpPr/>
      </dsp:nvSpPr>
      <dsp:spPr>
        <a:xfrm>
          <a:off x="1914206" y="1713319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search</a:t>
          </a:r>
          <a:endParaRPr lang="fr-FR" sz="1300" kern="1200" dirty="0"/>
        </a:p>
      </dsp:txBody>
      <dsp:txXfrm>
        <a:off x="1914206" y="1713319"/>
        <a:ext cx="815444" cy="489266"/>
      </dsp:txXfrm>
    </dsp:sp>
    <dsp:sp modelId="{50091DDF-F069-4089-A8B6-94A8CFE36B10}">
      <dsp:nvSpPr>
        <dsp:cNvPr id="0" name=""/>
        <dsp:cNvSpPr/>
      </dsp:nvSpPr>
      <dsp:spPr>
        <a:xfrm>
          <a:off x="568723" y="2284130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transform</a:t>
          </a:r>
          <a:endParaRPr lang="fr-FR" sz="1300" kern="1200"/>
        </a:p>
      </dsp:txBody>
      <dsp:txXfrm>
        <a:off x="568723" y="2284130"/>
        <a:ext cx="815444" cy="489266"/>
      </dsp:txXfrm>
    </dsp:sp>
    <dsp:sp modelId="{029FB5D3-699B-4144-BD56-54A68F21EC1E}">
      <dsp:nvSpPr>
        <dsp:cNvPr id="0" name=""/>
        <dsp:cNvSpPr/>
      </dsp:nvSpPr>
      <dsp:spPr>
        <a:xfrm>
          <a:off x="1465712" y="2284130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sort</a:t>
          </a:r>
          <a:endParaRPr lang="fr-FR" sz="1300" kern="1200" dirty="0"/>
        </a:p>
      </dsp:txBody>
      <dsp:txXfrm>
        <a:off x="1465712" y="2284130"/>
        <a:ext cx="815444" cy="48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4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 charge</a:t>
            </a:r>
            <a:br>
              <a:rPr lang="fr-FR" dirty="0" smtClean="0"/>
            </a:br>
            <a:r>
              <a:rPr lang="fr-FR" dirty="0" smtClean="0"/>
              <a:t>C</a:t>
            </a:r>
            <a:r>
              <a:rPr lang="fr-FR" baseline="0" dirty="0" smtClean="0"/>
              <a:t> capacitance</a:t>
            </a:r>
          </a:p>
          <a:p>
            <a:r>
              <a:rPr lang="fr-FR" baseline="0" dirty="0" smtClean="0"/>
              <a:t>*2 sur la fréquence demande 8 fois plus d’apport énergétique</a:t>
            </a:r>
            <a:br>
              <a:rPr lang="fr-FR" baseline="0" dirty="0" smtClean="0"/>
            </a:br>
            <a:r>
              <a:rPr lang="fr-FR" baseline="0" dirty="0" smtClean="0"/>
              <a:t>rupture en 2004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421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Loi de </a:t>
            </a:r>
            <a:r>
              <a:rPr lang="fr-FR" dirty="0" err="1" smtClean="0"/>
              <a:t>moore</a:t>
            </a:r>
            <a:r>
              <a:rPr lang="fr-FR" dirty="0" smtClean="0"/>
              <a:t> en orange</a:t>
            </a:r>
            <a:endParaRPr lang="fr-FR" baseline="0" dirty="0" smtClean="0"/>
          </a:p>
          <a:p>
            <a:r>
              <a:rPr lang="fr-FR" baseline="0" dirty="0" smtClean="0"/>
              <a:t>Vert et rouge stagnation</a:t>
            </a:r>
          </a:p>
          <a:p>
            <a:r>
              <a:rPr lang="fr-FR" baseline="0" dirty="0" smtClean="0"/>
              <a:t>Noir exponentiel</a:t>
            </a:r>
          </a:p>
          <a:p>
            <a:r>
              <a:rPr lang="fr-FR" baseline="0" dirty="0" err="1" smtClean="0"/>
              <a:t>Herb</a:t>
            </a:r>
            <a:r>
              <a:rPr lang="fr-FR" baseline="0" dirty="0" smtClean="0"/>
              <a:t> : secrétaire du comité de standardisation du </a:t>
            </a:r>
            <a:r>
              <a:rPr lang="fr-FR" baseline="0" dirty="0" err="1" smtClean="0"/>
              <a:t>Cpp</a:t>
            </a:r>
            <a:r>
              <a:rPr lang="fr-FR" baseline="0" dirty="0" smtClean="0"/>
              <a:t> pendant un grand nombre d’année, très actif, </a:t>
            </a:r>
            <a:r>
              <a:rPr lang="fr-FR" baseline="0" dirty="0" err="1" smtClean="0"/>
              <a:t>gotW</a:t>
            </a:r>
            <a:endParaRPr lang="fr-FR" baseline="0" dirty="0" smtClean="0"/>
          </a:p>
          <a:p>
            <a:r>
              <a:rPr lang="fr-FR" baseline="0" dirty="0" smtClean="0"/>
              <a:t>« </a:t>
            </a:r>
            <a:r>
              <a:rPr lang="en-US" i="1" dirty="0" smtClean="0"/>
              <a:t>welcome to the hardware jungle</a:t>
            </a:r>
            <a:r>
              <a:rPr lang="fr-FR" baseline="0" dirty="0" smtClean="0"/>
              <a:t>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35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50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deux </a:t>
            </a:r>
            <a:r>
              <a:rPr lang="fr-FR" dirty="0" smtClean="0"/>
              <a:t>groupes</a:t>
            </a:r>
            <a:br>
              <a:rPr lang="fr-FR" dirty="0" smtClean="0"/>
            </a:br>
            <a:r>
              <a:rPr lang="fr-FR" dirty="0" smtClean="0"/>
              <a:t>Introduire </a:t>
            </a:r>
            <a:r>
              <a:rPr lang="fr-FR" dirty="0" err="1" smtClean="0"/>
              <a:t>std</a:t>
            </a:r>
            <a:r>
              <a:rPr lang="fr-FR" dirty="0" smtClean="0"/>
              <a:t>::chrono</a:t>
            </a:r>
            <a:r>
              <a:rPr lang="fr-FR" baseline="0" dirty="0" smtClean="0"/>
              <a:t>::</a:t>
            </a:r>
            <a:r>
              <a:rPr lang="fr-FR" baseline="0" dirty="0" err="1" smtClean="0"/>
              <a:t>high_resolution_clock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333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Aborder le </a:t>
            </a:r>
            <a:r>
              <a:rPr lang="fr-FR" dirty="0" err="1" smtClean="0"/>
              <a:t>debugging</a:t>
            </a:r>
            <a:r>
              <a:rPr lang="fr-FR" dirty="0" smtClean="0"/>
              <a:t> avec </a:t>
            </a:r>
            <a:r>
              <a:rPr lang="fr-FR" dirty="0" err="1" smtClean="0"/>
              <a:t>visual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621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r>
              <a:rPr lang="fr-FR" baseline="0" dirty="0" smtClean="0"/>
              <a:t> avec </a:t>
            </a:r>
            <a:r>
              <a:rPr lang="fr-FR" baseline="0" dirty="0" err="1" smtClean="0"/>
              <a:t>omp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barrier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97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5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09/02/2021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09/02/2021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parallel/openmp/reference/openmp-library-reference?view=msvc-160" TargetMode="External"/><Relationship Id="rId2" Type="http://schemas.openxmlformats.org/officeDocument/2006/relationships/hyperlink" Target="http://jakascorner.com/blo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openmp.org/wp-content/uploads/openmp-4.5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Multithread computation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smtClean="0">
                <a:solidFill>
                  <a:srgbClr val="7CEBFF"/>
                </a:solidFill>
              </a:rPr>
              <a:t>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se lance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>
          <a:xfrm>
            <a:off x="916874" y="1670848"/>
            <a:ext cx="3815306" cy="446671"/>
          </a:xfrm>
        </p:spPr>
        <p:txBody>
          <a:bodyPr>
            <a:normAutofit/>
          </a:bodyPr>
          <a:lstStyle/>
          <a:p>
            <a:r>
              <a:rPr lang="fr-FR" dirty="0"/>
              <a:t>Inclure OpenMP à son projet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35895" y="1996147"/>
            <a:ext cx="4044825" cy="115745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Un seul </a:t>
            </a:r>
            <a:r>
              <a:rPr lang="fr-FR" dirty="0" err="1" smtClean="0"/>
              <a:t>include</a:t>
            </a:r>
            <a:r>
              <a:rPr lang="fr-FR" dirty="0" smtClean="0"/>
              <a:t> pour toutes les plateformes </a:t>
            </a:r>
          </a:p>
          <a:p>
            <a:pPr marL="0" indent="0">
              <a:buNone/>
            </a:pPr>
            <a:r>
              <a:rPr lang="fr-FR" dirty="0" smtClean="0"/>
              <a:t>			#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smtClean="0"/>
              <a:t>&lt;</a:t>
            </a:r>
            <a:r>
              <a:rPr lang="fr-FR" dirty="0" err="1" smtClean="0"/>
              <a:t>omp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3"/>
          </p:nvPr>
        </p:nvSpPr>
        <p:spPr>
          <a:xfrm>
            <a:off x="5328695" y="1648757"/>
            <a:ext cx="3815305" cy="461144"/>
          </a:xfrm>
        </p:spPr>
        <p:txBody>
          <a:bodyPr/>
          <a:lstStyle/>
          <a:p>
            <a:r>
              <a:rPr lang="fr-FR" dirty="0" smtClean="0"/>
              <a:t>Compiler </a:t>
            </a:r>
            <a:r>
              <a:rPr lang="fr-FR" dirty="0"/>
              <a:t>avec </a:t>
            </a:r>
            <a:r>
              <a:rPr lang="fr-FR" dirty="0" smtClean="0"/>
              <a:t>OpenMP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84290314"/>
              </p:ext>
            </p:extLst>
          </p:nvPr>
        </p:nvGraphicFramePr>
        <p:xfrm>
          <a:off x="4412140" y="2304428"/>
          <a:ext cx="3695540" cy="228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Espace réservé du contenu 6"/>
          <p:cNvSpPr txBox="1">
            <a:spLocks/>
          </p:cNvSpPr>
          <p:nvPr/>
        </p:nvSpPr>
        <p:spPr>
          <a:xfrm>
            <a:off x="916874" y="3665394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À savoir</a:t>
            </a:r>
            <a:endParaRPr lang="fr-FR" dirty="0"/>
          </a:p>
        </p:txBody>
      </p:sp>
      <p:sp>
        <p:nvSpPr>
          <p:cNvPr id="23" name="Espace réservé du contenu 7"/>
          <p:cNvSpPr>
            <a:spLocks noGrp="1"/>
          </p:cNvSpPr>
          <p:nvPr>
            <p:ph sz="half" idx="2"/>
          </p:nvPr>
        </p:nvSpPr>
        <p:spPr>
          <a:xfrm>
            <a:off x="435895" y="3940325"/>
            <a:ext cx="4044825" cy="115745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Si vous ne compilez pas avec l’option OpenMP, l’application compilera et s’exécutera quand même mais vous n’aurez qu’un seul thread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3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3152027" y="1512379"/>
            <a:ext cx="3815305" cy="461144"/>
          </a:xfrm>
        </p:spPr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éclarer une zone multithread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grpSp>
        <p:nvGrpSpPr>
          <p:cNvPr id="11" name="Group 5"/>
          <p:cNvGrpSpPr/>
          <p:nvPr/>
        </p:nvGrpSpPr>
        <p:grpSpPr>
          <a:xfrm>
            <a:off x="5292363" y="2396464"/>
            <a:ext cx="2186296" cy="1073160"/>
            <a:chOff x="1053720" y="3852000"/>
            <a:chExt cx="2730236" cy="1427400"/>
          </a:xfrm>
        </p:grpSpPr>
        <p:sp>
          <p:nvSpPr>
            <p:cNvPr id="12" name="Line 6"/>
            <p:cNvSpPr/>
            <p:nvPr/>
          </p:nvSpPr>
          <p:spPr>
            <a:xfrm>
              <a:off x="1053720" y="4103640"/>
              <a:ext cx="1080000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7"/>
            <p:cNvSpPr/>
            <p:nvPr/>
          </p:nvSpPr>
          <p:spPr>
            <a:xfrm>
              <a:off x="2421720" y="3852000"/>
              <a:ext cx="864000" cy="938880"/>
            </a:xfrm>
            <a:prstGeom prst="rect">
              <a:avLst/>
            </a:prstGeom>
            <a:noFill/>
            <a:ln w="12600">
              <a:solidFill>
                <a:srgbClr val="808080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TextShape 8"/>
            <p:cNvSpPr txBox="1"/>
            <p:nvPr/>
          </p:nvSpPr>
          <p:spPr>
            <a:xfrm>
              <a:off x="1923482" y="4824000"/>
              <a:ext cx="1860474" cy="455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1200" b="1" strike="noStrike" spc="-1" dirty="0">
                  <a:solidFill>
                    <a:srgbClr val="000000"/>
                  </a:solidFill>
                  <a:latin typeface="Arial"/>
                </a:rPr>
                <a:t>Section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/>
              <a:r>
                <a:rPr lang="fr-FR" sz="1200" b="1" strike="noStrike" spc="-1" dirty="0">
                  <a:solidFill>
                    <a:srgbClr val="000000"/>
                  </a:solidFill>
                  <a:latin typeface="Arial"/>
                </a:rPr>
                <a:t>parallèle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9"/>
            <p:cNvSpPr/>
            <p:nvPr/>
          </p:nvSpPr>
          <p:spPr>
            <a:xfrm>
              <a:off x="2133720" y="4103640"/>
              <a:ext cx="1610640" cy="3600"/>
            </a:xfrm>
            <a:custGeom>
              <a:avLst/>
              <a:gdLst/>
              <a:ahLst/>
              <a:cxnLst/>
              <a:rect l="0" t="0" r="r" b="b"/>
              <a:pathLst>
                <a:path w="4474" h="10">
                  <a:moveTo>
                    <a:pt x="0" y="0"/>
                  </a:moveTo>
                  <a:lnTo>
                    <a:pt x="800" y="0"/>
                  </a:lnTo>
                  <a:lnTo>
                    <a:pt x="4473" y="9"/>
                  </a:lnTo>
                </a:path>
              </a:pathLst>
            </a:custGeom>
            <a:ln w="38160">
              <a:solidFill>
                <a:srgbClr val="666666"/>
              </a:solidFill>
              <a:round/>
            </a:ln>
          </p:spPr>
        </p:sp>
        <p:sp>
          <p:nvSpPr>
            <p:cNvPr id="16" name="Freeform 10"/>
            <p:cNvSpPr/>
            <p:nvPr/>
          </p:nvSpPr>
          <p:spPr>
            <a:xfrm>
              <a:off x="2133720" y="4103640"/>
              <a:ext cx="1152360" cy="432720"/>
            </a:xfrm>
            <a:custGeom>
              <a:avLst/>
              <a:gdLst/>
              <a:ahLst/>
              <a:cxnLst/>
              <a:rect l="0" t="0" r="r" b="b"/>
              <a:pathLst>
                <a:path w="3201" h="1202">
                  <a:moveTo>
                    <a:pt x="0" y="0"/>
                  </a:moveTo>
                  <a:lnTo>
                    <a:pt x="800" y="1201"/>
                  </a:lnTo>
                  <a:lnTo>
                    <a:pt x="3200" y="1200"/>
                  </a:lnTo>
                </a:path>
              </a:pathLst>
            </a:cu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</p:sp>
        <p:sp>
          <p:nvSpPr>
            <p:cNvPr id="17" name="CustomShape 11"/>
            <p:cNvSpPr/>
            <p:nvPr/>
          </p:nvSpPr>
          <p:spPr>
            <a:xfrm>
              <a:off x="2493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2493720" y="4392000"/>
              <a:ext cx="720000" cy="288000"/>
            </a:xfrm>
            <a:prstGeom prst="rect">
              <a:avLst/>
            </a:prstGeom>
            <a:solidFill>
              <a:srgbClr val="0066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1341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4"/>
            <p:cNvSpPr/>
            <p:nvPr/>
          </p:nvSpPr>
          <p:spPr>
            <a:xfrm flipH="1">
              <a:off x="3285720" y="4106880"/>
              <a:ext cx="314280" cy="429120"/>
            </a:xfrm>
            <a:prstGeom prst="line">
              <a:avLst/>
            </a:pr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281" y="3816945"/>
            <a:ext cx="4044825" cy="3154247"/>
          </a:xfrm>
        </p:spPr>
        <p:txBody>
          <a:bodyPr/>
          <a:lstStyle/>
          <a:p>
            <a:pPr>
              <a:buClr>
                <a:srgbClr val="4590B8"/>
              </a:buClr>
            </a:pPr>
            <a:r>
              <a:rPr lang="fr-FR" dirty="0" smtClean="0"/>
              <a:t>Chaque thread exécute le code entre les accolades</a:t>
            </a:r>
          </a:p>
          <a:p>
            <a:pPr>
              <a:buClr>
                <a:srgbClr val="4590B8"/>
              </a:buClr>
            </a:pPr>
            <a:r>
              <a:rPr lang="fr-FR" dirty="0" smtClean="0"/>
              <a:t>Les variables déclarées entre les accolades sont locales au thread</a:t>
            </a:r>
          </a:p>
          <a:p>
            <a:pPr>
              <a:buClr>
                <a:srgbClr val="4590B8"/>
              </a:buClr>
            </a:pPr>
            <a:r>
              <a:rPr lang="fr-FR" dirty="0" smtClean="0"/>
              <a:t>Les variables déclarées avant la zone parallèle sont </a:t>
            </a:r>
            <a:r>
              <a:rPr lang="fr-FR" dirty="0"/>
              <a:t>partagées </a:t>
            </a:r>
            <a:r>
              <a:rPr lang="fr-FR" dirty="0" smtClean="0"/>
              <a:t>et accessibles par tous les threads</a:t>
            </a:r>
          </a:p>
          <a:p>
            <a:pPr>
              <a:buClr>
                <a:srgbClr val="4590B8"/>
              </a:buClr>
            </a:pPr>
            <a:r>
              <a:rPr lang="fr-FR" dirty="0" smtClean="0"/>
              <a:t>Attention aux conflits !</a:t>
            </a:r>
            <a:endParaRPr lang="fr-FR" dirty="0"/>
          </a:p>
        </p:txBody>
      </p:sp>
      <p:sp>
        <p:nvSpPr>
          <p:cNvPr id="21" name="Espace réservé du contenu 9"/>
          <p:cNvSpPr>
            <a:spLocks noGrp="1"/>
          </p:cNvSpPr>
          <p:nvPr>
            <p:ph sz="quarter" idx="4"/>
          </p:nvPr>
        </p:nvSpPr>
        <p:spPr>
          <a:xfrm>
            <a:off x="995871" y="2411014"/>
            <a:ext cx="4044825" cy="315424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579D1C"/>
                </a:solidFill>
              </a:rPr>
              <a:t>master thread</a:t>
            </a:r>
          </a:p>
          <a:p>
            <a:pPr marL="0" indent="0">
              <a:buNone/>
            </a:pPr>
            <a:r>
              <a:rPr lang="fr-FR" b="1" dirty="0" smtClean="0"/>
              <a:t>#</a:t>
            </a:r>
            <a:r>
              <a:rPr lang="fr-FR" b="1" dirty="0" err="1" smtClean="0"/>
              <a:t>pragma</a:t>
            </a:r>
            <a:r>
              <a:rPr lang="fr-FR" b="1" dirty="0" smtClean="0"/>
              <a:t> </a:t>
            </a:r>
            <a:r>
              <a:rPr lang="fr-FR" b="1" dirty="0" err="1"/>
              <a:t>omp</a:t>
            </a:r>
            <a:r>
              <a:rPr lang="fr-FR" b="1" dirty="0"/>
              <a:t> </a:t>
            </a:r>
            <a:r>
              <a:rPr lang="fr-FR" b="1" dirty="0" err="1" smtClean="0"/>
              <a:t>parallel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// </a:t>
            </a:r>
            <a:r>
              <a:rPr lang="fr-FR" dirty="0">
                <a:solidFill>
                  <a:srgbClr val="579D1C"/>
                </a:solidFill>
              </a:rPr>
              <a:t>master </a:t>
            </a:r>
            <a:r>
              <a:rPr lang="fr-FR" dirty="0" smtClean="0">
                <a:solidFill>
                  <a:srgbClr val="579D1C"/>
                </a:solidFill>
              </a:rPr>
              <a:t>thread</a:t>
            </a: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and</a:t>
            </a: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 err="1" smtClean="0">
                <a:solidFill>
                  <a:srgbClr val="0066CC"/>
                </a:solidFill>
              </a:rPr>
              <a:t>other</a:t>
            </a:r>
            <a:r>
              <a:rPr lang="fr-FR" dirty="0" smtClean="0">
                <a:solidFill>
                  <a:srgbClr val="0066CC"/>
                </a:solidFill>
              </a:rPr>
              <a:t> thread(s)</a:t>
            </a:r>
            <a:endParaRPr lang="fr-FR" dirty="0" smtClean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/>
              <a:t>// </a:t>
            </a:r>
            <a:r>
              <a:rPr lang="fr-FR" dirty="0" err="1" smtClean="0"/>
              <a:t>declare</a:t>
            </a:r>
            <a:r>
              <a:rPr lang="fr-FR" dirty="0" smtClean="0"/>
              <a:t> local variables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// do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579D1C"/>
                </a:solidFill>
              </a:rPr>
              <a:t>m</a:t>
            </a:r>
            <a:r>
              <a:rPr lang="fr-FR" dirty="0" smtClean="0">
                <a:solidFill>
                  <a:srgbClr val="579D1C"/>
                </a:solidFill>
              </a:rPr>
              <a:t>aster thread</a:t>
            </a:r>
            <a:endParaRPr lang="fr-FR" dirty="0">
              <a:solidFill>
                <a:srgbClr val="579D1C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37" y="5222878"/>
            <a:ext cx="296390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Pragma</a:t>
            </a:r>
            <a:r>
              <a:rPr lang="fr-FR" dirty="0" smtClean="0"/>
              <a:t> OMP </a:t>
            </a:r>
            <a:r>
              <a:rPr lang="fr-FR" dirty="0" smtClean="0"/>
              <a:t>single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573770" y="1719861"/>
            <a:ext cx="8236740" cy="3845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85750" indent="-28575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350" dirty="0">
                <a:solidFill>
                  <a:schemeClr val="tx2"/>
                </a:solidFill>
              </a:rPr>
              <a:t>Définit une section de code qui ne doit être exécutée que par 1 seul thread</a:t>
            </a:r>
          </a:p>
          <a:p>
            <a:pPr marL="285750" indent="-28575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350" dirty="0">
                <a:solidFill>
                  <a:schemeClr val="tx2"/>
                </a:solidFill>
              </a:rPr>
              <a:t>On ne peut pas prévoir quel thread exécutera le bloc</a:t>
            </a:r>
          </a:p>
          <a:p>
            <a:pPr marL="285750" indent="-28575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350" dirty="0">
                <a:solidFill>
                  <a:schemeClr val="tx2"/>
                </a:solidFill>
              </a:rPr>
              <a:t>Synchronisation en fin de section single (barrière implicite</a:t>
            </a:r>
            <a:r>
              <a:rPr lang="fr-FR" sz="1350" dirty="0">
                <a:solidFill>
                  <a:schemeClr val="tx2"/>
                </a:solidFill>
              </a:rPr>
              <a:t>)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12" name="CustomShape 5"/>
          <p:cNvSpPr/>
          <p:nvPr/>
        </p:nvSpPr>
        <p:spPr>
          <a:xfrm>
            <a:off x="729262" y="3058942"/>
            <a:ext cx="4253722" cy="15253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("Hello world %d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%d\n", </a:t>
            </a:r>
            <a:r>
              <a:rPr lang="fr-FR" sz="105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single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("Bye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bye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thread %d\n", </a:t>
            </a:r>
            <a:r>
              <a:rPr lang="fr-FR" sz="105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5588542" y="3058942"/>
            <a:ext cx="2573231" cy="15253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0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2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1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1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Bye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bye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thread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3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1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5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Récupérer / paramétrer le nombre de threads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infos des threads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Renvoi le nombre de threads (</a:t>
            </a:r>
            <a:r>
              <a:rPr lang="fr-FR" dirty="0" err="1" smtClean="0"/>
              <a:t>int</a:t>
            </a:r>
            <a:r>
              <a:rPr lang="fr-FR" dirty="0" smtClean="0"/>
              <a:t>) en jeu à l’endroit de l’appel.</a:t>
            </a:r>
          </a:p>
          <a:p>
            <a:r>
              <a:rPr lang="fr-FR" dirty="0" err="1" smtClean="0"/>
              <a:t>omp_get_thread_num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Renvoi l’indice (</a:t>
            </a:r>
            <a:r>
              <a:rPr lang="fr-FR" dirty="0" err="1" smtClean="0"/>
              <a:t>int</a:t>
            </a:r>
            <a:r>
              <a:rPr lang="fr-FR" dirty="0" smtClean="0"/>
              <a:t> entre 0 et N) du thread qui lit cette commande.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Paramétrer le nombre de threads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/>
              <a:t>shell</a:t>
            </a:r>
            <a:r>
              <a:rPr lang="fr-FR" dirty="0"/>
              <a:t> </a:t>
            </a:r>
            <a:r>
              <a:rPr lang="fr-FR" dirty="0" err="1"/>
              <a:t>bash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/>
              <a:t>export </a:t>
            </a:r>
            <a:r>
              <a:rPr lang="fr-FR" dirty="0" smtClean="0"/>
              <a:t>OMP_NUM_THREADS=4. Valide pour toute la durée du programme</a:t>
            </a:r>
          </a:p>
          <a:p>
            <a:r>
              <a:rPr lang="fr-FR" dirty="0" smtClean="0"/>
              <a:t>Dans le code : </a:t>
            </a:r>
            <a:r>
              <a:rPr lang="fr-FR" dirty="0" err="1" smtClean="0"/>
              <a:t>omp_set_num_threads</a:t>
            </a:r>
            <a:r>
              <a:rPr lang="fr-FR" dirty="0" smtClean="0"/>
              <a:t>(&lt;</a:t>
            </a:r>
            <a:r>
              <a:rPr lang="fr-FR" dirty="0" err="1" smtClean="0"/>
              <a:t>int</a:t>
            </a:r>
            <a:r>
              <a:rPr lang="fr-FR" dirty="0" smtClean="0"/>
              <a:t>&gt;). Valide pour tout ce qui suit</a:t>
            </a:r>
          </a:p>
          <a:p>
            <a:r>
              <a:rPr lang="fr-FR" dirty="0" smtClean="0"/>
              <a:t>Clause </a:t>
            </a:r>
            <a:r>
              <a:rPr lang="fr-FR" dirty="0" err="1" smtClean="0"/>
              <a:t>num_threads</a:t>
            </a:r>
            <a:r>
              <a:rPr lang="fr-FR" dirty="0" smtClean="0"/>
              <a:t>(&lt;</a:t>
            </a:r>
            <a:r>
              <a:rPr lang="fr-FR" dirty="0" err="1" smtClean="0"/>
              <a:t>int</a:t>
            </a:r>
            <a:r>
              <a:rPr lang="fr-FR" dirty="0" smtClean="0"/>
              <a:t>&gt;) dans une directive #</a:t>
            </a:r>
            <a:r>
              <a:rPr lang="fr-FR" dirty="0" err="1" smtClean="0"/>
              <a:t>pragma</a:t>
            </a:r>
            <a:r>
              <a:rPr lang="fr-FR" dirty="0"/>
              <a:t> </a:t>
            </a:r>
            <a:r>
              <a:rPr lang="fr-FR" dirty="0" err="1" smtClean="0"/>
              <a:t>omp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HelloWord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1 – Afficher dans la console le nombre de threads à l’extérieur d’une section parallèle puis dans une section parallèle.</a:t>
            </a:r>
          </a:p>
          <a:p>
            <a:pPr lvl="1"/>
            <a:r>
              <a:rPr lang="fr-FR" dirty="0" smtClean="0"/>
              <a:t>II – Faire en sorte que chaque thread affiche :</a:t>
            </a:r>
            <a:br>
              <a:rPr lang="fr-FR" dirty="0" smtClean="0"/>
            </a:br>
            <a:r>
              <a:rPr lang="fr-FR" dirty="0" smtClean="0"/>
              <a:t>«  Hello World </a:t>
            </a:r>
            <a:r>
              <a:rPr lang="fr-FR" dirty="0" err="1" smtClean="0"/>
              <a:t>from</a:t>
            </a:r>
            <a:r>
              <a:rPr lang="fr-FR" dirty="0" smtClean="0"/>
              <a:t> thread XX »</a:t>
            </a:r>
          </a:p>
          <a:p>
            <a:pPr lvl="1"/>
            <a:r>
              <a:rPr lang="fr-FR" dirty="0" smtClean="0"/>
              <a:t>III- forcer la zone parallèle à un nombre de threads de votre choix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HelloWorld_omp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smtClean="0"/>
              <a:t>single{…}</a:t>
            </a:r>
            <a:endParaRPr lang="fr-FR" dirty="0"/>
          </a:p>
          <a:p>
            <a:r>
              <a:rPr lang="fr-FR" dirty="0" err="1"/>
              <a:t>o</a:t>
            </a:r>
            <a:r>
              <a:rPr lang="fr-FR" dirty="0" err="1" smtClean="0"/>
              <a:t>mp_get_thread_num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mp_set_num_threads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14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 conclure sur « </a:t>
            </a:r>
            <a:r>
              <a:rPr lang="fr-FR" dirty="0" err="1" smtClean="0"/>
              <a:t>std</a:t>
            </a:r>
            <a:r>
              <a:rPr lang="fr-FR" dirty="0" smtClean="0"/>
              <a:t>::cout » ?</a:t>
            </a:r>
          </a:p>
          <a:p>
            <a:endParaRPr lang="fr-FR" dirty="0" smtClean="0"/>
          </a:p>
          <a:p>
            <a:r>
              <a:rPr lang="fr-FR" dirty="0" smtClean="0"/>
              <a:t>Combien de threads </a:t>
            </a:r>
            <a:r>
              <a:rPr lang="fr-FR" dirty="0" err="1" smtClean="0"/>
              <a:t>OpenMP</a:t>
            </a:r>
            <a:r>
              <a:rPr lang="fr-FR" dirty="0" smtClean="0"/>
              <a:t> </a:t>
            </a:r>
            <a:r>
              <a:rPr lang="fr-FR" dirty="0"/>
              <a:t>utilise par </a:t>
            </a:r>
            <a:r>
              <a:rPr lang="fr-FR" dirty="0" smtClean="0"/>
              <a:t>défaut ?</a:t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754958" y="5076838"/>
            <a:ext cx="386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= Cœurs exposés par le système d’exploitation</a:t>
            </a:r>
            <a:br>
              <a:rPr lang="fr-FR" sz="1200" dirty="0"/>
            </a:br>
            <a:r>
              <a:rPr lang="fr-FR" sz="1200" dirty="0"/>
              <a:t>	= Nb cœurs physiques + virtuels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959" y="4458256"/>
            <a:ext cx="3861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</a:t>
            </a:r>
            <a:r>
              <a:rPr lang="fr-FR" sz="1200" dirty="0" smtClean="0"/>
              <a:t>= </a:t>
            </a:r>
            <a:r>
              <a:rPr lang="fr-FR" sz="1200" dirty="0" err="1" smtClean="0"/>
              <a:t>std</a:t>
            </a:r>
            <a:r>
              <a:rPr lang="fr-FR" sz="1200" dirty="0" smtClean="0"/>
              <a:t>::cout n’a pas de synchro par défaut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157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Pragma</a:t>
            </a:r>
            <a:r>
              <a:rPr lang="fr-FR" dirty="0" smtClean="0"/>
              <a:t> OMP </a:t>
            </a:r>
            <a:r>
              <a:rPr lang="fr-FR" dirty="0" smtClean="0"/>
              <a:t>Section(s)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TextShape 2"/>
          <p:cNvSpPr txBox="1"/>
          <p:nvPr/>
        </p:nvSpPr>
        <p:spPr>
          <a:xfrm>
            <a:off x="1958820" y="1511220"/>
            <a:ext cx="8642520" cy="4536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1" strike="noStrike" spc="-1" dirty="0" err="1" smtClean="0">
                <a:latin typeface="Arial"/>
              </a:rPr>
              <a:t>omp</a:t>
            </a:r>
            <a:r>
              <a:rPr lang="fr-FR" sz="1400" b="1" strike="noStrike" spc="-1" dirty="0" smtClean="0">
                <a:latin typeface="Arial"/>
              </a:rPr>
              <a:t> sections</a:t>
            </a:r>
            <a:r>
              <a:rPr lang="fr-FR" sz="1400" b="0" strike="noStrike" spc="-1" dirty="0" smtClean="0">
                <a:latin typeface="Arial"/>
              </a:rPr>
              <a:t> héberge un ensemble de </a:t>
            </a:r>
            <a:r>
              <a:rPr lang="fr-FR" sz="1400" b="1" strike="noStrike" spc="-1" dirty="0" err="1" smtClean="0">
                <a:latin typeface="Arial"/>
              </a:rPr>
              <a:t>omp</a:t>
            </a:r>
            <a:r>
              <a:rPr lang="fr-FR" sz="1400" b="1" strike="noStrike" spc="-1" dirty="0" smtClean="0">
                <a:latin typeface="Arial"/>
              </a:rPr>
              <a:t> section</a:t>
            </a:r>
            <a:endParaRPr lang="fr-FR" sz="1400" b="0" strike="noStrike" spc="-1" dirty="0" smtClean="0"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1" strike="noStrike" spc="-1" dirty="0" err="1" smtClean="0">
                <a:latin typeface="Arial"/>
              </a:rPr>
              <a:t>omp</a:t>
            </a:r>
            <a:r>
              <a:rPr lang="fr-FR" sz="1400" b="1" strike="noStrike" spc="-1" dirty="0" smtClean="0">
                <a:latin typeface="Arial"/>
              </a:rPr>
              <a:t> section</a:t>
            </a:r>
            <a:r>
              <a:rPr lang="fr-FR" sz="1400" b="0" strike="noStrike" spc="-1" dirty="0" smtClean="0">
                <a:latin typeface="Arial"/>
              </a:rPr>
              <a:t> définit un bloc de code exécuté par 1 seul thread</a:t>
            </a: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0" strike="noStrike" spc="-1" dirty="0" smtClean="0">
                <a:latin typeface="Arial"/>
              </a:rPr>
              <a:t>On ne peut pas prévoir quel thread exécutera un bloc</a:t>
            </a: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0" strike="noStrike" spc="-1" dirty="0" smtClean="0">
                <a:latin typeface="Arial"/>
              </a:rPr>
              <a:t>Synchronisation implicite en fin du bloc </a:t>
            </a:r>
            <a:r>
              <a:rPr lang="fr-FR" sz="1400" b="1" strike="noStrike" spc="-1" dirty="0" err="1" smtClean="0">
                <a:latin typeface="Arial"/>
              </a:rPr>
              <a:t>omp</a:t>
            </a:r>
            <a:r>
              <a:rPr lang="fr-FR" sz="1400" b="1" strike="noStrike" spc="-1" dirty="0" smtClean="0">
                <a:latin typeface="Arial"/>
              </a:rPr>
              <a:t> sections</a:t>
            </a:r>
            <a:endParaRPr lang="fr-FR" sz="1400" b="0" strike="noStrike" spc="-1" dirty="0" smtClean="0"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0" strike="noStrike" spc="-1" dirty="0" smtClean="0">
                <a:latin typeface="Arial"/>
              </a:rPr>
              <a:t>Permet de distribuer des tâches entre les threads d’un pool</a:t>
            </a:r>
          </a:p>
          <a:p>
            <a:pPr marL="741600" lvl="1" indent="-284400">
              <a:spcBef>
                <a:spcPts val="448"/>
              </a:spcBef>
              <a:buClr>
                <a:srgbClr val="4590B8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 smtClean="0">
                <a:latin typeface="Arial Narrow"/>
              </a:rPr>
              <a:t>Utile pour exécuter en parallèle des portions de codes différents</a:t>
            </a:r>
            <a:endParaRPr lang="fr-FR" sz="1400" b="0" strike="noStrike" spc="-1" dirty="0">
              <a:latin typeface="Arial Narrow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912180" y="3295320"/>
            <a:ext cx="4464000" cy="211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 smtClean="0">
                <a:solidFill>
                  <a:srgbClr val="000000"/>
                </a:solidFill>
                <a:latin typeface="Courier New"/>
              </a:rPr>
              <a:t>parallel</a:t>
            </a: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 sections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section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("Hello world 1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section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("Hello world 2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735820" y="4087320"/>
            <a:ext cx="2700000" cy="49320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Hello world 1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2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Hello world 2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0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Section(s) VS OMP Single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2" name="TextShape 3"/>
          <p:cNvSpPr txBox="1"/>
          <p:nvPr/>
        </p:nvSpPr>
        <p:spPr>
          <a:xfrm>
            <a:off x="505563" y="1574820"/>
            <a:ext cx="8130060" cy="32131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b="0" strike="noStrike" spc="-1" dirty="0">
                <a:latin typeface="Arial"/>
              </a:rPr>
              <a:t>La primitive </a:t>
            </a:r>
            <a:r>
              <a:rPr lang="fr-FR" sz="1400" b="0" strike="noStrike" spc="-1" dirty="0" smtClean="0">
                <a:latin typeface="Arial"/>
              </a:rPr>
              <a:t>« single » </a:t>
            </a:r>
            <a:r>
              <a:rPr lang="fr-FR" sz="1400" b="0" strike="noStrike" spc="-1" dirty="0">
                <a:latin typeface="Arial"/>
              </a:rPr>
              <a:t>séquentialise les opérations</a:t>
            </a:r>
          </a:p>
          <a:p>
            <a:pPr marL="742950" lvl="1" indent="-28575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4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Une barrière à la fin de chaque blocs single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400" spc="-1" dirty="0">
                <a:latin typeface="Arial"/>
              </a:rPr>
              <a:t>La primitive </a:t>
            </a:r>
            <a:r>
              <a:rPr lang="fr-FR" sz="1400" spc="-1" dirty="0">
                <a:latin typeface="Arial"/>
              </a:rPr>
              <a:t>« sections » </a:t>
            </a:r>
            <a:r>
              <a:rPr lang="fr-FR" sz="1400" spc="-1" dirty="0">
                <a:latin typeface="Arial"/>
              </a:rPr>
              <a:t>parallélise les opérations </a:t>
            </a:r>
            <a:r>
              <a:rPr lang="fr-FR" sz="1400" spc="-1" dirty="0">
                <a:latin typeface="Arial"/>
              </a:rPr>
              <a:t>« section » </a:t>
            </a:r>
            <a:r>
              <a:rPr lang="fr-FR" sz="1400" spc="-1" dirty="0">
                <a:latin typeface="Arial"/>
              </a:rPr>
              <a:t>qu’elle héberge</a:t>
            </a:r>
          </a:p>
          <a:p>
            <a:pPr marL="742950" lvl="1" indent="-28575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400" spc="-1" dirty="0">
                <a:latin typeface="Arial"/>
              </a:rPr>
              <a:t>Une barrière à la fin de l’ensemble des blocs sections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915560" y="4256620"/>
            <a:ext cx="4942440" cy="1186080"/>
            <a:chOff x="864000" y="4788000"/>
            <a:chExt cx="5079806" cy="1692000"/>
          </a:xfrm>
        </p:grpSpPr>
        <p:sp>
          <p:nvSpPr>
            <p:cNvPr id="9" name="CustomShape 1"/>
            <p:cNvSpPr/>
            <p:nvPr/>
          </p:nvSpPr>
          <p:spPr>
            <a:xfrm>
              <a:off x="1152000" y="4788000"/>
              <a:ext cx="2099653" cy="1275071"/>
            </a:xfrm>
            <a:prstGeom prst="rect">
              <a:avLst/>
            </a:prstGeom>
            <a:solidFill>
              <a:srgbClr val="99CC6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333333"/>
                  </a:solidFill>
                  <a:latin typeface="Arial"/>
                </a:rPr>
                <a:t>Sections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15"/>
            <p:cNvSpPr/>
            <p:nvPr/>
          </p:nvSpPr>
          <p:spPr>
            <a:xfrm>
              <a:off x="864000" y="518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16"/>
            <p:cNvSpPr/>
            <p:nvPr/>
          </p:nvSpPr>
          <p:spPr>
            <a:xfrm>
              <a:off x="1224000" y="5040000"/>
              <a:ext cx="15578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17"/>
            <p:cNvSpPr/>
            <p:nvPr/>
          </p:nvSpPr>
          <p:spPr>
            <a:xfrm>
              <a:off x="864000" y="561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18"/>
            <p:cNvSpPr/>
            <p:nvPr/>
          </p:nvSpPr>
          <p:spPr>
            <a:xfrm>
              <a:off x="864000" y="6048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19"/>
            <p:cNvSpPr/>
            <p:nvPr/>
          </p:nvSpPr>
          <p:spPr>
            <a:xfrm>
              <a:off x="3456000" y="4860001"/>
              <a:ext cx="67731" cy="124957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0"/>
            <p:cNvSpPr/>
            <p:nvPr/>
          </p:nvSpPr>
          <p:spPr>
            <a:xfrm>
              <a:off x="1223999" y="5472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CustomShape 21"/>
            <p:cNvSpPr/>
            <p:nvPr/>
          </p:nvSpPr>
          <p:spPr>
            <a:xfrm>
              <a:off x="1224001" y="5904000"/>
              <a:ext cx="1964192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ine 22"/>
            <p:cNvSpPr/>
            <p:nvPr/>
          </p:nvSpPr>
          <p:spPr>
            <a:xfrm>
              <a:off x="864000" y="6480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e 2"/>
          <p:cNvGrpSpPr/>
          <p:nvPr/>
        </p:nvGrpSpPr>
        <p:grpSpPr>
          <a:xfrm>
            <a:off x="1999837" y="2374996"/>
            <a:ext cx="4477620" cy="904800"/>
            <a:chOff x="864000" y="2448000"/>
            <a:chExt cx="5287731" cy="1404000"/>
          </a:xfrm>
        </p:grpSpPr>
        <p:sp>
          <p:nvSpPr>
            <p:cNvPr id="13" name="Line 4"/>
            <p:cNvSpPr/>
            <p:nvPr/>
          </p:nvSpPr>
          <p:spPr>
            <a:xfrm>
              <a:off x="864000" y="259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/>
            <p:cNvSpPr/>
            <p:nvPr/>
          </p:nvSpPr>
          <p:spPr>
            <a:xfrm>
              <a:off x="1044000" y="2448000"/>
              <a:ext cx="1083691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6"/>
            <p:cNvSpPr/>
            <p:nvPr/>
          </p:nvSpPr>
          <p:spPr>
            <a:xfrm>
              <a:off x="864000" y="302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7"/>
            <p:cNvSpPr/>
            <p:nvPr/>
          </p:nvSpPr>
          <p:spPr>
            <a:xfrm>
              <a:off x="2448000" y="2880000"/>
              <a:ext cx="6773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8"/>
            <p:cNvSpPr/>
            <p:nvPr/>
          </p:nvSpPr>
          <p:spPr>
            <a:xfrm>
              <a:off x="864000" y="345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9"/>
            <p:cNvSpPr/>
            <p:nvPr/>
          </p:nvSpPr>
          <p:spPr>
            <a:xfrm>
              <a:off x="3455999" y="2448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 dirty="0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CustomShape 10"/>
            <p:cNvSpPr/>
            <p:nvPr/>
          </p:nvSpPr>
          <p:spPr>
            <a:xfrm>
              <a:off x="4644000" y="3276000"/>
              <a:ext cx="1253018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CustomShape 11"/>
            <p:cNvSpPr/>
            <p:nvPr/>
          </p:nvSpPr>
          <p:spPr>
            <a:xfrm>
              <a:off x="2268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2"/>
            <p:cNvSpPr/>
            <p:nvPr/>
          </p:nvSpPr>
          <p:spPr>
            <a:xfrm>
              <a:off x="3276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3"/>
            <p:cNvSpPr/>
            <p:nvPr/>
          </p:nvSpPr>
          <p:spPr>
            <a:xfrm>
              <a:off x="446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4"/>
            <p:cNvSpPr/>
            <p:nvPr/>
          </p:nvSpPr>
          <p:spPr>
            <a:xfrm>
              <a:off x="608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23"/>
            <p:cNvSpPr/>
            <p:nvPr/>
          </p:nvSpPr>
          <p:spPr>
            <a:xfrm>
              <a:off x="864000" y="385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129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Pragma</a:t>
            </a:r>
            <a:r>
              <a:rPr lang="fr-FR" dirty="0" smtClean="0"/>
              <a:t> OMP </a:t>
            </a:r>
            <a:r>
              <a:rPr lang="fr-FR" dirty="0" err="1" smtClean="0"/>
              <a:t>barrier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3" name="TextShape 2"/>
          <p:cNvSpPr txBox="1"/>
          <p:nvPr/>
        </p:nvSpPr>
        <p:spPr>
          <a:xfrm>
            <a:off x="892020" y="1686480"/>
            <a:ext cx="8642520" cy="232374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latin typeface="Arial"/>
              </a:rPr>
              <a:t>Réalise une barrière au sein d’un pool de threads</a:t>
            </a:r>
          </a:p>
          <a:p>
            <a:pPr marL="799920" lvl="2" indent="-34272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400" spc="-1" dirty="0">
                <a:latin typeface="Arial"/>
              </a:rPr>
              <a:t>Tous les threads du pool sont bloqués jusqu’à la fin de la barrière</a:t>
            </a: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latin typeface="Arial"/>
              </a:rPr>
              <a:t>La plupart des directives réalisent une barrière implicite en fin de directive</a:t>
            </a:r>
          </a:p>
          <a:p>
            <a:pPr marL="799920" lvl="2" indent="-34272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400" spc="-1" dirty="0">
                <a:latin typeface="Arial"/>
              </a:rPr>
              <a:t>Il est possible de désactiver cette barrière implicite (via une clause)</a:t>
            </a:r>
          </a:p>
          <a:p>
            <a:pPr marL="342720" indent="-342720"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latin typeface="Arial"/>
              </a:rPr>
              <a:t>Permet de synchroniser les threads lorsqu’on travaille sans barrières implicites</a:t>
            </a:r>
          </a:p>
          <a:p>
            <a:pPr marL="799920" lvl="2" indent="-34272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400" spc="-1" dirty="0">
                <a:latin typeface="Arial"/>
              </a:rPr>
              <a:t>Ou lorsqu’on utilise des directives sans barrières implicites</a:t>
            </a:r>
          </a:p>
        </p:txBody>
      </p:sp>
      <p:sp>
        <p:nvSpPr>
          <p:cNvPr id="5" name="CustomShape 5"/>
          <p:cNvSpPr/>
          <p:nvPr/>
        </p:nvSpPr>
        <p:spPr>
          <a:xfrm>
            <a:off x="2445139" y="3745370"/>
            <a:ext cx="4253722" cy="18198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// Les threads vivent leur vie</a:t>
            </a: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doStuff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// Tous les threads s’attendent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barrier</a:t>
            </a:r>
            <a:endParaRPr lang="fr-FR" sz="1050" b="1" spc="-1" dirty="0" smtClean="0">
              <a:solidFill>
                <a:srgbClr val="000000"/>
              </a:solidFill>
              <a:latin typeface="Courier New"/>
            </a:endParaRPr>
          </a:p>
          <a:p>
            <a:pPr lvl="1"/>
            <a:endParaRPr lang="fr-FR" sz="1050" b="1" spc="-1" dirty="0" smtClean="0">
              <a:solidFill>
                <a:srgbClr val="000000"/>
              </a:solidFill>
              <a:latin typeface="Courier New"/>
            </a:endParaRPr>
          </a:p>
          <a:p>
            <a:pPr lvl="1"/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// Chacun reprend 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ce qu’il a à fair</a:t>
            </a:r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e</a:t>
            </a:r>
          </a:p>
          <a:p>
            <a:pPr lvl="1"/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doMoreStuff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9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Critical et Atomic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Directive Critical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200" spc="-1" dirty="0">
                <a:solidFill>
                  <a:schemeClr val="tx1"/>
                </a:solidFill>
                <a:latin typeface="Arial"/>
              </a:rPr>
              <a:t>Indique un bloc qui doit être exécuté en section critique (par 1 seul thread)</a:t>
            </a:r>
          </a:p>
          <a:p>
            <a:pPr marL="741600" lvl="1" indent="-28440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qui ne signifie pas qu’un seul thread doit exécuter le bloc</a:t>
            </a:r>
          </a:p>
          <a:p>
            <a:pPr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200" spc="-1" dirty="0" smtClean="0">
                <a:solidFill>
                  <a:schemeClr val="tx1"/>
                </a:solidFill>
                <a:latin typeface="Arial"/>
              </a:rPr>
              <a:t>Pas de synchronisation en fin de bloc !</a:t>
            </a:r>
            <a:endParaRPr lang="fr-FR" sz="1200" spc="-1" dirty="0">
              <a:solidFill>
                <a:schemeClr val="tx1"/>
              </a:solidFill>
              <a:latin typeface="Arial"/>
            </a:endParaRPr>
          </a:p>
          <a:p>
            <a:endParaRPr lang="fr-FR" sz="1050" dirty="0"/>
          </a:p>
          <a:p>
            <a:endParaRPr lang="fr-FR" sz="1050" dirty="0" smtClean="0"/>
          </a:p>
          <a:p>
            <a:endParaRPr lang="fr-FR" sz="1050" dirty="0"/>
          </a:p>
          <a:p>
            <a:endParaRPr lang="fr-FR" sz="800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Directive Atomic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476597"/>
          </a:xfrm>
        </p:spPr>
        <p:txBody>
          <a:bodyPr>
            <a:normAutofit/>
          </a:bodyPr>
          <a:lstStyle/>
          <a:p>
            <a:pPr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Indique que l’opération suivante doit être atomique</a:t>
            </a:r>
          </a:p>
          <a:p>
            <a:pPr marL="742950" lvl="1" indent="-285750">
              <a:spcBef>
                <a:spcPts val="448"/>
              </a:spcBef>
              <a:buClr>
                <a:srgbClr val="4590B8"/>
              </a:buClr>
              <a:buSzPct val="45000"/>
              <a:buFont typeface="Wingdings" panose="05000000000000000000" pitchFamily="2" charset="2"/>
              <a:buChar char="§"/>
            </a:pPr>
            <a:r>
              <a:rPr lang="fr-FR" sz="16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doit s’agir d’une opération élémentaire</a:t>
            </a:r>
          </a:p>
          <a:p>
            <a:pPr>
              <a:spcBef>
                <a:spcPts val="448"/>
              </a:spcBef>
              <a:buClr>
                <a:srgbClr val="4590B8"/>
              </a:buClr>
              <a:buFont typeface="Wingdings" panose="05000000000000000000" pitchFamily="2" charset="2"/>
              <a:buChar char="§"/>
            </a:pPr>
            <a:r>
              <a:rPr lang="fr-FR" sz="16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Équivaut à utiliser une opération atomique</a:t>
            </a:r>
          </a:p>
          <a:p>
            <a:endParaRPr lang="fr-FR" sz="11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1" name="CustomShape 5"/>
          <p:cNvSpPr/>
          <p:nvPr/>
        </p:nvSpPr>
        <p:spPr>
          <a:xfrm>
            <a:off x="5035770" y="4254869"/>
            <a:ext cx="3787525" cy="997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Int count = 0;</a:t>
            </a:r>
          </a:p>
          <a:p>
            <a:pPr>
              <a:lnSpc>
                <a:spcPct val="100000"/>
              </a:lnSpc>
            </a:pP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#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pragma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omp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parallel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#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pragma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omp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050" b="1" spc="-1" dirty="0" err="1" smtClean="0">
                <a:solidFill>
                  <a:srgbClr val="000000"/>
                </a:solidFill>
                <a:latin typeface="Arial"/>
              </a:rPr>
              <a:t>atomic</a:t>
            </a:r>
            <a:endParaRPr lang="fr-FR" sz="1050" b="1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Arial"/>
              </a:rPr>
              <a:t>count++;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8931" y="3741569"/>
            <a:ext cx="222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+, -, *, &amp;, |, ^, &amp;&amp; and ||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35894" y="3469125"/>
            <a:ext cx="4178280" cy="1521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00" b="1" spc="-1" dirty="0" err="1">
                <a:solidFill>
                  <a:srgbClr val="000000"/>
                </a:solidFill>
                <a:latin typeface="Courier New"/>
              </a:rPr>
              <a:t>p</a:t>
            </a:r>
            <a:r>
              <a:rPr lang="fr-FR" sz="1000" b="1" spc="-1" dirty="0" err="1" smtClean="0">
                <a:solidFill>
                  <a:srgbClr val="000000"/>
                </a:solidFill>
                <a:latin typeface="Courier New"/>
              </a:rPr>
              <a:t>arallelStuff</a:t>
            </a:r>
            <a:r>
              <a:rPr lang="fr-FR" sz="1000" b="1" spc="-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// zone d’exécution thread par thread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critical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fr-FR" sz="100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What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lovely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day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fr-FR" sz="1000" b="1" strike="noStrike" spc="-1" dirty="0" err="1" smtClean="0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00" b="1" spc="-1" dirty="0" err="1" smtClean="0">
                <a:solidFill>
                  <a:srgbClr val="000000"/>
                </a:solidFill>
                <a:latin typeface="Courier New"/>
              </a:rPr>
              <a:t>moreParallelStuff</a:t>
            </a:r>
            <a:r>
              <a:rPr lang="fr-FR" sz="1000" b="1" spc="-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0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Calculer le produit vectoriel de deux vecteurs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DotProduct_omp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dirty="0"/>
              <a:t>et écrire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 smtClean="0"/>
              <a:t>atomic</a:t>
            </a:r>
            <a:r>
              <a:rPr lang="fr-FR" dirty="0" smtClean="0"/>
              <a:t> / </a:t>
            </a:r>
            <a:r>
              <a:rPr lang="fr-FR" dirty="0" err="1" smtClean="0"/>
              <a:t>critical</a:t>
            </a:r>
            <a:endParaRPr lang="fr-FR" dirty="0"/>
          </a:p>
          <a:p>
            <a:r>
              <a:rPr lang="fr-FR" dirty="0" err="1"/>
              <a:t>o</a:t>
            </a:r>
            <a:r>
              <a:rPr lang="fr-FR" dirty="0" err="1" smtClean="0"/>
              <a:t>mp_get_thread_num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19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 </a:t>
            </a:r>
            <a:r>
              <a:rPr lang="fr-FR" dirty="0" err="1" smtClean="0"/>
              <a:t>speedup</a:t>
            </a:r>
            <a:r>
              <a:rPr lang="fr-FR" dirty="0" smtClean="0"/>
              <a:t> obtenez-vous ?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79" y="2457450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peu d’histoire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 ne vous ai pas tout dit…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Directive boucle for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for</a:t>
            </a:r>
            <a:br>
              <a:rPr lang="fr-FR" dirty="0" smtClean="0"/>
            </a:br>
            <a:r>
              <a:rPr lang="fr-FR" dirty="0" smtClean="0"/>
              <a:t>Distribue automatiquement les itérations d’une boucle for sur plusieurs threads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Directive boucle for + </a:t>
            </a:r>
            <a:r>
              <a:rPr lang="fr-FR" dirty="0" err="1" smtClean="0"/>
              <a:t>reduction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for </a:t>
            </a:r>
            <a:r>
              <a:rPr lang="fr-FR" dirty="0" err="1"/>
              <a:t>reduction</a:t>
            </a:r>
            <a:r>
              <a:rPr lang="fr-FR" dirty="0"/>
              <a:t>(&lt;op&gt;:&lt;var&gt;)</a:t>
            </a: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8" name="CustomShape 5"/>
          <p:cNvSpPr/>
          <p:nvPr/>
        </p:nvSpPr>
        <p:spPr>
          <a:xfrm>
            <a:off x="1125502" y="2941704"/>
            <a:ext cx="2874998" cy="10816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for (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i = 0; i &lt; N; i++)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	a[i] =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Arial"/>
              </a:rPr>
              <a:t>func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(i);</a:t>
            </a:r>
            <a:r>
              <a:rPr lang="fr-FR" sz="1050" b="1" strike="noStrike" spc="-1" dirty="0">
                <a:solidFill>
                  <a:srgbClr val="000000"/>
                </a:solidFill>
                <a:latin typeface="Arial"/>
              </a:rPr>
              <a:t/>
            </a:r>
            <a:br>
              <a:rPr lang="fr-FR" sz="1050" b="1" strike="noStrike" spc="-1" dirty="0">
                <a:solidFill>
                  <a:srgbClr val="000000"/>
                </a:solidFill>
                <a:latin typeface="Arial"/>
              </a:rPr>
            </a:b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1125502" y="4483605"/>
            <a:ext cx="2874998" cy="6217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parallel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for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for (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i = 0; i &lt; N; i++)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	a[i] =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Arial"/>
              </a:rPr>
              <a:t>func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(i);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5"/>
          <p:cNvSpPr/>
          <p:nvPr/>
        </p:nvSpPr>
        <p:spPr>
          <a:xfrm>
            <a:off x="4791930" y="3125543"/>
            <a:ext cx="3787525" cy="997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#pragma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parallel for reduction(+:res</a:t>
            </a:r>
            <a:r>
              <a:rPr lang="en-US" sz="1050" b="1" spc="-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05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&lt; SIZE;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    res +=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5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8338" y="2542564"/>
            <a:ext cx="222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+, -, *, &amp;, |, ^, &amp;&amp; and ||</a:t>
            </a:r>
          </a:p>
        </p:txBody>
      </p:sp>
    </p:spTree>
    <p:extLst>
      <p:ext uri="{BB962C8B-B14F-4D97-AF65-F5344CB8AC3E}">
        <p14:creationId xmlns:p14="http://schemas.microsoft.com/office/powerpoint/2010/main" val="28125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Calculer le produit vectoriel de deux vecteurs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DotProduct_omp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dirty="0"/>
              <a:t>et écrire </a:t>
            </a:r>
            <a:r>
              <a:rPr lang="fr-FR" dirty="0" smtClean="0"/>
              <a:t>les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dotProductParallelFor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dotProductRedux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for </a:t>
            </a:r>
            <a:r>
              <a:rPr lang="fr-FR" dirty="0" err="1"/>
              <a:t>reduction</a:t>
            </a:r>
            <a:r>
              <a:rPr lang="fr-FR" dirty="0"/>
              <a:t>(+:</a:t>
            </a:r>
            <a:r>
              <a:rPr lang="fr-FR" dirty="0" err="1"/>
              <a:t>res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Ce qu’on a déjà vu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21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Comment évolue le </a:t>
            </a:r>
            <a:r>
              <a:rPr lang="fr-FR" dirty="0" err="1" smtClean="0"/>
              <a:t>speedup</a:t>
            </a:r>
            <a:r>
              <a:rPr lang="fr-FR" dirty="0" smtClean="0"/>
              <a:t> en fonction du nombre de threads </a:t>
            </a:r>
            <a:r>
              <a:rPr lang="fr-FR" dirty="0" smtClean="0"/>
              <a:t>?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79" y="2457450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 vous reste un peu de place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pragma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flush(&lt;var&gt;)</a:t>
            </a:r>
            <a:br>
              <a:rPr lang="fr-FR" dirty="0" smtClean="0"/>
            </a:br>
            <a:r>
              <a:rPr lang="fr-FR" dirty="0" smtClean="0"/>
              <a:t>permet de synchroniser des données entre les threads (threads qui travaillent dans des sections différentes mais sur les mêmes données par exemple)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master</a:t>
            </a:r>
            <a:br>
              <a:rPr lang="fr-FR" dirty="0" smtClean="0"/>
            </a:br>
            <a:r>
              <a:rPr lang="fr-FR" dirty="0" smtClean="0"/>
              <a:t>Idem single sauf que c’est le master qui fait obligatoirement le boulot et qu’il n’y a pas de barrière implicite à la fin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Clauses de propriété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Spécifie le type de propriété pour une variable</a:t>
            </a:r>
          </a:p>
          <a:p>
            <a:r>
              <a:rPr lang="fr-FR" dirty="0" err="1" smtClean="0"/>
              <a:t>Private</a:t>
            </a:r>
            <a:r>
              <a:rPr lang="fr-FR" dirty="0" smtClean="0"/>
              <a:t> : Chaque thread possède sa propre variable, non initialisée.</a:t>
            </a:r>
          </a:p>
          <a:p>
            <a:r>
              <a:rPr lang="fr-FR" dirty="0" err="1" smtClean="0"/>
              <a:t>Firstprivate</a:t>
            </a:r>
            <a:r>
              <a:rPr lang="fr-FR" dirty="0" smtClean="0"/>
              <a:t> : Chaque thread possède sa propre variable, initialisée avec la valeur de la variable avant le bloc parallèle</a:t>
            </a:r>
          </a:p>
          <a:p>
            <a:r>
              <a:rPr lang="fr-FR" dirty="0" err="1" smtClean="0"/>
              <a:t>LastPrivate</a:t>
            </a:r>
            <a:r>
              <a:rPr lang="fr-FR" dirty="0" smtClean="0"/>
              <a:t> : Chaque thread possède sa propre variable, non initialisée. En sortie, la variable « globale » aura la valeur affectée par le dernier thread qui l’a modifiée</a:t>
            </a:r>
          </a:p>
          <a:p>
            <a:r>
              <a:rPr lang="fr-FR" dirty="0" err="1" smtClean="0"/>
              <a:t>Shared</a:t>
            </a:r>
            <a:r>
              <a:rPr lang="fr-FR" dirty="0" smtClean="0"/>
              <a:t> (default) : La variable est partagée entre les threads. /!\ pas de </a:t>
            </a:r>
            <a:r>
              <a:rPr lang="fr-FR" dirty="0" err="1"/>
              <a:t>m</a:t>
            </a:r>
            <a:r>
              <a:rPr lang="fr-FR" dirty="0" err="1" smtClean="0"/>
              <a:t>utex</a:t>
            </a:r>
            <a:r>
              <a:rPr lang="fr-FR" dirty="0" smtClean="0"/>
              <a:t> en écriture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5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34722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Générer une image fractale sur plusieurs threads à l’aide de la formule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matOpeOpenMP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Mandel_omp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23</a:t>
            </a:fld>
            <a:endParaRPr lang="fr-FR" sz="160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778040" y="2088663"/>
            <a:ext cx="4044825" cy="315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Profileur de performance Visual Studio</a:t>
            </a:r>
          </a:p>
          <a:p>
            <a:pPr lvl="1"/>
            <a:r>
              <a:rPr lang="fr-FR" dirty="0" smtClean="0"/>
              <a:t>Activer les infos de </a:t>
            </a:r>
            <a:r>
              <a:rPr lang="fr-FR" dirty="0" err="1" smtClean="0"/>
              <a:t>debug</a:t>
            </a:r>
            <a:r>
              <a:rPr lang="fr-FR" dirty="0" smtClean="0"/>
              <a:t> en Release</a:t>
            </a:r>
          </a:p>
          <a:p>
            <a:pPr lvl="1"/>
            <a:r>
              <a:rPr lang="fr-FR" dirty="0" smtClean="0"/>
              <a:t>Lancer une analyse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80" y="3522278"/>
            <a:ext cx="1230247" cy="1226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4" y="2640309"/>
            <a:ext cx="2011679" cy="7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Debugger sous </a:t>
            </a:r>
            <a:r>
              <a:rPr lang="fr-FR" dirty="0" err="1" smtClean="0"/>
              <a:t>visua</a:t>
            </a:r>
            <a:r>
              <a:rPr lang="fr-FR" dirty="0" err="1"/>
              <a:t>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Fenêtres de </a:t>
            </a:r>
            <a:r>
              <a:rPr lang="fr-FR" dirty="0" err="1" smtClean="0"/>
              <a:t>debug</a:t>
            </a:r>
            <a:r>
              <a:rPr lang="fr-FR" dirty="0" smtClean="0"/>
              <a:t> dédiées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Déboguer -&gt; Fenêtres -&gt; </a:t>
            </a:r>
            <a:r>
              <a:rPr lang="fr-FR" dirty="0" smtClean="0"/>
              <a:t>Threads</a:t>
            </a:r>
          </a:p>
          <a:p>
            <a:endParaRPr lang="fr-FR" dirty="0"/>
          </a:p>
          <a:p>
            <a:r>
              <a:rPr lang="fr-FR" dirty="0" smtClean="0"/>
              <a:t>Déboguer -&gt; Fenêtres -&gt; Piles parallèles</a:t>
            </a:r>
          </a:p>
          <a:p>
            <a:endParaRPr lang="fr-FR" dirty="0" smtClean="0"/>
          </a:p>
          <a:p>
            <a:r>
              <a:rPr lang="fr-FR" dirty="0"/>
              <a:t>Déboguer -&gt; Fenêtres -&gt; </a:t>
            </a:r>
            <a:r>
              <a:rPr lang="fr-FR" dirty="0" smtClean="0"/>
              <a:t>Espion parallèle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Vues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Si on peut mettre une barrière dans notre code, alors on peut utiliser les espions pour voir les variables locales à chaque thread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Ou sélectionner un thread en particulier et voir les valeurs dans « Variables locales »</a:t>
            </a:r>
            <a:endParaRPr lang="fr-FR" dirty="0"/>
          </a:p>
          <a:p>
            <a:r>
              <a:rPr lang="fr-FR" dirty="0" smtClean="0"/>
              <a:t>Si vous êtes dans un « 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 » vous n’aurez que le thread principal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603" y="2825682"/>
            <a:ext cx="1486297" cy="10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://jakascorner.com/blog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Tuto </a:t>
            </a:r>
            <a:r>
              <a:rPr lang="fr-FR" dirty="0" err="1" smtClean="0"/>
              <a:t>OpenMP</a:t>
            </a:r>
            <a:r>
              <a:rPr lang="fr-FR" dirty="0" smtClean="0"/>
              <a:t> très bien fait et bien illustré</a:t>
            </a:r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docs.microsoft.com/fr-fr/cpp/parallel/openmp/reference/openmp-library-reference?view=msvc-160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Doc Microsoft pour </a:t>
            </a:r>
            <a:r>
              <a:rPr lang="fr-FR" dirty="0" err="1" smtClean="0"/>
              <a:t>OpenMP</a:t>
            </a:r>
            <a:r>
              <a:rPr lang="fr-FR" dirty="0" smtClean="0"/>
              <a:t> jusqu’à la version 2.0 avec des exemples pour chaque clause/directive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://www.openmp.org//</a:t>
            </a:r>
            <a:r>
              <a:rPr lang="fr-FR" dirty="0" smtClean="0">
                <a:hlinkClick r:id="rId4"/>
              </a:rPr>
              <a:t>wp-content/uploads/openmp-4.5.pdf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Spécifications </a:t>
            </a:r>
            <a:r>
              <a:rPr lang="fr-FR" dirty="0" smtClean="0"/>
              <a:t>complètes de référence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mot sur la « </a:t>
            </a:r>
            <a:r>
              <a:rPr lang="fr-FR" sz="3150" dirty="0" err="1" smtClean="0">
                <a:solidFill>
                  <a:schemeClr val="bg1"/>
                </a:solidFill>
              </a:rPr>
              <a:t>parallel</a:t>
            </a:r>
            <a:r>
              <a:rPr lang="fr-FR" sz="3150" dirty="0" smtClean="0">
                <a:solidFill>
                  <a:schemeClr val="bg1"/>
                </a:solidFill>
              </a:rPr>
              <a:t> STL »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71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calcul </a:t>
            </a:r>
            <a:r>
              <a:rPr lang="fr-FR" dirty="0" err="1" smtClean="0"/>
              <a:t>parallel</a:t>
            </a:r>
            <a:r>
              <a:rPr lang="fr-FR" dirty="0" smtClean="0"/>
              <a:t> dans le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27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319725660"/>
              </p:ext>
            </p:extLst>
          </p:nvPr>
        </p:nvGraphicFramePr>
        <p:xfrm>
          <a:off x="5105400" y="2450421"/>
          <a:ext cx="2849880" cy="277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526027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</a:t>
            </a:r>
            <a:r>
              <a:rPr lang="fr-FR" dirty="0" err="1" smtClean="0"/>
              <a:t>algos</a:t>
            </a:r>
            <a:r>
              <a:rPr lang="fr-FR" dirty="0" smtClean="0"/>
              <a:t> les plus utiles</a:t>
            </a:r>
            <a:endParaRPr lang="fr-FR" dirty="0"/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75669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 nouvelles « politiques d’exécution »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4" y="2138530"/>
            <a:ext cx="4578066" cy="1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algorithmes ne sont pas implémentés en version parallèle par les compilateurs.</a:t>
            </a:r>
          </a:p>
          <a:p>
            <a:r>
              <a:rPr lang="fr-FR" dirty="0" smtClean="0"/>
              <a:t>Chez Microsoft, des implémentation parallèle plus lentes que les versions séquentielles ont été retirées :</a:t>
            </a:r>
            <a:br>
              <a:rPr lang="fr-FR" dirty="0" smtClean="0"/>
            </a:br>
            <a:r>
              <a:rPr lang="en-US" dirty="0"/>
              <a:t>(</a:t>
            </a:r>
            <a:r>
              <a:rPr lang="en-US" dirty="0" smtClean="0"/>
              <a:t>copy</a:t>
            </a:r>
            <a:r>
              <a:rPr lang="en-US" dirty="0"/>
              <a:t>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 smtClean="0"/>
              <a:t>swap_ranges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uniquement</a:t>
            </a:r>
            <a:r>
              <a:rPr lang="en-US" dirty="0" smtClean="0"/>
              <a:t> de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faute</a:t>
            </a:r>
            <a:r>
              <a:rPr lang="en-US" dirty="0" smtClean="0"/>
              <a:t>, les </a:t>
            </a:r>
            <a:r>
              <a:rPr lang="en-US" dirty="0" err="1" smtClean="0"/>
              <a:t>algo</a:t>
            </a:r>
            <a:r>
              <a:rPr lang="en-US" dirty="0" smtClean="0"/>
              <a:t> de la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difficilement</a:t>
            </a:r>
            <a:r>
              <a:rPr lang="en-US" dirty="0" smtClean="0"/>
              <a:t> </a:t>
            </a:r>
            <a:r>
              <a:rPr lang="en-US" dirty="0" err="1" smtClean="0"/>
              <a:t>optimisables</a:t>
            </a:r>
            <a:r>
              <a:rPr lang="en-US" dirty="0"/>
              <a:t> </a:t>
            </a:r>
            <a:r>
              <a:rPr lang="en-US" dirty="0" smtClean="0"/>
              <a:t>car </a:t>
            </a:r>
            <a:r>
              <a:rPr lang="en-US" dirty="0" err="1" smtClean="0"/>
              <a:t>limités</a:t>
            </a:r>
            <a:r>
              <a:rPr lang="en-US" dirty="0" smtClean="0"/>
              <a:t> par la </a:t>
            </a:r>
            <a:r>
              <a:rPr lang="en-US" b="1" dirty="0" err="1" smtClean="0"/>
              <a:t>bandes</a:t>
            </a:r>
            <a:r>
              <a:rPr lang="en-US" b="1" dirty="0" smtClean="0"/>
              <a:t> </a:t>
            </a:r>
            <a:r>
              <a:rPr lang="en-US" b="1" dirty="0" err="1" smtClean="0"/>
              <a:t>passantes</a:t>
            </a:r>
            <a:r>
              <a:rPr lang="en-US" b="1" dirty="0" smtClean="0"/>
              <a:t> </a:t>
            </a:r>
            <a:r>
              <a:rPr lang="en-US" dirty="0" smtClean="0"/>
              <a:t>entre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862548"/>
            <a:ext cx="6073140" cy="1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sur la « </a:t>
            </a:r>
            <a:r>
              <a:rPr lang="fr-FR" dirty="0" err="1" smtClean="0"/>
              <a:t>Parallel</a:t>
            </a:r>
            <a:r>
              <a:rPr lang="fr-FR" dirty="0" smtClean="0"/>
              <a:t> STL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À utiliser lorsque :</a:t>
            </a:r>
          </a:p>
          <a:p>
            <a:pPr lvl="1"/>
            <a:r>
              <a:rPr lang="fr-FR" sz="1800" dirty="0"/>
              <a:t>O</a:t>
            </a:r>
            <a:r>
              <a:rPr lang="fr-FR" sz="1800" dirty="0" smtClean="0"/>
              <a:t>n </a:t>
            </a:r>
            <a:r>
              <a:rPr lang="fr-FR" sz="1800" dirty="0"/>
              <a:t>travaille sur d</a:t>
            </a:r>
            <a:r>
              <a:rPr lang="fr-FR" sz="1800" dirty="0" smtClean="0"/>
              <a:t>es données de (très) grande dimension</a:t>
            </a:r>
          </a:p>
          <a:p>
            <a:pPr lvl="1"/>
            <a:r>
              <a:rPr lang="fr-FR" sz="1800" dirty="0" smtClean="0"/>
              <a:t>Les calculs sont conséquents par rapport aux transferts mémoire</a:t>
            </a:r>
          </a:p>
          <a:p>
            <a:pPr lvl="1"/>
            <a:r>
              <a:rPr lang="fr-FR" sz="1800" dirty="0" smtClean="0"/>
              <a:t>On n’a pas le temps et on veut juste faire en sorte que ça aille (un peu) plus vite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0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Changement de paradigme pour les </a:t>
            </a:r>
            <a:r>
              <a:rPr lang="fr-FR" dirty="0" err="1" smtClean="0"/>
              <a:t>CPUs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96326" y="3752752"/>
            <a:ext cx="787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Loi de Moore : 2 fois plus de transistors/puissance tous les 2 ans.  Toujours valable !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5842" y="1545908"/>
            <a:ext cx="766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fréquences des CPU stagnent : l’énergie est fonction du cube de la fréquence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4826427" y="2780996"/>
                <a:ext cx="4196405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tx1"/>
                    </a:solidFill>
                  </a:rPr>
                  <a:t>Energy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𝑭𝒓𝒆𝒒𝒖𝒆𝒏𝒄𝒚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FR" b="1" dirty="0" smtClean="0">
                    <a:solidFill>
                      <a:schemeClr val="tx1"/>
                    </a:solidFill>
                  </a:rPr>
                  <a:t>)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27" y="2780996"/>
                <a:ext cx="4196405" cy="283219"/>
              </a:xfrm>
              <a:prstGeom prst="rect">
                <a:avLst/>
              </a:prstGeom>
              <a:blipFill>
                <a:blip r:embed="rId3"/>
                <a:stretch>
                  <a:fillRect l="-3488" t="-25532" r="-2616" b="-489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796326" y="4488728"/>
            <a:ext cx="752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Seule solution =&gt; augmenter le nombre de cœurs pour augmenter la puissance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506443" y="2196716"/>
                <a:ext cx="1006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3" y="2196716"/>
                <a:ext cx="1006494" cy="276999"/>
              </a:xfrm>
              <a:prstGeom prst="rect">
                <a:avLst/>
              </a:prstGeom>
              <a:blipFill>
                <a:blip r:embed="rId4"/>
                <a:stretch>
                  <a:fillRect l="-4848" r="-424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506443" y="2584279"/>
                <a:ext cx="1080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3" y="2584279"/>
                <a:ext cx="1080424" cy="276999"/>
              </a:xfrm>
              <a:prstGeom prst="rect">
                <a:avLst/>
              </a:prstGeom>
              <a:blipFill>
                <a:blip r:embed="rId5"/>
                <a:stretch>
                  <a:fillRect l="-3955" r="-395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ccolade ouvrante 14"/>
          <p:cNvSpPr/>
          <p:nvPr/>
        </p:nvSpPr>
        <p:spPr>
          <a:xfrm flipH="1">
            <a:off x="2586867" y="2117487"/>
            <a:ext cx="262792" cy="848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923589" y="2401776"/>
                <a:ext cx="145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89" y="2401776"/>
                <a:ext cx="1459438" cy="276999"/>
              </a:xfrm>
              <a:prstGeom prst="rect">
                <a:avLst/>
              </a:prstGeom>
              <a:blipFill>
                <a:blip r:embed="rId6"/>
                <a:stretch>
                  <a:fillRect l="-3347" r="-2510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951163" y="2826425"/>
                <a:ext cx="1092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3" y="2826425"/>
                <a:ext cx="1092094" cy="276999"/>
              </a:xfrm>
              <a:prstGeom prst="rect">
                <a:avLst/>
              </a:prstGeom>
              <a:blipFill>
                <a:blip r:embed="rId7"/>
                <a:stretch>
                  <a:fillRect l="-3911" r="-3911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ccolade ouvrante 17"/>
          <p:cNvSpPr/>
          <p:nvPr/>
        </p:nvSpPr>
        <p:spPr>
          <a:xfrm flipH="1">
            <a:off x="4473331" y="2325979"/>
            <a:ext cx="262792" cy="1188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51163" y="3237264"/>
                <a:ext cx="504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3" y="3237264"/>
                <a:ext cx="504241" cy="276999"/>
              </a:xfrm>
              <a:prstGeom prst="rect">
                <a:avLst/>
              </a:prstGeom>
              <a:blipFill>
                <a:blip r:embed="rId8"/>
                <a:stretch>
                  <a:fillRect l="-8434" r="-9639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A suivre : GPGPU avec 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24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The free lunch </a:t>
            </a:r>
            <a:r>
              <a:rPr lang="fr-FR" dirty="0" err="1" smtClean="0"/>
              <a:t>is</a:t>
            </a:r>
            <a:r>
              <a:rPr lang="fr-FR" dirty="0" smtClean="0"/>
              <a:t> over ! » - </a:t>
            </a:r>
            <a:r>
              <a:rPr lang="fr-FR" dirty="0" err="1" smtClean="0"/>
              <a:t>Herb</a:t>
            </a:r>
            <a:r>
              <a:rPr lang="fr-FR" dirty="0" smtClean="0"/>
              <a:t> </a:t>
            </a:r>
            <a:r>
              <a:rPr lang="fr-FR" dirty="0" err="1" smtClean="0"/>
              <a:t>sutter</a:t>
            </a:r>
            <a:r>
              <a:rPr lang="fr-FR" dirty="0"/>
              <a:t>, 2005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9" y="1480054"/>
            <a:ext cx="6523096" cy="41739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344308" y="3004118"/>
            <a:ext cx="1592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vous : récupérer votre nombre de cœurs et la fréquence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Concurrent  VS  </a:t>
            </a:r>
            <a:r>
              <a:rPr lang="fr-FR" dirty="0" err="1" smtClean="0"/>
              <a:t>Parallel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Concurrency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Plusieurs tâches</a:t>
            </a:r>
          </a:p>
          <a:p>
            <a:r>
              <a:rPr lang="fr-FR" dirty="0" smtClean="0"/>
              <a:t>Non simultanées / en progression </a:t>
            </a:r>
          </a:p>
          <a:p>
            <a:r>
              <a:rPr lang="en-US" dirty="0" smtClean="0"/>
              <a:t>“Concurrency </a:t>
            </a:r>
            <a:r>
              <a:rPr lang="en-US" dirty="0"/>
              <a:t>is about</a:t>
            </a:r>
            <a:r>
              <a:rPr lang="en-US" b="1" dirty="0"/>
              <a:t> dealing with lots of things</a:t>
            </a:r>
            <a:r>
              <a:rPr lang="en-US" dirty="0"/>
              <a:t> at </a:t>
            </a:r>
            <a:r>
              <a:rPr lang="en-US" dirty="0" smtClean="0"/>
              <a:t>once”. </a:t>
            </a:r>
          </a:p>
          <a:p>
            <a:r>
              <a:rPr lang="fr-FR" dirty="0" smtClean="0"/>
              <a:t>Exemple : Threads python ou le cerveau humain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Parallelism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Une ou plusieurs tâches</a:t>
            </a:r>
          </a:p>
          <a:p>
            <a:r>
              <a:rPr lang="fr-FR" dirty="0" smtClean="0"/>
              <a:t>Simultanée(s)</a:t>
            </a:r>
          </a:p>
          <a:p>
            <a:r>
              <a:rPr lang="en-US" dirty="0" smtClean="0"/>
              <a:t>“Parallelism </a:t>
            </a:r>
            <a:r>
              <a:rPr lang="en-US" dirty="0"/>
              <a:t>is about </a:t>
            </a:r>
            <a:r>
              <a:rPr lang="en-US" b="1" dirty="0"/>
              <a:t>doing lots of things at once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Exemple</a:t>
            </a:r>
            <a:r>
              <a:rPr lang="en-US" dirty="0" smtClean="0"/>
              <a:t> : 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 </a:t>
            </a:r>
            <a:r>
              <a:rPr lang="en-US" dirty="0" err="1" smtClean="0"/>
              <a:t>cerveau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Bjarne </a:t>
            </a:r>
            <a:r>
              <a:rPr lang="en-US" dirty="0" err="1"/>
              <a:t>S</a:t>
            </a:r>
            <a:r>
              <a:rPr lang="en-US" dirty="0" err="1" smtClean="0"/>
              <a:t>troustrup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140932" y="160337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4" y="3927079"/>
            <a:ext cx="7829550" cy="1257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92801" y="518437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 err="1" smtClean="0"/>
              <a:t>From</a:t>
            </a:r>
            <a:r>
              <a:rPr lang="fr-FR" sz="1100" dirty="0" smtClean="0"/>
              <a:t> https</a:t>
            </a:r>
            <a:r>
              <a:rPr lang="fr-FR" sz="1100" dirty="0"/>
              <a:t>://docs.python.org/fr/3/library/threading.html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22" y="1639953"/>
            <a:ext cx="4022945" cy="36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Utiliser </a:t>
            </a:r>
            <a:r>
              <a:rPr lang="fr-FR" sz="3150" dirty="0" err="1" smtClean="0">
                <a:solidFill>
                  <a:schemeClr val="bg1"/>
                </a:solidFill>
              </a:rPr>
              <a:t>OpenMP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17" y="1161787"/>
            <a:ext cx="3629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qu’OPENMP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3329" y="2077346"/>
            <a:ext cx="5178491" cy="2855920"/>
          </a:xfrm>
        </p:spPr>
        <p:txBody>
          <a:bodyPr>
            <a:normAutofit/>
          </a:bodyPr>
          <a:lstStyle/>
          <a:p>
            <a:r>
              <a:rPr lang="fr-FR" sz="1400" b="1" spc="-1" dirty="0">
                <a:solidFill>
                  <a:srgbClr val="800000"/>
                </a:solidFill>
                <a:latin typeface="Arial"/>
              </a:rPr>
              <a:t>Open</a:t>
            </a:r>
            <a:r>
              <a:rPr lang="fr-FR" sz="1400" spc="-1" dirty="0">
                <a:solidFill>
                  <a:srgbClr val="800000"/>
                </a:solidFill>
                <a:latin typeface="Arial"/>
              </a:rPr>
              <a:t> </a:t>
            </a:r>
            <a:r>
              <a:rPr lang="fr-FR" sz="1400" b="1" spc="-1" dirty="0" smtClean="0">
                <a:solidFill>
                  <a:srgbClr val="800000"/>
                </a:solidFill>
                <a:latin typeface="Arial"/>
              </a:rPr>
              <a:t>M</a:t>
            </a:r>
            <a:r>
              <a:rPr lang="fr-FR" sz="1400" spc="-1" dirty="0" smtClean="0">
                <a:solidFill>
                  <a:srgbClr val="FF950E"/>
                </a:solidFill>
                <a:latin typeface="Arial"/>
              </a:rPr>
              <a:t>ulti-</a:t>
            </a:r>
            <a:r>
              <a:rPr lang="fr-FR" sz="1400" b="1" spc="-1" dirty="0" err="1" smtClean="0">
                <a:solidFill>
                  <a:srgbClr val="800000"/>
                </a:solidFill>
                <a:latin typeface="Arial"/>
              </a:rPr>
              <a:t>P</a:t>
            </a:r>
            <a:r>
              <a:rPr lang="fr-FR" sz="1400" spc="-1" dirty="0" err="1" smtClean="0">
                <a:solidFill>
                  <a:srgbClr val="FF950E"/>
                </a:solidFill>
                <a:latin typeface="Arial"/>
              </a:rPr>
              <a:t>rocessing</a:t>
            </a:r>
            <a:endParaRPr lang="fr-FR" dirty="0" smtClean="0"/>
          </a:p>
          <a:p>
            <a:r>
              <a:rPr lang="fr-FR" dirty="0" err="1" smtClean="0"/>
              <a:t>OpenMP</a:t>
            </a:r>
            <a:r>
              <a:rPr lang="fr-FR" dirty="0" smtClean="0"/>
              <a:t> </a:t>
            </a:r>
            <a:r>
              <a:rPr lang="fr-FR" dirty="0"/>
              <a:t>n'est qu'un langage dans lequel on peut implémenter son </a:t>
            </a:r>
            <a:r>
              <a:rPr lang="fr-FR" dirty="0" err="1"/>
              <a:t>algo</a:t>
            </a:r>
            <a:r>
              <a:rPr lang="fr-FR" dirty="0"/>
              <a:t> </a:t>
            </a:r>
            <a:r>
              <a:rPr lang="fr-FR" dirty="0" smtClean="0"/>
              <a:t>parallèle, </a:t>
            </a:r>
            <a:r>
              <a:rPr lang="fr-FR" dirty="0"/>
              <a:t>comme </a:t>
            </a:r>
            <a:r>
              <a:rPr lang="fr-FR" dirty="0" err="1"/>
              <a:t>tbb</a:t>
            </a:r>
            <a:r>
              <a:rPr lang="fr-FR" dirty="0"/>
              <a:t> </a:t>
            </a:r>
            <a:r>
              <a:rPr lang="fr-FR" dirty="0" err="1"/>
              <a:t>mpi</a:t>
            </a:r>
            <a:r>
              <a:rPr lang="fr-FR" dirty="0"/>
              <a:t> </a:t>
            </a:r>
            <a:r>
              <a:rPr lang="fr-FR" dirty="0" err="1"/>
              <a:t>cuda</a:t>
            </a:r>
            <a:r>
              <a:rPr lang="fr-FR" dirty="0"/>
              <a:t> etc.</a:t>
            </a:r>
          </a:p>
          <a:p>
            <a:r>
              <a:rPr lang="fr-FR" dirty="0"/>
              <a:t>il faut avoir une idée précise de l'algorithme et avoir </a:t>
            </a:r>
            <a:r>
              <a:rPr lang="fr-FR" dirty="0" smtClean="0"/>
              <a:t>découpé </a:t>
            </a:r>
            <a:r>
              <a:rPr lang="fr-FR" dirty="0"/>
              <a:t>en amont son </a:t>
            </a:r>
            <a:r>
              <a:rPr lang="fr-FR" dirty="0" smtClean="0"/>
              <a:t>problème car :</a:t>
            </a:r>
            <a:endParaRPr lang="fr-FR" dirty="0"/>
          </a:p>
          <a:p>
            <a:r>
              <a:rPr lang="fr-FR" dirty="0" err="1"/>
              <a:t>OpenMP</a:t>
            </a:r>
            <a:r>
              <a:rPr lang="fr-FR" dirty="0" smtClean="0"/>
              <a:t> </a:t>
            </a:r>
            <a:r>
              <a:rPr lang="fr-FR" dirty="0"/>
              <a:t>n'est pas magique et ne fait pas tout le travail</a:t>
            </a:r>
          </a:p>
          <a:p>
            <a:r>
              <a:rPr lang="fr-FR" dirty="0" err="1"/>
              <a:t>OpenMP</a:t>
            </a:r>
            <a:r>
              <a:rPr lang="fr-FR" dirty="0" smtClean="0"/>
              <a:t> </a:t>
            </a:r>
            <a:r>
              <a:rPr lang="fr-FR" dirty="0"/>
              <a:t>est principalement un ensemble de directives de préprocesseur </a:t>
            </a:r>
            <a:r>
              <a:rPr lang="fr-FR" dirty="0" err="1"/>
              <a:t>commencant</a:t>
            </a:r>
            <a:r>
              <a:rPr lang="fr-FR" dirty="0"/>
              <a:t> par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		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smtClean="0"/>
              <a:t>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58983464"/>
              </p:ext>
            </p:extLst>
          </p:nvPr>
        </p:nvGraphicFramePr>
        <p:xfrm>
          <a:off x="4901214" y="1898960"/>
          <a:ext cx="5012406" cy="354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7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4" y="1713041"/>
            <a:ext cx="8270875" cy="222981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35894" y="42627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spc="-1" dirty="0">
                <a:solidFill>
                  <a:srgbClr val="FF950E"/>
                </a:solidFill>
                <a:latin typeface="Arial"/>
              </a:rPr>
              <a:t>« Fork and </a:t>
            </a:r>
            <a:r>
              <a:rPr lang="fr-FR" sz="2400" spc="-1" dirty="0" err="1">
                <a:solidFill>
                  <a:srgbClr val="FF950E"/>
                </a:solidFill>
                <a:latin typeface="Arial"/>
              </a:rPr>
              <a:t>Join</a:t>
            </a:r>
            <a:r>
              <a:rPr lang="fr-FR" sz="2400" spc="-1" dirty="0">
                <a:solidFill>
                  <a:srgbClr val="FF950E"/>
                </a:solidFill>
                <a:latin typeface="Arial"/>
              </a:rPr>
              <a:t> »</a:t>
            </a:r>
            <a:br>
              <a:rPr lang="fr-FR" sz="2400" spc="-1" dirty="0">
                <a:solidFill>
                  <a:srgbClr val="FF950E"/>
                </a:solidFill>
                <a:latin typeface="Arial"/>
              </a:rPr>
            </a:b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3346725" y="3949056"/>
            <a:ext cx="4572000" cy="1579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Un unique processus (thread maître)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Crée des threads en début de section parallèle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Synchronise les threads en fin de section parallèle</a:t>
            </a:r>
          </a:p>
        </p:txBody>
      </p:sp>
    </p:spTree>
    <p:extLst>
      <p:ext uri="{BB962C8B-B14F-4D97-AF65-F5344CB8AC3E}">
        <p14:creationId xmlns:p14="http://schemas.microsoft.com/office/powerpoint/2010/main" val="2604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Avantages : simplicité et clarté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532552" y="1540505"/>
            <a:ext cx="2460740" cy="446671"/>
          </a:xfrm>
        </p:spPr>
        <p:txBody>
          <a:bodyPr/>
          <a:lstStyle/>
          <a:p>
            <a:r>
              <a:rPr lang="fr-FR" dirty="0" err="1"/>
              <a:t>p</a:t>
            </a:r>
            <a:r>
              <a:rPr lang="fr-FR" dirty="0" err="1" smtClean="0"/>
              <a:t>thread</a:t>
            </a:r>
            <a:r>
              <a:rPr lang="fr-FR" dirty="0" smtClean="0"/>
              <a:t> (C)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2557397" cy="3154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thunk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{	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// do </a:t>
            </a:r>
            <a:r>
              <a:rPr lang="fr-FR" dirty="0" err="1" smtClean="0"/>
              <a:t>something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pthread_t</a:t>
            </a:r>
            <a:r>
              <a:rPr lang="fr-FR" dirty="0"/>
              <a:t> </a:t>
            </a:r>
            <a:r>
              <a:rPr lang="fr-FR" dirty="0" err="1"/>
              <a:t>tid</a:t>
            </a:r>
            <a:r>
              <a:rPr lang="fr-FR" dirty="0"/>
              <a:t>[4];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for(</a:t>
            </a:r>
            <a:r>
              <a:rPr lang="fr-FR" dirty="0" err="1"/>
              <a:t>int</a:t>
            </a:r>
            <a:r>
              <a:rPr lang="fr-FR" dirty="0"/>
              <a:t> i = 0; i &lt; 4; i++)	</a:t>
            </a:r>
          </a:p>
          <a:p>
            <a:pPr marL="0" indent="0"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pthread_create</a:t>
            </a:r>
            <a:r>
              <a:rPr lang="fr-FR" dirty="0"/>
              <a:t>(&amp;</a:t>
            </a:r>
            <a:r>
              <a:rPr lang="fr-FR" dirty="0" err="1"/>
              <a:t>tid</a:t>
            </a:r>
            <a:r>
              <a:rPr lang="fr-FR" dirty="0"/>
              <a:t>[0],0,thunk,0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 (</a:t>
            </a:r>
            <a:r>
              <a:rPr lang="fr-FR" dirty="0" err="1"/>
              <a:t>int</a:t>
            </a:r>
            <a:r>
              <a:rPr lang="fr-FR" dirty="0"/>
              <a:t> i = 0; i &lt; 4; i++)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pthread_join</a:t>
            </a:r>
            <a:r>
              <a:rPr lang="fr-FR" dirty="0"/>
              <a:t> (</a:t>
            </a:r>
            <a:r>
              <a:rPr lang="fr-FR" dirty="0" err="1"/>
              <a:t>tid</a:t>
            </a:r>
            <a:r>
              <a:rPr lang="fr-FR" dirty="0"/>
              <a:t>[i]);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3"/>
          </p:nvPr>
        </p:nvSpPr>
        <p:spPr>
          <a:xfrm>
            <a:off x="3499124" y="1553996"/>
            <a:ext cx="2836615" cy="461144"/>
          </a:xfrm>
        </p:spPr>
        <p:txBody>
          <a:bodyPr/>
          <a:lstStyle/>
          <a:p>
            <a:r>
              <a:rPr lang="fr-FR" dirty="0" err="1"/>
              <a:t>s</a:t>
            </a:r>
            <a:r>
              <a:rPr lang="fr-FR" dirty="0" err="1" smtClean="0"/>
              <a:t>td</a:t>
            </a:r>
            <a:r>
              <a:rPr lang="fr-FR" dirty="0" smtClean="0"/>
              <a:t>::</a:t>
            </a:r>
            <a:r>
              <a:rPr lang="fr-FR" dirty="0" smtClean="0"/>
              <a:t>threads (C++)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>
          <a:xfrm>
            <a:off x="3499124" y="2116627"/>
            <a:ext cx="2836615" cy="3154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thunk</a:t>
            </a:r>
            <a:r>
              <a:rPr lang="fr-FR" sz="1200" dirty="0"/>
              <a:t>()</a:t>
            </a:r>
          </a:p>
          <a:p>
            <a:pPr marL="0" indent="0">
              <a:buNone/>
            </a:pPr>
            <a:r>
              <a:rPr lang="fr-FR" sz="1200" dirty="0" smtClean="0"/>
              <a:t>{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/>
              <a:t> // do </a:t>
            </a:r>
            <a:r>
              <a:rPr lang="fr-FR" sz="1200" dirty="0" err="1"/>
              <a:t>something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std</a:t>
            </a:r>
            <a:r>
              <a:rPr lang="en-US" sz="1200" dirty="0"/>
              <a:t>::thread </a:t>
            </a:r>
            <a:r>
              <a:rPr lang="en-US" sz="1200" dirty="0" err="1" smtClean="0"/>
              <a:t>tid</a:t>
            </a:r>
            <a:r>
              <a:rPr lang="en-US" sz="1200" dirty="0" smtClean="0"/>
              <a:t>[4</a:t>
            </a:r>
            <a:r>
              <a:rPr lang="en-US" sz="1200" dirty="0"/>
              <a:t>];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4;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tid</a:t>
            </a:r>
            <a:r>
              <a:rPr lang="en-US" sz="1200" dirty="0"/>
              <a:t> </a:t>
            </a:r>
            <a:r>
              <a:rPr lang="en-US" sz="1200" dirty="0" smtClean="0"/>
              <a:t>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std</a:t>
            </a:r>
            <a:r>
              <a:rPr lang="en-US" sz="1200" dirty="0"/>
              <a:t>::thread(</a:t>
            </a:r>
            <a:r>
              <a:rPr lang="en-US" sz="1200" dirty="0" err="1"/>
              <a:t>thunk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4;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tid</a:t>
            </a:r>
            <a:r>
              <a:rPr lang="en-US" sz="1200" dirty="0"/>
              <a:t> </a:t>
            </a:r>
            <a:r>
              <a:rPr lang="en-US" sz="1200" dirty="0" smtClean="0"/>
              <a:t>[</a:t>
            </a:r>
            <a:r>
              <a:rPr lang="en-US" sz="1200" dirty="0" err="1"/>
              <a:t>i</a:t>
            </a:r>
            <a:r>
              <a:rPr lang="en-US" sz="1200" dirty="0"/>
              <a:t>].join();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2" name="Espace réservé du texte 9"/>
          <p:cNvSpPr txBox="1">
            <a:spLocks/>
          </p:cNvSpPr>
          <p:nvPr/>
        </p:nvSpPr>
        <p:spPr>
          <a:xfrm>
            <a:off x="6159264" y="1544112"/>
            <a:ext cx="283661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OpenMP</a:t>
            </a:r>
            <a:endParaRPr lang="fr-FR" dirty="0" smtClean="0"/>
          </a:p>
        </p:txBody>
      </p:sp>
      <p:sp>
        <p:nvSpPr>
          <p:cNvPr id="13" name="Espace réservé du contenu 10"/>
          <p:cNvSpPr txBox="1">
            <a:spLocks/>
          </p:cNvSpPr>
          <p:nvPr/>
        </p:nvSpPr>
        <p:spPr>
          <a:xfrm>
            <a:off x="6159264" y="2106743"/>
            <a:ext cx="2836615" cy="315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/>
              <a:t>#</a:t>
            </a:r>
            <a:r>
              <a:rPr lang="fr-FR" sz="1200" dirty="0" err="1"/>
              <a:t>pragma</a:t>
            </a:r>
            <a:r>
              <a:rPr lang="fr-FR" sz="1200" dirty="0"/>
              <a:t> </a:t>
            </a:r>
            <a:r>
              <a:rPr lang="fr-FR" sz="1200" dirty="0" err="1"/>
              <a:t>omp</a:t>
            </a:r>
            <a:r>
              <a:rPr lang="fr-FR" sz="1200" dirty="0"/>
              <a:t> </a:t>
            </a:r>
            <a:r>
              <a:rPr lang="fr-FR" sz="1200" dirty="0" err="1"/>
              <a:t>parallel</a:t>
            </a:r>
            <a:r>
              <a:rPr lang="fr-FR" sz="1200" dirty="0"/>
              <a:t> </a:t>
            </a:r>
            <a:r>
              <a:rPr lang="fr-FR" sz="1200" dirty="0" err="1"/>
              <a:t>num_threads</a:t>
            </a:r>
            <a:r>
              <a:rPr lang="fr-FR" sz="1200" dirty="0"/>
              <a:t>(4)</a:t>
            </a:r>
          </a:p>
          <a:p>
            <a:pPr marL="0" indent="0">
              <a:buNone/>
            </a:pPr>
            <a:r>
              <a:rPr lang="fr-FR" sz="1200" dirty="0" smtClean="0"/>
              <a:t>{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/>
              <a:t> // do </a:t>
            </a:r>
            <a:r>
              <a:rPr lang="fr-FR" sz="1200" dirty="0" err="1"/>
              <a:t>something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091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dcmitype/"/>
    <ds:schemaRef ds:uri="16c05727-aa75-4e4a-9b5f-8a80a1165891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17792</TotalTime>
  <Words>2273</Words>
  <Application>Microsoft Office PowerPoint</Application>
  <PresentationFormat>Affichage à l'écran (16:10)</PresentationFormat>
  <Paragraphs>417</Paragraphs>
  <Slides>30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Courier New</vt:lpstr>
      <vt:lpstr>Gill Sans MT</vt:lpstr>
      <vt:lpstr>Symbol</vt:lpstr>
      <vt:lpstr>Wingdings</vt:lpstr>
      <vt:lpstr>Wingdings 2</vt:lpstr>
      <vt:lpstr>Dividende</vt:lpstr>
      <vt:lpstr>Multithread computation</vt:lpstr>
      <vt:lpstr>Un peu d’histoire</vt:lpstr>
      <vt:lpstr>Changement de paradigme pour les CPUs</vt:lpstr>
      <vt:lpstr>« The free lunch is over ! » - Herb sutter, 2005</vt:lpstr>
      <vt:lpstr>Concurrent  VS  Parallel</vt:lpstr>
      <vt:lpstr>Utiliser OpenMP</vt:lpstr>
      <vt:lpstr>Qu’est-ce qu’OPENMP ?</vt:lpstr>
      <vt:lpstr>Modèle d’exécution</vt:lpstr>
      <vt:lpstr>Avantages : simplicité et clarté</vt:lpstr>
      <vt:lpstr>On se lance</vt:lpstr>
      <vt:lpstr>Pragma omp parallel</vt:lpstr>
      <vt:lpstr>Pragma OMP single</vt:lpstr>
      <vt:lpstr>Récupérer / paramétrer le nombre de threads</vt:lpstr>
      <vt:lpstr>À vous !</vt:lpstr>
      <vt:lpstr>Pragma OMP Section(s)</vt:lpstr>
      <vt:lpstr>OMP Section(s) VS OMP Single</vt:lpstr>
      <vt:lpstr>Pragma OMP barrier</vt:lpstr>
      <vt:lpstr>Critical et Atomic</vt:lpstr>
      <vt:lpstr>À vous !</vt:lpstr>
      <vt:lpstr>Je ne vous ai pas tout dit…</vt:lpstr>
      <vt:lpstr>À vous !</vt:lpstr>
      <vt:lpstr>Il vous reste un peu de place ?</vt:lpstr>
      <vt:lpstr>À vous !</vt:lpstr>
      <vt:lpstr>Debugger sous visual</vt:lpstr>
      <vt:lpstr>Ressources</vt:lpstr>
      <vt:lpstr>Un mot sur la « parallel STL »</vt:lpstr>
      <vt:lpstr>Du calcul parallel dans le standard</vt:lpstr>
      <vt:lpstr>Limitations…</vt:lpstr>
      <vt:lpstr>Conclusion sur la « Parallel STL »</vt:lpstr>
      <vt:lpstr>A suivre : GPGPU avec CUDA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170</cp:revision>
  <dcterms:created xsi:type="dcterms:W3CDTF">2020-11-18T16:15:56Z</dcterms:created>
  <dcterms:modified xsi:type="dcterms:W3CDTF">2021-02-09T22:02:15Z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