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48"/>
  </p:notesMasterIdLst>
  <p:handoutMasterIdLst>
    <p:handoutMasterId r:id="rId49"/>
  </p:handoutMasterIdLst>
  <p:sldIdLst>
    <p:sldId id="256" r:id="rId5"/>
    <p:sldId id="272" r:id="rId6"/>
    <p:sldId id="263" r:id="rId7"/>
    <p:sldId id="336" r:id="rId8"/>
    <p:sldId id="296" r:id="rId9"/>
    <p:sldId id="321" r:id="rId10"/>
    <p:sldId id="339" r:id="rId11"/>
    <p:sldId id="355" r:id="rId12"/>
    <p:sldId id="322" r:id="rId13"/>
    <p:sldId id="323" r:id="rId14"/>
    <p:sldId id="324" r:id="rId15"/>
    <p:sldId id="325" r:id="rId16"/>
    <p:sldId id="326" r:id="rId17"/>
    <p:sldId id="335" r:id="rId18"/>
    <p:sldId id="329" r:id="rId19"/>
    <p:sldId id="356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8" r:id="rId28"/>
    <p:sldId id="349" r:id="rId29"/>
    <p:sldId id="350" r:id="rId30"/>
    <p:sldId id="357" r:id="rId31"/>
    <p:sldId id="337" r:id="rId32"/>
    <p:sldId id="351" r:id="rId33"/>
    <p:sldId id="328" r:id="rId34"/>
    <p:sldId id="352" r:id="rId35"/>
    <p:sldId id="353" r:id="rId36"/>
    <p:sldId id="354" r:id="rId37"/>
    <p:sldId id="358" r:id="rId38"/>
    <p:sldId id="338" r:id="rId39"/>
    <p:sldId id="359" r:id="rId40"/>
    <p:sldId id="360" r:id="rId41"/>
    <p:sldId id="362" r:id="rId42"/>
    <p:sldId id="332" r:id="rId43"/>
    <p:sldId id="333" r:id="rId44"/>
    <p:sldId id="361" r:id="rId45"/>
    <p:sldId id="330" r:id="rId46"/>
    <p:sldId id="363" r:id="rId4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30" d="100"/>
          <a:sy n="130" d="100"/>
        </p:scale>
        <p:origin x="2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105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93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55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Printf</a:t>
            </a:r>
            <a:r>
              <a:rPr lang="fr-FR" dirty="0" smtClean="0"/>
              <a:t> les architectures </a:t>
            </a:r>
            <a:r>
              <a:rPr lang="fr-FR" dirty="0" err="1" smtClean="0"/>
              <a:t>cuda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485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85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Static</a:t>
            </a:r>
            <a:r>
              <a:rPr lang="fr-FR" dirty="0" smtClean="0"/>
              <a:t> vs global</a:t>
            </a:r>
          </a:p>
          <a:p>
            <a:r>
              <a:rPr lang="fr-FR" dirty="0" err="1" smtClean="0"/>
              <a:t>Static</a:t>
            </a:r>
            <a:r>
              <a:rPr lang="fr-FR" baseline="0" dirty="0" smtClean="0"/>
              <a:t> est valable dans un fichier </a:t>
            </a:r>
            <a:r>
              <a:rPr lang="fr-FR" baseline="0" dirty="0" err="1" smtClean="0"/>
              <a:t>cpp</a:t>
            </a:r>
            <a:endParaRPr lang="fr-FR" baseline="0" dirty="0" smtClean="0"/>
          </a:p>
          <a:p>
            <a:r>
              <a:rPr lang="fr-FR" dirty="0" smtClean="0"/>
              <a:t>Global est valable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993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335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2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SIMT = SIMD avec</a:t>
            </a:r>
            <a:r>
              <a:rPr lang="fr-FR" baseline="0" dirty="0" smtClean="0"/>
              <a:t> des threads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48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Démonstration sur</a:t>
            </a:r>
            <a:r>
              <a:rPr lang="fr-FR" baseline="0" dirty="0" smtClean="0"/>
              <a:t> reverse </a:t>
            </a:r>
            <a:r>
              <a:rPr lang="fr-FR" baseline="0" dirty="0" err="1" smtClean="0"/>
              <a:t>cud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916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10/02/2021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DA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GPGPU avec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smtClean="0">
                <a:solidFill>
                  <a:srgbClr val="7CEBFF"/>
                </a:solidFill>
              </a:rPr>
              <a:t>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191662" y="1531907"/>
            <a:ext cx="6260172" cy="41016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Passage d'arguments aux noyaux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Passage d'arguments identique au 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Aucun retour automatique de données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Noyau forcement de type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passage par référence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nombre variable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d'arguments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pc="-1" dirty="0" smtClean="0">
                <a:solidFill>
                  <a:srgbClr val="FF950E"/>
                </a:solidFill>
              </a:rPr>
              <a:t>Appel de noyau depuis un noyau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Possible à partir de CUDA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5.0</a:t>
            </a:r>
            <a:endParaRPr lang="fr-FR" spc="-1" dirty="0">
              <a:solidFill>
                <a:srgbClr val="FF950E"/>
              </a:solidFill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Récursivité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Possible à partir de CUDA 7.0 et architecture Fermi (~2011)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677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CudaMalloc</a:t>
            </a:r>
            <a:r>
              <a:rPr lang="fr-FR" dirty="0" smtClean="0"/>
              <a:t> et </a:t>
            </a:r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435894" y="1580855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Allocation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sur l'adresse du buffer allouée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size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du buffer à allouer (</a:t>
            </a:r>
            <a:r>
              <a:rPr lang="fr-FR" sz="1800" b="1" strike="noStrike" spc="-1" dirty="0">
                <a:solidFill>
                  <a:srgbClr val="008000"/>
                </a:solidFill>
                <a:latin typeface="Arial narrow"/>
              </a:rPr>
              <a:t>en octets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).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 narrow"/>
              </a:rPr>
              <a:t>Libération d'une zone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 narrow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 ;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sur le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buffer à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libérer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980000" y="3521475"/>
            <a:ext cx="5184000" cy="1703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*data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n = 1024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= n *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**)&amp;data,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 smtClean="0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600" b="0" strike="noStrike" spc="-1" smtClean="0">
                <a:solidFill>
                  <a:srgbClr val="000000"/>
                </a:solidFill>
                <a:latin typeface="Courier New"/>
              </a:rPr>
              <a:t> (data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cudaMemcpy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5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Copie de données HOST ↔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1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650" b="1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* dst,            </a:t>
            </a:r>
            <a:r>
              <a:rPr lang="fr-FR" sz="1650" b="0" strike="noStrike" spc="-1" dirty="0">
                <a:solidFill>
                  <a:srgbClr val="008000"/>
                </a:solidFill>
                <a:latin typeface="Arial Narrow"/>
              </a:rPr>
              <a:t>// Adresse du buffer destination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const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src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  </a:t>
            </a:r>
            <a:r>
              <a:rPr lang="fr-FR" sz="1650" b="0" strike="noStrike" spc="-1" dirty="0">
                <a:solidFill>
                  <a:srgbClr val="008000"/>
                </a:solidFill>
                <a:latin typeface="Arial Narrow"/>
              </a:rPr>
              <a:t>// Adresse du buffer source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count,       </a:t>
            </a:r>
            <a:r>
              <a:rPr lang="fr-FR" sz="1650" b="0" strike="noStrike" spc="-1" dirty="0">
                <a:solidFill>
                  <a:srgbClr val="008000"/>
                </a:solidFill>
                <a:latin typeface="Arial Narrow"/>
              </a:rPr>
              <a:t>// Taille des données à transférer (octets)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kind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) ;   </a:t>
            </a:r>
            <a:r>
              <a:rPr lang="fr-FR" sz="1650" b="0" strike="noStrike" spc="-1" dirty="0">
                <a:solidFill>
                  <a:srgbClr val="008000"/>
                </a:solidFill>
                <a:latin typeface="Arial Narrow"/>
              </a:rPr>
              <a:t>// Sens de la copie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Type de copie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1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{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cudaMemcpyHostToHost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1" strike="noStrike" spc="-1" dirty="0" err="1">
                <a:solidFill>
                  <a:srgbClr val="0A3071"/>
                </a:solidFill>
                <a:latin typeface="Arial Narrow"/>
              </a:rPr>
              <a:t>cudaMemcpyHostToDevice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1" strike="noStrike" spc="-1" dirty="0" err="1">
                <a:solidFill>
                  <a:srgbClr val="0A3071"/>
                </a:solidFill>
                <a:latin typeface="Arial Narrow"/>
              </a:rPr>
              <a:t>cudaMemcpyDeviceToHost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cudaMemcpyDeviceToDevice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0" strike="noStrike" spc="-1" dirty="0" err="1" smtClean="0">
                <a:solidFill>
                  <a:srgbClr val="0A3071"/>
                </a:solidFill>
                <a:latin typeface="Arial Narrow"/>
              </a:rPr>
              <a:t>cudaMemcpyDefault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} ;</a:t>
            </a:r>
          </a:p>
        </p:txBody>
      </p:sp>
    </p:spTree>
    <p:extLst>
      <p:ext uri="{BB962C8B-B14F-4D97-AF65-F5344CB8AC3E}">
        <p14:creationId xmlns:p14="http://schemas.microsoft.com/office/powerpoint/2010/main" val="37169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2 entiers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3362400" y="1430401"/>
            <a:ext cx="5543640" cy="31847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&lt;&lt;&lt;1,1&gt;&gt;&gt;( 2, 7,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&amp;</a:t>
            </a:r>
            <a:r>
              <a:rPr lang="fr-FR" sz="1200" b="1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355399" y="4679835"/>
            <a:ext cx="5543280" cy="8491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17"/>
          <p:cNvSpPr/>
          <p:nvPr/>
        </p:nvSpPr>
        <p:spPr>
          <a:xfrm>
            <a:off x="435894" y="2940089"/>
            <a:ext cx="1865742" cy="4616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Attente implicite de la</a:t>
            </a:r>
          </a:p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terminaison du noyau</a:t>
            </a:r>
          </a:p>
        </p:txBody>
      </p:sp>
      <p:sp>
        <p:nvSpPr>
          <p:cNvPr id="21" name="Line 18"/>
          <p:cNvSpPr/>
          <p:nvPr/>
        </p:nvSpPr>
        <p:spPr>
          <a:xfrm>
            <a:off x="2301636" y="3163613"/>
            <a:ext cx="1376985" cy="73573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" name="Group 19"/>
          <p:cNvGrpSpPr/>
          <p:nvPr/>
        </p:nvGrpSpPr>
        <p:grpSpPr>
          <a:xfrm>
            <a:off x="150621" y="1585344"/>
            <a:ext cx="3527999" cy="568636"/>
            <a:chOff x="2376000" y="792000"/>
            <a:chExt cx="4102415" cy="568636"/>
          </a:xfrm>
        </p:grpSpPr>
        <p:sp>
          <p:nvSpPr>
            <p:cNvPr id="23" name="CustomShape 20"/>
            <p:cNvSpPr/>
            <p:nvPr/>
          </p:nvSpPr>
          <p:spPr>
            <a:xfrm>
              <a:off x="2376000" y="792000"/>
              <a:ext cx="352800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Bonne pratique : préfixer les variables</a:t>
              </a:r>
            </a:p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pointant sur des buffers GPU par « dev_ »</a:t>
              </a:r>
            </a:p>
          </p:txBody>
        </p:sp>
        <p:sp>
          <p:nvSpPr>
            <p:cNvPr id="24" name="Line 21"/>
            <p:cNvSpPr/>
            <p:nvPr/>
          </p:nvSpPr>
          <p:spPr>
            <a:xfrm>
              <a:off x="5904000" y="1066988"/>
              <a:ext cx="574415" cy="29364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013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Renverser un vecteur de taille N à l’aide du GPU</a:t>
            </a:r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Reverse_cud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</a:p>
          <a:p>
            <a:r>
              <a:rPr lang="fr-FR" dirty="0"/>
              <a:t>Implémenter les parties manquantes (TODO)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14</a:t>
            </a:fld>
            <a:endParaRPr lang="fr-FR" sz="1600"/>
          </a:p>
        </p:txBody>
      </p:sp>
      <p:grpSp>
        <p:nvGrpSpPr>
          <p:cNvPr id="3" name="Groupe 2"/>
          <p:cNvGrpSpPr/>
          <p:nvPr/>
        </p:nvGrpSpPr>
        <p:grpSpPr>
          <a:xfrm>
            <a:off x="2753601" y="3371439"/>
            <a:ext cx="3819360" cy="2189496"/>
            <a:chOff x="539280" y="3343428"/>
            <a:chExt cx="8448480" cy="2783904"/>
          </a:xfrm>
        </p:grpSpPr>
        <p:grpSp>
          <p:nvGrpSpPr>
            <p:cNvPr id="16" name="Group 3"/>
            <p:cNvGrpSpPr/>
            <p:nvPr/>
          </p:nvGrpSpPr>
          <p:grpSpPr>
            <a:xfrm>
              <a:off x="4608000" y="3744000"/>
              <a:ext cx="2592000" cy="782870"/>
              <a:chOff x="4608000" y="3744000"/>
              <a:chExt cx="2592000" cy="782870"/>
            </a:xfrm>
          </p:grpSpPr>
          <p:sp>
            <p:nvSpPr>
              <p:cNvPr id="17" name="CustomShape 4"/>
              <p:cNvSpPr/>
              <p:nvPr/>
            </p:nvSpPr>
            <p:spPr>
              <a:xfrm>
                <a:off x="4608000" y="374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5"/>
              <p:cNvSpPr/>
              <p:nvPr/>
            </p:nvSpPr>
            <p:spPr>
              <a:xfrm>
                <a:off x="4954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19" name="CustomShape 6"/>
              <p:cNvSpPr/>
              <p:nvPr/>
            </p:nvSpPr>
            <p:spPr>
              <a:xfrm>
                <a:off x="5193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20" name="CustomShape 7"/>
              <p:cNvSpPr/>
              <p:nvPr/>
            </p:nvSpPr>
            <p:spPr>
              <a:xfrm>
                <a:off x="5432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21" name="CustomShape 8"/>
              <p:cNvSpPr/>
              <p:nvPr/>
            </p:nvSpPr>
            <p:spPr>
              <a:xfrm>
                <a:off x="4716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22" name="CustomShape 9"/>
              <p:cNvSpPr/>
              <p:nvPr/>
            </p:nvSpPr>
            <p:spPr>
              <a:xfrm>
                <a:off x="5904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23" name="CustomShape 10"/>
              <p:cNvSpPr/>
              <p:nvPr/>
            </p:nvSpPr>
            <p:spPr>
              <a:xfrm>
                <a:off x="6142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24" name="CustomShape 11"/>
              <p:cNvSpPr/>
              <p:nvPr/>
            </p:nvSpPr>
            <p:spPr>
              <a:xfrm>
                <a:off x="6381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25" name="CustomShape 12"/>
              <p:cNvSpPr/>
              <p:nvPr/>
            </p:nvSpPr>
            <p:spPr>
              <a:xfrm>
                <a:off x="5665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26" name="CustomShape 13"/>
              <p:cNvSpPr/>
              <p:nvPr/>
            </p:nvSpPr>
            <p:spPr>
              <a:xfrm>
                <a:off x="68587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27" name="CustomShape 14"/>
              <p:cNvSpPr/>
              <p:nvPr/>
            </p:nvSpPr>
            <p:spPr>
              <a:xfrm>
                <a:off x="6620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28" name="TextShape 15"/>
              <p:cNvSpPr txBox="1"/>
              <p:nvPr/>
            </p:nvSpPr>
            <p:spPr>
              <a:xfrm>
                <a:off x="5020605" y="4193151"/>
                <a:ext cx="1890676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9" name="Group 16"/>
            <p:cNvGrpSpPr/>
            <p:nvPr/>
          </p:nvGrpSpPr>
          <p:grpSpPr>
            <a:xfrm>
              <a:off x="539640" y="3744000"/>
              <a:ext cx="2830211" cy="807612"/>
              <a:chOff x="539640" y="3744000"/>
              <a:chExt cx="2830211" cy="807612"/>
            </a:xfrm>
          </p:grpSpPr>
          <p:sp>
            <p:nvSpPr>
              <p:cNvPr id="30" name="CustomShape 17"/>
              <p:cNvSpPr/>
              <p:nvPr/>
            </p:nvSpPr>
            <p:spPr>
              <a:xfrm>
                <a:off x="539640" y="374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18"/>
              <p:cNvSpPr/>
              <p:nvPr/>
            </p:nvSpPr>
            <p:spPr>
              <a:xfrm>
                <a:off x="886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32" name="CustomShape 19"/>
              <p:cNvSpPr/>
              <p:nvPr/>
            </p:nvSpPr>
            <p:spPr>
              <a:xfrm>
                <a:off x="1125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33" name="CustomShape 20"/>
              <p:cNvSpPr/>
              <p:nvPr/>
            </p:nvSpPr>
            <p:spPr>
              <a:xfrm>
                <a:off x="1363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4" name="CustomShape 21"/>
              <p:cNvSpPr/>
              <p:nvPr/>
            </p:nvSpPr>
            <p:spPr>
              <a:xfrm>
                <a:off x="647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35" name="CustomShape 22"/>
              <p:cNvSpPr/>
              <p:nvPr/>
            </p:nvSpPr>
            <p:spPr>
              <a:xfrm>
                <a:off x="1835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36" name="CustomShape 23"/>
              <p:cNvSpPr/>
              <p:nvPr/>
            </p:nvSpPr>
            <p:spPr>
              <a:xfrm>
                <a:off x="2074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37" name="CustomShape 24"/>
              <p:cNvSpPr/>
              <p:nvPr/>
            </p:nvSpPr>
            <p:spPr>
              <a:xfrm>
                <a:off x="2313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38" name="CustomShape 25"/>
              <p:cNvSpPr/>
              <p:nvPr/>
            </p:nvSpPr>
            <p:spPr>
              <a:xfrm>
                <a:off x="15969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39" name="CustomShape 26"/>
              <p:cNvSpPr/>
              <p:nvPr/>
            </p:nvSpPr>
            <p:spPr>
              <a:xfrm>
                <a:off x="2790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0" name="CustomShape 27"/>
              <p:cNvSpPr/>
              <p:nvPr/>
            </p:nvSpPr>
            <p:spPr>
              <a:xfrm>
                <a:off x="2551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1" name="TextShape 28"/>
              <p:cNvSpPr txBox="1"/>
              <p:nvPr/>
            </p:nvSpPr>
            <p:spPr>
              <a:xfrm>
                <a:off x="1133893" y="4217893"/>
                <a:ext cx="2235958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" name="Group 29"/>
            <p:cNvGrpSpPr/>
            <p:nvPr/>
          </p:nvGrpSpPr>
          <p:grpSpPr>
            <a:xfrm>
              <a:off x="4607640" y="5004000"/>
              <a:ext cx="3029893" cy="734040"/>
              <a:chOff x="4607640" y="5004000"/>
              <a:chExt cx="3029893" cy="734040"/>
            </a:xfrm>
          </p:grpSpPr>
          <p:sp>
            <p:nvSpPr>
              <p:cNvPr id="43" name="CustomShape 30"/>
              <p:cNvSpPr/>
              <p:nvPr/>
            </p:nvSpPr>
            <p:spPr>
              <a:xfrm>
                <a:off x="4607640" y="500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1"/>
              <p:cNvSpPr/>
              <p:nvPr/>
            </p:nvSpPr>
            <p:spPr>
              <a:xfrm>
                <a:off x="4954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5" name="CustomShape 32"/>
              <p:cNvSpPr/>
              <p:nvPr/>
            </p:nvSpPr>
            <p:spPr>
              <a:xfrm>
                <a:off x="5193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46" name="CustomShape 33"/>
              <p:cNvSpPr/>
              <p:nvPr/>
            </p:nvSpPr>
            <p:spPr>
              <a:xfrm>
                <a:off x="5431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47" name="CustomShape 34"/>
              <p:cNvSpPr/>
              <p:nvPr/>
            </p:nvSpPr>
            <p:spPr>
              <a:xfrm>
                <a:off x="4715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8" name="CustomShape 35"/>
              <p:cNvSpPr/>
              <p:nvPr/>
            </p:nvSpPr>
            <p:spPr>
              <a:xfrm>
                <a:off x="5903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49" name="CustomShape 36"/>
              <p:cNvSpPr/>
              <p:nvPr/>
            </p:nvSpPr>
            <p:spPr>
              <a:xfrm>
                <a:off x="6142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50" name="CustomShape 37"/>
              <p:cNvSpPr/>
              <p:nvPr/>
            </p:nvSpPr>
            <p:spPr>
              <a:xfrm>
                <a:off x="6381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51" name="CustomShape 38"/>
              <p:cNvSpPr/>
              <p:nvPr/>
            </p:nvSpPr>
            <p:spPr>
              <a:xfrm>
                <a:off x="5664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52" name="CustomShape 39"/>
              <p:cNvSpPr/>
              <p:nvPr/>
            </p:nvSpPr>
            <p:spPr>
              <a:xfrm>
                <a:off x="68583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53" name="CustomShape 40"/>
              <p:cNvSpPr/>
              <p:nvPr/>
            </p:nvSpPr>
            <p:spPr>
              <a:xfrm>
                <a:off x="6619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54" name="TextShape 41"/>
              <p:cNvSpPr txBox="1"/>
              <p:nvPr/>
            </p:nvSpPr>
            <p:spPr>
              <a:xfrm>
                <a:off x="5083013" y="5404321"/>
                <a:ext cx="2554520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" name="Group 42"/>
            <p:cNvGrpSpPr/>
            <p:nvPr/>
          </p:nvGrpSpPr>
          <p:grpSpPr>
            <a:xfrm>
              <a:off x="539280" y="5004000"/>
              <a:ext cx="3768831" cy="754942"/>
              <a:chOff x="539280" y="5004000"/>
              <a:chExt cx="3768831" cy="754942"/>
            </a:xfrm>
          </p:grpSpPr>
          <p:sp>
            <p:nvSpPr>
              <p:cNvPr id="56" name="CustomShape 43"/>
              <p:cNvSpPr/>
              <p:nvPr/>
            </p:nvSpPr>
            <p:spPr>
              <a:xfrm>
                <a:off x="539280" y="500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44"/>
              <p:cNvSpPr/>
              <p:nvPr/>
            </p:nvSpPr>
            <p:spPr>
              <a:xfrm>
                <a:off x="885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58" name="CustomShape 45"/>
              <p:cNvSpPr/>
              <p:nvPr/>
            </p:nvSpPr>
            <p:spPr>
              <a:xfrm>
                <a:off x="1124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59" name="CustomShape 46"/>
              <p:cNvSpPr/>
              <p:nvPr/>
            </p:nvSpPr>
            <p:spPr>
              <a:xfrm>
                <a:off x="1363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60" name="CustomShape 47"/>
              <p:cNvSpPr/>
              <p:nvPr/>
            </p:nvSpPr>
            <p:spPr>
              <a:xfrm>
                <a:off x="647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61" name="CustomShape 48"/>
              <p:cNvSpPr/>
              <p:nvPr/>
            </p:nvSpPr>
            <p:spPr>
              <a:xfrm>
                <a:off x="1835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62" name="CustomShape 49"/>
              <p:cNvSpPr/>
              <p:nvPr/>
            </p:nvSpPr>
            <p:spPr>
              <a:xfrm>
                <a:off x="2073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63" name="CustomShape 50"/>
              <p:cNvSpPr/>
              <p:nvPr/>
            </p:nvSpPr>
            <p:spPr>
              <a:xfrm>
                <a:off x="2312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64" name="CustomShape 51"/>
              <p:cNvSpPr/>
              <p:nvPr/>
            </p:nvSpPr>
            <p:spPr>
              <a:xfrm>
                <a:off x="15966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65" name="CustomShape 52"/>
              <p:cNvSpPr/>
              <p:nvPr/>
            </p:nvSpPr>
            <p:spPr>
              <a:xfrm>
                <a:off x="2790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66" name="CustomShape 53"/>
              <p:cNvSpPr/>
              <p:nvPr/>
            </p:nvSpPr>
            <p:spPr>
              <a:xfrm>
                <a:off x="2551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67" name="TextShape 54"/>
              <p:cNvSpPr txBox="1"/>
              <p:nvPr/>
            </p:nvSpPr>
            <p:spPr>
              <a:xfrm>
                <a:off x="995754" y="5425223"/>
                <a:ext cx="3312357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68" name="Line 55"/>
            <p:cNvCxnSpPr>
              <a:stCxn id="29" idx="0"/>
              <a:endCxn id="16" idx="0"/>
            </p:cNvCxnSpPr>
            <p:nvPr/>
          </p:nvCxnSpPr>
          <p:spPr>
            <a:xfrm>
              <a:off x="1835640" y="374400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Line 56"/>
            <p:cNvCxnSpPr>
              <a:stCxn id="42" idx="2"/>
              <a:endCxn id="55" idx="2"/>
            </p:cNvCxnSpPr>
            <p:nvPr/>
          </p:nvCxnSpPr>
          <p:spPr>
            <a:xfrm flipH="1">
              <a:off x="1835280" y="572004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0" name="TextShape 57"/>
            <p:cNvSpPr txBox="1"/>
            <p:nvPr/>
          </p:nvSpPr>
          <p:spPr>
            <a:xfrm>
              <a:off x="2881635" y="3343428"/>
              <a:ext cx="2460959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Shape 58"/>
            <p:cNvSpPr txBox="1"/>
            <p:nvPr/>
          </p:nvSpPr>
          <p:spPr>
            <a:xfrm>
              <a:off x="2932664" y="5793613"/>
              <a:ext cx="4284360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2" name="Line 59"/>
            <p:cNvCxnSpPr>
              <a:stCxn id="16" idx="3"/>
              <a:endCxn id="42" idx="3"/>
            </p:cNvCxnSpPr>
            <p:nvPr/>
          </p:nvCxnSpPr>
          <p:spPr>
            <a:xfrm flipH="1">
              <a:off x="7199640" y="4101840"/>
              <a:ext cx="720" cy="1260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3" name="TextShape 60"/>
            <p:cNvSpPr txBox="1"/>
            <p:nvPr/>
          </p:nvSpPr>
          <p:spPr>
            <a:xfrm>
              <a:off x="7488720" y="4343400"/>
              <a:ext cx="1499040" cy="57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Reverse</a:t>
              </a:r>
            </a:p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(noyau CUDA)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0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18740" y="1689900"/>
            <a:ext cx="5715106" cy="41247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difficulté de CUDA ne réside pas dans le langage CUDA-C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Du C standard avec quelques extensions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Les vraies difficultés sont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et exploiter l'architecture CUDA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Extraire du parallélisme depuis un algorithme séquentiel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Gérer efficacement les échanges de données CPU /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les performances obtenues (bonnes ou mauvaises)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Optimiser les performances : objectif principal de CUDA !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Des problèmes d'algorithme parallèle et de hardware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Vous rencontrerez exactement les mêmes problèmes avec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>
                <a:solidFill>
                  <a:srgbClr val="0A3071"/>
                </a:solidFill>
                <a:latin typeface="Arial Narrow"/>
              </a:rPr>
              <a:t>OpenCL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Très verbeux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Pas lié à </a:t>
            </a:r>
            <a:r>
              <a:rPr lang="fr-FR" sz="1400" b="0" strike="noStrike" spc="-1" dirty="0" err="1">
                <a:solidFill>
                  <a:srgbClr val="008000"/>
                </a:solidFill>
                <a:latin typeface="Arial Narrow"/>
              </a:rPr>
              <a:t>NVidia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 smtClean="0">
                <a:solidFill>
                  <a:srgbClr val="0A3071"/>
                </a:solidFill>
                <a:latin typeface="Arial Narrow"/>
              </a:rPr>
              <a:t>GPUBox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Pas standard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Multi-cible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spc="-1" dirty="0" smtClean="0">
                <a:solidFill>
                  <a:srgbClr val="0A3071"/>
                </a:solidFill>
                <a:latin typeface="Arial Narrow"/>
              </a:rPr>
              <a:t>…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69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err="1" smtClean="0">
                <a:solidFill>
                  <a:schemeClr val="bg1"/>
                </a:solidFill>
              </a:rPr>
              <a:t>ARchitecture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48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première approche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021560" y="1430820"/>
            <a:ext cx="6286020" cy="3971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Un grand nombre de « 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coeurs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D'une centaine à plus d'un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millier 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(voire ~10000 !)</a:t>
            </a:r>
            <a:br>
              <a:rPr lang="fr-FR" sz="1600" spc="-1" dirty="0">
                <a:solidFill>
                  <a:srgbClr val="0A3071"/>
                </a:solidFill>
                <a:latin typeface="Arial Narrow"/>
              </a:rPr>
            </a:b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https://www.nvidia.com/fr-fr/geforce/graphics-cards/30-series/rtx-3090/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Cœurs très simples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Chaque cœur exécute des « threads CUDA 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Unité d'exécution des noyaux </a:t>
            </a: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CUDA</a:t>
            </a:r>
            <a:endParaRPr lang="fr-FR" sz="16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Création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légère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Synchronisation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(barrière, etc.)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rapide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Modèle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d'exécution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Parallélisme de type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SIMT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 : Single Instruction Multiple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Threads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Tous les cœurs exécutent le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code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au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</a:t>
            </a:r>
            <a:r>
              <a:rPr lang="fr-FR" sz="1600" b="1" u="sng" strike="noStrike" spc="-1" dirty="0" smtClean="0">
                <a:solidFill>
                  <a:srgbClr val="0A3071"/>
                </a:solidFill>
                <a:uFillTx/>
                <a:latin typeface="Arial Narrow"/>
              </a:rPr>
              <a:t>moment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Exécution simultanée de noyaux différents sur un même GPU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Possible avec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version &gt;= 2.0</a:t>
            </a:r>
          </a:p>
        </p:txBody>
      </p:sp>
    </p:spTree>
    <p:extLst>
      <p:ext uri="{BB962C8B-B14F-4D97-AF65-F5344CB8AC3E}">
        <p14:creationId xmlns:p14="http://schemas.microsoft.com/office/powerpoint/2010/main" val="10054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extShape 5"/>
          <p:cNvSpPr txBox="1"/>
          <p:nvPr/>
        </p:nvSpPr>
        <p:spPr>
          <a:xfrm>
            <a:off x="213840" y="1728000"/>
            <a:ext cx="8244360" cy="3872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5000" lnSpcReduction="20000"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2 vecteurs A et B de taille N dont la somme est placée dans C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Idée : utiliser un thread par somme à effectuer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z="1800" b="0" strike="noStrike" spc="-1" dirty="0" smtClean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Ça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peut sembler excessif. Mais on est sur un GPU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On a des centaines de cœurs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Créer un thread ne coûte </a:t>
            </a:r>
            <a:r>
              <a:rPr lang="fr-FR" sz="18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rien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!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619280" y="2352600"/>
            <a:ext cx="5238720" cy="2120340"/>
            <a:chOff x="1619280" y="2352600"/>
            <a:chExt cx="5238720" cy="3076560"/>
          </a:xfrm>
        </p:grpSpPr>
        <p:sp>
          <p:nvSpPr>
            <p:cNvPr id="7" name="CustomShape 1"/>
            <p:cNvSpPr/>
            <p:nvPr/>
          </p:nvSpPr>
          <p:spPr>
            <a:xfrm>
              <a:off x="2003400" y="429552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2"/>
            <p:cNvSpPr/>
            <p:nvPr/>
          </p:nvSpPr>
          <p:spPr>
            <a:xfrm>
              <a:off x="2003400" y="352728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3"/>
            <p:cNvSpPr/>
            <p:nvPr/>
          </p:nvSpPr>
          <p:spPr>
            <a:xfrm>
              <a:off x="2003400" y="248436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/>
            <p:cNvSpPr/>
            <p:nvPr/>
          </p:nvSpPr>
          <p:spPr>
            <a:xfrm>
              <a:off x="205272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/>
            <p:cNvSpPr/>
            <p:nvPr/>
          </p:nvSpPr>
          <p:spPr>
            <a:xfrm>
              <a:off x="1619280" y="244764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A</a:t>
              </a:r>
            </a:p>
          </p:txBody>
        </p:sp>
        <p:sp>
          <p:nvSpPr>
            <p:cNvPr id="12" name="CustomShape 8"/>
            <p:cNvSpPr/>
            <p:nvPr/>
          </p:nvSpPr>
          <p:spPr>
            <a:xfrm>
              <a:off x="205272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/>
            <p:cNvSpPr/>
            <p:nvPr/>
          </p:nvSpPr>
          <p:spPr>
            <a:xfrm>
              <a:off x="1619280" y="349236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14" name="CustomShape 10"/>
            <p:cNvSpPr/>
            <p:nvPr/>
          </p:nvSpPr>
          <p:spPr>
            <a:xfrm>
              <a:off x="6372360" y="2352600"/>
              <a:ext cx="48564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5" name="CustomShape 11"/>
            <p:cNvSpPr/>
            <p:nvPr/>
          </p:nvSpPr>
          <p:spPr>
            <a:xfrm>
              <a:off x="6372360" y="339552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6" name="CustomShape 12"/>
            <p:cNvSpPr/>
            <p:nvPr/>
          </p:nvSpPr>
          <p:spPr>
            <a:xfrm>
              <a:off x="205272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3"/>
            <p:cNvSpPr/>
            <p:nvPr/>
          </p:nvSpPr>
          <p:spPr>
            <a:xfrm>
              <a:off x="1619280" y="4259160"/>
              <a:ext cx="39996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C</a:t>
              </a: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6372360" y="416376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9" name="CustomShape 15"/>
            <p:cNvSpPr/>
            <p:nvPr/>
          </p:nvSpPr>
          <p:spPr>
            <a:xfrm>
              <a:off x="205272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sp>
          <p:nvSpPr>
            <p:cNvPr id="20" name="Line 16"/>
            <p:cNvSpPr/>
            <p:nvPr/>
          </p:nvSpPr>
          <p:spPr>
            <a:xfrm>
              <a:off x="2195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1" name="Line 17"/>
            <p:cNvCxnSpPr>
              <a:stCxn id="19" idx="6"/>
              <a:endCxn id="16" idx="0"/>
            </p:cNvCxnSpPr>
            <p:nvPr/>
          </p:nvCxnSpPr>
          <p:spPr>
            <a:xfrm flipH="1">
              <a:off x="219636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" name="Line 18"/>
            <p:cNvSpPr/>
            <p:nvPr/>
          </p:nvSpPr>
          <p:spPr>
            <a:xfrm>
              <a:off x="2195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9"/>
            <p:cNvSpPr/>
            <p:nvPr/>
          </p:nvSpPr>
          <p:spPr>
            <a:xfrm>
              <a:off x="2556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0"/>
            <p:cNvSpPr/>
            <p:nvPr/>
          </p:nvSpPr>
          <p:spPr>
            <a:xfrm>
              <a:off x="2556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1"/>
            <p:cNvSpPr/>
            <p:nvPr/>
          </p:nvSpPr>
          <p:spPr>
            <a:xfrm>
              <a:off x="2556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2"/>
            <p:cNvSpPr/>
            <p:nvPr/>
          </p:nvSpPr>
          <p:spPr>
            <a:xfrm>
              <a:off x="2556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27" name="Line 23"/>
            <p:cNvCxnSpPr>
              <a:stCxn id="26" idx="6"/>
              <a:endCxn id="25" idx="0"/>
            </p:cNvCxnSpPr>
            <p:nvPr/>
          </p:nvCxnSpPr>
          <p:spPr>
            <a:xfrm flipH="1">
              <a:off x="2699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8" name="CustomShape 24"/>
            <p:cNvSpPr/>
            <p:nvPr/>
          </p:nvSpPr>
          <p:spPr>
            <a:xfrm>
              <a:off x="3059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5"/>
            <p:cNvSpPr/>
            <p:nvPr/>
          </p:nvSpPr>
          <p:spPr>
            <a:xfrm>
              <a:off x="3059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26"/>
            <p:cNvSpPr/>
            <p:nvPr/>
          </p:nvSpPr>
          <p:spPr>
            <a:xfrm>
              <a:off x="3059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27"/>
            <p:cNvSpPr/>
            <p:nvPr/>
          </p:nvSpPr>
          <p:spPr>
            <a:xfrm>
              <a:off x="3059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2" name="Line 28"/>
            <p:cNvCxnSpPr>
              <a:stCxn id="31" idx="6"/>
              <a:endCxn id="30" idx="0"/>
            </p:cNvCxnSpPr>
            <p:nvPr/>
          </p:nvCxnSpPr>
          <p:spPr>
            <a:xfrm flipH="1">
              <a:off x="3202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3" name="CustomShape 29"/>
            <p:cNvSpPr/>
            <p:nvPr/>
          </p:nvSpPr>
          <p:spPr>
            <a:xfrm>
              <a:off x="3564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/>
            <p:cNvSpPr/>
            <p:nvPr/>
          </p:nvSpPr>
          <p:spPr>
            <a:xfrm>
              <a:off x="3564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1"/>
            <p:cNvSpPr/>
            <p:nvPr/>
          </p:nvSpPr>
          <p:spPr>
            <a:xfrm>
              <a:off x="3564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2"/>
            <p:cNvSpPr/>
            <p:nvPr/>
          </p:nvSpPr>
          <p:spPr>
            <a:xfrm>
              <a:off x="3564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7" name="Line 33"/>
            <p:cNvCxnSpPr>
              <a:stCxn id="36" idx="6"/>
              <a:endCxn id="35" idx="0"/>
            </p:cNvCxnSpPr>
            <p:nvPr/>
          </p:nvCxnSpPr>
          <p:spPr>
            <a:xfrm flipH="1">
              <a:off x="3707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8" name="CustomShape 34"/>
            <p:cNvSpPr/>
            <p:nvPr/>
          </p:nvSpPr>
          <p:spPr>
            <a:xfrm>
              <a:off x="4067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35"/>
            <p:cNvSpPr/>
            <p:nvPr/>
          </p:nvSpPr>
          <p:spPr>
            <a:xfrm>
              <a:off x="4067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/>
            <p:cNvSpPr/>
            <p:nvPr/>
          </p:nvSpPr>
          <p:spPr>
            <a:xfrm>
              <a:off x="4067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7"/>
            <p:cNvSpPr/>
            <p:nvPr/>
          </p:nvSpPr>
          <p:spPr>
            <a:xfrm>
              <a:off x="4067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2" name="Line 38"/>
            <p:cNvCxnSpPr>
              <a:stCxn id="41" idx="6"/>
              <a:endCxn id="40" idx="0"/>
            </p:cNvCxnSpPr>
            <p:nvPr/>
          </p:nvCxnSpPr>
          <p:spPr>
            <a:xfrm flipH="1">
              <a:off x="4210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3" name="CustomShape 39"/>
            <p:cNvSpPr/>
            <p:nvPr/>
          </p:nvSpPr>
          <p:spPr>
            <a:xfrm>
              <a:off x="4572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0"/>
            <p:cNvSpPr/>
            <p:nvPr/>
          </p:nvSpPr>
          <p:spPr>
            <a:xfrm>
              <a:off x="4572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1"/>
            <p:cNvSpPr/>
            <p:nvPr/>
          </p:nvSpPr>
          <p:spPr>
            <a:xfrm>
              <a:off x="4572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2"/>
            <p:cNvSpPr/>
            <p:nvPr/>
          </p:nvSpPr>
          <p:spPr>
            <a:xfrm>
              <a:off x="4572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7" name="Line 43"/>
            <p:cNvCxnSpPr>
              <a:stCxn id="46" idx="6"/>
              <a:endCxn id="45" idx="0"/>
            </p:cNvCxnSpPr>
            <p:nvPr/>
          </p:nvCxnSpPr>
          <p:spPr>
            <a:xfrm flipH="1">
              <a:off x="4715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8" name="CustomShape 44"/>
            <p:cNvSpPr/>
            <p:nvPr/>
          </p:nvSpPr>
          <p:spPr>
            <a:xfrm>
              <a:off x="5075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5"/>
            <p:cNvSpPr/>
            <p:nvPr/>
          </p:nvSpPr>
          <p:spPr>
            <a:xfrm>
              <a:off x="5075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6"/>
            <p:cNvSpPr/>
            <p:nvPr/>
          </p:nvSpPr>
          <p:spPr>
            <a:xfrm>
              <a:off x="5075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7"/>
            <p:cNvSpPr/>
            <p:nvPr/>
          </p:nvSpPr>
          <p:spPr>
            <a:xfrm>
              <a:off x="5075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2" name="Line 48"/>
            <p:cNvCxnSpPr>
              <a:stCxn id="51" idx="6"/>
              <a:endCxn id="50" idx="0"/>
            </p:cNvCxnSpPr>
            <p:nvPr/>
          </p:nvCxnSpPr>
          <p:spPr>
            <a:xfrm flipH="1">
              <a:off x="5218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3" name="CustomShape 49"/>
            <p:cNvSpPr/>
            <p:nvPr/>
          </p:nvSpPr>
          <p:spPr>
            <a:xfrm>
              <a:off x="5580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0"/>
            <p:cNvSpPr/>
            <p:nvPr/>
          </p:nvSpPr>
          <p:spPr>
            <a:xfrm>
              <a:off x="5580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1"/>
            <p:cNvSpPr/>
            <p:nvPr/>
          </p:nvSpPr>
          <p:spPr>
            <a:xfrm>
              <a:off x="5580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2"/>
            <p:cNvSpPr/>
            <p:nvPr/>
          </p:nvSpPr>
          <p:spPr>
            <a:xfrm>
              <a:off x="5580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7" name="Line 53"/>
            <p:cNvCxnSpPr>
              <a:stCxn id="56" idx="6"/>
              <a:endCxn id="55" idx="0"/>
            </p:cNvCxnSpPr>
            <p:nvPr/>
          </p:nvCxnSpPr>
          <p:spPr>
            <a:xfrm flipH="1">
              <a:off x="5723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8" name="CustomShape 54"/>
            <p:cNvSpPr/>
            <p:nvPr/>
          </p:nvSpPr>
          <p:spPr>
            <a:xfrm>
              <a:off x="6083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5"/>
            <p:cNvSpPr/>
            <p:nvPr/>
          </p:nvSpPr>
          <p:spPr>
            <a:xfrm>
              <a:off x="6083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6"/>
            <p:cNvSpPr/>
            <p:nvPr/>
          </p:nvSpPr>
          <p:spPr>
            <a:xfrm>
              <a:off x="6083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57"/>
            <p:cNvSpPr/>
            <p:nvPr/>
          </p:nvSpPr>
          <p:spPr>
            <a:xfrm>
              <a:off x="6083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62" name="Line 58"/>
            <p:cNvCxnSpPr>
              <a:stCxn id="61" idx="6"/>
              <a:endCxn id="60" idx="0"/>
            </p:cNvCxnSpPr>
            <p:nvPr/>
          </p:nvCxnSpPr>
          <p:spPr>
            <a:xfrm flipH="1">
              <a:off x="6226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63" name="Line 59"/>
            <p:cNvSpPr/>
            <p:nvPr/>
          </p:nvSpPr>
          <p:spPr>
            <a:xfrm>
              <a:off x="270036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0"/>
            <p:cNvSpPr/>
            <p:nvPr/>
          </p:nvSpPr>
          <p:spPr>
            <a:xfrm>
              <a:off x="270036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1"/>
            <p:cNvSpPr/>
            <p:nvPr/>
          </p:nvSpPr>
          <p:spPr>
            <a:xfrm>
              <a:off x="3203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2"/>
            <p:cNvSpPr/>
            <p:nvPr/>
          </p:nvSpPr>
          <p:spPr>
            <a:xfrm>
              <a:off x="3203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3"/>
            <p:cNvSpPr/>
            <p:nvPr/>
          </p:nvSpPr>
          <p:spPr>
            <a:xfrm>
              <a:off x="370836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4"/>
            <p:cNvSpPr/>
            <p:nvPr/>
          </p:nvSpPr>
          <p:spPr>
            <a:xfrm>
              <a:off x="370836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5"/>
            <p:cNvSpPr/>
            <p:nvPr/>
          </p:nvSpPr>
          <p:spPr>
            <a:xfrm>
              <a:off x="4211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66"/>
            <p:cNvSpPr/>
            <p:nvPr/>
          </p:nvSpPr>
          <p:spPr>
            <a:xfrm>
              <a:off x="4211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67"/>
            <p:cNvSpPr/>
            <p:nvPr/>
          </p:nvSpPr>
          <p:spPr>
            <a:xfrm>
              <a:off x="4714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68"/>
            <p:cNvSpPr/>
            <p:nvPr/>
          </p:nvSpPr>
          <p:spPr>
            <a:xfrm>
              <a:off x="4714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69"/>
            <p:cNvSpPr/>
            <p:nvPr/>
          </p:nvSpPr>
          <p:spPr>
            <a:xfrm>
              <a:off x="5219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0"/>
            <p:cNvSpPr/>
            <p:nvPr/>
          </p:nvSpPr>
          <p:spPr>
            <a:xfrm>
              <a:off x="5219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1"/>
            <p:cNvSpPr/>
            <p:nvPr/>
          </p:nvSpPr>
          <p:spPr>
            <a:xfrm>
              <a:off x="5722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2"/>
            <p:cNvSpPr/>
            <p:nvPr/>
          </p:nvSpPr>
          <p:spPr>
            <a:xfrm>
              <a:off x="5722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3"/>
            <p:cNvSpPr/>
            <p:nvPr/>
          </p:nvSpPr>
          <p:spPr>
            <a:xfrm>
              <a:off x="6227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4"/>
            <p:cNvSpPr/>
            <p:nvPr/>
          </p:nvSpPr>
          <p:spPr>
            <a:xfrm>
              <a:off x="6227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5"/>
            <p:cNvSpPr/>
            <p:nvPr/>
          </p:nvSpPr>
          <p:spPr>
            <a:xfrm>
              <a:off x="2063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1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256860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2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3071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3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3576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4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4079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5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4584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6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5087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7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5592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8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95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9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88" name="CustomShape 2"/>
          <p:cNvSpPr/>
          <p:nvPr/>
        </p:nvSpPr>
        <p:spPr>
          <a:xfrm>
            <a:off x="435894" y="1425036"/>
            <a:ext cx="8136000" cy="4203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define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N 1024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&lt;&lt;&lt;1,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&gt;&gt;&gt;(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CUT_CHECK_ERROR("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Kernel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Execution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Failed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!");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return 0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873540" y="1703040"/>
            <a:ext cx="4608000" cy="5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Bonne pratique : vérifier les codes d'erreur.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En cas d'erreur : affiche un message et arrête l'exécution</a:t>
            </a:r>
          </a:p>
          <a:p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414560" y="3379533"/>
            <a:ext cx="3240000" cy="30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le nombre de threads à lancer</a:t>
            </a:r>
          </a:p>
        </p:txBody>
      </p:sp>
      <p:grpSp>
        <p:nvGrpSpPr>
          <p:cNvPr id="91" name="Group 9"/>
          <p:cNvGrpSpPr/>
          <p:nvPr/>
        </p:nvGrpSpPr>
        <p:grpSpPr>
          <a:xfrm>
            <a:off x="1805940" y="4720589"/>
            <a:ext cx="6575399" cy="720090"/>
            <a:chOff x="510294" y="5776202"/>
            <a:chExt cx="6517460" cy="472342"/>
          </a:xfrm>
        </p:grpSpPr>
        <p:sp>
          <p:nvSpPr>
            <p:cNvPr id="92" name="CustomShape 10"/>
            <p:cNvSpPr/>
            <p:nvPr/>
          </p:nvSpPr>
          <p:spPr>
            <a:xfrm>
              <a:off x="4332923" y="5950427"/>
              <a:ext cx="2694831" cy="29811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Bonne pratique : vérifier les erreurs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/>
              </a:r>
              <a:b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</a:b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d'exécution</a:t>
              </a:r>
              <a:r>
                <a:rPr lang="fr-FR" sz="1100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du </a:t>
              </a: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noyau</a:t>
              </a:r>
            </a:p>
            <a:p>
              <a:endParaRPr lang="fr-FR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Line 11"/>
            <p:cNvSpPr/>
            <p:nvPr/>
          </p:nvSpPr>
          <p:spPr>
            <a:xfrm flipH="1" flipV="1">
              <a:off x="510294" y="5776202"/>
              <a:ext cx="3809707" cy="23579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Line 11"/>
          <p:cNvSpPr/>
          <p:nvPr/>
        </p:nvSpPr>
        <p:spPr>
          <a:xfrm flipH="1">
            <a:off x="1569720" y="1973580"/>
            <a:ext cx="2303820" cy="668255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11"/>
          <p:cNvSpPr/>
          <p:nvPr/>
        </p:nvSpPr>
        <p:spPr>
          <a:xfrm flipH="1">
            <a:off x="2110740" y="3528061"/>
            <a:ext cx="2303820" cy="778888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798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Introduction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501900" y="1662060"/>
            <a:ext cx="5184000" cy="12335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threadIdx.x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33020" y="2026830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Variable prédéfinie de CUDA-C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l'identifiant du thread courant</a:t>
            </a:r>
          </a:p>
        </p:txBody>
      </p:sp>
      <p:sp>
        <p:nvSpPr>
          <p:cNvPr id="8" name="CustomShape 6"/>
          <p:cNvSpPr/>
          <p:nvPr/>
        </p:nvSpPr>
        <p:spPr>
          <a:xfrm>
            <a:off x="501900" y="3227700"/>
            <a:ext cx="2664000" cy="130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#include &lt;cutil.h&gt;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#define N </a:t>
            </a:r>
            <a:r>
              <a:rPr lang="fr-FR" sz="1200" b="1" strike="noStrike" spc="-1">
                <a:solidFill>
                  <a:srgbClr val="000000"/>
                </a:solidFill>
                <a:latin typeface="Courier New"/>
              </a:rPr>
              <a:t>4096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...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3597900" y="3232380"/>
            <a:ext cx="5184000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# ./VectorAdd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Cuda error: Kernel Execution Failed! in file 'VectorAdd.cu' in line 37 : invalid configuration argument.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3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(hardware)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 dirty="0"/>
          </a:p>
        </p:txBody>
      </p:sp>
      <p:grpSp>
        <p:nvGrpSpPr>
          <p:cNvPr id="133" name="Groupe 132"/>
          <p:cNvGrpSpPr/>
          <p:nvPr/>
        </p:nvGrpSpPr>
        <p:grpSpPr>
          <a:xfrm>
            <a:off x="424146" y="1383779"/>
            <a:ext cx="8155974" cy="3393961"/>
            <a:chOff x="572040" y="1620000"/>
            <a:chExt cx="8283960" cy="4392000"/>
          </a:xfrm>
        </p:grpSpPr>
        <p:sp>
          <p:nvSpPr>
            <p:cNvPr id="5" name="CustomShape 2"/>
            <p:cNvSpPr/>
            <p:nvPr/>
          </p:nvSpPr>
          <p:spPr>
            <a:xfrm>
              <a:off x="572040" y="1620000"/>
              <a:ext cx="8283960" cy="439200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CustomShape 3"/>
            <p:cNvSpPr/>
            <p:nvPr/>
          </p:nvSpPr>
          <p:spPr>
            <a:xfrm>
              <a:off x="3168000" y="1776960"/>
              <a:ext cx="5544000" cy="409104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Line 4"/>
            <p:cNvCxnSpPr>
              <a:stCxn id="6" idx="1"/>
            </p:cNvCxnSpPr>
            <p:nvPr/>
          </p:nvCxnSpPr>
          <p:spPr>
            <a:xfrm flipH="1">
              <a:off x="2593800" y="3822480"/>
              <a:ext cx="574560" cy="36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grpSp>
          <p:nvGrpSpPr>
            <p:cNvPr id="8" name="Group 5"/>
            <p:cNvGrpSpPr/>
            <p:nvPr/>
          </p:nvGrpSpPr>
          <p:grpSpPr>
            <a:xfrm>
              <a:off x="720000" y="2556000"/>
              <a:ext cx="1946880" cy="1593360"/>
              <a:chOff x="720000" y="2556000"/>
              <a:chExt cx="1946880" cy="1593360"/>
            </a:xfrm>
          </p:grpSpPr>
          <p:sp>
            <p:nvSpPr>
              <p:cNvPr id="9" name="CustomShape 6"/>
              <p:cNvSpPr/>
              <p:nvPr/>
            </p:nvSpPr>
            <p:spPr>
              <a:xfrm>
                <a:off x="1730160" y="2556000"/>
                <a:ext cx="936720" cy="64764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CPU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CustomShape 7"/>
              <p:cNvSpPr/>
              <p:nvPr/>
            </p:nvSpPr>
            <p:spPr>
              <a:xfrm>
                <a:off x="720000" y="3502080"/>
                <a:ext cx="862200" cy="647280"/>
              </a:xfrm>
              <a:prstGeom prst="rect">
                <a:avLst/>
              </a:prstGeom>
              <a:solidFill>
                <a:srgbClr val="FF420E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RAM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" name="Line 8"/>
              <p:cNvCxnSpPr>
                <a:endCxn id="10" idx="3"/>
              </p:cNvCxnSpPr>
              <p:nvPr/>
            </p:nvCxnSpPr>
            <p:spPr>
              <a:xfrm flipH="1">
                <a:off x="1582200" y="3825720"/>
                <a:ext cx="221760" cy="36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  <p:sp>
            <p:nvSpPr>
              <p:cNvPr id="12" name="CustomShape 9"/>
              <p:cNvSpPr/>
              <p:nvPr/>
            </p:nvSpPr>
            <p:spPr>
              <a:xfrm>
                <a:off x="1803600" y="3502080"/>
                <a:ext cx="790200" cy="64728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North</a:t>
                </a:r>
              </a:p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Bridge</a:t>
                </a:r>
              </a:p>
            </p:txBody>
          </p:sp>
          <p:cxnSp>
            <p:nvCxnSpPr>
              <p:cNvPr id="13" name="Line 10"/>
              <p:cNvCxnSpPr>
                <a:stCxn id="12" idx="0"/>
                <a:endCxn id="9" idx="2"/>
              </p:cNvCxnSpPr>
              <p:nvPr/>
            </p:nvCxnSpPr>
            <p:spPr>
              <a:xfrm flipV="1">
                <a:off x="2198520" y="3203640"/>
                <a:ext cx="360" cy="29880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</p:grpSp>
        <p:sp>
          <p:nvSpPr>
            <p:cNvPr id="14" name="CustomShape 11"/>
            <p:cNvSpPr/>
            <p:nvPr/>
          </p:nvSpPr>
          <p:spPr>
            <a:xfrm>
              <a:off x="3385800" y="4608720"/>
              <a:ext cx="5110200" cy="1151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 dirty="0" smtClean="0">
                  <a:solidFill>
                    <a:srgbClr val="FFFFFF"/>
                  </a:solidFill>
                  <a:latin typeface="Arial"/>
                </a:rPr>
                <a:t>(V)RAM</a:t>
              </a:r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" name="Group 12"/>
            <p:cNvGrpSpPr/>
            <p:nvPr/>
          </p:nvGrpSpPr>
          <p:grpSpPr>
            <a:xfrm>
              <a:off x="3806640" y="2474640"/>
              <a:ext cx="4120920" cy="1872000"/>
              <a:chOff x="3806640" y="2474640"/>
              <a:chExt cx="4120920" cy="1872000"/>
            </a:xfrm>
          </p:grpSpPr>
          <p:sp>
            <p:nvSpPr>
              <p:cNvPr id="16" name="CustomShape 13"/>
              <p:cNvSpPr/>
              <p:nvPr/>
            </p:nvSpPr>
            <p:spPr>
              <a:xfrm>
                <a:off x="3806640" y="247464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CustomShape 14"/>
              <p:cNvSpPr/>
              <p:nvPr/>
            </p:nvSpPr>
            <p:spPr>
              <a:xfrm>
                <a:off x="3880440" y="297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8" name="CustomShape 15"/>
              <p:cNvSpPr/>
              <p:nvPr/>
            </p:nvSpPr>
            <p:spPr>
              <a:xfrm>
                <a:off x="4343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9" name="CustomShape 16"/>
              <p:cNvSpPr/>
              <p:nvPr/>
            </p:nvSpPr>
            <p:spPr>
              <a:xfrm>
                <a:off x="4811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0" name="CustomShape 17"/>
              <p:cNvSpPr/>
              <p:nvPr/>
            </p:nvSpPr>
            <p:spPr>
              <a:xfrm>
                <a:off x="5275080" y="296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1" name="CustomShape 18"/>
              <p:cNvSpPr/>
              <p:nvPr/>
            </p:nvSpPr>
            <p:spPr>
              <a:xfrm>
                <a:off x="3875760" y="329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2" name="CustomShape 19"/>
              <p:cNvSpPr/>
              <p:nvPr/>
            </p:nvSpPr>
            <p:spPr>
              <a:xfrm>
                <a:off x="4339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3" name="CustomShape 20"/>
              <p:cNvSpPr/>
              <p:nvPr/>
            </p:nvSpPr>
            <p:spPr>
              <a:xfrm>
                <a:off x="4807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4" name="CustomShape 21"/>
              <p:cNvSpPr/>
              <p:nvPr/>
            </p:nvSpPr>
            <p:spPr>
              <a:xfrm>
                <a:off x="5270400" y="3288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5" name="CustomShape 22"/>
              <p:cNvSpPr/>
              <p:nvPr/>
            </p:nvSpPr>
            <p:spPr>
              <a:xfrm>
                <a:off x="3875760" y="362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6" name="CustomShape 23"/>
              <p:cNvSpPr/>
              <p:nvPr/>
            </p:nvSpPr>
            <p:spPr>
              <a:xfrm>
                <a:off x="4339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7" name="CustomShape 24"/>
              <p:cNvSpPr/>
              <p:nvPr/>
            </p:nvSpPr>
            <p:spPr>
              <a:xfrm>
                <a:off x="4807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8" name="CustomShape 25"/>
              <p:cNvSpPr/>
              <p:nvPr/>
            </p:nvSpPr>
            <p:spPr>
              <a:xfrm>
                <a:off x="5270400" y="3612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9" name="CustomShape 26"/>
              <p:cNvSpPr/>
              <p:nvPr/>
            </p:nvSpPr>
            <p:spPr>
              <a:xfrm>
                <a:off x="3875760" y="394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0" name="CustomShape 27"/>
              <p:cNvSpPr/>
              <p:nvPr/>
            </p:nvSpPr>
            <p:spPr>
              <a:xfrm>
                <a:off x="4339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1" name="CustomShape 28"/>
              <p:cNvSpPr/>
              <p:nvPr/>
            </p:nvSpPr>
            <p:spPr>
              <a:xfrm>
                <a:off x="4807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2" name="CustomShape 29"/>
              <p:cNvSpPr/>
              <p:nvPr/>
            </p:nvSpPr>
            <p:spPr>
              <a:xfrm>
                <a:off x="5270400" y="3936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3" name="CustomShape 30"/>
              <p:cNvSpPr/>
              <p:nvPr/>
            </p:nvSpPr>
            <p:spPr>
              <a:xfrm>
                <a:off x="5747400" y="297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4" name="CustomShape 31"/>
              <p:cNvSpPr/>
              <p:nvPr/>
            </p:nvSpPr>
            <p:spPr>
              <a:xfrm>
                <a:off x="6210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5" name="CustomShape 32"/>
              <p:cNvSpPr/>
              <p:nvPr/>
            </p:nvSpPr>
            <p:spPr>
              <a:xfrm>
                <a:off x="6678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6" name="CustomShape 33"/>
              <p:cNvSpPr/>
              <p:nvPr/>
            </p:nvSpPr>
            <p:spPr>
              <a:xfrm>
                <a:off x="7142040" y="296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7" name="CustomShape 34"/>
              <p:cNvSpPr/>
              <p:nvPr/>
            </p:nvSpPr>
            <p:spPr>
              <a:xfrm>
                <a:off x="5742720" y="329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8" name="CustomShape 35"/>
              <p:cNvSpPr/>
              <p:nvPr/>
            </p:nvSpPr>
            <p:spPr>
              <a:xfrm>
                <a:off x="6206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9" name="CustomShape 36"/>
              <p:cNvSpPr/>
              <p:nvPr/>
            </p:nvSpPr>
            <p:spPr>
              <a:xfrm>
                <a:off x="6674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0" name="CustomShape 37"/>
              <p:cNvSpPr/>
              <p:nvPr/>
            </p:nvSpPr>
            <p:spPr>
              <a:xfrm>
                <a:off x="7137360" y="3284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1" name="CustomShape 38"/>
              <p:cNvSpPr/>
              <p:nvPr/>
            </p:nvSpPr>
            <p:spPr>
              <a:xfrm>
                <a:off x="5742720" y="361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2" name="CustomShape 39"/>
              <p:cNvSpPr/>
              <p:nvPr/>
            </p:nvSpPr>
            <p:spPr>
              <a:xfrm>
                <a:off x="6206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3" name="CustomShape 40"/>
              <p:cNvSpPr/>
              <p:nvPr/>
            </p:nvSpPr>
            <p:spPr>
              <a:xfrm>
                <a:off x="6674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4" name="CustomShape 41"/>
              <p:cNvSpPr/>
              <p:nvPr/>
            </p:nvSpPr>
            <p:spPr>
              <a:xfrm>
                <a:off x="7137360" y="3608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5" name="CustomShape 42"/>
              <p:cNvSpPr/>
              <p:nvPr/>
            </p:nvSpPr>
            <p:spPr>
              <a:xfrm>
                <a:off x="5742720" y="394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6" name="CustomShape 43"/>
              <p:cNvSpPr/>
              <p:nvPr/>
            </p:nvSpPr>
            <p:spPr>
              <a:xfrm>
                <a:off x="6206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7" name="CustomShape 44"/>
              <p:cNvSpPr/>
              <p:nvPr/>
            </p:nvSpPr>
            <p:spPr>
              <a:xfrm>
                <a:off x="6674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8" name="CustomShape 45"/>
              <p:cNvSpPr/>
              <p:nvPr/>
            </p:nvSpPr>
            <p:spPr>
              <a:xfrm>
                <a:off x="7137360" y="3932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9" name="CustomShape 46"/>
              <p:cNvSpPr/>
              <p:nvPr/>
            </p:nvSpPr>
            <p:spPr>
              <a:xfrm>
                <a:off x="7497360" y="2924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0" name="CustomShape 47"/>
              <p:cNvSpPr/>
              <p:nvPr/>
            </p:nvSpPr>
            <p:spPr>
              <a:xfrm>
                <a:off x="7497360" y="3248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1" name="CustomShape 48"/>
              <p:cNvSpPr/>
              <p:nvPr/>
            </p:nvSpPr>
            <p:spPr>
              <a:xfrm>
                <a:off x="7497360" y="3572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2" name="CustomShape 49"/>
              <p:cNvSpPr/>
              <p:nvPr/>
            </p:nvSpPr>
            <p:spPr>
              <a:xfrm>
                <a:off x="7497360" y="3896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53" name="Group 50"/>
            <p:cNvGrpSpPr/>
            <p:nvPr/>
          </p:nvGrpSpPr>
          <p:grpSpPr>
            <a:xfrm>
              <a:off x="3595320" y="2371320"/>
              <a:ext cx="4120920" cy="1872000"/>
              <a:chOff x="3595320" y="2371320"/>
              <a:chExt cx="4120920" cy="1872000"/>
            </a:xfrm>
          </p:grpSpPr>
          <p:sp>
            <p:nvSpPr>
              <p:cNvPr id="54" name="CustomShape 51"/>
              <p:cNvSpPr/>
              <p:nvPr/>
            </p:nvSpPr>
            <p:spPr>
              <a:xfrm>
                <a:off x="3595320" y="237132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CustomShape 52"/>
              <p:cNvSpPr/>
              <p:nvPr/>
            </p:nvSpPr>
            <p:spPr>
              <a:xfrm>
                <a:off x="3669120" y="287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6" name="CustomShape 53"/>
              <p:cNvSpPr/>
              <p:nvPr/>
            </p:nvSpPr>
            <p:spPr>
              <a:xfrm>
                <a:off x="4132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7" name="CustomShape 54"/>
              <p:cNvSpPr/>
              <p:nvPr/>
            </p:nvSpPr>
            <p:spPr>
              <a:xfrm>
                <a:off x="4600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8" name="CustomShape 55"/>
              <p:cNvSpPr/>
              <p:nvPr/>
            </p:nvSpPr>
            <p:spPr>
              <a:xfrm>
                <a:off x="5063760" y="286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9" name="CustomShape 56"/>
              <p:cNvSpPr/>
              <p:nvPr/>
            </p:nvSpPr>
            <p:spPr>
              <a:xfrm>
                <a:off x="3664440" y="319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0" name="CustomShape 57"/>
              <p:cNvSpPr/>
              <p:nvPr/>
            </p:nvSpPr>
            <p:spPr>
              <a:xfrm>
                <a:off x="4127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1" name="CustomShape 58"/>
              <p:cNvSpPr/>
              <p:nvPr/>
            </p:nvSpPr>
            <p:spPr>
              <a:xfrm>
                <a:off x="4595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2" name="CustomShape 59"/>
              <p:cNvSpPr/>
              <p:nvPr/>
            </p:nvSpPr>
            <p:spPr>
              <a:xfrm>
                <a:off x="5059080" y="3185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3" name="CustomShape 60"/>
              <p:cNvSpPr/>
              <p:nvPr/>
            </p:nvSpPr>
            <p:spPr>
              <a:xfrm>
                <a:off x="3664440" y="351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4" name="CustomShape 61"/>
              <p:cNvSpPr/>
              <p:nvPr/>
            </p:nvSpPr>
            <p:spPr>
              <a:xfrm>
                <a:off x="4127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5" name="CustomShape 62"/>
              <p:cNvSpPr/>
              <p:nvPr/>
            </p:nvSpPr>
            <p:spPr>
              <a:xfrm>
                <a:off x="4595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6" name="CustomShape 63"/>
              <p:cNvSpPr/>
              <p:nvPr/>
            </p:nvSpPr>
            <p:spPr>
              <a:xfrm>
                <a:off x="5059080" y="350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7" name="CustomShape 64"/>
              <p:cNvSpPr/>
              <p:nvPr/>
            </p:nvSpPr>
            <p:spPr>
              <a:xfrm>
                <a:off x="3664440" y="384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8" name="CustomShape 65"/>
              <p:cNvSpPr/>
              <p:nvPr/>
            </p:nvSpPr>
            <p:spPr>
              <a:xfrm>
                <a:off x="4127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9" name="CustomShape 66"/>
              <p:cNvSpPr/>
              <p:nvPr/>
            </p:nvSpPr>
            <p:spPr>
              <a:xfrm>
                <a:off x="4595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0" name="CustomShape 67"/>
              <p:cNvSpPr/>
              <p:nvPr/>
            </p:nvSpPr>
            <p:spPr>
              <a:xfrm>
                <a:off x="5059080" y="383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1" name="CustomShape 68"/>
              <p:cNvSpPr/>
              <p:nvPr/>
            </p:nvSpPr>
            <p:spPr>
              <a:xfrm>
                <a:off x="5536080" y="287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2" name="CustomShape 69"/>
              <p:cNvSpPr/>
              <p:nvPr/>
            </p:nvSpPr>
            <p:spPr>
              <a:xfrm>
                <a:off x="5999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3" name="CustomShape 70"/>
              <p:cNvSpPr/>
              <p:nvPr/>
            </p:nvSpPr>
            <p:spPr>
              <a:xfrm>
                <a:off x="6467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4" name="CustomShape 71"/>
              <p:cNvSpPr/>
              <p:nvPr/>
            </p:nvSpPr>
            <p:spPr>
              <a:xfrm>
                <a:off x="6930720" y="286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5" name="CustomShape 72"/>
              <p:cNvSpPr/>
              <p:nvPr/>
            </p:nvSpPr>
            <p:spPr>
              <a:xfrm>
                <a:off x="5531400" y="319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6" name="CustomShape 73"/>
              <p:cNvSpPr/>
              <p:nvPr/>
            </p:nvSpPr>
            <p:spPr>
              <a:xfrm>
                <a:off x="5994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7" name="CustomShape 74"/>
              <p:cNvSpPr/>
              <p:nvPr/>
            </p:nvSpPr>
            <p:spPr>
              <a:xfrm>
                <a:off x="6462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8" name="CustomShape 75"/>
              <p:cNvSpPr/>
              <p:nvPr/>
            </p:nvSpPr>
            <p:spPr>
              <a:xfrm>
                <a:off x="6926040" y="3180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9" name="CustomShape 76"/>
              <p:cNvSpPr/>
              <p:nvPr/>
            </p:nvSpPr>
            <p:spPr>
              <a:xfrm>
                <a:off x="5531400" y="351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0" name="CustomShape 77"/>
              <p:cNvSpPr/>
              <p:nvPr/>
            </p:nvSpPr>
            <p:spPr>
              <a:xfrm>
                <a:off x="5994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1" name="CustomShape 78"/>
              <p:cNvSpPr/>
              <p:nvPr/>
            </p:nvSpPr>
            <p:spPr>
              <a:xfrm>
                <a:off x="6462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2" name="CustomShape 79"/>
              <p:cNvSpPr/>
              <p:nvPr/>
            </p:nvSpPr>
            <p:spPr>
              <a:xfrm>
                <a:off x="6926040" y="350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3" name="CustomShape 80"/>
              <p:cNvSpPr/>
              <p:nvPr/>
            </p:nvSpPr>
            <p:spPr>
              <a:xfrm>
                <a:off x="5531400" y="383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4" name="CustomShape 81"/>
              <p:cNvSpPr/>
              <p:nvPr/>
            </p:nvSpPr>
            <p:spPr>
              <a:xfrm>
                <a:off x="5994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5" name="CustomShape 82"/>
              <p:cNvSpPr/>
              <p:nvPr/>
            </p:nvSpPr>
            <p:spPr>
              <a:xfrm>
                <a:off x="6462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6" name="CustomShape 83"/>
              <p:cNvSpPr/>
              <p:nvPr/>
            </p:nvSpPr>
            <p:spPr>
              <a:xfrm>
                <a:off x="6926040" y="382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7" name="CustomShape 84"/>
              <p:cNvSpPr/>
              <p:nvPr/>
            </p:nvSpPr>
            <p:spPr>
              <a:xfrm>
                <a:off x="7286040" y="2820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8" name="CustomShape 85"/>
              <p:cNvSpPr/>
              <p:nvPr/>
            </p:nvSpPr>
            <p:spPr>
              <a:xfrm>
                <a:off x="7286040" y="3144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9" name="CustomShape 86"/>
              <p:cNvSpPr/>
              <p:nvPr/>
            </p:nvSpPr>
            <p:spPr>
              <a:xfrm>
                <a:off x="7286040" y="3468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90" name="CustomShape 87"/>
              <p:cNvSpPr/>
              <p:nvPr/>
            </p:nvSpPr>
            <p:spPr>
              <a:xfrm>
                <a:off x="7286040" y="3792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91" name="Group 88"/>
            <p:cNvGrpSpPr/>
            <p:nvPr/>
          </p:nvGrpSpPr>
          <p:grpSpPr>
            <a:xfrm>
              <a:off x="3384000" y="2268000"/>
              <a:ext cx="4120920" cy="1872000"/>
              <a:chOff x="3384000" y="2268000"/>
              <a:chExt cx="4120920" cy="1872000"/>
            </a:xfrm>
          </p:grpSpPr>
          <p:sp>
            <p:nvSpPr>
              <p:cNvPr id="92" name="CustomShape 89"/>
              <p:cNvSpPr/>
              <p:nvPr/>
            </p:nvSpPr>
            <p:spPr>
              <a:xfrm>
                <a:off x="3384000" y="226800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Streaming 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90"/>
              <p:cNvSpPr/>
              <p:nvPr/>
            </p:nvSpPr>
            <p:spPr>
              <a:xfrm>
                <a:off x="3457800" y="2772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1"/>
              <p:cNvSpPr/>
              <p:nvPr/>
            </p:nvSpPr>
            <p:spPr>
              <a:xfrm>
                <a:off x="3921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2"/>
              <p:cNvSpPr/>
              <p:nvPr/>
            </p:nvSpPr>
            <p:spPr>
              <a:xfrm>
                <a:off x="4389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3"/>
              <p:cNvSpPr/>
              <p:nvPr/>
            </p:nvSpPr>
            <p:spPr>
              <a:xfrm>
                <a:off x="4852440" y="276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4"/>
              <p:cNvSpPr/>
              <p:nvPr/>
            </p:nvSpPr>
            <p:spPr>
              <a:xfrm>
                <a:off x="3453120" y="3091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5"/>
              <p:cNvSpPr/>
              <p:nvPr/>
            </p:nvSpPr>
            <p:spPr>
              <a:xfrm>
                <a:off x="3916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6"/>
              <p:cNvSpPr/>
              <p:nvPr/>
            </p:nvSpPr>
            <p:spPr>
              <a:xfrm>
                <a:off x="4384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7"/>
              <p:cNvSpPr/>
              <p:nvPr/>
            </p:nvSpPr>
            <p:spPr>
              <a:xfrm>
                <a:off x="4847760" y="308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1" name="CustomShape 98"/>
              <p:cNvSpPr/>
              <p:nvPr/>
            </p:nvSpPr>
            <p:spPr>
              <a:xfrm>
                <a:off x="3453120" y="341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2" name="CustomShape 99"/>
              <p:cNvSpPr/>
              <p:nvPr/>
            </p:nvSpPr>
            <p:spPr>
              <a:xfrm>
                <a:off x="3916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3" name="CustomShape 100"/>
              <p:cNvSpPr/>
              <p:nvPr/>
            </p:nvSpPr>
            <p:spPr>
              <a:xfrm>
                <a:off x="4384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4" name="CustomShape 101"/>
              <p:cNvSpPr/>
              <p:nvPr/>
            </p:nvSpPr>
            <p:spPr>
              <a:xfrm>
                <a:off x="4847760" y="340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5" name="CustomShape 102"/>
              <p:cNvSpPr/>
              <p:nvPr/>
            </p:nvSpPr>
            <p:spPr>
              <a:xfrm>
                <a:off x="3453120" y="3739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6" name="CustomShape 103"/>
              <p:cNvSpPr/>
              <p:nvPr/>
            </p:nvSpPr>
            <p:spPr>
              <a:xfrm>
                <a:off x="3916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7" name="CustomShape 104"/>
              <p:cNvSpPr/>
              <p:nvPr/>
            </p:nvSpPr>
            <p:spPr>
              <a:xfrm>
                <a:off x="4384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8" name="CustomShape 105"/>
              <p:cNvSpPr/>
              <p:nvPr/>
            </p:nvSpPr>
            <p:spPr>
              <a:xfrm>
                <a:off x="4847760" y="372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9" name="CustomShape 106"/>
              <p:cNvSpPr/>
              <p:nvPr/>
            </p:nvSpPr>
            <p:spPr>
              <a:xfrm>
                <a:off x="5324760" y="27676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0" name="CustomShape 107"/>
              <p:cNvSpPr/>
              <p:nvPr/>
            </p:nvSpPr>
            <p:spPr>
              <a:xfrm>
                <a:off x="5788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1" name="CustomShape 108"/>
              <p:cNvSpPr/>
              <p:nvPr/>
            </p:nvSpPr>
            <p:spPr>
              <a:xfrm>
                <a:off x="6256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2" name="CustomShape 109"/>
              <p:cNvSpPr/>
              <p:nvPr/>
            </p:nvSpPr>
            <p:spPr>
              <a:xfrm>
                <a:off x="6719400" y="275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3" name="CustomShape 110"/>
              <p:cNvSpPr/>
              <p:nvPr/>
            </p:nvSpPr>
            <p:spPr>
              <a:xfrm>
                <a:off x="5320080" y="3087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4" name="CustomShape 111"/>
              <p:cNvSpPr/>
              <p:nvPr/>
            </p:nvSpPr>
            <p:spPr>
              <a:xfrm>
                <a:off x="5783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5" name="CustomShape 112"/>
              <p:cNvSpPr/>
              <p:nvPr/>
            </p:nvSpPr>
            <p:spPr>
              <a:xfrm>
                <a:off x="6251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6" name="CustomShape 113"/>
              <p:cNvSpPr/>
              <p:nvPr/>
            </p:nvSpPr>
            <p:spPr>
              <a:xfrm>
                <a:off x="6714720" y="307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7" name="CustomShape 114"/>
              <p:cNvSpPr/>
              <p:nvPr/>
            </p:nvSpPr>
            <p:spPr>
              <a:xfrm>
                <a:off x="5320080" y="341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8" name="CustomShape 115"/>
              <p:cNvSpPr/>
              <p:nvPr/>
            </p:nvSpPr>
            <p:spPr>
              <a:xfrm>
                <a:off x="5783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9" name="CustomShape 116"/>
              <p:cNvSpPr/>
              <p:nvPr/>
            </p:nvSpPr>
            <p:spPr>
              <a:xfrm>
                <a:off x="6251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0" name="CustomShape 117"/>
              <p:cNvSpPr/>
              <p:nvPr/>
            </p:nvSpPr>
            <p:spPr>
              <a:xfrm>
                <a:off x="6714720" y="340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1" name="CustomShape 118"/>
              <p:cNvSpPr/>
              <p:nvPr/>
            </p:nvSpPr>
            <p:spPr>
              <a:xfrm>
                <a:off x="5320080" y="3735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2" name="CustomShape 119"/>
              <p:cNvSpPr/>
              <p:nvPr/>
            </p:nvSpPr>
            <p:spPr>
              <a:xfrm>
                <a:off x="5783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3" name="CustomShape 120"/>
              <p:cNvSpPr/>
              <p:nvPr/>
            </p:nvSpPr>
            <p:spPr>
              <a:xfrm>
                <a:off x="6251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4" name="CustomShape 121"/>
              <p:cNvSpPr/>
              <p:nvPr/>
            </p:nvSpPr>
            <p:spPr>
              <a:xfrm>
                <a:off x="6714720" y="372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5" name="CustomShape 122"/>
              <p:cNvSpPr/>
              <p:nvPr/>
            </p:nvSpPr>
            <p:spPr>
              <a:xfrm>
                <a:off x="7074720" y="2717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6" name="CustomShape 123"/>
              <p:cNvSpPr/>
              <p:nvPr/>
            </p:nvSpPr>
            <p:spPr>
              <a:xfrm>
                <a:off x="7074720" y="3041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7" name="CustomShape 124"/>
              <p:cNvSpPr/>
              <p:nvPr/>
            </p:nvSpPr>
            <p:spPr>
              <a:xfrm>
                <a:off x="7074720" y="3365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8" name="CustomShape 125"/>
              <p:cNvSpPr/>
              <p:nvPr/>
            </p:nvSpPr>
            <p:spPr>
              <a:xfrm>
                <a:off x="7074720" y="3689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sp>
          <p:nvSpPr>
            <p:cNvPr id="129" name="Line 126"/>
            <p:cNvSpPr/>
            <p:nvPr/>
          </p:nvSpPr>
          <p:spPr>
            <a:xfrm>
              <a:off x="5328000" y="4121280"/>
              <a:ext cx="0" cy="48744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Line 127"/>
            <p:cNvSpPr/>
            <p:nvPr/>
          </p:nvSpPr>
          <p:spPr>
            <a:xfrm>
              <a:off x="5616000" y="4243320"/>
              <a:ext cx="0" cy="365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128"/>
            <p:cNvSpPr/>
            <p:nvPr/>
          </p:nvSpPr>
          <p:spPr>
            <a:xfrm>
              <a:off x="5832000" y="4346640"/>
              <a:ext cx="0" cy="248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29"/>
            <p:cNvSpPr/>
            <p:nvPr/>
          </p:nvSpPr>
          <p:spPr>
            <a:xfrm>
              <a:off x="7956000" y="3024000"/>
              <a:ext cx="648000" cy="49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4800" b="0" strike="noStrike" spc="-1">
                  <a:solidFill>
                    <a:srgbClr val="000000"/>
                  </a:solidFill>
                  <a:latin typeface="Arial"/>
                </a:rPr>
                <a:t>...</a:t>
              </a:r>
            </a:p>
          </p:txBody>
        </p:sp>
      </p:grpSp>
      <p:sp>
        <p:nvSpPr>
          <p:cNvPr id="134" name="ZoneTexte 133"/>
          <p:cNvSpPr txBox="1"/>
          <p:nvPr/>
        </p:nvSpPr>
        <p:spPr>
          <a:xfrm>
            <a:off x="2490011" y="4936046"/>
            <a:ext cx="438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 = </a:t>
            </a:r>
            <a:r>
              <a:rPr lang="fr-FR" dirty="0" err="1" smtClean="0"/>
              <a:t>nb_SM</a:t>
            </a:r>
            <a:r>
              <a:rPr lang="fr-FR" dirty="0" smtClean="0"/>
              <a:t> * </a:t>
            </a:r>
            <a:r>
              <a:rPr lang="fr-FR" dirty="0" err="1" smtClean="0"/>
              <a:t>nb_core_per_SM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(software)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extShape 76"/>
          <p:cNvSpPr txBox="1"/>
          <p:nvPr/>
        </p:nvSpPr>
        <p:spPr>
          <a:xfrm>
            <a:off x="556740" y="1560360"/>
            <a:ext cx="8642520" cy="392088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1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kernel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= 1 grille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X blocs (1D, 2D ou 3D)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Y threads (1D, 2D ou 3D)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prédéfinies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blocs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threads / bloc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bloc courant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threadIdx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thread courant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Dans notre exemple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2 x 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4 x 4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80" name="Groupe 79"/>
          <p:cNvGrpSpPr/>
          <p:nvPr/>
        </p:nvGrpSpPr>
        <p:grpSpPr>
          <a:xfrm>
            <a:off x="4200420" y="1417680"/>
            <a:ext cx="4692120" cy="3807025"/>
            <a:chOff x="4131840" y="1417680"/>
            <a:chExt cx="4896000" cy="4176000"/>
          </a:xfrm>
        </p:grpSpPr>
        <p:sp>
          <p:nvSpPr>
            <p:cNvPr id="6" name="CustomShape 1"/>
            <p:cNvSpPr/>
            <p:nvPr/>
          </p:nvSpPr>
          <p:spPr>
            <a:xfrm>
              <a:off x="4131840" y="1417680"/>
              <a:ext cx="4896000" cy="41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4198800" y="1917000"/>
              <a:ext cx="4685040" cy="3522960"/>
              <a:chOff x="3954960" y="2191320"/>
              <a:chExt cx="4685040" cy="3522960"/>
            </a:xfrm>
          </p:grpSpPr>
          <p:grpSp>
            <p:nvGrpSpPr>
              <p:cNvPr id="8" name="Group 4"/>
              <p:cNvGrpSpPr/>
              <p:nvPr/>
            </p:nvGrpSpPr>
            <p:grpSpPr>
              <a:xfrm>
                <a:off x="3960000" y="2196000"/>
                <a:ext cx="2308680" cy="1723320"/>
                <a:chOff x="3960000" y="2196000"/>
                <a:chExt cx="2308680" cy="1723320"/>
              </a:xfrm>
            </p:grpSpPr>
            <p:sp>
              <p:nvSpPr>
                <p:cNvPr id="63" name="CustomShape 5"/>
                <p:cNvSpPr/>
                <p:nvPr/>
              </p:nvSpPr>
              <p:spPr>
                <a:xfrm>
                  <a:off x="3960000" y="219600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 dirty="0">
                      <a:solidFill>
                        <a:srgbClr val="FFFFFF"/>
                      </a:solidFill>
                      <a:latin typeface="Arial"/>
                    </a:rPr>
                    <a:t>Bloc 0, 0</a:t>
                  </a:r>
                  <a:endParaRPr lang="fr-FR" sz="16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4" name="CustomShape 6"/>
                <p:cNvSpPr/>
                <p:nvPr/>
              </p:nvSpPr>
              <p:spPr>
                <a:xfrm>
                  <a:off x="4033800" y="2551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65" name="CustomShape 7"/>
                <p:cNvSpPr/>
                <p:nvPr/>
              </p:nvSpPr>
              <p:spPr>
                <a:xfrm>
                  <a:off x="4029120" y="2870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66" name="CustomShape 8"/>
                <p:cNvSpPr/>
                <p:nvPr/>
              </p:nvSpPr>
              <p:spPr>
                <a:xfrm>
                  <a:off x="4029120" y="3194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67" name="CustomShape 9"/>
                <p:cNvSpPr/>
                <p:nvPr/>
              </p:nvSpPr>
              <p:spPr>
                <a:xfrm>
                  <a:off x="4029120" y="3518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68" name="CustomShape 10"/>
                <p:cNvSpPr/>
                <p:nvPr/>
              </p:nvSpPr>
              <p:spPr>
                <a:xfrm>
                  <a:off x="456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69" name="CustomShape 11"/>
                <p:cNvSpPr/>
                <p:nvPr/>
              </p:nvSpPr>
              <p:spPr>
                <a:xfrm>
                  <a:off x="456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70" name="CustomShape 12"/>
                <p:cNvSpPr/>
                <p:nvPr/>
              </p:nvSpPr>
              <p:spPr>
                <a:xfrm>
                  <a:off x="456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71" name="CustomShape 13"/>
                <p:cNvSpPr/>
                <p:nvPr/>
              </p:nvSpPr>
              <p:spPr>
                <a:xfrm>
                  <a:off x="456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72" name="CustomShape 14"/>
                <p:cNvSpPr/>
                <p:nvPr/>
              </p:nvSpPr>
              <p:spPr>
                <a:xfrm>
                  <a:off x="510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73" name="CustomShape 15"/>
                <p:cNvSpPr/>
                <p:nvPr/>
              </p:nvSpPr>
              <p:spPr>
                <a:xfrm>
                  <a:off x="510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74" name="CustomShape 16"/>
                <p:cNvSpPr/>
                <p:nvPr/>
              </p:nvSpPr>
              <p:spPr>
                <a:xfrm>
                  <a:off x="510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75" name="CustomShape 17"/>
                <p:cNvSpPr/>
                <p:nvPr/>
              </p:nvSpPr>
              <p:spPr>
                <a:xfrm>
                  <a:off x="510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76" name="CustomShape 18"/>
                <p:cNvSpPr/>
                <p:nvPr/>
              </p:nvSpPr>
              <p:spPr>
                <a:xfrm>
                  <a:off x="564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77" name="CustomShape 19"/>
                <p:cNvSpPr/>
                <p:nvPr/>
              </p:nvSpPr>
              <p:spPr>
                <a:xfrm>
                  <a:off x="564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78" name="CustomShape 20"/>
                <p:cNvSpPr/>
                <p:nvPr/>
              </p:nvSpPr>
              <p:spPr>
                <a:xfrm>
                  <a:off x="564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79" name="CustomShape 21"/>
                <p:cNvSpPr/>
                <p:nvPr/>
              </p:nvSpPr>
              <p:spPr>
                <a:xfrm>
                  <a:off x="564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9" name="Group 22"/>
              <p:cNvGrpSpPr/>
              <p:nvPr/>
            </p:nvGrpSpPr>
            <p:grpSpPr>
              <a:xfrm>
                <a:off x="6331320" y="2191320"/>
                <a:ext cx="2308680" cy="1723320"/>
                <a:chOff x="6331320" y="2191320"/>
                <a:chExt cx="2308680" cy="1723320"/>
              </a:xfrm>
            </p:grpSpPr>
            <p:sp>
              <p:nvSpPr>
                <p:cNvPr id="46" name="CustomShape 23"/>
                <p:cNvSpPr/>
                <p:nvPr/>
              </p:nvSpPr>
              <p:spPr>
                <a:xfrm>
                  <a:off x="6331320" y="219132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0,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CustomShape 24"/>
                <p:cNvSpPr/>
                <p:nvPr/>
              </p:nvSpPr>
              <p:spPr>
                <a:xfrm>
                  <a:off x="6405120" y="2546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48" name="CustomShape 25"/>
                <p:cNvSpPr/>
                <p:nvPr/>
              </p:nvSpPr>
              <p:spPr>
                <a:xfrm>
                  <a:off x="6400440" y="2865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49" name="CustomShape 26"/>
                <p:cNvSpPr/>
                <p:nvPr/>
              </p:nvSpPr>
              <p:spPr>
                <a:xfrm>
                  <a:off x="6400440" y="3189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50" name="CustomShape 27"/>
                <p:cNvSpPr/>
                <p:nvPr/>
              </p:nvSpPr>
              <p:spPr>
                <a:xfrm>
                  <a:off x="6400440" y="3513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51" name="CustomShape 28"/>
                <p:cNvSpPr/>
                <p:nvPr/>
              </p:nvSpPr>
              <p:spPr>
                <a:xfrm>
                  <a:off x="694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52" name="CustomShape 29"/>
                <p:cNvSpPr/>
                <p:nvPr/>
              </p:nvSpPr>
              <p:spPr>
                <a:xfrm>
                  <a:off x="693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53" name="CustomShape 30"/>
                <p:cNvSpPr/>
                <p:nvPr/>
              </p:nvSpPr>
              <p:spPr>
                <a:xfrm>
                  <a:off x="693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54" name="CustomShape 31"/>
                <p:cNvSpPr/>
                <p:nvPr/>
              </p:nvSpPr>
              <p:spPr>
                <a:xfrm>
                  <a:off x="693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55" name="CustomShape 32"/>
                <p:cNvSpPr/>
                <p:nvPr/>
              </p:nvSpPr>
              <p:spPr>
                <a:xfrm>
                  <a:off x="748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56" name="CustomShape 33"/>
                <p:cNvSpPr/>
                <p:nvPr/>
              </p:nvSpPr>
              <p:spPr>
                <a:xfrm>
                  <a:off x="747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57" name="CustomShape 34"/>
                <p:cNvSpPr/>
                <p:nvPr/>
              </p:nvSpPr>
              <p:spPr>
                <a:xfrm>
                  <a:off x="747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58" name="CustomShape 35"/>
                <p:cNvSpPr/>
                <p:nvPr/>
              </p:nvSpPr>
              <p:spPr>
                <a:xfrm>
                  <a:off x="747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59" name="CustomShape 36"/>
                <p:cNvSpPr/>
                <p:nvPr/>
              </p:nvSpPr>
              <p:spPr>
                <a:xfrm>
                  <a:off x="802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60" name="CustomShape 37"/>
                <p:cNvSpPr/>
                <p:nvPr/>
              </p:nvSpPr>
              <p:spPr>
                <a:xfrm>
                  <a:off x="801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61" name="CustomShape 38"/>
                <p:cNvSpPr/>
                <p:nvPr/>
              </p:nvSpPr>
              <p:spPr>
                <a:xfrm>
                  <a:off x="801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62" name="CustomShape 39"/>
                <p:cNvSpPr/>
                <p:nvPr/>
              </p:nvSpPr>
              <p:spPr>
                <a:xfrm>
                  <a:off x="801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0" name="Group 40"/>
              <p:cNvGrpSpPr/>
              <p:nvPr/>
            </p:nvGrpSpPr>
            <p:grpSpPr>
              <a:xfrm>
                <a:off x="3954960" y="3990960"/>
                <a:ext cx="2308680" cy="1723320"/>
                <a:chOff x="3954960" y="3990960"/>
                <a:chExt cx="2308680" cy="1723320"/>
              </a:xfrm>
            </p:grpSpPr>
            <p:sp>
              <p:nvSpPr>
                <p:cNvPr id="29" name="CustomShape 41"/>
                <p:cNvSpPr/>
                <p:nvPr/>
              </p:nvSpPr>
              <p:spPr>
                <a:xfrm>
                  <a:off x="3954960" y="399096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0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" name="CustomShape 42"/>
                <p:cNvSpPr/>
                <p:nvPr/>
              </p:nvSpPr>
              <p:spPr>
                <a:xfrm>
                  <a:off x="4028760" y="4346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31" name="CustomShape 43"/>
                <p:cNvSpPr/>
                <p:nvPr/>
              </p:nvSpPr>
              <p:spPr>
                <a:xfrm>
                  <a:off x="4024080" y="4665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32" name="CustomShape 44"/>
                <p:cNvSpPr/>
                <p:nvPr/>
              </p:nvSpPr>
              <p:spPr>
                <a:xfrm>
                  <a:off x="4024080" y="4989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33" name="CustomShape 45"/>
                <p:cNvSpPr/>
                <p:nvPr/>
              </p:nvSpPr>
              <p:spPr>
                <a:xfrm>
                  <a:off x="4024080" y="5313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34" name="CustomShape 46"/>
                <p:cNvSpPr/>
                <p:nvPr/>
              </p:nvSpPr>
              <p:spPr>
                <a:xfrm>
                  <a:off x="456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35" name="CustomShape 47"/>
                <p:cNvSpPr/>
                <p:nvPr/>
              </p:nvSpPr>
              <p:spPr>
                <a:xfrm>
                  <a:off x="455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36" name="CustomShape 48"/>
                <p:cNvSpPr/>
                <p:nvPr/>
              </p:nvSpPr>
              <p:spPr>
                <a:xfrm>
                  <a:off x="455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37" name="CustomShape 49"/>
                <p:cNvSpPr/>
                <p:nvPr/>
              </p:nvSpPr>
              <p:spPr>
                <a:xfrm>
                  <a:off x="455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38" name="CustomShape 50"/>
                <p:cNvSpPr/>
                <p:nvPr/>
              </p:nvSpPr>
              <p:spPr>
                <a:xfrm>
                  <a:off x="510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39" name="CustomShape 51"/>
                <p:cNvSpPr/>
                <p:nvPr/>
              </p:nvSpPr>
              <p:spPr>
                <a:xfrm>
                  <a:off x="509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40" name="CustomShape 52"/>
                <p:cNvSpPr/>
                <p:nvPr/>
              </p:nvSpPr>
              <p:spPr>
                <a:xfrm>
                  <a:off x="509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41" name="CustomShape 53"/>
                <p:cNvSpPr/>
                <p:nvPr/>
              </p:nvSpPr>
              <p:spPr>
                <a:xfrm>
                  <a:off x="509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42" name="CustomShape 54"/>
                <p:cNvSpPr/>
                <p:nvPr/>
              </p:nvSpPr>
              <p:spPr>
                <a:xfrm>
                  <a:off x="564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43" name="CustomShape 55"/>
                <p:cNvSpPr/>
                <p:nvPr/>
              </p:nvSpPr>
              <p:spPr>
                <a:xfrm>
                  <a:off x="563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44" name="CustomShape 56"/>
                <p:cNvSpPr/>
                <p:nvPr/>
              </p:nvSpPr>
              <p:spPr>
                <a:xfrm>
                  <a:off x="563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45" name="CustomShape 57"/>
                <p:cNvSpPr/>
                <p:nvPr/>
              </p:nvSpPr>
              <p:spPr>
                <a:xfrm>
                  <a:off x="563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1" name="Group 58"/>
              <p:cNvGrpSpPr/>
              <p:nvPr/>
            </p:nvGrpSpPr>
            <p:grpSpPr>
              <a:xfrm>
                <a:off x="6326280" y="3986280"/>
                <a:ext cx="2308680" cy="1723320"/>
                <a:chOff x="6326280" y="3986280"/>
                <a:chExt cx="2308680" cy="1723320"/>
              </a:xfrm>
            </p:grpSpPr>
            <p:sp>
              <p:nvSpPr>
                <p:cNvPr id="12" name="CustomShape 59"/>
                <p:cNvSpPr/>
                <p:nvPr/>
              </p:nvSpPr>
              <p:spPr>
                <a:xfrm>
                  <a:off x="6326280" y="398628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" name="CustomShape 60"/>
                <p:cNvSpPr/>
                <p:nvPr/>
              </p:nvSpPr>
              <p:spPr>
                <a:xfrm>
                  <a:off x="6400080" y="4341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14" name="CustomShape 61"/>
                <p:cNvSpPr/>
                <p:nvPr/>
              </p:nvSpPr>
              <p:spPr>
                <a:xfrm>
                  <a:off x="6395400" y="4660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15" name="CustomShape 62"/>
                <p:cNvSpPr/>
                <p:nvPr/>
              </p:nvSpPr>
              <p:spPr>
                <a:xfrm>
                  <a:off x="6395400" y="4984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16" name="CustomShape 63"/>
                <p:cNvSpPr/>
                <p:nvPr/>
              </p:nvSpPr>
              <p:spPr>
                <a:xfrm>
                  <a:off x="6395400" y="5308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17" name="CustomShape 64"/>
                <p:cNvSpPr/>
                <p:nvPr/>
              </p:nvSpPr>
              <p:spPr>
                <a:xfrm>
                  <a:off x="693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18" name="CustomShape 65"/>
                <p:cNvSpPr/>
                <p:nvPr/>
              </p:nvSpPr>
              <p:spPr>
                <a:xfrm>
                  <a:off x="693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19" name="CustomShape 66"/>
                <p:cNvSpPr/>
                <p:nvPr/>
              </p:nvSpPr>
              <p:spPr>
                <a:xfrm>
                  <a:off x="693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20" name="CustomShape 67"/>
                <p:cNvSpPr/>
                <p:nvPr/>
              </p:nvSpPr>
              <p:spPr>
                <a:xfrm>
                  <a:off x="693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21" name="CustomShape 68"/>
                <p:cNvSpPr/>
                <p:nvPr/>
              </p:nvSpPr>
              <p:spPr>
                <a:xfrm>
                  <a:off x="747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22" name="CustomShape 69"/>
                <p:cNvSpPr/>
                <p:nvPr/>
              </p:nvSpPr>
              <p:spPr>
                <a:xfrm>
                  <a:off x="747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23" name="CustomShape 70"/>
                <p:cNvSpPr/>
                <p:nvPr/>
              </p:nvSpPr>
              <p:spPr>
                <a:xfrm>
                  <a:off x="747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24" name="CustomShape 71"/>
                <p:cNvSpPr/>
                <p:nvPr/>
              </p:nvSpPr>
              <p:spPr>
                <a:xfrm>
                  <a:off x="747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25" name="CustomShape 72"/>
                <p:cNvSpPr/>
                <p:nvPr/>
              </p:nvSpPr>
              <p:spPr>
                <a:xfrm>
                  <a:off x="801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26" name="CustomShape 73"/>
                <p:cNvSpPr/>
                <p:nvPr/>
              </p:nvSpPr>
              <p:spPr>
                <a:xfrm>
                  <a:off x="801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27" name="CustomShape 74"/>
                <p:cNvSpPr/>
                <p:nvPr/>
              </p:nvSpPr>
              <p:spPr>
                <a:xfrm>
                  <a:off x="801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28" name="CustomShape 75"/>
                <p:cNvSpPr/>
                <p:nvPr/>
              </p:nvSpPr>
              <p:spPr>
                <a:xfrm>
                  <a:off x="801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52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extShape 97"/>
          <p:cNvSpPr txBox="1"/>
          <p:nvPr/>
        </p:nvSpPr>
        <p:spPr>
          <a:xfrm>
            <a:off x="435894" y="1552740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Grille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Bloc → Streaming Multiprocesseur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Thread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Coeur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648000" y="1920240"/>
            <a:ext cx="7993080" cy="3383280"/>
            <a:chOff x="648000" y="2243160"/>
            <a:chExt cx="8136000" cy="4092840"/>
          </a:xfrm>
        </p:grpSpPr>
        <p:sp>
          <p:nvSpPr>
            <p:cNvPr id="6" name="CustomShape 2"/>
            <p:cNvSpPr/>
            <p:nvPr/>
          </p:nvSpPr>
          <p:spPr>
            <a:xfrm>
              <a:off x="648000" y="3060000"/>
              <a:ext cx="4500000" cy="32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18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742680" y="3400200"/>
              <a:ext cx="2121840" cy="1399680"/>
              <a:chOff x="742680" y="3400200"/>
              <a:chExt cx="2121840" cy="1399680"/>
            </a:xfrm>
          </p:grpSpPr>
          <p:sp>
            <p:nvSpPr>
              <p:cNvPr id="8" name="CustomShape 4"/>
              <p:cNvSpPr/>
              <p:nvPr/>
            </p:nvSpPr>
            <p:spPr>
              <a:xfrm>
                <a:off x="742680" y="3400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CustomShape 5"/>
              <p:cNvSpPr/>
              <p:nvPr/>
            </p:nvSpPr>
            <p:spPr>
              <a:xfrm>
                <a:off x="810360" y="3688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0" name="CustomShape 6"/>
              <p:cNvSpPr/>
              <p:nvPr/>
            </p:nvSpPr>
            <p:spPr>
              <a:xfrm>
                <a:off x="806040" y="3947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1" name="CustomShape 7"/>
              <p:cNvSpPr/>
              <p:nvPr/>
            </p:nvSpPr>
            <p:spPr>
              <a:xfrm>
                <a:off x="806040" y="4211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2" name="CustomShape 8"/>
              <p:cNvSpPr/>
              <p:nvPr/>
            </p:nvSpPr>
            <p:spPr>
              <a:xfrm>
                <a:off x="806040" y="4474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3" name="CustomShape 9"/>
              <p:cNvSpPr/>
              <p:nvPr/>
            </p:nvSpPr>
            <p:spPr>
              <a:xfrm>
                <a:off x="130284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4" name="CustomShape 10"/>
              <p:cNvSpPr/>
              <p:nvPr/>
            </p:nvSpPr>
            <p:spPr>
              <a:xfrm>
                <a:off x="129852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5" name="CustomShape 11"/>
              <p:cNvSpPr/>
              <p:nvPr/>
            </p:nvSpPr>
            <p:spPr>
              <a:xfrm>
                <a:off x="129852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6" name="CustomShape 12"/>
              <p:cNvSpPr/>
              <p:nvPr/>
            </p:nvSpPr>
            <p:spPr>
              <a:xfrm>
                <a:off x="129852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7" name="CustomShape 13"/>
              <p:cNvSpPr/>
              <p:nvPr/>
            </p:nvSpPr>
            <p:spPr>
              <a:xfrm>
                <a:off x="179928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8" name="CustomShape 14"/>
              <p:cNvSpPr/>
              <p:nvPr/>
            </p:nvSpPr>
            <p:spPr>
              <a:xfrm>
                <a:off x="179496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9" name="CustomShape 15"/>
              <p:cNvSpPr/>
              <p:nvPr/>
            </p:nvSpPr>
            <p:spPr>
              <a:xfrm>
                <a:off x="179496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0" name="CustomShape 16"/>
              <p:cNvSpPr/>
              <p:nvPr/>
            </p:nvSpPr>
            <p:spPr>
              <a:xfrm>
                <a:off x="179496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1" name="CustomShape 17"/>
              <p:cNvSpPr/>
              <p:nvPr/>
            </p:nvSpPr>
            <p:spPr>
              <a:xfrm>
                <a:off x="229536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2" name="CustomShape 18"/>
              <p:cNvSpPr/>
              <p:nvPr/>
            </p:nvSpPr>
            <p:spPr>
              <a:xfrm>
                <a:off x="229104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3" name="CustomShape 19"/>
              <p:cNvSpPr/>
              <p:nvPr/>
            </p:nvSpPr>
            <p:spPr>
              <a:xfrm>
                <a:off x="229104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4" name="CustomShape 20"/>
              <p:cNvSpPr/>
              <p:nvPr/>
            </p:nvSpPr>
            <p:spPr>
              <a:xfrm>
                <a:off x="229104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25" name="CustomShape 21"/>
            <p:cNvSpPr/>
            <p:nvPr/>
          </p:nvSpPr>
          <p:spPr>
            <a:xfrm>
              <a:off x="2934000" y="3395520"/>
              <a:ext cx="2121840" cy="13996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Bloc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CustomShape 22"/>
            <p:cNvSpPr/>
            <p:nvPr/>
          </p:nvSpPr>
          <p:spPr>
            <a:xfrm>
              <a:off x="3001680" y="368388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7" name="CustomShape 23"/>
            <p:cNvSpPr/>
            <p:nvPr/>
          </p:nvSpPr>
          <p:spPr>
            <a:xfrm>
              <a:off x="2997360" y="39430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8" name="CustomShape 24"/>
            <p:cNvSpPr/>
            <p:nvPr/>
          </p:nvSpPr>
          <p:spPr>
            <a:xfrm>
              <a:off x="2997360" y="420660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9" name="CustomShape 25"/>
            <p:cNvSpPr/>
            <p:nvPr/>
          </p:nvSpPr>
          <p:spPr>
            <a:xfrm>
              <a:off x="2997360" y="447012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0" name="CustomShape 26"/>
            <p:cNvSpPr/>
            <p:nvPr/>
          </p:nvSpPr>
          <p:spPr>
            <a:xfrm>
              <a:off x="349416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1" name="CustomShape 27"/>
            <p:cNvSpPr/>
            <p:nvPr/>
          </p:nvSpPr>
          <p:spPr>
            <a:xfrm>
              <a:off x="348984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2" name="CustomShape 28"/>
            <p:cNvSpPr/>
            <p:nvPr/>
          </p:nvSpPr>
          <p:spPr>
            <a:xfrm>
              <a:off x="348984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3" name="CustomShape 29"/>
            <p:cNvSpPr/>
            <p:nvPr/>
          </p:nvSpPr>
          <p:spPr>
            <a:xfrm>
              <a:off x="348984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4" name="CustomShape 30"/>
            <p:cNvSpPr/>
            <p:nvPr/>
          </p:nvSpPr>
          <p:spPr>
            <a:xfrm>
              <a:off x="399060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5" name="CustomShape 31"/>
            <p:cNvSpPr/>
            <p:nvPr/>
          </p:nvSpPr>
          <p:spPr>
            <a:xfrm>
              <a:off x="398628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6" name="CustomShape 32"/>
            <p:cNvSpPr/>
            <p:nvPr/>
          </p:nvSpPr>
          <p:spPr>
            <a:xfrm>
              <a:off x="398628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7" name="CustomShape 33"/>
            <p:cNvSpPr/>
            <p:nvPr/>
          </p:nvSpPr>
          <p:spPr>
            <a:xfrm>
              <a:off x="398628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8" name="CustomShape 34"/>
            <p:cNvSpPr/>
            <p:nvPr/>
          </p:nvSpPr>
          <p:spPr>
            <a:xfrm>
              <a:off x="448668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9" name="CustomShape 35"/>
            <p:cNvSpPr/>
            <p:nvPr/>
          </p:nvSpPr>
          <p:spPr>
            <a:xfrm>
              <a:off x="448236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0" name="CustomShape 36"/>
            <p:cNvSpPr/>
            <p:nvPr/>
          </p:nvSpPr>
          <p:spPr>
            <a:xfrm>
              <a:off x="448236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1" name="CustomShape 37"/>
            <p:cNvSpPr/>
            <p:nvPr/>
          </p:nvSpPr>
          <p:spPr>
            <a:xfrm>
              <a:off x="448236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grpSp>
          <p:nvGrpSpPr>
            <p:cNvPr id="42" name="Group 38"/>
            <p:cNvGrpSpPr/>
            <p:nvPr/>
          </p:nvGrpSpPr>
          <p:grpSpPr>
            <a:xfrm>
              <a:off x="738360" y="4871880"/>
              <a:ext cx="2121840" cy="1399680"/>
              <a:chOff x="738360" y="4871880"/>
              <a:chExt cx="2121840" cy="1399680"/>
            </a:xfrm>
          </p:grpSpPr>
          <p:sp>
            <p:nvSpPr>
              <p:cNvPr id="43" name="CustomShape 39"/>
              <p:cNvSpPr/>
              <p:nvPr/>
            </p:nvSpPr>
            <p:spPr>
              <a:xfrm>
                <a:off x="738360" y="487188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CustomShape 40"/>
              <p:cNvSpPr/>
              <p:nvPr/>
            </p:nvSpPr>
            <p:spPr>
              <a:xfrm>
                <a:off x="806040" y="516024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5" name="CustomShape 41"/>
              <p:cNvSpPr/>
              <p:nvPr/>
            </p:nvSpPr>
            <p:spPr>
              <a:xfrm>
                <a:off x="801720" y="54194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6" name="CustomShape 42"/>
              <p:cNvSpPr/>
              <p:nvPr/>
            </p:nvSpPr>
            <p:spPr>
              <a:xfrm>
                <a:off x="801720" y="568296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7" name="CustomShape 43"/>
              <p:cNvSpPr/>
              <p:nvPr/>
            </p:nvSpPr>
            <p:spPr>
              <a:xfrm>
                <a:off x="801720" y="594648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8" name="CustomShape 44"/>
              <p:cNvSpPr/>
              <p:nvPr/>
            </p:nvSpPr>
            <p:spPr>
              <a:xfrm>
                <a:off x="129852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9" name="CustomShape 45"/>
              <p:cNvSpPr/>
              <p:nvPr/>
            </p:nvSpPr>
            <p:spPr>
              <a:xfrm>
                <a:off x="129420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0" name="CustomShape 46"/>
              <p:cNvSpPr/>
              <p:nvPr/>
            </p:nvSpPr>
            <p:spPr>
              <a:xfrm>
                <a:off x="129420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1" name="CustomShape 47"/>
              <p:cNvSpPr/>
              <p:nvPr/>
            </p:nvSpPr>
            <p:spPr>
              <a:xfrm>
                <a:off x="129420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2" name="CustomShape 48"/>
              <p:cNvSpPr/>
              <p:nvPr/>
            </p:nvSpPr>
            <p:spPr>
              <a:xfrm>
                <a:off x="179496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3" name="CustomShape 49"/>
              <p:cNvSpPr/>
              <p:nvPr/>
            </p:nvSpPr>
            <p:spPr>
              <a:xfrm>
                <a:off x="179064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4" name="CustomShape 50"/>
              <p:cNvSpPr/>
              <p:nvPr/>
            </p:nvSpPr>
            <p:spPr>
              <a:xfrm>
                <a:off x="179064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5" name="CustomShape 51"/>
              <p:cNvSpPr/>
              <p:nvPr/>
            </p:nvSpPr>
            <p:spPr>
              <a:xfrm>
                <a:off x="179064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6" name="CustomShape 52"/>
              <p:cNvSpPr/>
              <p:nvPr/>
            </p:nvSpPr>
            <p:spPr>
              <a:xfrm>
                <a:off x="229104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7" name="CustomShape 53"/>
              <p:cNvSpPr/>
              <p:nvPr/>
            </p:nvSpPr>
            <p:spPr>
              <a:xfrm>
                <a:off x="228672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8" name="CustomShape 54"/>
              <p:cNvSpPr/>
              <p:nvPr/>
            </p:nvSpPr>
            <p:spPr>
              <a:xfrm>
                <a:off x="228672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9" name="CustomShape 55"/>
              <p:cNvSpPr/>
              <p:nvPr/>
            </p:nvSpPr>
            <p:spPr>
              <a:xfrm>
                <a:off x="228672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grpSp>
          <p:nvGrpSpPr>
            <p:cNvPr id="60" name="Group 56"/>
            <p:cNvGrpSpPr/>
            <p:nvPr/>
          </p:nvGrpSpPr>
          <p:grpSpPr>
            <a:xfrm>
              <a:off x="2929680" y="4867200"/>
              <a:ext cx="2121840" cy="1399680"/>
              <a:chOff x="2929680" y="4867200"/>
              <a:chExt cx="2121840" cy="1399680"/>
            </a:xfrm>
          </p:grpSpPr>
          <p:sp>
            <p:nvSpPr>
              <p:cNvPr id="61" name="CustomShape 57"/>
              <p:cNvSpPr/>
              <p:nvPr/>
            </p:nvSpPr>
            <p:spPr>
              <a:xfrm>
                <a:off x="2929680" y="4867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CustomShape 58"/>
              <p:cNvSpPr/>
              <p:nvPr/>
            </p:nvSpPr>
            <p:spPr>
              <a:xfrm>
                <a:off x="2997360" y="5155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3" name="CustomShape 59"/>
              <p:cNvSpPr/>
              <p:nvPr/>
            </p:nvSpPr>
            <p:spPr>
              <a:xfrm>
                <a:off x="2993040" y="5414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4" name="CustomShape 60"/>
              <p:cNvSpPr/>
              <p:nvPr/>
            </p:nvSpPr>
            <p:spPr>
              <a:xfrm>
                <a:off x="2993040" y="5678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5" name="CustomShape 61"/>
              <p:cNvSpPr/>
              <p:nvPr/>
            </p:nvSpPr>
            <p:spPr>
              <a:xfrm>
                <a:off x="2993040" y="5941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6" name="CustomShape 62"/>
              <p:cNvSpPr/>
              <p:nvPr/>
            </p:nvSpPr>
            <p:spPr>
              <a:xfrm>
                <a:off x="348984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7" name="CustomShape 63"/>
              <p:cNvSpPr/>
              <p:nvPr/>
            </p:nvSpPr>
            <p:spPr>
              <a:xfrm>
                <a:off x="348552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8" name="CustomShape 64"/>
              <p:cNvSpPr/>
              <p:nvPr/>
            </p:nvSpPr>
            <p:spPr>
              <a:xfrm>
                <a:off x="348552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9" name="CustomShape 65"/>
              <p:cNvSpPr/>
              <p:nvPr/>
            </p:nvSpPr>
            <p:spPr>
              <a:xfrm>
                <a:off x="348552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0" name="CustomShape 66"/>
              <p:cNvSpPr/>
              <p:nvPr/>
            </p:nvSpPr>
            <p:spPr>
              <a:xfrm>
                <a:off x="398628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1" name="CustomShape 67"/>
              <p:cNvSpPr/>
              <p:nvPr/>
            </p:nvSpPr>
            <p:spPr>
              <a:xfrm>
                <a:off x="398196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2" name="CustomShape 68"/>
              <p:cNvSpPr/>
              <p:nvPr/>
            </p:nvSpPr>
            <p:spPr>
              <a:xfrm>
                <a:off x="398196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3" name="CustomShape 69"/>
              <p:cNvSpPr/>
              <p:nvPr/>
            </p:nvSpPr>
            <p:spPr>
              <a:xfrm>
                <a:off x="398196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4" name="CustomShape 70"/>
              <p:cNvSpPr/>
              <p:nvPr/>
            </p:nvSpPr>
            <p:spPr>
              <a:xfrm>
                <a:off x="448236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5" name="CustomShape 71"/>
              <p:cNvSpPr/>
              <p:nvPr/>
            </p:nvSpPr>
            <p:spPr>
              <a:xfrm>
                <a:off x="447804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6" name="CustomShape 72"/>
              <p:cNvSpPr/>
              <p:nvPr/>
            </p:nvSpPr>
            <p:spPr>
              <a:xfrm>
                <a:off x="447804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7" name="CustomShape 73"/>
              <p:cNvSpPr/>
              <p:nvPr/>
            </p:nvSpPr>
            <p:spPr>
              <a:xfrm>
                <a:off x="447804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78" name="CustomShape 74"/>
            <p:cNvSpPr/>
            <p:nvPr/>
          </p:nvSpPr>
          <p:spPr>
            <a:xfrm>
              <a:off x="5688000" y="2243160"/>
              <a:ext cx="3096000" cy="397656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CustomShape 75"/>
            <p:cNvSpPr/>
            <p:nvPr/>
          </p:nvSpPr>
          <p:spPr>
            <a:xfrm>
              <a:off x="5832000" y="4903560"/>
              <a:ext cx="2808000" cy="117216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5904000" y="2738880"/>
              <a:ext cx="1188000" cy="1872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SM 1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6013800" y="324288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6513120" y="3238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6009120" y="3562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6508440" y="3557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6009120" y="3886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6508440" y="3881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09120" y="4210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8" name="CustomShape 84"/>
            <p:cNvSpPr/>
            <p:nvPr/>
          </p:nvSpPr>
          <p:spPr>
            <a:xfrm>
              <a:off x="6508440" y="4205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9" name="Line 85"/>
            <p:cNvSpPr/>
            <p:nvPr/>
          </p:nvSpPr>
          <p:spPr>
            <a:xfrm>
              <a:off x="648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86"/>
            <p:cNvSpPr/>
            <p:nvPr/>
          </p:nvSpPr>
          <p:spPr>
            <a:xfrm>
              <a:off x="792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1" name="Group 87"/>
            <p:cNvGrpSpPr/>
            <p:nvPr/>
          </p:nvGrpSpPr>
          <p:grpSpPr>
            <a:xfrm>
              <a:off x="7344000" y="2738880"/>
              <a:ext cx="1188000" cy="1872000"/>
              <a:chOff x="7344000" y="2738880"/>
              <a:chExt cx="1188000" cy="1872000"/>
            </a:xfrm>
          </p:grpSpPr>
          <p:sp>
            <p:nvSpPr>
              <p:cNvPr id="92" name="CustomShape 88"/>
              <p:cNvSpPr/>
              <p:nvPr/>
            </p:nvSpPr>
            <p:spPr>
              <a:xfrm>
                <a:off x="7344000" y="2738880"/>
                <a:ext cx="118800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SM 2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89"/>
              <p:cNvSpPr/>
              <p:nvPr/>
            </p:nvSpPr>
            <p:spPr>
              <a:xfrm>
                <a:off x="7453800" y="32428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0"/>
              <p:cNvSpPr/>
              <p:nvPr/>
            </p:nvSpPr>
            <p:spPr>
              <a:xfrm>
                <a:off x="7953120" y="3238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1"/>
              <p:cNvSpPr/>
              <p:nvPr/>
            </p:nvSpPr>
            <p:spPr>
              <a:xfrm>
                <a:off x="7449120" y="3562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2"/>
              <p:cNvSpPr/>
              <p:nvPr/>
            </p:nvSpPr>
            <p:spPr>
              <a:xfrm>
                <a:off x="7948440" y="3557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3"/>
              <p:cNvSpPr/>
              <p:nvPr/>
            </p:nvSpPr>
            <p:spPr>
              <a:xfrm>
                <a:off x="7449120" y="3886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4"/>
              <p:cNvSpPr/>
              <p:nvPr/>
            </p:nvSpPr>
            <p:spPr>
              <a:xfrm>
                <a:off x="7948440" y="3881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5"/>
              <p:cNvSpPr/>
              <p:nvPr/>
            </p:nvSpPr>
            <p:spPr>
              <a:xfrm>
                <a:off x="7449120" y="4210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6"/>
              <p:cNvSpPr/>
              <p:nvPr/>
            </p:nvSpPr>
            <p:spPr>
              <a:xfrm>
                <a:off x="7948440" y="4205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</p:grpSp>
        <p:cxnSp>
          <p:nvCxnSpPr>
            <p:cNvPr id="101" name="Line 98"/>
            <p:cNvCxnSpPr>
              <a:stCxn id="6" idx="0"/>
              <a:endCxn id="78" idx="0"/>
            </p:cNvCxnSpPr>
            <p:nvPr/>
          </p:nvCxnSpPr>
          <p:spPr>
            <a:xfrm flipV="1">
              <a:off x="2898000" y="2243160"/>
              <a:ext cx="4338360" cy="8172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2" name="Line 99"/>
            <p:cNvCxnSpPr>
              <a:stCxn id="25" idx="0"/>
              <a:endCxn id="80" idx="0"/>
            </p:cNvCxnSpPr>
            <p:nvPr/>
          </p:nvCxnSpPr>
          <p:spPr>
            <a:xfrm flipV="1">
              <a:off x="3994920" y="2738880"/>
              <a:ext cx="2503440" cy="657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3" name="Line 100"/>
            <p:cNvCxnSpPr>
              <a:stCxn id="39" idx="3"/>
              <a:endCxn id="83" idx="1"/>
            </p:cNvCxnSpPr>
            <p:nvPr/>
          </p:nvCxnSpPr>
          <p:spPr>
            <a:xfrm flipV="1">
              <a:off x="4948200" y="3706200"/>
              <a:ext cx="1061280" cy="351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73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informations de votre GPU</a:t>
            </a:r>
          </a:p>
          <a:p>
            <a:pPr lvl="1"/>
            <a:r>
              <a:rPr lang="fr-FR" dirty="0" smtClean="0"/>
              <a:t>Référence du modèle</a:t>
            </a:r>
          </a:p>
          <a:p>
            <a:pPr lvl="1"/>
            <a:r>
              <a:rPr lang="fr-FR" dirty="0" smtClean="0"/>
              <a:t>Nombre de cœurs CUDA</a:t>
            </a:r>
          </a:p>
          <a:p>
            <a:pPr lvl="1"/>
            <a:r>
              <a:rPr lang="fr-FR" dirty="0" smtClean="0"/>
              <a:t>Nombre de SM</a:t>
            </a:r>
          </a:p>
          <a:p>
            <a:pPr lvl="1"/>
            <a:r>
              <a:rPr lang="fr-FR" dirty="0" smtClean="0"/>
              <a:t>Nombre de Threads max par Block</a:t>
            </a:r>
          </a:p>
          <a:p>
            <a:pPr lvl="1"/>
            <a:r>
              <a:rPr lang="fr-FR" dirty="0" smtClean="0"/>
              <a:t>Déduire le nombre de cœur CUDA par SM</a:t>
            </a:r>
          </a:p>
          <a:p>
            <a:pPr lvl="1"/>
            <a:r>
              <a:rPr lang="fr-FR" dirty="0" smtClean="0"/>
              <a:t>Version d’architecture</a:t>
            </a:r>
          </a:p>
          <a:p>
            <a:pPr lvl="1"/>
            <a:r>
              <a:rPr lang="fr-FR" dirty="0" smtClean="0"/>
              <a:t>Ram disponible sur la carte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153059" cy="2308075"/>
          </a:xfrm>
        </p:spPr>
        <p:txBody>
          <a:bodyPr>
            <a:normAutofit/>
          </a:bodyPr>
          <a:lstStyle/>
          <a:p>
            <a:r>
              <a:rPr lang="fr-FR" dirty="0" smtClean="0"/>
              <a:t>Site de </a:t>
            </a:r>
            <a:r>
              <a:rPr lang="fr-FR" dirty="0" err="1" smtClean="0"/>
              <a:t>Nvidia</a:t>
            </a:r>
            <a:r>
              <a:rPr lang="fr-FR" dirty="0" smtClean="0"/>
              <a:t> à partir de la référence de votre carte (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infos de la fenêtre </a:t>
            </a:r>
            <a:r>
              <a:rPr lang="fr-FR" dirty="0" err="1" smtClean="0"/>
              <a:t>Nsight</a:t>
            </a:r>
            <a:r>
              <a:rPr lang="fr-FR" dirty="0" smtClean="0"/>
              <a:t> « System info »</a:t>
            </a:r>
          </a:p>
          <a:p>
            <a:pPr lvl="1"/>
            <a:r>
              <a:rPr lang="fr-FR" dirty="0" smtClean="0"/>
              <a:t>Onglet </a:t>
            </a:r>
            <a:r>
              <a:rPr lang="fr-FR" dirty="0" err="1" smtClean="0"/>
              <a:t>Nsight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Windows</a:t>
            </a:r>
          </a:p>
          <a:p>
            <a:pPr lvl="1"/>
            <a:r>
              <a:rPr lang="fr-FR" dirty="0" smtClean="0"/>
              <a:t>« System Info »</a:t>
            </a:r>
          </a:p>
          <a:p>
            <a:r>
              <a:rPr lang="fr-FR" dirty="0" smtClean="0"/>
              <a:t>La page </a:t>
            </a:r>
            <a:r>
              <a:rPr lang="fr-FR" dirty="0" err="1" smtClean="0"/>
              <a:t>wikipédia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CUDA (version d’architecture)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en.wikipedia.org/wiki/CUDA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24</a:t>
            </a:fld>
            <a:endParaRPr lang="fr-FR" sz="1600"/>
          </a:p>
        </p:txBody>
      </p:sp>
      <p:sp>
        <p:nvSpPr>
          <p:cNvPr id="2" name="Rectangle 1"/>
          <p:cNvSpPr/>
          <p:nvPr/>
        </p:nvSpPr>
        <p:spPr>
          <a:xfrm>
            <a:off x="435894" y="473508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50" dirty="0" err="1">
                <a:solidFill>
                  <a:schemeClr val="tx2"/>
                </a:solidFill>
              </a:rPr>
              <a:t>Nsight</a:t>
            </a:r>
            <a:r>
              <a:rPr lang="fr-FR" sz="1350" dirty="0">
                <a:solidFill>
                  <a:schemeClr val="tx2"/>
                </a:solidFill>
              </a:rPr>
              <a:t> est le </a:t>
            </a:r>
            <a:r>
              <a:rPr lang="fr-FR" sz="1350" dirty="0" err="1">
                <a:solidFill>
                  <a:schemeClr val="tx2"/>
                </a:solidFill>
              </a:rPr>
              <a:t>debbuger</a:t>
            </a:r>
            <a:r>
              <a:rPr lang="fr-FR" sz="1350" dirty="0">
                <a:solidFill>
                  <a:schemeClr val="tx2"/>
                </a:solidFill>
              </a:rPr>
              <a:t> fourni par </a:t>
            </a:r>
            <a:r>
              <a:rPr lang="fr-FR" sz="1350" dirty="0" err="1">
                <a:solidFill>
                  <a:schemeClr val="tx2"/>
                </a:solidFill>
              </a:rPr>
              <a:t>Nvidia</a:t>
            </a:r>
            <a:r>
              <a:rPr lang="fr-FR" sz="1350" dirty="0">
                <a:solidFill>
                  <a:schemeClr val="tx2"/>
                </a:solidFill>
              </a:rPr>
              <a:t> pour inspecter les </a:t>
            </a:r>
            <a:r>
              <a:rPr lang="fr-FR" sz="1350" dirty="0" err="1">
                <a:solidFill>
                  <a:schemeClr val="tx2"/>
                </a:solidFill>
              </a:rPr>
              <a:t>kernels</a:t>
            </a:r>
            <a:r>
              <a:rPr lang="fr-FR" sz="1350" dirty="0">
                <a:solidFill>
                  <a:schemeClr val="tx2"/>
                </a:solidFill>
              </a:rPr>
              <a:t> sous </a:t>
            </a:r>
            <a:r>
              <a:rPr lang="fr-FR" sz="1350" dirty="0" err="1" smtClean="0">
                <a:solidFill>
                  <a:schemeClr val="tx2"/>
                </a:solidFill>
              </a:rPr>
              <a:t>windows</a:t>
            </a:r>
            <a:r>
              <a:rPr lang="fr-FR" sz="1350" dirty="0" smtClean="0">
                <a:solidFill>
                  <a:schemeClr val="tx2"/>
                </a:solidFill>
              </a:rPr>
              <a:t>. On y reviendra.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665415" y="4273936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Infos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00786" y="4330005"/>
            <a:ext cx="3115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Chez moi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 smtClean="0"/>
              <a:t>Geforce</a:t>
            </a:r>
            <a:r>
              <a:rPr lang="fr-FR" sz="1050" dirty="0" smtClean="0"/>
              <a:t> 1660 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1536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6Go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3303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 </a:t>
            </a:r>
            <a:r>
              <a:rPr lang="fr-FR" dirty="0" err="1" smtClean="0"/>
              <a:t>Nvidia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72080" y="1598460"/>
            <a:ext cx="8642520" cy="3697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9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Tesla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Haut de gamme conçu pour le calcul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intensif et IA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Adapté au calcul en double précision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trop cher (~10 000€ pour la V100)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Quadro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la CAO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200 →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10 000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GeForce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le jeu vidéo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50 → 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2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mais bridée en double précision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mémoire généralement limitée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quelques giga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bande passante mémoire généralement plus faible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Tegra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 / </a:t>
            </a: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Jetson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Dédié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l'embarqué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Faible consommation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54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quelques cartes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 dirty="0"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1400951137"/>
              </p:ext>
            </p:extLst>
          </p:nvPr>
        </p:nvGraphicFramePr>
        <p:xfrm>
          <a:off x="582269" y="2160840"/>
          <a:ext cx="7979461" cy="24573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4795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Modèle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>
                          <a:solidFill>
                            <a:schemeClr val="bg1"/>
                          </a:solidFill>
                        </a:rPr>
                        <a:t>Vers.</a:t>
                      </a:r>
                      <a:endParaRPr lang="fr-FR" sz="13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>
                          <a:solidFill>
                            <a:schemeClr val="bg1"/>
                          </a:solidFill>
                        </a:rPr>
                        <a:t>Coeurs</a:t>
                      </a:r>
                      <a:endParaRPr lang="fr-FR" sz="13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>
                          <a:solidFill>
                            <a:schemeClr val="bg1"/>
                          </a:solidFill>
                        </a:rPr>
                        <a:t>Fréquence</a:t>
                      </a:r>
                      <a:r>
                        <a:rPr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>
                          <a:solidFill>
                            <a:schemeClr val="bg1"/>
                          </a:solidFill>
                        </a:rPr>
                      </a:br>
                      <a:r>
                        <a:rPr lang="fr-FR" sz="1300" strike="noStrike" spc="-1">
                          <a:solidFill>
                            <a:schemeClr val="bg1"/>
                          </a:solidFill>
                        </a:rPr>
                        <a:t>(MHz)</a:t>
                      </a:r>
                      <a:endParaRPr lang="fr-FR" sz="13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Mémoire</a:t>
                      </a:r>
                      <a:r>
                        <a:rPr dirty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(Go)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Bande passante (Go/s)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Moteur de copie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 err="1">
                          <a:solidFill>
                            <a:schemeClr val="bg1"/>
                          </a:solidFill>
                        </a:rPr>
                        <a:t>GFLOPs</a:t>
                      </a:r>
                      <a:r>
                        <a:rPr dirty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(SP)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 err="1">
                          <a:solidFill>
                            <a:schemeClr val="bg1"/>
                          </a:solidFill>
                        </a:rPr>
                        <a:t>GFLOPs</a:t>
                      </a:r>
                      <a:r>
                        <a:rPr dirty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(DP)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Prix</a:t>
                      </a:r>
                    </a:p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(€)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GeForce GTX 580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2.0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512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772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fr-FR" sz="13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192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</a:t>
                      </a:r>
                      <a:endParaRPr lang="fr-FR" sz="1300" b="1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1581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 smtClean="0">
                          <a:solidFill>
                            <a:srgbClr val="C00000"/>
                          </a:solidFill>
                        </a:rPr>
                        <a:t>196</a:t>
                      </a:r>
                      <a:endParaRPr lang="fr-FR" sz="13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400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Quadro 6000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2.0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448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574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144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1028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515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4000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Tesla M2090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2.0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512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1301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6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177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1332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666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3000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GeForce GTX 780 TI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3.5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2880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876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fr-FR" sz="13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336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5048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rgbClr val="C00000"/>
                          </a:solidFill>
                        </a:rPr>
                        <a:t>210</a:t>
                      </a:r>
                      <a:endParaRPr lang="fr-FR" sz="13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600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Quadro K6000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3.5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2880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900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288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5196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1732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6000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Tesla K20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3.5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2496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706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5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208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3520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1170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4000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Calculs 1D et 2D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0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371600" y="3171353"/>
            <a:ext cx="6400800" cy="23083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 the Vector Add CUDA Kernel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256;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1040" y="1708347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!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7780" y="2393427"/>
            <a:ext cx="687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nbBlocs</a:t>
            </a:r>
            <a:r>
              <a:rPr lang="fr-FR" dirty="0" smtClean="0"/>
              <a:t> = (</a:t>
            </a:r>
            <a:r>
              <a:rPr lang="fr-FR" dirty="0" err="1" smtClean="0"/>
              <a:t>numElements</a:t>
            </a:r>
            <a:r>
              <a:rPr lang="fr-FR" dirty="0" smtClean="0"/>
              <a:t> + </a:t>
            </a:r>
            <a:r>
              <a:rPr lang="fr-FR" dirty="0" err="1" smtClean="0"/>
              <a:t>nbThreadsPerBlock</a:t>
            </a:r>
            <a:r>
              <a:rPr lang="fr-FR" dirty="0" smtClean="0"/>
              <a:t> -1) / </a:t>
            </a:r>
            <a:r>
              <a:rPr lang="fr-FR" dirty="0" err="1"/>
              <a:t>nbThreadsPerBlock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 et de threads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1"/>
          <p:cNvSpPr/>
          <p:nvPr/>
        </p:nvSpPr>
        <p:spPr>
          <a:xfrm>
            <a:off x="596400" y="1870104"/>
            <a:ext cx="6804360" cy="540000"/>
          </a:xfrm>
          <a:prstGeom prst="rect">
            <a:avLst/>
          </a:prstGeom>
          <a:solidFill>
            <a:srgbClr val="0084D1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" name="Group 8"/>
          <p:cNvGrpSpPr/>
          <p:nvPr/>
        </p:nvGrpSpPr>
        <p:grpSpPr>
          <a:xfrm>
            <a:off x="668400" y="1582104"/>
            <a:ext cx="7915320" cy="756000"/>
            <a:chOff x="683640" y="2232000"/>
            <a:chExt cx="7915320" cy="756000"/>
          </a:xfrm>
        </p:grpSpPr>
        <p:sp>
          <p:nvSpPr>
            <p:cNvPr id="15" name="CustomShape 9"/>
            <p:cNvSpPr/>
            <p:nvPr/>
          </p:nvSpPr>
          <p:spPr>
            <a:xfrm>
              <a:off x="683640" y="259200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0"/>
            <p:cNvSpPr/>
            <p:nvPr/>
          </p:nvSpPr>
          <p:spPr>
            <a:xfrm>
              <a:off x="2262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1"/>
            <p:cNvSpPr/>
            <p:nvPr/>
          </p:nvSpPr>
          <p:spPr>
            <a:xfrm>
              <a:off x="3846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543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705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TextShape 14"/>
            <p:cNvSpPr txBox="1"/>
            <p:nvPr/>
          </p:nvSpPr>
          <p:spPr>
            <a:xfrm>
              <a:off x="111564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0</a:t>
              </a:r>
            </a:p>
          </p:txBody>
        </p:sp>
        <p:sp>
          <p:nvSpPr>
            <p:cNvPr id="21" name="TextShape 15"/>
            <p:cNvSpPr txBox="1"/>
            <p:nvPr/>
          </p:nvSpPr>
          <p:spPr>
            <a:xfrm>
              <a:off x="2699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1</a:t>
              </a:r>
            </a:p>
          </p:txBody>
        </p:sp>
        <p:sp>
          <p:nvSpPr>
            <p:cNvPr id="22" name="TextShape 16"/>
            <p:cNvSpPr txBox="1"/>
            <p:nvPr/>
          </p:nvSpPr>
          <p:spPr>
            <a:xfrm>
              <a:off x="4247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2</a:t>
              </a:r>
            </a:p>
          </p:txBody>
        </p:sp>
        <p:sp>
          <p:nvSpPr>
            <p:cNvPr id="23" name="TextShape 17"/>
            <p:cNvSpPr txBox="1"/>
            <p:nvPr/>
          </p:nvSpPr>
          <p:spPr>
            <a:xfrm>
              <a:off x="583812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3</a:t>
              </a:r>
            </a:p>
          </p:txBody>
        </p:sp>
        <p:sp>
          <p:nvSpPr>
            <p:cNvPr id="24" name="TextShape 18"/>
            <p:cNvSpPr txBox="1"/>
            <p:nvPr/>
          </p:nvSpPr>
          <p:spPr>
            <a:xfrm>
              <a:off x="745812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4</a:t>
              </a:r>
            </a:p>
          </p:txBody>
        </p:sp>
        <p:sp>
          <p:nvSpPr>
            <p:cNvPr id="25" name="CustomShape 19"/>
            <p:cNvSpPr/>
            <p:nvPr/>
          </p:nvSpPr>
          <p:spPr>
            <a:xfrm>
              <a:off x="750060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0"/>
            <p:cNvSpPr/>
            <p:nvPr/>
          </p:nvSpPr>
          <p:spPr>
            <a:xfrm>
              <a:off x="788724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1"/>
            <p:cNvSpPr/>
            <p:nvPr/>
          </p:nvSpPr>
          <p:spPr>
            <a:xfrm>
              <a:off x="826992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" name="CustomShape 22"/>
          <p:cNvSpPr/>
          <p:nvPr/>
        </p:nvSpPr>
        <p:spPr>
          <a:xfrm>
            <a:off x="112308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9" name="CustomShape 23"/>
          <p:cNvSpPr/>
          <p:nvPr/>
        </p:nvSpPr>
        <p:spPr>
          <a:xfrm>
            <a:off x="150972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0" name="CustomShape 24"/>
          <p:cNvSpPr/>
          <p:nvPr/>
        </p:nvSpPr>
        <p:spPr>
          <a:xfrm>
            <a:off x="1892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1" name="CustomShape 25"/>
          <p:cNvSpPr/>
          <p:nvPr/>
        </p:nvSpPr>
        <p:spPr>
          <a:xfrm>
            <a:off x="740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2" name="CustomShape 26"/>
          <p:cNvSpPr/>
          <p:nvPr/>
        </p:nvSpPr>
        <p:spPr>
          <a:xfrm>
            <a:off x="2702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3" name="CustomShape 27"/>
          <p:cNvSpPr/>
          <p:nvPr/>
        </p:nvSpPr>
        <p:spPr>
          <a:xfrm>
            <a:off x="3089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4" name="CustomShape 28"/>
          <p:cNvSpPr/>
          <p:nvPr/>
        </p:nvSpPr>
        <p:spPr>
          <a:xfrm>
            <a:off x="3471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5" name="CustomShape 29"/>
          <p:cNvSpPr/>
          <p:nvPr/>
        </p:nvSpPr>
        <p:spPr>
          <a:xfrm>
            <a:off x="231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6" name="CustomShape 30"/>
          <p:cNvSpPr/>
          <p:nvPr/>
        </p:nvSpPr>
        <p:spPr>
          <a:xfrm>
            <a:off x="4286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37" name="CustomShape 31"/>
          <p:cNvSpPr/>
          <p:nvPr/>
        </p:nvSpPr>
        <p:spPr>
          <a:xfrm>
            <a:off x="4673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8" name="CustomShape 32"/>
          <p:cNvSpPr/>
          <p:nvPr/>
        </p:nvSpPr>
        <p:spPr>
          <a:xfrm>
            <a:off x="5055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39" name="CustomShape 33"/>
          <p:cNvSpPr/>
          <p:nvPr/>
        </p:nvSpPr>
        <p:spPr>
          <a:xfrm>
            <a:off x="3903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40" name="CustomShape 34"/>
          <p:cNvSpPr/>
          <p:nvPr/>
        </p:nvSpPr>
        <p:spPr>
          <a:xfrm>
            <a:off x="5870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41" name="CustomShape 35"/>
          <p:cNvSpPr/>
          <p:nvPr/>
        </p:nvSpPr>
        <p:spPr>
          <a:xfrm>
            <a:off x="6257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42" name="CustomShape 36"/>
          <p:cNvSpPr/>
          <p:nvPr/>
        </p:nvSpPr>
        <p:spPr>
          <a:xfrm>
            <a:off x="663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43" name="CustomShape 37"/>
          <p:cNvSpPr/>
          <p:nvPr/>
        </p:nvSpPr>
        <p:spPr>
          <a:xfrm>
            <a:off x="548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44" name="CustomShape 38"/>
          <p:cNvSpPr/>
          <p:nvPr/>
        </p:nvSpPr>
        <p:spPr>
          <a:xfrm>
            <a:off x="710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grpSp>
        <p:nvGrpSpPr>
          <p:cNvPr id="45" name="Group 3"/>
          <p:cNvGrpSpPr/>
          <p:nvPr/>
        </p:nvGrpSpPr>
        <p:grpSpPr>
          <a:xfrm>
            <a:off x="735480" y="3147811"/>
            <a:ext cx="7997040" cy="1372680"/>
            <a:chOff x="720000" y="4099320"/>
            <a:chExt cx="7997040" cy="1372680"/>
          </a:xfrm>
        </p:grpSpPr>
        <p:sp>
          <p:nvSpPr>
            <p:cNvPr id="46" name="CustomShape 4"/>
            <p:cNvSpPr/>
            <p:nvPr/>
          </p:nvSpPr>
          <p:spPr>
            <a:xfrm>
              <a:off x="720000" y="4099320"/>
              <a:ext cx="5189040" cy="1372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__global__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void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VectorAdd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{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=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blockDim.x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+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threadIdx.x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1" strike="noStrike" spc="-1" dirty="0">
                  <a:solidFill>
                    <a:srgbClr val="000000"/>
                  </a:solidFill>
                  <a:latin typeface="Courier New"/>
                </a:rPr>
                <a:t>    if (index &lt; N)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   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=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+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}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7" name="Group 5"/>
            <p:cNvGrpSpPr/>
            <p:nvPr/>
          </p:nvGrpSpPr>
          <p:grpSpPr>
            <a:xfrm>
              <a:off x="2525040" y="4824000"/>
              <a:ext cx="6192000" cy="508680"/>
              <a:chOff x="2525040" y="4824000"/>
              <a:chExt cx="6192000" cy="508680"/>
            </a:xfrm>
          </p:grpSpPr>
          <p:sp>
            <p:nvSpPr>
              <p:cNvPr id="48" name="CustomShape 6"/>
              <p:cNvSpPr/>
              <p:nvPr/>
            </p:nvSpPr>
            <p:spPr>
              <a:xfrm>
                <a:off x="4829040" y="4824000"/>
                <a:ext cx="3888000" cy="508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r>
                  <a:rPr lang="fr-FR" sz="1400" b="0" strike="noStrike" spc="-1">
                    <a:solidFill>
                      <a:srgbClr val="000000"/>
                    </a:solidFill>
                    <a:latin typeface="Arial"/>
                  </a:rPr>
                  <a:t>Bonne pratique : vérifier que les données manipulées ne sont pas en dehors des bornes</a:t>
                </a:r>
              </a:p>
            </p:txBody>
          </p:sp>
          <p:sp>
            <p:nvSpPr>
              <p:cNvPr id="49" name="Line 7"/>
              <p:cNvSpPr/>
              <p:nvPr/>
            </p:nvSpPr>
            <p:spPr>
              <a:xfrm flipH="1" flipV="1">
                <a:off x="2525040" y="4972680"/>
                <a:ext cx="2304000" cy="673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246511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CUDA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0" name="TextShape 2"/>
          <p:cNvSpPr txBox="1"/>
          <p:nvPr/>
        </p:nvSpPr>
        <p:spPr>
          <a:xfrm>
            <a:off x="250740" y="1103472"/>
            <a:ext cx="8642520" cy="13477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1280" indent="-341280">
              <a:lnSpc>
                <a:spcPct val="90000"/>
              </a:lnSpc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buClr>
                <a:srgbClr val="FF9933"/>
              </a:buClr>
              <a:buFont typeface="Wingdings" charset="2"/>
              <a:buChar char=""/>
            </a:pPr>
            <a:r>
              <a:rPr lang="en-US" sz="1800" b="0" strike="noStrike" spc="-1" dirty="0">
                <a:solidFill>
                  <a:srgbClr val="FF950E"/>
                </a:solidFill>
                <a:latin typeface="Arial"/>
              </a:rPr>
              <a:t>Compute Unified Device Architecture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Architecture pour le calcul </a:t>
            </a:r>
            <a:r>
              <a:rPr lang="fr-FR" sz="1800" b="0" strike="noStrike" spc="-1" dirty="0">
                <a:solidFill>
                  <a:srgbClr val="000080"/>
                </a:solidFill>
                <a:latin typeface="Arial Narrow"/>
              </a:rPr>
              <a:t>parallèle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de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NVIDIA’s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Co-design hardware / software pour exploiter la puissance de calcul des GPU NVIDIA.</a:t>
            </a:r>
          </a:p>
          <a:p>
            <a:pPr marL="341280" indent="-341280">
              <a:lnSpc>
                <a:spcPct val="90000"/>
              </a:lnSpc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21" name="Group 2"/>
          <p:cNvGrpSpPr/>
          <p:nvPr/>
        </p:nvGrpSpPr>
        <p:grpSpPr>
          <a:xfrm>
            <a:off x="2160720" y="2585544"/>
            <a:ext cx="5331960" cy="1523855"/>
            <a:chOff x="2160720" y="1780920"/>
            <a:chExt cx="5331960" cy="2328480"/>
          </a:xfrm>
        </p:grpSpPr>
        <p:sp>
          <p:nvSpPr>
            <p:cNvPr id="22" name="CustomShape 3"/>
            <p:cNvSpPr/>
            <p:nvPr/>
          </p:nvSpPr>
          <p:spPr>
            <a:xfrm>
              <a:off x="2160720" y="1780920"/>
              <a:ext cx="5331960" cy="23284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5261040" y="1937880"/>
              <a:ext cx="1980720" cy="203400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CustomShape 5"/>
            <p:cNvSpPr/>
            <p:nvPr/>
          </p:nvSpPr>
          <p:spPr>
            <a:xfrm>
              <a:off x="3305880" y="2153880"/>
              <a:ext cx="936720" cy="64764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CPU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CustomShape 6"/>
            <p:cNvSpPr/>
            <p:nvPr/>
          </p:nvSpPr>
          <p:spPr>
            <a:xfrm>
              <a:off x="2295720" y="3099960"/>
              <a:ext cx="862200" cy="647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6" name="Line 7"/>
            <p:cNvCxnSpPr>
              <a:endCxn id="25" idx="3"/>
            </p:cNvCxnSpPr>
            <p:nvPr/>
          </p:nvCxnSpPr>
          <p:spPr>
            <a:xfrm flipH="1">
              <a:off x="3157920" y="3423600"/>
              <a:ext cx="221760" cy="36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cxnSp>
          <p:nvCxnSpPr>
            <p:cNvPr id="27" name="Line 8"/>
            <p:cNvCxnSpPr>
              <a:stCxn id="23" idx="1"/>
            </p:cNvCxnSpPr>
            <p:nvPr/>
          </p:nvCxnSpPr>
          <p:spPr>
            <a:xfrm flipH="1">
              <a:off x="4169520" y="2954880"/>
              <a:ext cx="1091880" cy="46908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sp>
          <p:nvSpPr>
            <p:cNvPr id="28" name="CustomShape 9"/>
            <p:cNvSpPr/>
            <p:nvPr/>
          </p:nvSpPr>
          <p:spPr>
            <a:xfrm>
              <a:off x="5689080" y="2808000"/>
              <a:ext cx="1080000" cy="5032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CustomShape 10"/>
            <p:cNvSpPr/>
            <p:nvPr/>
          </p:nvSpPr>
          <p:spPr>
            <a:xfrm>
              <a:off x="3379320" y="3099960"/>
              <a:ext cx="790200" cy="64728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North</a:t>
              </a:r>
            </a:p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Bridge</a:t>
              </a:r>
            </a:p>
          </p:txBody>
        </p:sp>
        <p:cxnSp>
          <p:nvCxnSpPr>
            <p:cNvPr id="30" name="Line 11"/>
            <p:cNvCxnSpPr>
              <a:stCxn id="29" idx="0"/>
              <a:endCxn id="24" idx="2"/>
            </p:cNvCxnSpPr>
            <p:nvPr/>
          </p:nvCxnSpPr>
          <p:spPr>
            <a:xfrm flipV="1">
              <a:off x="3774240" y="2801520"/>
              <a:ext cx="360" cy="2988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</p:grpSp>
      <p:grpSp>
        <p:nvGrpSpPr>
          <p:cNvPr id="31" name="Group 12"/>
          <p:cNvGrpSpPr/>
          <p:nvPr/>
        </p:nvGrpSpPr>
        <p:grpSpPr>
          <a:xfrm>
            <a:off x="2037060" y="3964904"/>
            <a:ext cx="5579280" cy="1246790"/>
            <a:chOff x="2052720" y="4248000"/>
            <a:chExt cx="5579280" cy="1905120"/>
          </a:xfrm>
        </p:grpSpPr>
        <p:sp>
          <p:nvSpPr>
            <p:cNvPr id="32" name="CustomShape 13"/>
            <p:cNvSpPr/>
            <p:nvPr/>
          </p:nvSpPr>
          <p:spPr>
            <a:xfrm>
              <a:off x="3456360" y="4248000"/>
              <a:ext cx="214200" cy="574560"/>
            </a:xfrm>
            <a:custGeom>
              <a:avLst/>
              <a:gdLst/>
              <a:ahLst/>
              <a:cxnLst/>
              <a:rect l="0" t="0" r="r" b="b"/>
              <a:pathLst>
                <a:path w="597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6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14"/>
            <p:cNvSpPr/>
            <p:nvPr/>
          </p:nvSpPr>
          <p:spPr>
            <a:xfrm>
              <a:off x="6336720" y="4248000"/>
              <a:ext cx="214560" cy="574560"/>
            </a:xfrm>
            <a:custGeom>
              <a:avLst/>
              <a:gdLst/>
              <a:ahLst/>
              <a:cxnLst/>
              <a:rect l="0" t="0" r="r" b="b"/>
              <a:pathLst>
                <a:path w="598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7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2052720" y="4968720"/>
              <a:ext cx="302328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CPU</a:t>
              </a:r>
            </a:p>
            <a:p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Contrôle d'exécution</a:t>
              </a: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Échange de données</a:t>
              </a:r>
            </a:p>
          </p:txBody>
        </p:sp>
        <p:sp>
          <p:nvSpPr>
            <p:cNvPr id="35" name="CustomShape 16"/>
            <p:cNvSpPr/>
            <p:nvPr/>
          </p:nvSpPr>
          <p:spPr>
            <a:xfrm>
              <a:off x="5328360" y="4968720"/>
              <a:ext cx="230364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GPU</a:t>
              </a:r>
            </a:p>
            <a:p>
              <a:pPr algn="ctr"/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lang="fr-FR" sz="1600" b="0" strike="noStrike" spc="-1" dirty="0" err="1">
                  <a:solidFill>
                    <a:srgbClr val="000000"/>
                  </a:solidFill>
                  <a:latin typeface="Arial"/>
                </a:rPr>
                <a:t>kernel</a:t>
              </a:r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)</a:t>
              </a:r>
            </a:p>
            <a:p>
              <a:pPr algn="ctr"/>
              <a:endParaRPr lang="fr-FR" sz="1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Code de calcul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</a:p>
          <a:p>
            <a:r>
              <a:rPr lang="fr-FR" dirty="0" smtClean="0"/>
              <a:t>Utiliser 1 dimension pour les blocks et les threads</a:t>
            </a:r>
          </a:p>
          <a:p>
            <a:r>
              <a:rPr lang="fr-FR" dirty="0" smtClean="0"/>
              <a:t>Calculer la limite théorique de la taille des matrices carrées que l’on peut additionner</a:t>
            </a:r>
            <a:endParaRPr lang="fr-FR" dirty="0"/>
          </a:p>
          <a:p>
            <a:r>
              <a:rPr lang="fr-FR" dirty="0" smtClean="0"/>
              <a:t>Faire crasher l’exécution avec des matrices trop grandes</a:t>
            </a:r>
          </a:p>
          <a:p>
            <a:endParaRPr lang="fr-FR" dirty="0"/>
          </a:p>
          <a:p>
            <a:r>
              <a:rPr lang="fr-FR" dirty="0" smtClean="0"/>
              <a:t>Projet </a:t>
            </a:r>
            <a:r>
              <a:rPr lang="fr-FR" dirty="0" err="1" smtClean="0"/>
              <a:t>MatrixAdd_cud</a:t>
            </a: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L’exemple </a:t>
            </a:r>
            <a:r>
              <a:rPr lang="fr-FR" dirty="0" err="1" smtClean="0"/>
              <a:t>VectorAdd</a:t>
            </a:r>
            <a:r>
              <a:rPr lang="fr-FR" dirty="0" smtClean="0"/>
              <a:t> qu’on a vu</a:t>
            </a:r>
          </a:p>
          <a:p>
            <a:r>
              <a:rPr lang="fr-FR" dirty="0" smtClean="0"/>
              <a:t>Prendre </a:t>
            </a:r>
            <a:r>
              <a:rPr lang="fr-FR" dirty="0"/>
              <a:t>256 threads par bloc</a:t>
            </a:r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</a:p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30</a:t>
            </a:fld>
            <a:endParaRPr lang="fr-FR" sz="1600"/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4892801" y="4148660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 </a:t>
            </a:r>
            <a:endParaRPr lang="fr-FR" dirty="0"/>
          </a:p>
        </p:txBody>
      </p:sp>
      <p:sp>
        <p:nvSpPr>
          <p:cNvPr id="75" name="Espace réservé du contenu 11"/>
          <p:cNvSpPr txBox="1">
            <a:spLocks/>
          </p:cNvSpPr>
          <p:nvPr/>
        </p:nvSpPr>
        <p:spPr>
          <a:xfrm>
            <a:off x="4663281" y="4706309"/>
            <a:ext cx="4044825" cy="65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Peut-on atteindre la limite de taille théorique ?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41020" y="4703458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N² * </a:t>
            </a:r>
            <a:r>
              <a:rPr lang="fr-FR" dirty="0" err="1" smtClean="0"/>
              <a:t>sizeof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) * </a:t>
            </a:r>
            <a:r>
              <a:rPr lang="fr-FR" dirty="0" err="1" smtClean="0"/>
              <a:t>nb_matrices</a:t>
            </a:r>
            <a:r>
              <a:rPr lang="fr-FR" dirty="0" smtClean="0"/>
              <a:t> = RAM</a:t>
            </a:r>
          </a:p>
          <a:p>
            <a:r>
              <a:rPr lang="fr-FR" dirty="0" smtClean="0"/>
              <a:t>N = </a:t>
            </a:r>
            <a:r>
              <a:rPr lang="fr-FR" dirty="0" err="1" smtClean="0"/>
              <a:t>sqrt</a:t>
            </a:r>
            <a:r>
              <a:rPr lang="fr-FR" dirty="0" smtClean="0"/>
              <a:t>(RAM / (4 * 3))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9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qualifiquateurs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0" name="TextShape 2"/>
          <p:cNvSpPr txBox="1"/>
          <p:nvPr/>
        </p:nvSpPr>
        <p:spPr>
          <a:xfrm>
            <a:off x="640560" y="1606080"/>
            <a:ext cx="7619520" cy="34993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Un noyau est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désigné par le qualifier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__global__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est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DOIT retourner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Autres 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qualifiers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 CUDA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et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Ne peut pas être appelée depuis le host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et exécutée sur le host (défaut)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 et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 peuvent être combinés pour générer un code CPU et GPU</a:t>
            </a:r>
          </a:p>
        </p:txBody>
      </p:sp>
    </p:spTree>
    <p:extLst>
      <p:ext uri="{BB962C8B-B14F-4D97-AF65-F5344CB8AC3E}">
        <p14:creationId xmlns:p14="http://schemas.microsoft.com/office/powerpoint/2010/main" val="9920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à la 2D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8660" y="1661160"/>
            <a:ext cx="620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Utile quand on travaille sur des images ou des matrices 2D</a:t>
            </a:r>
          </a:p>
          <a:p>
            <a:r>
              <a:rPr lang="fr-FR" dirty="0"/>
              <a:t>	</a:t>
            </a:r>
            <a:r>
              <a:rPr lang="fr-FR" dirty="0" smtClean="0"/>
              <a:t>permet de garder une représentation et un </a:t>
            </a:r>
            <a:r>
              <a:rPr lang="fr-FR" dirty="0" err="1" smtClean="0"/>
              <a:t>indiçage</a:t>
            </a:r>
            <a:r>
              <a:rPr lang="fr-FR" dirty="0" smtClean="0"/>
              <a:t> intuitif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8660" y="2527336"/>
            <a:ext cx="721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utilise le type dim3 pour stocker les dimensions des blocs et de la grille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53261" y="3055741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(16, 16);</a:t>
            </a:r>
            <a:b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(16,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16, 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8660" y="3702072"/>
            <a:ext cx="440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 type est accepté au lancement du </a:t>
            </a:r>
            <a:r>
              <a:rPr lang="fr-FR" dirty="0" err="1" smtClean="0"/>
              <a:t>kernel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53261" y="4255208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Foo_dev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fr-FR" dirty="0" err="1" smtClean="0"/>
              <a:t>blocksPerGrid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&gt;&gt;&gt;(…);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8660" y="4737446"/>
            <a:ext cx="588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marche pour chacune des dimensions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4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</a:p>
          <a:p>
            <a:r>
              <a:rPr lang="fr-FR" dirty="0" smtClean="0"/>
              <a:t>Utiliser 2 dimensions pour les blocks et les threads</a:t>
            </a:r>
          </a:p>
          <a:p>
            <a:endParaRPr lang="fr-FR" dirty="0"/>
          </a:p>
          <a:p>
            <a:r>
              <a:rPr lang="fr-FR" dirty="0" smtClean="0"/>
              <a:t>Projet MatrixAdd2D_cud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Prendre des blocs de 16*16</a:t>
            </a:r>
            <a:endParaRPr lang="fr-FR" dirty="0"/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33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34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Mémoire partagée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4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2" name="Espace réservé du contenu 9"/>
          <p:cNvSpPr>
            <a:spLocks noGrp="1"/>
          </p:cNvSpPr>
          <p:nvPr>
            <p:ph sz="half" idx="4294967295"/>
          </p:nvPr>
        </p:nvSpPr>
        <p:spPr>
          <a:xfrm>
            <a:off x="237775" y="1908739"/>
            <a:ext cx="3534125" cy="315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Mémoire partagée entre les threads d’un </a:t>
            </a:r>
            <a:br>
              <a:rPr lang="fr-FR" dirty="0" smtClean="0"/>
            </a:br>
            <a:r>
              <a:rPr lang="fr-FR" dirty="0" smtClean="0"/>
              <a:t>même bloc</a:t>
            </a:r>
          </a:p>
          <a:p>
            <a:endParaRPr lang="fr-FR" dirty="0" smtClean="0"/>
          </a:p>
          <a:p>
            <a:r>
              <a:rPr lang="fr-FR" dirty="0" smtClean="0"/>
              <a:t>Environ 100x plus rapide que la mémoire globale</a:t>
            </a:r>
          </a:p>
          <a:p>
            <a:endParaRPr lang="fr-FR" dirty="0"/>
          </a:p>
          <a:p>
            <a:r>
              <a:rPr lang="fr-FR" dirty="0" smtClean="0"/>
              <a:t>Attention à la synchronisation des threads !</a:t>
            </a:r>
            <a:br>
              <a:rPr lang="fr-FR" dirty="0" smtClean="0"/>
            </a:br>
            <a:r>
              <a:rPr lang="fr-FR" dirty="0" smtClean="0"/>
              <a:t>=&gt; fonction </a:t>
            </a:r>
            <a:r>
              <a:rPr lang="fr-FR" altLang="fr-FR" sz="1400" dirty="0" smtClean="0">
                <a:solidFill>
                  <a:schemeClr val="tx1"/>
                </a:solidFill>
                <a:latin typeface="Arial Unicode MS"/>
              </a:rPr>
              <a:t>__</a:t>
            </a:r>
            <a:r>
              <a:rPr lang="fr-FR" altLang="fr-FR" sz="1400" dirty="0" err="1">
                <a:solidFill>
                  <a:schemeClr val="tx1"/>
                </a:solidFill>
                <a:latin typeface="Arial Unicode MS"/>
              </a:rPr>
              <a:t>syncthreads</a:t>
            </a:r>
            <a:r>
              <a:rPr lang="fr-FR" altLang="fr-FR" sz="1400" dirty="0">
                <a:solidFill>
                  <a:schemeClr val="tx1"/>
                </a:solidFill>
                <a:latin typeface="Arial Unicode MS"/>
              </a:rPr>
              <a:t>()</a:t>
            </a:r>
            <a:r>
              <a:rPr lang="fr-FR" altLang="fr-FR" sz="800" dirty="0">
                <a:solidFill>
                  <a:schemeClr val="tx1"/>
                </a:solidFill>
              </a:rPr>
              <a:t> </a:t>
            </a:r>
            <a:endParaRPr lang="fr-FR" altLang="fr-FR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95" y="1610389"/>
            <a:ext cx="5122545" cy="35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smtClean="0"/>
              <a:t>memory : un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5320" y="2025266"/>
            <a:ext cx="470916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__global__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fr-FR" altLang="fr-FR" sz="1600" dirty="0">
                <a:latin typeface="Arial Unicode MS"/>
              </a:rPr>
              <a:t>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everse(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*d,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n)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s[64];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 =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threadIdx.x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 = n-t-1;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s[t] =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d[t];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lang="fr-FR" altLang="fr-FR" sz="1600" dirty="0"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syncthreads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d[t] =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s[tr];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57318" y="2500830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Déclaration d’un tableau de mémoire partagée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57318" y="3240983"/>
            <a:ext cx="454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Copies de données depuis la mémoire globale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57318" y="3716848"/>
            <a:ext cx="361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Synchronisation des threads du bloc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57318" y="4218790"/>
            <a:ext cx="528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Recopie inversée des données vers la mémoire globale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Transposer une matrice sur GPU en utilisant la mémoire partagée</a:t>
            </a:r>
          </a:p>
          <a:p>
            <a:r>
              <a:rPr lang="fr-FR" dirty="0" smtClean="0"/>
              <a:t>Utiliser 2 dimensions pour les blocks et les threads</a:t>
            </a:r>
            <a:br>
              <a:rPr lang="fr-FR" dirty="0" smtClean="0"/>
            </a:br>
            <a:r>
              <a:rPr lang="fr-FR" dirty="0" smtClean="0"/>
              <a:t>bloc de 32*32</a:t>
            </a:r>
          </a:p>
          <a:p>
            <a:r>
              <a:rPr lang="fr-FR" dirty="0" smtClean="0"/>
              <a:t>On travaille sur une matrice carrée dont la largeur est un multiple de 32</a:t>
            </a:r>
          </a:p>
          <a:p>
            <a:endParaRPr lang="fr-FR" dirty="0"/>
          </a:p>
          <a:p>
            <a:r>
              <a:rPr lang="fr-FR" dirty="0" smtClean="0"/>
              <a:t>Projet </a:t>
            </a:r>
            <a:r>
              <a:rPr lang="fr-FR" dirty="0" err="1" smtClean="0"/>
              <a:t>MatrixTranspose_cud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Déclarer dans le </a:t>
            </a:r>
            <a:r>
              <a:rPr lang="fr-FR" dirty="0" err="1" smtClean="0"/>
              <a:t>kernel</a:t>
            </a:r>
            <a:r>
              <a:rPr lang="fr-FR" dirty="0" smtClean="0"/>
              <a:t> une zone de mémoire partagée de taille 32*32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6968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Résumé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892420" y="1629271"/>
            <a:ext cx="3815306" cy="446671"/>
          </a:xfrm>
        </p:spPr>
        <p:txBody>
          <a:bodyPr/>
          <a:lstStyle/>
          <a:p>
            <a:r>
              <a:rPr lang="fr-FR" sz="2400" dirty="0" smtClean="0"/>
              <a:t>Vous savez maintenant</a:t>
            </a:r>
            <a:endParaRPr lang="fr-FR" sz="240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800292" y="2281637"/>
            <a:ext cx="5543416" cy="3154247"/>
          </a:xfrm>
        </p:spPr>
        <p:txBody>
          <a:bodyPr>
            <a:noAutofit/>
          </a:bodyPr>
          <a:lstStyle/>
          <a:p>
            <a:r>
              <a:rPr lang="fr-FR" sz="1600" dirty="0" smtClean="0"/>
              <a:t>Évaluer si un algorithme doit être porté en GPU et si l’on peut obtenir un gain de performance notable</a:t>
            </a:r>
          </a:p>
          <a:p>
            <a:r>
              <a:rPr lang="fr-FR" sz="1600" dirty="0" smtClean="0"/>
              <a:t>Gérer les échanges mémoires entre CPU et GPU</a:t>
            </a:r>
          </a:p>
          <a:p>
            <a:r>
              <a:rPr lang="fr-FR" sz="1600" dirty="0" smtClean="0"/>
              <a:t>Allouer le nombre de blocks nécessaire à la résolution de votre problème</a:t>
            </a:r>
          </a:p>
          <a:p>
            <a:r>
              <a:rPr lang="fr-FR" sz="1600" dirty="0" smtClean="0"/>
              <a:t>Résoudre des problèmes 1D, 2D ou 3D en vous repérant correctement dans l’architecture logicielle et hardware</a:t>
            </a:r>
          </a:p>
          <a:p>
            <a:r>
              <a:rPr lang="fr-FR" sz="1600" dirty="0" smtClean="0"/>
              <a:t>Optimiser un code CUDA en utilisant la mémoire partagée</a:t>
            </a:r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38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24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8295" y="2196324"/>
            <a:ext cx="8272211" cy="3744132"/>
          </a:xfrm>
        </p:spPr>
        <p:txBody>
          <a:bodyPr>
            <a:normAutofit/>
          </a:bodyPr>
          <a:lstStyle/>
          <a:p>
            <a:r>
              <a:rPr lang="fr-FR" sz="1600" dirty="0" err="1" smtClean="0"/>
              <a:t>Nsight</a:t>
            </a:r>
            <a:r>
              <a:rPr lang="fr-FR" sz="1600" dirty="0" smtClean="0"/>
              <a:t> est le </a:t>
            </a:r>
            <a:r>
              <a:rPr lang="fr-FR" sz="1600" dirty="0" err="1" smtClean="0"/>
              <a:t>debbuger</a:t>
            </a:r>
            <a:r>
              <a:rPr lang="fr-FR" sz="1600" dirty="0" smtClean="0"/>
              <a:t> fourni par </a:t>
            </a:r>
            <a:r>
              <a:rPr lang="fr-FR" sz="1600" dirty="0" err="1" smtClean="0"/>
              <a:t>Nvidia</a:t>
            </a:r>
            <a:r>
              <a:rPr lang="fr-FR" sz="1600" dirty="0" smtClean="0"/>
              <a:t> pour inspecter les </a:t>
            </a:r>
            <a:r>
              <a:rPr lang="fr-FR" sz="1600" dirty="0" err="1" smtClean="0"/>
              <a:t>kernels</a:t>
            </a:r>
            <a:r>
              <a:rPr lang="fr-FR" sz="1600" dirty="0" smtClean="0"/>
              <a:t> sous </a:t>
            </a:r>
            <a:r>
              <a:rPr lang="fr-FR" sz="1600" dirty="0" err="1" smtClean="0"/>
              <a:t>windows</a:t>
            </a:r>
            <a:endParaRPr lang="fr-FR" sz="1600" dirty="0" smtClean="0"/>
          </a:p>
          <a:p>
            <a:r>
              <a:rPr lang="fr-FR" sz="1600" dirty="0" smtClean="0"/>
              <a:t>Sous Linux : CUDA-GDB</a:t>
            </a:r>
          </a:p>
          <a:p>
            <a:r>
              <a:rPr lang="fr-FR" sz="1600" dirty="0" smtClean="0"/>
              <a:t>Lors de l’installation de CUDA,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est intégré à Visual Studio</a:t>
            </a:r>
          </a:p>
          <a:p>
            <a:r>
              <a:rPr lang="fr-FR" sz="1600" dirty="0" smtClean="0"/>
              <a:t>Pour lancer un </a:t>
            </a:r>
            <a:r>
              <a:rPr lang="fr-FR" sz="1600" dirty="0" err="1" smtClean="0"/>
              <a:t>run</a:t>
            </a:r>
            <a:r>
              <a:rPr lang="fr-FR" sz="1600" dirty="0" smtClean="0"/>
              <a:t>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: </a:t>
            </a:r>
          </a:p>
          <a:p>
            <a:pPr lvl="1"/>
            <a:r>
              <a:rPr lang="fr-FR" sz="1600" dirty="0" smtClean="0"/>
              <a:t>Onglet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de </a:t>
            </a:r>
            <a:r>
              <a:rPr lang="fr-FR" sz="1600" dirty="0" err="1" smtClean="0"/>
              <a:t>visual</a:t>
            </a:r>
            <a:endParaRPr lang="fr-FR" sz="1600" dirty="0" smtClean="0"/>
          </a:p>
          <a:p>
            <a:pPr lvl="1"/>
            <a:r>
              <a:rPr lang="fr-FR" sz="1600" dirty="0"/>
              <a:t>« Start CUDA </a:t>
            </a:r>
            <a:r>
              <a:rPr lang="fr-FR" sz="1600" dirty="0" err="1"/>
              <a:t>debugging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Legacy</a:t>
            </a:r>
            <a:r>
              <a:rPr lang="fr-FR" sz="1600" dirty="0" smtClean="0"/>
              <a:t>)</a:t>
            </a:r>
            <a:r>
              <a:rPr lang="fr-FR" sz="1600" dirty="0"/>
              <a:t> » : supporte les points d’arrêt </a:t>
            </a:r>
            <a:r>
              <a:rPr lang="fr-FR" sz="1600" dirty="0" smtClean="0"/>
              <a:t>GPU </a:t>
            </a:r>
            <a:r>
              <a:rPr lang="fr-FR" sz="1600" dirty="0" smtClean="0">
                <a:sym typeface="Wingdings" panose="05000000000000000000" pitchFamily="2" charset="2"/>
              </a:rPr>
              <a:t>uniquement</a:t>
            </a:r>
            <a:endParaRPr lang="fr-FR" sz="1600" dirty="0" smtClean="0"/>
          </a:p>
          <a:p>
            <a:pPr lvl="1"/>
            <a:r>
              <a:rPr lang="fr-FR" sz="1600" dirty="0" smtClean="0"/>
              <a:t>« Start CUDA </a:t>
            </a:r>
            <a:r>
              <a:rPr lang="fr-FR" sz="1600" dirty="0" err="1" smtClean="0"/>
              <a:t>debugging</a:t>
            </a:r>
            <a:r>
              <a:rPr lang="fr-FR" sz="1600" dirty="0" smtClean="0"/>
              <a:t> (</a:t>
            </a:r>
            <a:r>
              <a:rPr lang="fr-FR" sz="1600" dirty="0" err="1" smtClean="0"/>
              <a:t>Next-Gen</a:t>
            </a:r>
            <a:r>
              <a:rPr lang="fr-FR" sz="1600" dirty="0" smtClean="0"/>
              <a:t>) » : supporte les points d’arrêt CPU et GPU </a:t>
            </a:r>
            <a:r>
              <a:rPr lang="fr-FR" sz="1600" dirty="0" smtClean="0">
                <a:sym typeface="Wingdings" panose="05000000000000000000" pitchFamily="2" charset="2"/>
              </a:rPr>
              <a:t> (quand ça marche)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61" y="1277216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333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Mettre des points d’arrêt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449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CUDA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23060" y="1827673"/>
            <a:ext cx="6134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SIMT philosophy:</a:t>
            </a:r>
            <a:r>
              <a:rPr lang="en-US" dirty="0"/>
              <a:t>      Single Instruction Multiple Thread</a:t>
            </a:r>
          </a:p>
          <a:p>
            <a:endParaRPr lang="en-US" dirty="0"/>
          </a:p>
          <a:p>
            <a:r>
              <a:rPr lang="en-US" b="1" dirty="0" err="1" smtClean="0"/>
              <a:t>Calcul</a:t>
            </a:r>
            <a:r>
              <a:rPr lang="en-US" b="1" dirty="0" smtClean="0"/>
              <a:t> </a:t>
            </a:r>
            <a:r>
              <a:rPr lang="en-US" b="1" dirty="0" err="1" smtClean="0"/>
              <a:t>intensif</a:t>
            </a:r>
            <a:r>
              <a:rPr lang="en-US" b="1" dirty="0" smtClean="0"/>
              <a:t> : </a:t>
            </a:r>
            <a:r>
              <a:rPr lang="en-US" dirty="0"/>
              <a:t>Le temps passé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majoritaire</a:t>
            </a:r>
            <a:r>
              <a:rPr lang="en-US" dirty="0"/>
              <a:t> </a:t>
            </a:r>
            <a:r>
              <a:rPr lang="en-US" dirty="0" err="1"/>
              <a:t>comparé</a:t>
            </a:r>
            <a:r>
              <a:rPr lang="en-US" dirty="0"/>
              <a:t> au temps passé aux </a:t>
            </a:r>
            <a:r>
              <a:rPr lang="en-US" dirty="0" err="1"/>
              <a:t>échanges</a:t>
            </a:r>
            <a:r>
              <a:rPr lang="en-US" dirty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Massivement</a:t>
            </a:r>
            <a:r>
              <a:rPr lang="en-US" b="1" dirty="0" smtClean="0"/>
              <a:t> </a:t>
            </a:r>
            <a:r>
              <a:rPr lang="en-US" b="1" dirty="0" err="1" smtClean="0"/>
              <a:t>parallèle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r>
              <a:rPr lang="en-US" dirty="0"/>
              <a:t>Les </a:t>
            </a:r>
            <a:r>
              <a:rPr lang="en-US" dirty="0" err="1"/>
              <a:t>calculs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vus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ensemble </a:t>
            </a:r>
            <a:r>
              <a:rPr lang="en-US" dirty="0" err="1"/>
              <a:t>d’opérations</a:t>
            </a:r>
            <a:r>
              <a:rPr lang="en-US" dirty="0"/>
              <a:t> </a:t>
            </a:r>
            <a:r>
              <a:rPr lang="en-US" dirty="0" err="1"/>
              <a:t>unitaires</a:t>
            </a:r>
            <a:r>
              <a:rPr lang="en-US" dirty="0"/>
              <a:t> </a:t>
            </a:r>
            <a:r>
              <a:rPr lang="en-US" dirty="0" err="1"/>
              <a:t>indépendantes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0675" y="2312397"/>
            <a:ext cx="8272211" cy="41833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Fenêtre « </a:t>
            </a:r>
            <a:r>
              <a:rPr lang="fr-FR" sz="1600" dirty="0" err="1" smtClean="0"/>
              <a:t>warp</a:t>
            </a:r>
            <a:r>
              <a:rPr lang="fr-FR" sz="1600" dirty="0" smtClean="0"/>
              <a:t> » :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windows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WarpInfo</a:t>
            </a:r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21" y="1428030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2580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Récupérer les infos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760434"/>
            <a:ext cx="4869180" cy="179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0295" y="48182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0674" y="4847974"/>
            <a:ext cx="8272211" cy="41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Puis regarder les variables </a:t>
            </a:r>
            <a:r>
              <a:rPr lang="fr-FR" sz="1600" dirty="0" smtClean="0"/>
              <a:t>locales </a:t>
            </a:r>
            <a:r>
              <a:rPr lang="fr-FR" sz="1600" dirty="0"/>
              <a:t>-&gt; magique !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58366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Et ensuite ?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06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543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Herb</a:t>
            </a:r>
            <a:r>
              <a:rPr lang="fr-FR" dirty="0" smtClean="0"/>
              <a:t> </a:t>
            </a:r>
            <a:r>
              <a:rPr lang="fr-FR" dirty="0" err="1" smtClean="0"/>
              <a:t>sutter</a:t>
            </a:r>
            <a:r>
              <a:rPr lang="fr-FR" dirty="0" smtClean="0"/>
              <a:t> : le retour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71789" y="2071766"/>
            <a:ext cx="8272211" cy="2765322"/>
          </a:xfrm>
        </p:spPr>
        <p:txBody>
          <a:bodyPr>
            <a:normAutofit/>
          </a:bodyPr>
          <a:lstStyle/>
          <a:p>
            <a:r>
              <a:rPr lang="fr-FR" sz="1600" dirty="0" smtClean="0"/>
              <a:t>On s’oriente vers de plateforme avec des processeurs hétérogènes</a:t>
            </a:r>
          </a:p>
          <a:p>
            <a:pPr lvl="1"/>
            <a:r>
              <a:rPr lang="fr-FR" sz="1600" dirty="0" smtClean="0"/>
              <a:t>CPU</a:t>
            </a:r>
          </a:p>
          <a:p>
            <a:pPr lvl="1"/>
            <a:r>
              <a:rPr lang="fr-FR" sz="1600" dirty="0" smtClean="0"/>
              <a:t>GPU</a:t>
            </a:r>
          </a:p>
          <a:p>
            <a:pPr lvl="1"/>
            <a:r>
              <a:rPr lang="fr-FR" sz="1600" dirty="0" smtClean="0"/>
              <a:t>FPGA</a:t>
            </a:r>
          </a:p>
          <a:p>
            <a:pPr lvl="1"/>
            <a:r>
              <a:rPr lang="fr-FR" sz="1600" dirty="0" smtClean="0"/>
              <a:t>…</a:t>
            </a:r>
          </a:p>
          <a:p>
            <a:r>
              <a:rPr lang="fr-FR" sz="1600" dirty="0" smtClean="0"/>
              <a:t>Et vers du cloud computing, étant souvent également hétérogène.</a:t>
            </a:r>
          </a:p>
          <a:p>
            <a:r>
              <a:rPr lang="fr-FR" sz="1600" dirty="0"/>
              <a:t>https://herbsutter.com/welcome-to-the-jungle/</a:t>
            </a:r>
          </a:p>
          <a:p>
            <a:endParaRPr lang="fr-FR" sz="1600" dirty="0" smtClean="0"/>
          </a:p>
        </p:txBody>
      </p:sp>
      <p:sp>
        <p:nvSpPr>
          <p:cNvPr id="10" name="Espace réservé du texte 8"/>
          <p:cNvSpPr txBox="1">
            <a:spLocks/>
          </p:cNvSpPr>
          <p:nvPr/>
        </p:nvSpPr>
        <p:spPr>
          <a:xfrm>
            <a:off x="535467" y="1347046"/>
            <a:ext cx="6875597" cy="81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The free lunch </a:t>
            </a:r>
            <a:r>
              <a:rPr lang="fr-FR" sz="2400" dirty="0" err="1" smtClean="0"/>
              <a:t>is</a:t>
            </a:r>
            <a:r>
              <a:rPr lang="fr-FR" sz="2400" dirty="0" smtClean="0"/>
              <a:t> over…</a:t>
            </a:r>
            <a:endParaRPr lang="fr-FR" sz="2400" dirty="0"/>
          </a:p>
        </p:txBody>
      </p:sp>
      <p:sp>
        <p:nvSpPr>
          <p:cNvPr id="11" name="Espace réservé du texte 8"/>
          <p:cNvSpPr txBox="1">
            <a:spLocks/>
          </p:cNvSpPr>
          <p:nvPr/>
        </p:nvSpPr>
        <p:spPr>
          <a:xfrm>
            <a:off x="4279100" y="4429457"/>
            <a:ext cx="3732686" cy="81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…</a:t>
            </a:r>
            <a:r>
              <a:rPr lang="fr-FR" sz="2400" dirty="0" err="1" smtClean="0"/>
              <a:t>Welcome</a:t>
            </a:r>
            <a:r>
              <a:rPr lang="fr-FR" sz="2400" dirty="0" smtClean="0"/>
              <a:t> to the jungle !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209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course aux bibliothèques hybrides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Les recherches sont très actives pour développer une bibliothèque qui fait tout </a:t>
            </a:r>
          </a:p>
          <a:p>
            <a:pPr marL="0" indent="0">
              <a:buNone/>
            </a:pPr>
            <a:r>
              <a:rPr lang="fr-FR" b="1" dirty="0" smtClean="0"/>
              <a:t>Tous les acteurs tentent de s’imposer </a:t>
            </a:r>
          </a:p>
          <a:p>
            <a:r>
              <a:rPr lang="fr-FR" dirty="0" smtClean="0"/>
              <a:t>AMD : </a:t>
            </a:r>
            <a:r>
              <a:rPr lang="fr-FR" dirty="0" err="1" smtClean="0"/>
              <a:t>ROCm</a:t>
            </a:r>
            <a:r>
              <a:rPr lang="fr-FR" dirty="0"/>
              <a:t> (Radeon Open </a:t>
            </a:r>
            <a:r>
              <a:rPr lang="fr-FR" dirty="0" err="1"/>
              <a:t>Compute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Intel : </a:t>
            </a:r>
            <a:r>
              <a:rPr lang="fr-FR" dirty="0" err="1" smtClean="0"/>
              <a:t>OneAPI</a:t>
            </a:r>
            <a:r>
              <a:rPr lang="fr-FR" dirty="0" smtClean="0"/>
              <a:t> (CPU, GPU et FPGA)</a:t>
            </a:r>
          </a:p>
          <a:p>
            <a:r>
              <a:rPr lang="fr-FR" dirty="0" err="1" smtClean="0"/>
              <a:t>Kokkos</a:t>
            </a:r>
            <a:r>
              <a:rPr lang="fr-FR" dirty="0" smtClean="0"/>
              <a:t>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  <a:endParaRPr lang="fr-FR" dirty="0"/>
          </a:p>
          <a:p>
            <a:r>
              <a:rPr lang="fr-FR" dirty="0" smtClean="0"/>
              <a:t>LLNL : Raja (OpenMP + CUDA)</a:t>
            </a:r>
          </a:p>
          <a:p>
            <a:r>
              <a:rPr lang="fr-FR" dirty="0" smtClean="0"/>
              <a:t>AMD : HIP (HCC et NVCC), même API que CUDA, outils de portages fournis</a:t>
            </a:r>
          </a:p>
          <a:p>
            <a:r>
              <a:rPr lang="fr-FR" dirty="0"/>
              <a:t>Microsoft </a:t>
            </a:r>
            <a:r>
              <a:rPr lang="fr-FR" dirty="0" smtClean="0"/>
              <a:t>: C++ AMP </a:t>
            </a:r>
          </a:p>
          <a:p>
            <a:r>
              <a:rPr lang="fr-FR" dirty="0" smtClean="0"/>
              <a:t>Scalian : </a:t>
            </a:r>
            <a:r>
              <a:rPr lang="fr-FR" dirty="0" err="1" smtClean="0"/>
              <a:t>GPUBox</a:t>
            </a:r>
            <a:r>
              <a:rPr lang="fr-FR" dirty="0" smtClean="0"/>
              <a:t> (CPU / CUDA / 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55" y="1899251"/>
            <a:ext cx="1340940" cy="595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53" y="3110522"/>
            <a:ext cx="1121508" cy="1121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4246032"/>
            <a:ext cx="1216421" cy="12829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1" y="2856712"/>
            <a:ext cx="2387396" cy="5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CustomShape 1"/>
          <p:cNvSpPr/>
          <p:nvPr/>
        </p:nvSpPr>
        <p:spPr>
          <a:xfrm>
            <a:off x="135780" y="4311553"/>
            <a:ext cx="4129022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Compilation</a:t>
            </a: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#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nvcc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fr-FR" sz="1600" b="0" i="1" strike="noStrike" spc="-1" dirty="0" err="1">
                <a:solidFill>
                  <a:srgbClr val="000000"/>
                </a:solidFill>
                <a:latin typeface="Courier New"/>
              </a:rPr>
              <a:t>arch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=sm_20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HelloWorld.cu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418702" y="1422236"/>
            <a:ext cx="3743280" cy="352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612062" y="1853876"/>
            <a:ext cx="4020840" cy="301680"/>
            <a:chOff x="549000" y="1980000"/>
            <a:chExt cx="4020840" cy="301680"/>
          </a:xfrm>
        </p:grpSpPr>
        <p:sp>
          <p:nvSpPr>
            <p:cNvPr id="9" name="CustomShape 5"/>
            <p:cNvSpPr/>
            <p:nvPr/>
          </p:nvSpPr>
          <p:spPr>
            <a:xfrm>
              <a:off x="549000" y="1980000"/>
              <a:ext cx="306216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Indique qu'il s'agit d'un noyau CUDA</a:t>
              </a:r>
            </a:p>
          </p:txBody>
        </p:sp>
        <p:sp>
          <p:nvSpPr>
            <p:cNvPr id="10" name="Line 6"/>
            <p:cNvSpPr/>
            <p:nvPr/>
          </p:nvSpPr>
          <p:spPr>
            <a:xfrm>
              <a:off x="3612600" y="2124360"/>
              <a:ext cx="957240" cy="142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675422" y="2933516"/>
            <a:ext cx="4894200" cy="645480"/>
            <a:chOff x="612360" y="3059640"/>
            <a:chExt cx="4894200" cy="645480"/>
          </a:xfrm>
        </p:grpSpPr>
        <p:sp>
          <p:nvSpPr>
            <p:cNvPr id="12" name="CustomShape 8"/>
            <p:cNvSpPr/>
            <p:nvPr/>
          </p:nvSpPr>
          <p:spPr>
            <a:xfrm>
              <a:off x="612360" y="3059640"/>
              <a:ext cx="3422520" cy="30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Syntaxe de lancement d'un noyau CUDA</a:t>
              </a:r>
            </a:p>
          </p:txBody>
        </p:sp>
        <p:sp>
          <p:nvSpPr>
            <p:cNvPr id="13" name="Line 9"/>
            <p:cNvSpPr/>
            <p:nvPr/>
          </p:nvSpPr>
          <p:spPr>
            <a:xfrm>
              <a:off x="4036680" y="3211200"/>
              <a:ext cx="1469880" cy="493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" name="Group 10"/>
          <p:cNvGrpSpPr/>
          <p:nvPr/>
        </p:nvGrpSpPr>
        <p:grpSpPr>
          <a:xfrm>
            <a:off x="1143782" y="3690596"/>
            <a:ext cx="3598920" cy="393840"/>
            <a:chOff x="1080720" y="3816720"/>
            <a:chExt cx="3598920" cy="393840"/>
          </a:xfrm>
        </p:grpSpPr>
        <p:sp>
          <p:nvSpPr>
            <p:cNvPr id="15" name="CustomShape 11"/>
            <p:cNvSpPr/>
            <p:nvPr/>
          </p:nvSpPr>
          <p:spPr>
            <a:xfrm>
              <a:off x="1080720" y="3816720"/>
              <a:ext cx="264168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Attend la terminaison du noyau</a:t>
              </a:r>
            </a:p>
          </p:txBody>
        </p:sp>
        <p:sp>
          <p:nvSpPr>
            <p:cNvPr id="16" name="Line 12"/>
            <p:cNvSpPr/>
            <p:nvPr/>
          </p:nvSpPr>
          <p:spPr>
            <a:xfrm>
              <a:off x="3723840" y="3959640"/>
              <a:ext cx="955800" cy="250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879632" y="4653410"/>
            <a:ext cx="789381" cy="304271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8" name="CustomShape 2"/>
          <p:cNvSpPr/>
          <p:nvPr/>
        </p:nvSpPr>
        <p:spPr>
          <a:xfrm>
            <a:off x="415260" y="1697424"/>
            <a:ext cx="3743280" cy="38956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7E0021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4662000" y="1620720"/>
            <a:ext cx="1944000" cy="3888000"/>
          </a:xfrm>
          <a:prstGeom prst="rect">
            <a:avLst/>
          </a:prstGeom>
          <a:solidFill>
            <a:srgbClr val="0084D1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Hôte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6847920" y="1620720"/>
            <a:ext cx="1800000" cy="3892680"/>
          </a:xfrm>
          <a:prstGeom prst="rect">
            <a:avLst/>
          </a:prstGeom>
          <a:solidFill>
            <a:srgbClr val="004586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Device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5"/>
          <p:cNvSpPr/>
          <p:nvPr/>
        </p:nvSpPr>
        <p:spPr>
          <a:xfrm>
            <a:off x="4856907" y="2453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main()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ustomShape 7"/>
          <p:cNvSpPr/>
          <p:nvPr/>
        </p:nvSpPr>
        <p:spPr>
          <a:xfrm>
            <a:off x="4784907" y="3029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hello&lt;&lt;&lt;1,1&gt;&gt;&gt;()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Line 8"/>
          <p:cNvCxnSpPr>
            <a:stCxn id="31" idx="2"/>
            <a:endCxn id="33" idx="0"/>
          </p:cNvCxnSpPr>
          <p:nvPr/>
        </p:nvCxnSpPr>
        <p:spPr>
          <a:xfrm>
            <a:off x="5612907" y="2740705"/>
            <a:ext cx="360" cy="28908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6" name="CustomShape 10"/>
          <p:cNvSpPr/>
          <p:nvPr/>
        </p:nvSpPr>
        <p:spPr>
          <a:xfrm>
            <a:off x="4784907" y="360470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cudaThreadSynch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" name="Line 11"/>
          <p:cNvCxnSpPr>
            <a:stCxn id="33" idx="2"/>
            <a:endCxn id="36" idx="0"/>
          </p:cNvCxnSpPr>
          <p:nvPr/>
        </p:nvCxnSpPr>
        <p:spPr>
          <a:xfrm>
            <a:off x="5612907" y="3316705"/>
            <a:ext cx="360" cy="288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9" name="CustomShape 13"/>
          <p:cNvSpPr/>
          <p:nvPr/>
        </p:nvSpPr>
        <p:spPr>
          <a:xfrm>
            <a:off x="6944907" y="3605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hello()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Line 14"/>
          <p:cNvCxnSpPr>
            <a:endCxn id="39" idx="0"/>
          </p:cNvCxnSpPr>
          <p:nvPr/>
        </p:nvCxnSpPr>
        <p:spPr>
          <a:xfrm>
            <a:off x="5620827" y="3326065"/>
            <a:ext cx="2080440" cy="2797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2" name="CustomShape 16"/>
          <p:cNvSpPr/>
          <p:nvPr/>
        </p:nvSpPr>
        <p:spPr>
          <a:xfrm>
            <a:off x="4784907" y="4937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return 0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Line 17"/>
          <p:cNvCxnSpPr>
            <a:stCxn id="42" idx="0"/>
          </p:cNvCxnSpPr>
          <p:nvPr/>
        </p:nvCxnSpPr>
        <p:spPr>
          <a:xfrm flipV="1">
            <a:off x="5612907" y="4539265"/>
            <a:ext cx="2088360" cy="3985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5" name="CustomShape 19"/>
          <p:cNvSpPr/>
          <p:nvPr/>
        </p:nvSpPr>
        <p:spPr>
          <a:xfrm>
            <a:off x="6944907" y="425198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printf(...)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Line 20"/>
          <p:cNvCxnSpPr>
            <a:stCxn id="39" idx="2"/>
            <a:endCxn id="45" idx="0"/>
          </p:cNvCxnSpPr>
          <p:nvPr/>
        </p:nvCxnSpPr>
        <p:spPr>
          <a:xfrm>
            <a:off x="7700907" y="3892705"/>
            <a:ext cx="360" cy="35964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47" name="Line 21"/>
          <p:cNvCxnSpPr>
            <a:stCxn id="36" idx="2"/>
            <a:endCxn id="42" idx="0"/>
          </p:cNvCxnSpPr>
          <p:nvPr/>
        </p:nvCxnSpPr>
        <p:spPr>
          <a:xfrm>
            <a:off x="5612907" y="3891985"/>
            <a:ext cx="360" cy="1045800"/>
          </a:xfrm>
          <a:prstGeom prst="straightConnector1">
            <a:avLst/>
          </a:prstGeom>
          <a:ln w="36000">
            <a:solidFill>
              <a:srgbClr val="000000"/>
            </a:solidFill>
            <a:custDash>
              <a:ds d="100000" sp="457000"/>
            </a:custDash>
            <a:round/>
          </a:ln>
        </p:spPr>
      </p:cxnSp>
    </p:spTree>
    <p:extLst>
      <p:ext uri="{BB962C8B-B14F-4D97-AF65-F5344CB8AC3E}">
        <p14:creationId xmlns:p14="http://schemas.microsoft.com/office/powerpoint/2010/main" val="18064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une nouvelle solution Visual pour CUDA et remplacer le code de base par le </a:t>
            </a:r>
            <a:r>
              <a:rPr lang="fr-FR" dirty="0" err="1" smtClean="0"/>
              <a:t>helloworld</a:t>
            </a:r>
            <a:endParaRPr lang="fr-FR" dirty="0" smtClean="0"/>
          </a:p>
          <a:p>
            <a:r>
              <a:rPr lang="fr-FR" dirty="0" smtClean="0"/>
              <a:t>Créer le projet en dehors du repo git pour ne pas </a:t>
            </a:r>
            <a:r>
              <a:rPr lang="fr-FR" dirty="0" smtClean="0"/>
              <a:t>tout mélanger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smtClean="0"/>
              <a:t>La marche à suivre pour créer un projet CUDA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5382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Vers un vrai calcul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23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Shape 14"/>
          <p:cNvSpPr txBox="1"/>
          <p:nvPr/>
        </p:nvSpPr>
        <p:spPr>
          <a:xfrm>
            <a:off x="1054667" y="1486263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Premier problème : le GPU a sa propre mémoire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GPU ne peut pas accéder à la mémoire du host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La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mémoire utilisée sur le GPU doit être allouée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données doivent être envoyées dans la mémoire du GPU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résultats doivent être récupérés depuis la mémoire du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 mémoire utilisée sur le GPU doit être libérée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du noyau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variables statiques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Pour le reste : comme en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C++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941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19543</TotalTime>
  <Words>3284</Words>
  <Application>Microsoft Office PowerPoint</Application>
  <PresentationFormat>Affichage à l'écran (16:10)</PresentationFormat>
  <Paragraphs>971</Paragraphs>
  <Slides>43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5" baseType="lpstr">
      <vt:lpstr>Arial</vt:lpstr>
      <vt:lpstr>Arial Narrow</vt:lpstr>
      <vt:lpstr>Arial Narrow</vt:lpstr>
      <vt:lpstr>Arial Unicode MS</vt:lpstr>
      <vt:lpstr>Calibri</vt:lpstr>
      <vt:lpstr>Consolas</vt:lpstr>
      <vt:lpstr>Courier New</vt:lpstr>
      <vt:lpstr>Gill Sans MT</vt:lpstr>
      <vt:lpstr>Symbol</vt:lpstr>
      <vt:lpstr>Wingdings</vt:lpstr>
      <vt:lpstr>Wingdings 2</vt:lpstr>
      <vt:lpstr>Dividende</vt:lpstr>
      <vt:lpstr>GPGPU avec CUDA</vt:lpstr>
      <vt:lpstr>Introduction</vt:lpstr>
      <vt:lpstr>Introduction à CUDA</vt:lpstr>
      <vt:lpstr>Quand utiliser CUDA ?</vt:lpstr>
      <vt:lpstr>Hello world</vt:lpstr>
      <vt:lpstr>Hello world</vt:lpstr>
      <vt:lpstr>À vous !</vt:lpstr>
      <vt:lpstr>Vers un vrai calcul</vt:lpstr>
      <vt:lpstr>vers un vrai calcul</vt:lpstr>
      <vt:lpstr>Vers un vrai calcul</vt:lpstr>
      <vt:lpstr>CudaMalloc et cudaFree</vt:lpstr>
      <vt:lpstr>cudaMemcpy</vt:lpstr>
      <vt:lpstr>Somme de 2 entiers</vt:lpstr>
      <vt:lpstr>À vous !</vt:lpstr>
      <vt:lpstr>Les difficultés</vt:lpstr>
      <vt:lpstr>ARchitecture</vt:lpstr>
      <vt:lpstr>Architecture : première approche</vt:lpstr>
      <vt:lpstr>Addition de deux vecteurs</vt:lpstr>
      <vt:lpstr>Addition de deux vecteurs</vt:lpstr>
      <vt:lpstr>Addition de deux vecteurs</vt:lpstr>
      <vt:lpstr>Architecture : ça se corse (hardware)</vt:lpstr>
      <vt:lpstr>Architecture : ça se corse (software)</vt:lpstr>
      <vt:lpstr>Modèle d’exécution</vt:lpstr>
      <vt:lpstr>À vous !</vt:lpstr>
      <vt:lpstr>Les modèles Nvidia</vt:lpstr>
      <vt:lpstr>Exemple de quelques cartes</vt:lpstr>
      <vt:lpstr>Calculs 1D et 2D</vt:lpstr>
      <vt:lpstr>Calcul du nombre de blocs</vt:lpstr>
      <vt:lpstr>Calcul du nombre de blocs et de threads</vt:lpstr>
      <vt:lpstr>À vous !</vt:lpstr>
      <vt:lpstr>Les qualifiquateurs</vt:lpstr>
      <vt:lpstr>Passage à la 2D</vt:lpstr>
      <vt:lpstr>À vous !</vt:lpstr>
      <vt:lpstr>Mémoire partagée</vt:lpstr>
      <vt:lpstr>Shared memory</vt:lpstr>
      <vt:lpstr>Shared memory : un exemple</vt:lpstr>
      <vt:lpstr>À vous !</vt:lpstr>
      <vt:lpstr>En Résumé</vt:lpstr>
      <vt:lpstr>Utiliser Nsight</vt:lpstr>
      <vt:lpstr>Utiliser Nsight</vt:lpstr>
      <vt:lpstr>Et ensuite ?</vt:lpstr>
      <vt:lpstr>Herb sutter : le retour !</vt:lpstr>
      <vt:lpstr>LA course aux bibliothèques hybrides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213</cp:revision>
  <dcterms:created xsi:type="dcterms:W3CDTF">2020-11-18T16:15:56Z</dcterms:created>
  <dcterms:modified xsi:type="dcterms:W3CDTF">2021-02-10T21:45:34Z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