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83" r:id="rId2"/>
    <p:sldId id="262" r:id="rId3"/>
    <p:sldId id="282" r:id="rId4"/>
    <p:sldId id="276" r:id="rId5"/>
    <p:sldId id="287" r:id="rId6"/>
    <p:sldId id="286" r:id="rId7"/>
    <p:sldId id="285" r:id="rId8"/>
    <p:sldId id="292" r:id="rId9"/>
    <p:sldId id="293" r:id="rId10"/>
    <p:sldId id="294" r:id="rId11"/>
    <p:sldId id="295" r:id="rId12"/>
    <p:sldId id="296" r:id="rId13"/>
    <p:sldId id="297" r:id="rId14"/>
    <p:sldId id="291" r:id="rId15"/>
    <p:sldId id="298" r:id="rId16"/>
    <p:sldId id="299" r:id="rId17"/>
    <p:sldId id="300" r:id="rId18"/>
    <p:sldId id="28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70F5F"/>
    <a:srgbClr val="5238A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 autoAdjust="0"/>
    <p:restoredTop sz="94505" autoAdjust="0"/>
  </p:normalViewPr>
  <p:slideViewPr>
    <p:cSldViewPr snapToGrid="0">
      <p:cViewPr varScale="1">
        <p:scale>
          <a:sx n="81" d="100"/>
          <a:sy n="81" d="100"/>
        </p:scale>
        <p:origin x="4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FB18E-527A-4C3F-ADF3-6288B14D46C8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F9D8F-1617-4948-8964-1816E1FA9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66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0285" y="6082773"/>
            <a:ext cx="1626013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100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Security: Restricted</a:t>
            </a:r>
            <a:endParaRPr kumimoji="0" lang="en-GB" altLang="fr-FR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30974" y="6082773"/>
            <a:ext cx="2105311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100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	@</a:t>
            </a:r>
            <a:r>
              <a:rPr kumimoji="0" lang="en-GB" altLang="fr-FR" sz="1000" b="0" i="1" u="none" strike="noStrike" cap="none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10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2019. </a:t>
            </a:r>
            <a:r>
              <a:rPr kumimoji="0" lang="en-GB" altLang="fr-FR" sz="1000" b="0" i="1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rights reserved.</a:t>
            </a:r>
            <a:endParaRPr kumimoji="0" lang="en-GB" altLang="fr-FR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856298" y="3427887"/>
            <a:ext cx="6109902" cy="363148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rgbClr val="7030A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6298" y="2971073"/>
            <a:ext cx="6109902" cy="446541"/>
          </a:xfrm>
        </p:spPr>
        <p:txBody>
          <a:bodyPr anchor="b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800" b="1" i="0" kern="1200" cap="all" spc="0" dirty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5523" y="3850589"/>
            <a:ext cx="2103048" cy="516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3536-2DE8-4FD5-84FB-742B0C864612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7D92-E055-4C6C-8B28-ADB4B179C7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C1B7D177-F705-544D-A8BA-E9AEA372CF9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653712" y="3882876"/>
            <a:ext cx="4235450" cy="343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Présentation ...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F947-CF71-49E4-9E2E-E5F7B7A15254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2511A19C-F170-2A48-A97E-B28B75312E43}"/>
              </a:ext>
            </a:extLst>
          </p:cNvPr>
          <p:cNvCxnSpPr>
            <a:cxnSpLocks/>
          </p:cNvCxnSpPr>
          <p:nvPr userDrawn="1"/>
        </p:nvCxnSpPr>
        <p:spPr>
          <a:xfrm>
            <a:off x="11599834" y="6296253"/>
            <a:ext cx="343195" cy="1"/>
          </a:xfrm>
          <a:prstGeom prst="line">
            <a:avLst/>
          </a:prstGeom>
          <a:noFill/>
          <a:ln w="44450" cap="flat">
            <a:solidFill>
              <a:srgbClr val="D70F5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="" xmlns:a16="http://schemas.microsoft.com/office/drawing/2014/main" id="{2A4A2437-607B-A445-BA3A-F5B1CBFBEC14}"/>
              </a:ext>
            </a:extLst>
          </p:cNvPr>
          <p:cNvSpPr/>
          <p:nvPr userDrawn="1"/>
        </p:nvSpPr>
        <p:spPr>
          <a:xfrm>
            <a:off x="367611" y="411508"/>
            <a:ext cx="11379200" cy="6045200"/>
          </a:xfrm>
          <a:prstGeom prst="rect">
            <a:avLst/>
          </a:prstGeom>
          <a:solidFill>
            <a:srgbClr val="57279C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endParaRPr sz="900"/>
          </a:p>
        </p:txBody>
      </p:sp>
      <p:sp>
        <p:nvSpPr>
          <p:cNvPr id="7" name="Rectangle">
            <a:extLst>
              <a:ext uri="{FF2B5EF4-FFF2-40B4-BE49-F238E27FC236}">
                <a16:creationId xmlns="" xmlns:a16="http://schemas.microsoft.com/office/drawing/2014/main" id="{92F8E357-211F-0349-9349-9456157F276A}"/>
              </a:ext>
            </a:extLst>
          </p:cNvPr>
          <p:cNvSpPr/>
          <p:nvPr userDrawn="1"/>
        </p:nvSpPr>
        <p:spPr>
          <a:xfrm>
            <a:off x="2438400" y="2451100"/>
            <a:ext cx="7315200" cy="1955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endParaRPr sz="900"/>
          </a:p>
        </p:txBody>
      </p:sp>
      <p:pic>
        <p:nvPicPr>
          <p:cNvPr id="8" name="Logo.png" descr="Logo.png">
            <a:extLst>
              <a:ext uri="{FF2B5EF4-FFF2-40B4-BE49-F238E27FC236}">
                <a16:creationId xmlns="" xmlns:a16="http://schemas.microsoft.com/office/drawing/2014/main" id="{FAB4EDAA-6CAE-6549-8252-C5FDA82951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3942" y="3086831"/>
            <a:ext cx="3727632" cy="8311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29938502-3D97-2B4F-95A5-599D7712BB6D}"/>
              </a:ext>
            </a:extLst>
          </p:cNvPr>
          <p:cNvGrpSpPr/>
          <p:nvPr userDrawn="1"/>
        </p:nvGrpSpPr>
        <p:grpSpPr>
          <a:xfrm>
            <a:off x="7320136" y="3039899"/>
            <a:ext cx="1012242" cy="850680"/>
            <a:chOff x="7320136" y="3039899"/>
            <a:chExt cx="1012242" cy="850680"/>
          </a:xfrm>
        </p:grpSpPr>
        <p:sp>
          <p:nvSpPr>
            <p:cNvPr id="4" name="Société SCALIAN…">
              <a:extLst>
                <a:ext uri="{FF2B5EF4-FFF2-40B4-BE49-F238E27FC236}">
                  <a16:creationId xmlns="" xmlns:a16="http://schemas.microsoft.com/office/drawing/2014/main" id="{26D901A6-035D-2C46-B55A-53D3B1060E4D}"/>
                </a:ext>
              </a:extLst>
            </p:cNvPr>
            <p:cNvSpPr txBox="1"/>
            <p:nvPr userDrawn="1"/>
          </p:nvSpPr>
          <p:spPr>
            <a:xfrm>
              <a:off x="7326655" y="3039899"/>
              <a:ext cx="1005723" cy="8506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>
              <a:spAutoFit/>
            </a:bodyPr>
            <a:lstStyle/>
            <a:p>
              <a:pPr defTabSz="457200">
                <a:lnSpc>
                  <a:spcPct val="120000"/>
                </a:lnSpc>
                <a:defRPr sz="2800">
                  <a:solidFill>
                    <a:srgbClr val="4B2386"/>
                  </a:solidFill>
                </a:defRPr>
              </a:pPr>
              <a:endParaRPr sz="1400" dirty="0"/>
            </a:p>
            <a:p>
              <a:pPr defTabSz="457200">
                <a:lnSpc>
                  <a:spcPct val="120000"/>
                </a:lnSpc>
                <a:defRPr sz="2800">
                  <a:solidFill>
                    <a:srgbClr val="4B2386"/>
                  </a:solidFill>
                </a:defRPr>
              </a:pPr>
              <a:endParaRPr lang="fr-FR" sz="1400" dirty="0"/>
            </a:p>
            <a:p>
              <a:pPr defTabSz="457200">
                <a:lnSpc>
                  <a:spcPct val="120000"/>
                </a:lnSpc>
                <a:defRPr sz="2800">
                  <a:solidFill>
                    <a:srgbClr val="4B2386"/>
                  </a:solidFill>
                </a:defRPr>
              </a:pPr>
              <a:r>
                <a:rPr sz="1400" b="1" dirty="0"/>
                <a:t>scalian.com</a:t>
              </a:r>
              <a:r>
                <a:rPr sz="1400" dirty="0"/>
                <a:t> 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="" xmlns:a16="http://schemas.microsoft.com/office/drawing/2014/main" id="{F72A55C1-3D3E-1846-A21A-D0F0379DB4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20136" y="3421626"/>
              <a:ext cx="146640" cy="14664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="" xmlns:a16="http://schemas.microsoft.com/office/drawing/2014/main" id="{A2D90FE5-7D35-AE4C-982A-89F21B40FB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93542" y="3423892"/>
              <a:ext cx="146640" cy="14664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="" xmlns:a16="http://schemas.microsoft.com/office/drawing/2014/main" id="{1247B63C-11A9-7649-8A41-8F7E958EF5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73435" y="3434108"/>
              <a:ext cx="146640" cy="14664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="" xmlns:a16="http://schemas.microsoft.com/office/drawing/2014/main" id="{AD8814BB-33FD-B643-93D6-A5CC3AE96E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36160" y="3420978"/>
              <a:ext cx="146640" cy="146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62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49">
          <p15:clr>
            <a:srgbClr val="FBAE40"/>
          </p15:clr>
        </p15:guide>
        <p15:guide id="2" pos="51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age00.png" descr="page00.png">
            <a:extLst>
              <a:ext uri="{FF2B5EF4-FFF2-40B4-BE49-F238E27FC236}">
                <a16:creationId xmlns="" xmlns:a16="http://schemas.microsoft.com/office/drawing/2014/main" id="{F6B09E0F-D90E-A44B-8291-E0FED893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86" y="2430998"/>
            <a:ext cx="4351025" cy="1082223"/>
          </a:xfrm>
        </p:spPr>
        <p:txBody>
          <a:bodyPr anchor="ctr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3200" b="1" i="0" kern="1200" cap="all" spc="300" dirty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86" y="3712360"/>
            <a:ext cx="435102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rgbClr val="7030A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65BD-3D97-4A34-9B30-BE8CBEDB80CD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69D9A04C-D1E2-B949-A338-F16C93E661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8" y="91"/>
            <a:ext cx="5727177" cy="68573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="" xmlns:a16="http://schemas.microsoft.com/office/drawing/2014/main" id="{FB9885F4-C4E8-0847-ADC5-ECD05ACFEA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025428"/>
            <a:ext cx="1397000" cy="140335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="" xmlns:a16="http://schemas.microsoft.com/office/drawing/2014/main" id="{2511A19C-F170-2A48-A97E-B28B75312E43}"/>
              </a:ext>
            </a:extLst>
          </p:cNvPr>
          <p:cNvCxnSpPr>
            <a:cxnSpLocks/>
          </p:cNvCxnSpPr>
          <p:nvPr userDrawn="1"/>
        </p:nvCxnSpPr>
        <p:spPr>
          <a:xfrm>
            <a:off x="11599834" y="6296253"/>
            <a:ext cx="343195" cy="1"/>
          </a:xfrm>
          <a:prstGeom prst="line">
            <a:avLst/>
          </a:prstGeom>
          <a:noFill/>
          <a:ln w="44450" cap="flat">
            <a:solidFill>
              <a:srgbClr val="D70F5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itre et pan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age00.png" descr="page00.png">
            <a:extLst>
              <a:ext uri="{FF2B5EF4-FFF2-40B4-BE49-F238E27FC236}">
                <a16:creationId xmlns="" xmlns:a16="http://schemas.microsoft.com/office/drawing/2014/main" id="{F6B09E0F-D90E-A44B-8291-E0FED893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 12">
            <a:extLst>
              <a:ext uri="{FF2B5EF4-FFF2-40B4-BE49-F238E27FC236}">
                <a16:creationId xmlns="" xmlns:a16="http://schemas.microsoft.com/office/drawing/2014/main" id="{45734F7A-BF49-B740-A48E-B04910D3B54B}"/>
              </a:ext>
            </a:extLst>
          </p:cNvPr>
          <p:cNvSpPr/>
          <p:nvPr userDrawn="1"/>
        </p:nvSpPr>
        <p:spPr>
          <a:xfrm>
            <a:off x="0" y="0"/>
            <a:ext cx="5668434" cy="6858000"/>
          </a:xfrm>
          <a:prstGeom prst="rect">
            <a:avLst/>
          </a:prstGeom>
          <a:solidFill>
            <a:srgbClr val="3FA2BB"/>
          </a:solidFill>
          <a:ln w="25400">
            <a:solidFill>
              <a:srgbClr val="3FA2BB"/>
            </a:solidFill>
            <a:miter/>
          </a:ln>
        </p:spPr>
        <p:txBody>
          <a:bodyPr lIns="91438" tIns="91438" rIns="91438" bIns="9143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5" y="541421"/>
            <a:ext cx="4608094" cy="825840"/>
          </a:xfr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0247" y="1786688"/>
            <a:ext cx="4596064" cy="4233111"/>
          </a:xfrm>
        </p:spPr>
        <p:txBody>
          <a:bodyPr anchor="ctr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77096" y="332003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6535-D003-45C8-A59E-D1C1775D16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="" xmlns:a16="http://schemas.microsoft.com/office/drawing/2014/main" id="{2511A19C-F170-2A48-A97E-B28B75312E43}"/>
              </a:ext>
            </a:extLst>
          </p:cNvPr>
          <p:cNvCxnSpPr>
            <a:cxnSpLocks/>
          </p:cNvCxnSpPr>
          <p:nvPr userDrawn="1"/>
        </p:nvCxnSpPr>
        <p:spPr>
          <a:xfrm>
            <a:off x="11599834" y="6296253"/>
            <a:ext cx="343195" cy="1"/>
          </a:xfrm>
          <a:prstGeom prst="line">
            <a:avLst/>
          </a:prstGeom>
          <a:noFill/>
          <a:ln w="44450" cap="flat">
            <a:solidFill>
              <a:srgbClr val="D70F5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5" name="Image 24">
            <a:extLst>
              <a:ext uri="{FF2B5EF4-FFF2-40B4-BE49-F238E27FC236}">
                <a16:creationId xmlns="" xmlns:a16="http://schemas.microsoft.com/office/drawing/2014/main" id="{716E2862-1DA7-6743-A63F-0AF04FA1A0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62" y="163287"/>
            <a:ext cx="1198526" cy="120397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="" xmlns:a16="http://schemas.microsoft.com/office/drawing/2014/main" id="{1B6AFE8B-CCFF-794F-9472-D80463AE12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311452" y="5574177"/>
            <a:ext cx="1160650" cy="1165926"/>
          </a:xfrm>
          <a:prstGeom prst="rect">
            <a:avLst/>
          </a:prstGeom>
        </p:spPr>
      </p:pic>
      <p:sp>
        <p:nvSpPr>
          <p:cNvPr id="28" name="Connecteur droit 5">
            <a:extLst>
              <a:ext uri="{FF2B5EF4-FFF2-40B4-BE49-F238E27FC236}">
                <a16:creationId xmlns="" xmlns:a16="http://schemas.microsoft.com/office/drawing/2014/main" id="{21F7BB0B-546C-A84B-B110-41F76EEE9110}"/>
              </a:ext>
            </a:extLst>
          </p:cNvPr>
          <p:cNvSpPr/>
          <p:nvPr userDrawn="1"/>
        </p:nvSpPr>
        <p:spPr>
          <a:xfrm>
            <a:off x="961636" y="3320030"/>
            <a:ext cx="10636" cy="3036321"/>
          </a:xfrm>
          <a:prstGeom prst="line">
            <a:avLst/>
          </a:prstGeom>
          <a:ln w="31750">
            <a:solidFill>
              <a:srgbClr val="57279C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47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Titre et pan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age00.png" descr="page00.png">
            <a:extLst>
              <a:ext uri="{FF2B5EF4-FFF2-40B4-BE49-F238E27FC236}">
                <a16:creationId xmlns="" xmlns:a16="http://schemas.microsoft.com/office/drawing/2014/main" id="{F6B09E0F-D90E-A44B-8291-E0FED893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 12">
            <a:extLst>
              <a:ext uri="{FF2B5EF4-FFF2-40B4-BE49-F238E27FC236}">
                <a16:creationId xmlns="" xmlns:a16="http://schemas.microsoft.com/office/drawing/2014/main" id="{45734F7A-BF49-B740-A48E-B04910D3B54B}"/>
              </a:ext>
            </a:extLst>
          </p:cNvPr>
          <p:cNvSpPr/>
          <p:nvPr userDrawn="1"/>
        </p:nvSpPr>
        <p:spPr>
          <a:xfrm>
            <a:off x="0" y="0"/>
            <a:ext cx="5668434" cy="6858000"/>
          </a:xfrm>
          <a:prstGeom prst="rect">
            <a:avLst/>
          </a:prstGeom>
          <a:solidFill>
            <a:srgbClr val="5238A1"/>
          </a:solidFill>
          <a:ln w="25400">
            <a:noFill/>
            <a:miter/>
          </a:ln>
        </p:spPr>
        <p:txBody>
          <a:bodyPr lIns="91438" tIns="91438" rIns="91438" bIns="9143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5" y="541421"/>
            <a:ext cx="4608094" cy="825840"/>
          </a:xfr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0247" y="1786688"/>
            <a:ext cx="4596064" cy="4233111"/>
          </a:xfrm>
        </p:spPr>
        <p:txBody>
          <a:bodyPr anchor="ctr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77096" y="332003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6535-D003-45C8-A59E-D1C1775D16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="" xmlns:a16="http://schemas.microsoft.com/office/drawing/2014/main" id="{2511A19C-F170-2A48-A97E-B28B75312E43}"/>
              </a:ext>
            </a:extLst>
          </p:cNvPr>
          <p:cNvCxnSpPr>
            <a:cxnSpLocks/>
          </p:cNvCxnSpPr>
          <p:nvPr userDrawn="1"/>
        </p:nvCxnSpPr>
        <p:spPr>
          <a:xfrm>
            <a:off x="11599834" y="6296253"/>
            <a:ext cx="343195" cy="1"/>
          </a:xfrm>
          <a:prstGeom prst="line">
            <a:avLst/>
          </a:prstGeom>
          <a:noFill/>
          <a:ln w="44450" cap="flat">
            <a:solidFill>
              <a:srgbClr val="D70F5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5" name="Image 24">
            <a:extLst>
              <a:ext uri="{FF2B5EF4-FFF2-40B4-BE49-F238E27FC236}">
                <a16:creationId xmlns="" xmlns:a16="http://schemas.microsoft.com/office/drawing/2014/main" id="{716E2862-1DA7-6743-A63F-0AF04FA1A0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62" y="163287"/>
            <a:ext cx="1198526" cy="120397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="" xmlns:a16="http://schemas.microsoft.com/office/drawing/2014/main" id="{1B6AFE8B-CCFF-794F-9472-D80463AE12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311452" y="5574177"/>
            <a:ext cx="1160650" cy="1165926"/>
          </a:xfrm>
          <a:prstGeom prst="rect">
            <a:avLst/>
          </a:prstGeom>
        </p:spPr>
      </p:pic>
      <p:sp>
        <p:nvSpPr>
          <p:cNvPr id="28" name="Connecteur droit 5">
            <a:extLst>
              <a:ext uri="{FF2B5EF4-FFF2-40B4-BE49-F238E27FC236}">
                <a16:creationId xmlns="" xmlns:a16="http://schemas.microsoft.com/office/drawing/2014/main" id="{21F7BB0B-546C-A84B-B110-41F76EEE9110}"/>
              </a:ext>
            </a:extLst>
          </p:cNvPr>
          <p:cNvSpPr/>
          <p:nvPr userDrawn="1"/>
        </p:nvSpPr>
        <p:spPr>
          <a:xfrm>
            <a:off x="961636" y="3320030"/>
            <a:ext cx="10636" cy="3036321"/>
          </a:xfrm>
          <a:prstGeom prst="line">
            <a:avLst/>
          </a:prstGeom>
          <a:ln w="31750">
            <a:solidFill>
              <a:schemeClr val="bg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62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pan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B62134C8-D25F-1745-8B66-E9A7228B71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6" y="0"/>
            <a:ext cx="5727699" cy="6857998"/>
          </a:xfrm>
          <a:prstGeom prst="rect">
            <a:avLst/>
          </a:prstGeom>
        </p:spPr>
      </p:pic>
      <p:pic>
        <p:nvPicPr>
          <p:cNvPr id="27" name="page00.png" descr="page00.png">
            <a:extLst>
              <a:ext uri="{FF2B5EF4-FFF2-40B4-BE49-F238E27FC236}">
                <a16:creationId xmlns="" xmlns:a16="http://schemas.microsoft.com/office/drawing/2014/main" id="{F6B09E0F-D90E-A44B-8291-E0FED89320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6136B4F6-624A-E640-ABF9-EB52328FA5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6789" y="229508"/>
            <a:ext cx="1523096" cy="1530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5" y="541421"/>
            <a:ext cx="4608094" cy="825840"/>
          </a:xfr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066" y="715878"/>
            <a:ext cx="4431244" cy="5889459"/>
          </a:xfrm>
        </p:spPr>
        <p:txBody>
          <a:bodyPr anchor="ctr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5089-1323-4F17-AA5C-5697A7CCB754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="" xmlns:a16="http://schemas.microsoft.com/office/drawing/2014/main" id="{2511A19C-F170-2A48-A97E-B28B75312E43}"/>
              </a:ext>
            </a:extLst>
          </p:cNvPr>
          <p:cNvCxnSpPr>
            <a:cxnSpLocks/>
          </p:cNvCxnSpPr>
          <p:nvPr userDrawn="1"/>
        </p:nvCxnSpPr>
        <p:spPr>
          <a:xfrm>
            <a:off x="11599834" y="6296253"/>
            <a:ext cx="343195" cy="1"/>
          </a:xfrm>
          <a:prstGeom prst="line">
            <a:avLst/>
          </a:prstGeom>
          <a:noFill/>
          <a:ln w="44450" cap="flat">
            <a:solidFill>
              <a:srgbClr val="D70F5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907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226" y="1479388"/>
            <a:ext cx="9709485" cy="492361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59C4-2BB5-454D-A250-388FB6D800CE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0316" y="6403002"/>
            <a:ext cx="451184" cy="26850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226" y="1479387"/>
            <a:ext cx="4872790" cy="4923615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1016" y="1479388"/>
            <a:ext cx="4836695" cy="492361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028C-7B8C-4FB0-B1D8-23342054D122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26" y="770836"/>
            <a:ext cx="9709485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808" y="1481272"/>
            <a:ext cx="48519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7389" y="2064182"/>
            <a:ext cx="4852376" cy="4338820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3992" y="1482860"/>
            <a:ext cx="48537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4529" y="2064182"/>
            <a:ext cx="4853182" cy="43388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388-6F12-40C9-A95D-1E2F4E9EBE8B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CAC-3746-452A-9A0B-4E7377F5DD60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D031FB89-DEF7-F142-B407-0DD01589D64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346" y="370768"/>
            <a:ext cx="1503442" cy="1510276"/>
          </a:xfrm>
          <a:prstGeom prst="rect">
            <a:avLst/>
          </a:prstGeom>
        </p:spPr>
      </p:pic>
      <p:pic>
        <p:nvPicPr>
          <p:cNvPr id="24" name="page00.png" descr="page00.png">
            <a:extLst>
              <a:ext uri="{FF2B5EF4-FFF2-40B4-BE49-F238E27FC236}">
                <a16:creationId xmlns="" xmlns:a16="http://schemas.microsoft.com/office/drawing/2014/main" id="{F6B09E0F-D90E-A44B-8291-E0FED893201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48226" y="772424"/>
            <a:ext cx="9709485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226" y="1484066"/>
            <a:ext cx="9709485" cy="491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1276132" y="1207824"/>
            <a:ext cx="990599" cy="343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+mj-lt"/>
              </a:defRPr>
            </a:lvl1pPr>
          </a:lstStyle>
          <a:p>
            <a:fld id="{B227197D-1A77-47A9-B4C5-C865DF0337AE}" type="datetime1">
              <a:rPr lang="fr-FR" smtClean="0"/>
              <a:pPr/>
              <a:t>04/03/2020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653712" y="3882876"/>
            <a:ext cx="4235450" cy="343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Présentation ...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599834" y="6403002"/>
            <a:ext cx="343195" cy="3791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rgbClr val="7030A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="" xmlns:a16="http://schemas.microsoft.com/office/drawing/2014/main" id="{2511A19C-F170-2A48-A97E-B28B75312E43}"/>
              </a:ext>
            </a:extLst>
          </p:cNvPr>
          <p:cNvCxnSpPr>
            <a:cxnSpLocks/>
          </p:cNvCxnSpPr>
          <p:nvPr userDrawn="1"/>
        </p:nvCxnSpPr>
        <p:spPr>
          <a:xfrm>
            <a:off x="11599834" y="6296253"/>
            <a:ext cx="343195" cy="1"/>
          </a:xfrm>
          <a:prstGeom prst="line">
            <a:avLst/>
          </a:prstGeom>
          <a:noFill/>
          <a:ln w="44450" cap="flat">
            <a:solidFill>
              <a:srgbClr val="D70F5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77" r:id="rId4"/>
    <p:sldLayoutId id="2147483676" r:id="rId5"/>
    <p:sldLayoutId id="2147483650" r:id="rId6"/>
    <p:sldLayoutId id="2147483652" r:id="rId7"/>
    <p:sldLayoutId id="2147483653" r:id="rId8"/>
    <p:sldLayoutId id="2147483654" r:id="rId9"/>
    <p:sldLayoutId id="2147483669" r:id="rId10"/>
    <p:sldLayoutId id="2147483670" r:id="rId11"/>
    <p:sldLayoutId id="2147483655" r:id="rId12"/>
    <p:sldLayoutId id="2147483674" r:id="rId13"/>
  </p:sldLayoutIdLst>
  <p:hf hdr="0"/>
  <p:txStyles>
    <p:title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lang="en-US" sz="2800" b="1" i="0" kern="1200" cap="all" spc="300" dirty="0">
          <a:solidFill>
            <a:srgbClr val="7030A0"/>
          </a:solidFill>
          <a:latin typeface="+mj-lt"/>
          <a:ea typeface="+mn-ea"/>
          <a:cs typeface="+mn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90000"/>
        <a:buFont typeface="Wingdings 3" panose="05040102010807070707" pitchFamily="18" charset="2"/>
        <a:buChar char="u"/>
        <a:defRPr sz="1800" b="0" i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b="0" i="0" kern="1200">
          <a:solidFill>
            <a:srgbClr val="000000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ourier New" panose="02070309020205020404" pitchFamily="49" charset="0"/>
        <a:buChar char="o"/>
        <a:defRPr sz="1400" b="0" i="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 Narrow" panose="020B0606020202030204" pitchFamily="34" charset="0"/>
        <a:buChar char="-"/>
        <a:defRPr sz="1200" b="0" i="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200" b="0" i="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eeto/mandel-simd/blob/master/mandel_avx.c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5089-1323-4F17-AA5C-5697A7CCB754}" type="datetime1">
              <a:rPr lang="fr-FR" smtClean="0"/>
              <a:t>04/03/2020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790475" y="642552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Sondage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22" y="688322"/>
            <a:ext cx="4748805" cy="54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5089-1323-4F17-AA5C-5697A7CCB754}" type="datetime1">
              <a:rPr lang="fr-FR" smtClean="0"/>
              <a:t>04/03/2020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642429" y="706754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SIMD</a:t>
            </a:r>
            <a:endParaRPr lang="fr-FR" sz="3600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1051732" y="1657010"/>
            <a:ext cx="4608094" cy="435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40" y="2527852"/>
            <a:ext cx="3106883" cy="3797301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 bwMode="gray">
          <a:xfrm>
            <a:off x="1227666" y="1221589"/>
            <a:ext cx="4608094" cy="870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Simple instruction Multiple Data</a:t>
            </a:r>
            <a:endParaRPr lang="fr-F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27842" y="5587897"/>
            <a:ext cx="50151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https://github.com/skeeto/mandel-simd/blob/master/mandel_avx.c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972" y="706754"/>
            <a:ext cx="4619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5089-1323-4F17-AA5C-5697A7CCB754}" type="datetime1">
              <a:rPr lang="fr-FR" smtClean="0"/>
              <a:t>04/03/2020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851435" y="770910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SIMD</a:t>
            </a:r>
            <a:endParaRPr lang="fr-FR" sz="3600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1051732" y="1657010"/>
            <a:ext cx="4608094" cy="435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435" y="1379421"/>
            <a:ext cx="1742857" cy="520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15" y="1379421"/>
            <a:ext cx="5200650" cy="44958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467106" y="6056201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X 3.5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883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6535-D003-45C8-A59E-D1C1775D16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659847" y="727367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err="1" smtClean="0"/>
              <a:t>OpenMP</a:t>
            </a:r>
            <a:endParaRPr lang="fr-FR" sz="36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62" y="2065221"/>
            <a:ext cx="3143642" cy="381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91" y="2420821"/>
            <a:ext cx="5334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6535-D003-45C8-A59E-D1C1775D16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659847" y="727367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err="1" smtClean="0"/>
              <a:t>OpenMP</a:t>
            </a:r>
            <a:endParaRPr lang="fr-FR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94" y="1203002"/>
            <a:ext cx="1742857" cy="520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01" y="1203002"/>
            <a:ext cx="5200650" cy="44958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467106" y="6056201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X 10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842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5089-1323-4F17-AA5C-5697A7CCB754}" type="datetime1">
              <a:rPr lang="fr-FR" smtClean="0"/>
              <a:t>04/03/2020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485675" y="642552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SIMD + OPENMP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89" y="1874721"/>
            <a:ext cx="3168665" cy="383865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73" y="2224706"/>
            <a:ext cx="5026136" cy="28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5089-1323-4F17-AA5C-5697A7CCB754}" type="datetime1">
              <a:rPr lang="fr-FR" smtClean="0"/>
              <a:t>04/03/2020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485675" y="642552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SIMD + OPENMP</a:t>
            </a:r>
            <a:endParaRPr lang="fr-FR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22" y="1379421"/>
            <a:ext cx="1742857" cy="520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98" y="1379421"/>
            <a:ext cx="5200650" cy="44958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467106" y="6056201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X 32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96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6535-D003-45C8-A59E-D1C1775D16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659847" y="727367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CUDA</a:t>
            </a:r>
            <a:endParaRPr lang="fr-FR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07" y="2211977"/>
            <a:ext cx="4202139" cy="32110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85" y="2211977"/>
            <a:ext cx="3360650" cy="20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6535-D003-45C8-A59E-D1C1775D16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659847" y="727367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CUDA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58" y="1108273"/>
            <a:ext cx="5200650" cy="44958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125195" y="5910590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X 171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8862215" y="5910590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X 5</a:t>
            </a:r>
            <a:endParaRPr lang="fr-FR" sz="2800" dirty="0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6982691" y="5910590"/>
            <a:ext cx="1260000" cy="50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6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5089-1323-4F17-AA5C-5697A7CCB754}" type="datetime1">
              <a:rPr lang="fr-FR" smtClean="0"/>
              <a:t>04/03/2020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851435" y="770910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Code source</a:t>
            </a:r>
            <a:endParaRPr lang="fr-FR" sz="3600" dirty="0"/>
          </a:p>
        </p:txBody>
      </p:sp>
      <p:sp>
        <p:nvSpPr>
          <p:cNvPr id="2" name="Rectangle 1"/>
          <p:cNvSpPr/>
          <p:nvPr/>
        </p:nvSpPr>
        <p:spPr>
          <a:xfrm>
            <a:off x="6267431" y="2548516"/>
            <a:ext cx="495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https://www.youtube.com/watch?v=8khWb-Bhhvs</a:t>
            </a:r>
          </a:p>
        </p:txBody>
      </p:sp>
      <p:sp>
        <p:nvSpPr>
          <p:cNvPr id="3" name="Rectangle 2"/>
          <p:cNvSpPr/>
          <p:nvPr/>
        </p:nvSpPr>
        <p:spPr>
          <a:xfrm>
            <a:off x="6267431" y="2979876"/>
            <a:ext cx="484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https://www.youtube.com/watch?v=Pc8DfEyAxzg</a:t>
            </a:r>
          </a:p>
        </p:txBody>
      </p:sp>
      <p:sp>
        <p:nvSpPr>
          <p:cNvPr id="9" name="Rectangle 8"/>
          <p:cNvSpPr/>
          <p:nvPr/>
        </p:nvSpPr>
        <p:spPr>
          <a:xfrm>
            <a:off x="6267431" y="3665664"/>
            <a:ext cx="4845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https://github.com/kshitijl/avx2-examples/tree/master/examples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7431" y="4570823"/>
            <a:ext cx="4832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https://github.com/ermig1979/Simd/tree/master/src/Simd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987" y="4054474"/>
            <a:ext cx="4988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https://github.com/franckginguene/mandelbrot_benchmark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 bwMode="gray">
          <a:xfrm>
            <a:off x="6925663" y="743678"/>
            <a:ext cx="4608094" cy="483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>
                <a:solidFill>
                  <a:schemeClr val="tx1">
                    <a:lumMod val="75000"/>
                  </a:schemeClr>
                </a:solidFill>
              </a:rPr>
              <a:t>Ressources</a:t>
            </a:r>
            <a:endParaRPr lang="fr-FR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26" y="2733182"/>
            <a:ext cx="2274751" cy="11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974813" y="324433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fr-FR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029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962AF02-953C-924A-A519-F2A038B7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192" y="2471507"/>
            <a:ext cx="4351025" cy="1850977"/>
          </a:xfrm>
        </p:spPr>
        <p:txBody>
          <a:bodyPr/>
          <a:lstStyle/>
          <a:p>
            <a:pPr algn="ctr"/>
            <a:r>
              <a:rPr lang="fr-FR" dirty="0" smtClean="0"/>
              <a:t>High Performance </a:t>
            </a:r>
            <a:r>
              <a:rPr lang="fr-FR" dirty="0" err="1" smtClean="0"/>
              <a:t>computing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098C635-0394-E943-AE2A-44B30502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65BD-3D97-4A34-9B30-BE8CBEDB80CD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568BFBB-AC48-F34C-B96E-548FB3ED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 smtClean="0"/>
              <a:t>TEDICS HPC</a:t>
            </a:r>
            <a:endParaRPr lang="fr-FR" dirty="0" smtClean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DE93809-D5CB-3245-A102-6061D080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728"/>
            <a:ext cx="5743575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59C4-2BB5-454D-A250-388FB6D800CE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848225" y="1592667"/>
            <a:ext cx="9709485" cy="4923614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 HPC au CEN</a:t>
            </a:r>
          </a:p>
          <a:p>
            <a:endParaRPr lang="fr-FR" dirty="0"/>
          </a:p>
          <a:p>
            <a:r>
              <a:rPr lang="fr-FR" dirty="0" smtClean="0"/>
              <a:t>Vectorisation (SIMD)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Multi Threading (MIMD)</a:t>
            </a:r>
          </a:p>
          <a:p>
            <a:endParaRPr lang="fr-FR" dirty="0" smtClean="0"/>
          </a:p>
          <a:p>
            <a:r>
              <a:rPr lang="fr-FR" dirty="0" smtClean="0"/>
              <a:t>CUDA et GPGPU</a:t>
            </a:r>
          </a:p>
        </p:txBody>
      </p:sp>
    </p:spTree>
    <p:extLst>
      <p:ext uri="{BB962C8B-B14F-4D97-AF65-F5344CB8AC3E}">
        <p14:creationId xmlns:p14="http://schemas.microsoft.com/office/powerpoint/2010/main" val="40202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5089-1323-4F17-AA5C-5697A7CCB754}" type="datetime1">
              <a:rPr lang="fr-FR" smtClean="0"/>
              <a:t>04/03/2020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1318268" y="481452"/>
            <a:ext cx="4608094" cy="1240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CEN </a:t>
            </a:r>
            <a:r>
              <a:rPr lang="fr-FR" sz="3600" dirty="0" smtClean="0">
                <a:solidFill>
                  <a:srgbClr val="FF0000"/>
                </a:solidFill>
              </a:rPr>
              <a:t>HPC</a:t>
            </a:r>
            <a:r>
              <a:rPr lang="fr-FR" sz="3600" dirty="0" smtClean="0"/>
              <a:t> et SIMULATION</a:t>
            </a:r>
            <a:endParaRPr lang="fr-FR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5" y="1211716"/>
            <a:ext cx="2476500" cy="16478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553303" y="1379421"/>
            <a:ext cx="1678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Lancer de rayon</a:t>
            </a:r>
            <a:br>
              <a:rPr lang="fr-FR" dirty="0" smtClean="0"/>
            </a:br>
            <a:r>
              <a:rPr lang="fr-FR" dirty="0" err="1" smtClean="0"/>
              <a:t>OpenCL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(TOSA)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843305" y="3543525"/>
            <a:ext cx="777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SESUC</a:t>
            </a:r>
            <a:br>
              <a:rPr lang="fr-FR" dirty="0" smtClean="0"/>
            </a:br>
            <a:r>
              <a:rPr lang="fr-FR" dirty="0" smtClean="0"/>
              <a:t>(IRSN)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65" y="3080097"/>
            <a:ext cx="2800748" cy="157318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53" y="5064546"/>
            <a:ext cx="2377440" cy="15834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009918" y="5202673"/>
            <a:ext cx="1400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MOCEM</a:t>
            </a:r>
            <a:br>
              <a:rPr lang="fr-FR" dirty="0" smtClean="0"/>
            </a:br>
            <a:r>
              <a:rPr lang="fr-FR" dirty="0" smtClean="0"/>
              <a:t>SEA MOTION</a:t>
            </a:r>
            <a:br>
              <a:rPr lang="fr-FR" dirty="0" smtClean="0"/>
            </a:br>
            <a:r>
              <a:rPr lang="fr-FR" dirty="0" smtClean="0"/>
              <a:t>COMAREM</a:t>
            </a:r>
            <a:br>
              <a:rPr lang="fr-FR" dirty="0" smtClean="0"/>
            </a:br>
            <a:r>
              <a:rPr lang="fr-FR" dirty="0" smtClean="0"/>
              <a:t>(DGA)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59C4-2BB5-454D-A250-388FB6D800CE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9" y="600916"/>
            <a:ext cx="9930422" cy="60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6798" y="564081"/>
            <a:ext cx="4608094" cy="483139"/>
          </a:xfrm>
        </p:spPr>
        <p:txBody>
          <a:bodyPr/>
          <a:lstStyle/>
          <a:p>
            <a:r>
              <a:rPr lang="fr-FR" dirty="0" smtClean="0"/>
              <a:t>QUAND faire du HPC ?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6535-D003-45C8-A59E-D1C1775D16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6400799" y="1701638"/>
            <a:ext cx="45458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Votre code n’est pas limité par les accès mémoire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Votre code n’est pas limité par les accès disque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Votre code n’est pas limité par le réseau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Vous travaillez sur des données conséquentes</a:t>
            </a:r>
          </a:p>
        </p:txBody>
      </p:sp>
    </p:spTree>
    <p:extLst>
      <p:ext uri="{BB962C8B-B14F-4D97-AF65-F5344CB8AC3E}">
        <p14:creationId xmlns:p14="http://schemas.microsoft.com/office/powerpoint/2010/main" val="31327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5089-1323-4F17-AA5C-5697A7CCB754}" type="datetime1">
              <a:rPr lang="fr-FR" smtClean="0"/>
              <a:t>04/03/2020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851435" y="593490"/>
            <a:ext cx="4608094" cy="66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exemple</a:t>
            </a:r>
            <a:endParaRPr lang="fr-FR" sz="3600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7470695" y="1563990"/>
            <a:ext cx="4608094" cy="505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tx2"/>
                </a:solidFill>
              </a:rPr>
              <a:t>Mandelbrot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97" y="2437507"/>
            <a:ext cx="4780461" cy="269321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 bwMode="gray">
          <a:xfrm>
            <a:off x="851436" y="2548113"/>
            <a:ext cx="4608094" cy="870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Core</a:t>
            </a:r>
            <a:r>
              <a:rPr lang="fr-FR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i7 8700k – 6 cœurs 12 threads – 3.70 GHz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 bwMode="gray">
          <a:xfrm>
            <a:off x="851435" y="3484292"/>
            <a:ext cx="4608094" cy="870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GeForce GTX 1060 – 1200 </a:t>
            </a:r>
            <a:r>
              <a:rPr lang="fr-FR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fr-FR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UDA </a:t>
            </a:r>
            <a:r>
              <a:rPr lang="fr-FR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Cores</a:t>
            </a:r>
            <a:r>
              <a:rPr lang="fr-FR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1.5 GHz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 bwMode="gray">
          <a:xfrm>
            <a:off x="851435" y="4420471"/>
            <a:ext cx="4608094" cy="9942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 Go RAM DDR4 </a:t>
            </a:r>
          </a:p>
          <a:p>
            <a:r>
              <a:rPr lang="fr-FR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SSD </a:t>
            </a:r>
            <a:r>
              <a:rPr lang="fr-FR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NVMe</a:t>
            </a:r>
            <a:r>
              <a:rPr lang="fr-FR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M.2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 bwMode="gray">
          <a:xfrm>
            <a:off x="947229" y="1648376"/>
            <a:ext cx="4608094" cy="505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400" b="1" i="0" kern="1200" cap="all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79" y="5257754"/>
            <a:ext cx="1841899" cy="11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838" y="896282"/>
            <a:ext cx="4608094" cy="483139"/>
          </a:xfrm>
        </p:spPr>
        <p:txBody>
          <a:bodyPr/>
          <a:lstStyle/>
          <a:p>
            <a:r>
              <a:rPr lang="fr-FR" dirty="0" smtClean="0"/>
              <a:t>Résolution séquentielle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6535-D003-45C8-A59E-D1C1775D16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34" y="2295926"/>
            <a:ext cx="2922657" cy="35170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33" y="1630977"/>
            <a:ext cx="4686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838" y="896282"/>
            <a:ext cx="4608094" cy="483139"/>
          </a:xfrm>
        </p:spPr>
        <p:txBody>
          <a:bodyPr/>
          <a:lstStyle/>
          <a:p>
            <a:r>
              <a:rPr lang="fr-FR" dirty="0" smtClean="0"/>
              <a:t>Résolution séquentielle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6535-D003-45C8-A59E-D1C1775D16E8}" type="datetime1">
              <a:rPr lang="fr-FR" smtClean="0"/>
              <a:t>04/03/2020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/>
              <a:t>TEDICS HPC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56" y="1454474"/>
            <a:ext cx="1742857" cy="520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83" y="1379421"/>
            <a:ext cx="52006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Scalian">
      <a:dk1>
        <a:srgbClr val="7030A0"/>
      </a:dk1>
      <a:lt1>
        <a:srgbClr val="FFFFFF"/>
      </a:lt1>
      <a:dk2>
        <a:srgbClr val="7030A0"/>
      </a:dk2>
      <a:lt2>
        <a:srgbClr val="FFFFFF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8F8F8F"/>
      </a:hlink>
      <a:folHlink>
        <a:srgbClr val="A5A5A5"/>
      </a:folHlink>
    </a:clrScheme>
    <a:fontScheme name="Scalian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Grand écran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Times New Roman</vt:lpstr>
      <vt:lpstr>Wingdings</vt:lpstr>
      <vt:lpstr>Wingdings 3</vt:lpstr>
      <vt:lpstr>Direction Ion</vt:lpstr>
      <vt:lpstr>Présentation PowerPoint</vt:lpstr>
      <vt:lpstr>High Performance computing</vt:lpstr>
      <vt:lpstr>Contenu</vt:lpstr>
      <vt:lpstr>Présentation PowerPoint</vt:lpstr>
      <vt:lpstr>Présentation PowerPoint</vt:lpstr>
      <vt:lpstr>QUAND faire du HPC ?</vt:lpstr>
      <vt:lpstr>Présentation PowerPoint</vt:lpstr>
      <vt:lpstr>Résolution séquentielle</vt:lpstr>
      <vt:lpstr>Résolution séquentielle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ROZZONELLI Didier</dc:creator>
  <cp:lastModifiedBy>GINGUENE Franck</cp:lastModifiedBy>
  <cp:revision>207</cp:revision>
  <dcterms:created xsi:type="dcterms:W3CDTF">2018-12-18T16:14:12Z</dcterms:created>
  <dcterms:modified xsi:type="dcterms:W3CDTF">2020-03-04T22:10:54Z</dcterms:modified>
</cp:coreProperties>
</file>