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68494-5568-464E-8DE2-C5A2B54C67F2}" v="35" dt="2022-09-07T17:42:5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jieh El Khoury" userId="Q2OhXKVxjJLfx6y3p4WrtAl8Z+AXB3RGyuSrjmSp5AA=" providerId="None" clId="Web-{92C68494-5568-464E-8DE2-C5A2B54C67F2}"/>
    <pc:docChg chg="modSld modMainMaster">
      <pc:chgData name="Franjieh El Khoury" userId="Q2OhXKVxjJLfx6y3p4WrtAl8Z+AXB3RGyuSrjmSp5AA=" providerId="None" clId="Web-{92C68494-5568-464E-8DE2-C5A2B54C67F2}" dt="2022-09-07T17:42:55.965" v="33" actId="20577"/>
      <pc:docMkLst>
        <pc:docMk/>
      </pc:docMkLst>
      <pc:sldChg chg="addSp delSp modSp">
        <pc:chgData name="Franjieh El Khoury" userId="Q2OhXKVxjJLfx6y3p4WrtAl8Z+AXB3RGyuSrjmSp5AA=" providerId="None" clId="Web-{92C68494-5568-464E-8DE2-C5A2B54C67F2}" dt="2022-09-07T17:42:55.965" v="33" actId="20577"/>
        <pc:sldMkLst>
          <pc:docMk/>
          <pc:sldMk cId="1019390806" sldId="256"/>
        </pc:sldMkLst>
        <pc:spChg chg="mod">
          <ac:chgData name="Franjieh El Khoury" userId="Q2OhXKVxjJLfx6y3p4WrtAl8Z+AXB3RGyuSrjmSp5AA=" providerId="None" clId="Web-{92C68494-5568-464E-8DE2-C5A2B54C67F2}" dt="2022-09-07T17:42:55.965" v="33" actId="20577"/>
          <ac:spMkLst>
            <pc:docMk/>
            <pc:sldMk cId="1019390806" sldId="256"/>
            <ac:spMk id="3" creationId="{B441539B-DDDB-9015-5857-80C8268D2E9B}"/>
          </ac:spMkLst>
        </pc:spChg>
        <pc:spChg chg="add del mod">
          <ac:chgData name="Franjieh El Khoury" userId="Q2OhXKVxjJLfx6y3p4WrtAl8Z+AXB3RGyuSrjmSp5AA=" providerId="None" clId="Web-{92C68494-5568-464E-8DE2-C5A2B54C67F2}" dt="2022-09-07T17:33:33.764" v="9" actId="20577"/>
          <ac:spMkLst>
            <pc:docMk/>
            <pc:sldMk cId="1019390806" sldId="256"/>
            <ac:spMk id="4" creationId="{05BA3A4C-F566-2AA5-2DFF-2F15622DF0FA}"/>
          </ac:spMkLst>
        </pc:spChg>
        <pc:spChg chg="add del mod">
          <ac:chgData name="Franjieh El Khoury" userId="Q2OhXKVxjJLfx6y3p4WrtAl8Z+AXB3RGyuSrjmSp5AA=" providerId="None" clId="Web-{92C68494-5568-464E-8DE2-C5A2B54C67F2}" dt="2022-09-07T17:33:21.435" v="6"/>
          <ac:spMkLst>
            <pc:docMk/>
            <pc:sldMk cId="1019390806" sldId="256"/>
            <ac:spMk id="5" creationId="{960BACBA-BD8A-28C0-3932-81237F5FBE96}"/>
          </ac:spMkLst>
        </pc:spChg>
        <pc:spChg chg="add mod">
          <ac:chgData name="Franjieh El Khoury" userId="Q2OhXKVxjJLfx6y3p4WrtAl8Z+AXB3RGyuSrjmSp5AA=" providerId="None" clId="Web-{92C68494-5568-464E-8DE2-C5A2B54C67F2}" dt="2022-09-07T17:33:46.186" v="12"/>
          <ac:spMkLst>
            <pc:docMk/>
            <pc:sldMk cId="1019390806" sldId="256"/>
            <ac:spMk id="6" creationId="{802B5175-80A9-2D4A-F175-5FDB4B229D47}"/>
          </ac:spMkLst>
        </pc:spChg>
        <pc:spChg chg="add del mod">
          <ac:chgData name="Franjieh El Khoury" userId="Q2OhXKVxjJLfx6y3p4WrtAl8Z+AXB3RGyuSrjmSp5AA=" providerId="None" clId="Web-{92C68494-5568-464E-8DE2-C5A2B54C67F2}" dt="2022-09-07T17:34:16.063" v="14"/>
          <ac:spMkLst>
            <pc:docMk/>
            <pc:sldMk cId="1019390806" sldId="256"/>
            <ac:spMk id="7" creationId="{4504AA38-2EC1-AFF3-64F6-6883C6729159}"/>
          </ac:spMkLst>
        </pc:spChg>
        <pc:spChg chg="add mod">
          <ac:chgData name="Franjieh El Khoury" userId="Q2OhXKVxjJLfx6y3p4WrtAl8Z+AXB3RGyuSrjmSp5AA=" providerId="None" clId="Web-{92C68494-5568-464E-8DE2-C5A2B54C67F2}" dt="2022-09-07T17:34:18.828" v="15"/>
          <ac:spMkLst>
            <pc:docMk/>
            <pc:sldMk cId="1019390806" sldId="256"/>
            <ac:spMk id="8" creationId="{2EB2FA4A-5357-A31B-4E92-AB492826F308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5:51.771" v="17" actId="1076"/>
        <pc:sldMkLst>
          <pc:docMk/>
          <pc:sldMk cId="3582869012" sldId="257"/>
        </pc:sldMkLst>
        <pc:spChg chg="add mod">
          <ac:chgData name="Franjieh El Khoury" userId="Q2OhXKVxjJLfx6y3p4WrtAl8Z+AXB3RGyuSrjmSp5AA=" providerId="None" clId="Web-{92C68494-5568-464E-8DE2-C5A2B54C67F2}" dt="2022-09-07T17:35:51.771" v="17" actId="1076"/>
          <ac:spMkLst>
            <pc:docMk/>
            <pc:sldMk cId="3582869012" sldId="257"/>
            <ac:spMk id="4" creationId="{7345D2A1-919E-BC27-35CE-F7BAF7B18534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582869012" sldId="257"/>
            <ac:spMk id="5" creationId="{6B528AF2-0CAB-B41E-DAC5-BC029B9F0623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058978723" sldId="258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058978723" sldId="258"/>
            <ac:spMk id="4" creationId="{9B6FBF2B-99B3-B75E-4068-01FEC134800A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058978723" sldId="258"/>
            <ac:spMk id="5" creationId="{57BF710B-E3AF-255B-571F-2A7C2C5CB2E0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1623657954" sldId="259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623657954" sldId="259"/>
            <ac:spMk id="3" creationId="{B58B0569-FB7B-0E0C-42E5-9118AAEA6F7F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623657954" sldId="259"/>
            <ac:spMk id="4" creationId="{2A2237EE-4DD3-2CAC-A71C-E048910D7F0B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1293221893" sldId="260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293221893" sldId="260"/>
            <ac:spMk id="4" creationId="{899253BC-19BF-264B-4E4B-38F5980EAF40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293221893" sldId="260"/>
            <ac:spMk id="5" creationId="{DDAEC834-6411-79BA-A896-18FD72546BE5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26265479" sldId="261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26265479" sldId="261"/>
            <ac:spMk id="3" creationId="{3CE3D286-09C6-3F57-5B34-DDCFAB1FE7E0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26265479" sldId="261"/>
            <ac:spMk id="4" creationId="{75AA5BC1-4E38-098B-9AA4-0FEC9A72DAB6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6:13.913" v="18" actId="1076"/>
        <pc:sldMkLst>
          <pc:docMk/>
          <pc:sldMk cId="2747684932" sldId="262"/>
        </pc:sldMkLst>
        <pc:spChg chg="add mod">
          <ac:chgData name="Franjieh El Khoury" userId="Q2OhXKVxjJLfx6y3p4WrtAl8Z+AXB3RGyuSrjmSp5AA=" providerId="None" clId="Web-{92C68494-5568-464E-8DE2-C5A2B54C67F2}" dt="2022-09-07T17:36:13.913" v="18" actId="1076"/>
          <ac:spMkLst>
            <pc:docMk/>
            <pc:sldMk cId="2747684932" sldId="262"/>
            <ac:spMk id="6" creationId="{F5FCCF0E-9FF8-3BA9-ED6D-42A474307AB9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747684932" sldId="262"/>
            <ac:spMk id="8" creationId="{6173BDE4-ED44-6505-7BF9-FEA5BAB16305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71775871" sldId="263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71775871" sldId="263"/>
            <ac:spMk id="4" creationId="{D5AA9084-01CC-8AF5-CFF6-40358E819736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71775871" sldId="263"/>
            <ac:spMk id="5" creationId="{2D01281F-F3F1-7F54-190C-C1EE3C9CD887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65893391" sldId="264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65893391" sldId="264"/>
            <ac:spMk id="4" creationId="{4C1850AD-693D-A2DB-718B-A0759B716D76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65893391" sldId="264"/>
            <ac:spMk id="5" creationId="{D8D21291-53AD-12BA-AA56-9506CF860EE1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710734481" sldId="265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710734481" sldId="265"/>
            <ac:spMk id="4" creationId="{4A23B8C1-CDC8-6FB9-A6EA-A98D755BD75E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710734481" sldId="265"/>
            <ac:spMk id="5" creationId="{ADC524C9-E7FC-8B4C-7FD0-D508AB235C1B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747176547" sldId="266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747176547" sldId="266"/>
            <ac:spMk id="4" creationId="{553F93CE-EB99-1295-3185-1E5F646B386F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747176547" sldId="266"/>
            <ac:spMk id="6" creationId="{63C8D410-F549-1C7A-E5AA-FF87647B17C4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786084006" sldId="267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786084006" sldId="267"/>
            <ac:spMk id="4" creationId="{D7E02ED9-27A7-FFF0-33C7-BF766FD239E0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786084006" sldId="267"/>
            <ac:spMk id="5" creationId="{D8E1C025-41FF-0E8E-EF0D-386B897574F9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76688181" sldId="268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76688181" sldId="268"/>
            <ac:spMk id="4" creationId="{8FBC73E5-F09D-C9E9-9F11-F8188B5507AD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76688181" sldId="268"/>
            <ac:spMk id="5" creationId="{9C505F35-CE0B-A664-4835-8BF43B5DEBE6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598420282" sldId="269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598420282" sldId="269"/>
            <ac:spMk id="4" creationId="{97747E61-62AE-5D42-DFA0-22A01A869D23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598420282" sldId="269"/>
            <ac:spMk id="6" creationId="{C88CB63A-8B5A-F68C-95FF-678A90EA9E30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1001122460" sldId="270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001122460" sldId="270"/>
            <ac:spMk id="4" creationId="{0E181617-D73B-B86B-6AFB-393A7E4043A9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001122460" sldId="270"/>
            <ac:spMk id="5" creationId="{D09FF835-8758-EE5C-94B3-9DB2789F1FE7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330240751" sldId="271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330240751" sldId="271"/>
            <ac:spMk id="4" creationId="{80AC7F99-1C6D-6569-70B1-9B8CCADE8335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330240751" sldId="271"/>
            <ac:spMk id="6" creationId="{59E579D4-5EB3-9A2E-FB72-33FFE6707C17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1841039517" sldId="272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841039517" sldId="272"/>
            <ac:spMk id="4" creationId="{24B68558-F297-640A-FA5F-03220CA13C41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841039517" sldId="272"/>
            <ac:spMk id="5" creationId="{AED82BED-F9D5-50E2-789A-5AC9E973CB6E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496117280" sldId="273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496117280" sldId="273"/>
            <ac:spMk id="4" creationId="{6B599322-C880-851B-4AB9-29C98499C309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496117280" sldId="273"/>
            <ac:spMk id="6" creationId="{4E6C68D4-1388-88A4-ACA9-440AF3F26801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200042548" sldId="274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200042548" sldId="274"/>
            <ac:spMk id="4" creationId="{C2BDA528-2BEA-3CDC-DB62-796A87C633DD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200042548" sldId="274"/>
            <ac:spMk id="5" creationId="{CE917654-6ADF-6EA4-CBEF-98E41C95EF4D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621845739" sldId="275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621845739" sldId="275"/>
            <ac:spMk id="4" creationId="{D2CE0DC5-7FEC-444E-DB8B-FC30451F9D56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621845739" sldId="275"/>
            <ac:spMk id="5" creationId="{5FDA0376-B5A8-3C21-79B7-E9ACD792283F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592346264" sldId="276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592346264" sldId="276"/>
            <ac:spMk id="4" creationId="{D75B505A-CED5-9A84-3956-2BC1C0DAF9E7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592346264" sldId="276"/>
            <ac:spMk id="5" creationId="{BDC42973-DFD4-5B0A-1F68-C90F28499D4C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1444675945" sldId="277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444675945" sldId="277"/>
            <ac:spMk id="5" creationId="{00E699B8-D340-4294-40BA-B52FE7DEA293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444675945" sldId="277"/>
            <ac:spMk id="6" creationId="{9EE22315-88C8-819A-C63A-B3E43C2DBC74}"/>
          </ac:spMkLst>
        </pc:spChg>
      </pc:sldChg>
      <pc:sldChg chg="addSp delSp modSp">
        <pc:chgData name="Franjieh El Khoury" userId="Q2OhXKVxjJLfx6y3p4WrtAl8Z+AXB3RGyuSrjmSp5AA=" providerId="None" clId="Web-{92C68494-5568-464E-8DE2-C5A2B54C67F2}" dt="2022-09-07T17:41:54.009" v="19"/>
        <pc:sldMkLst>
          <pc:docMk/>
          <pc:sldMk cId="1573623331" sldId="278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573623331" sldId="278"/>
            <ac:spMk id="4" creationId="{4B0A6D3A-3EF4-A04E-4D7C-09F543DCCF15}"/>
          </ac:spMkLst>
        </pc:spChg>
        <pc:spChg chg="del">
          <ac:chgData name="Franjieh El Khoury" userId="Q2OhXKVxjJLfx6y3p4WrtAl8Z+AXB3RGyuSrjmSp5AA=" providerId="None" clId="Web-{92C68494-5568-464E-8DE2-C5A2B54C67F2}" dt="2022-09-07T17:41:54.009" v="19"/>
          <ac:spMkLst>
            <pc:docMk/>
            <pc:sldMk cId="1573623331" sldId="278"/>
            <ac:spMk id="5" creationId="{AEC003FD-48E2-C5D9-3E38-670D6199F0D1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573623331" sldId="278"/>
            <ac:spMk id="6" creationId="{83FD6C3C-E9D9-A292-BD0E-28AC9A8BF41B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377508598" sldId="279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377508598" sldId="279"/>
            <ac:spMk id="3" creationId="{1DCDB8AA-9CF9-95EB-C49C-27AA01A498B3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377508598" sldId="279"/>
            <ac:spMk id="4" creationId="{A3A6B84C-3945-ABC7-1C20-1B1ECF5F53BF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1305591465" sldId="280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305591465" sldId="280"/>
            <ac:spMk id="3" creationId="{2F0B3F20-C710-9C2A-13C9-424F4B96C0F7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1305591465" sldId="280"/>
            <ac:spMk id="5" creationId="{102DA4D1-CEA1-6D6A-79C7-FFEDE7BA0F75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2143311462" sldId="281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143311462" sldId="281"/>
            <ac:spMk id="3" creationId="{94FBBFFA-DB9F-A89D-B21F-64AEBB939F63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2143311462" sldId="281"/>
            <ac:spMk id="4" creationId="{B1E984C3-293F-D2C7-5A27-42434E93A248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715535806" sldId="282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715535806" sldId="282"/>
            <ac:spMk id="3" creationId="{3192F45B-6682-953F-2959-A4512CE7E048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715535806" sldId="282"/>
            <ac:spMk id="7" creationId="{BD6FBF43-36AC-CFB0-A662-1AA04C43D9C6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3449675379" sldId="283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449675379" sldId="283"/>
            <ac:spMk id="3" creationId="{3F85BAB7-5ED0-A81F-3105-9F51FB1D84BF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3449675379" sldId="283"/>
            <ac:spMk id="6" creationId="{77E27824-6617-7F5C-CB50-1763B2730BFD}"/>
          </ac:spMkLst>
        </pc:spChg>
      </pc:sldChg>
      <pc:sldChg chg="addSp modSp">
        <pc:chgData name="Franjieh El Khoury" userId="Q2OhXKVxjJLfx6y3p4WrtAl8Z+AXB3RGyuSrjmSp5AA=" providerId="None" clId="Web-{92C68494-5568-464E-8DE2-C5A2B54C67F2}" dt="2022-09-07T17:34:58.221" v="16"/>
        <pc:sldMkLst>
          <pc:docMk/>
          <pc:sldMk cId="736036654" sldId="284"/>
        </pc:sldMkLst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736036654" sldId="284"/>
            <ac:spMk id="3" creationId="{B5556F4A-088A-0778-33D0-AD152BAFB86B}"/>
          </ac:spMkLst>
        </pc:spChg>
        <pc:spChg chg="add 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k cId="736036654" sldId="284"/>
            <ac:spMk id="4" creationId="{EFB51A7B-B627-E572-DDBD-B8B9DDFB9FA1}"/>
          </ac:spMkLst>
        </pc:spChg>
      </pc:sldChg>
      <pc:sldMasterChg chg="modSp mod modSldLayout">
        <pc:chgData name="Franjieh El Khoury" userId="Q2OhXKVxjJLfx6y3p4WrtAl8Z+AXB3RGyuSrjmSp5AA=" providerId="None" clId="Web-{92C68494-5568-464E-8DE2-C5A2B54C67F2}" dt="2022-09-07T17:34:58.221" v="16"/>
        <pc:sldMasterMkLst>
          <pc:docMk/>
          <pc:sldMasterMk cId="1120333443" sldId="2147483675"/>
        </pc:sldMasterMkLst>
        <pc:spChg chg="mod">
          <ac:chgData name="Franjieh El Khoury" userId="Q2OhXKVxjJLfx6y3p4WrtAl8Z+AXB3RGyuSrjmSp5AA=" providerId="None" clId="Web-{92C68494-5568-464E-8DE2-C5A2B54C67F2}" dt="2022-09-07T17:34:58.221" v="16"/>
          <ac:spMkLst>
            <pc:docMk/>
            <pc:sldMasterMk cId="1120333443" sldId="2147483675"/>
            <ac:spMk id="5" creationId="{00000000-0000-0000-0000-000000000000}"/>
          </ac:spMkLst>
        </pc:sp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4019485963" sldId="2147483676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4019485963" sldId="2147483676"/>
              <ac:spMk id="5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1400163294" sldId="2147483677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1400163294" sldId="2147483677"/>
              <ac:spMk id="5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1736632713" sldId="2147483678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1736632713" sldId="2147483678"/>
              <ac:spMk id="5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4038167816" sldId="2147483679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4038167816" sldId="2147483679"/>
              <ac:spMk id="6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604569694" sldId="2147483680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604569694" sldId="2147483680"/>
              <ac:spMk id="8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2161438755" sldId="2147483681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2161438755" sldId="2147483681"/>
              <ac:spMk id="4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1769338056" sldId="2147483682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1769338056" sldId="2147483682"/>
              <ac:spMk id="3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1101947798" sldId="2147483683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1101947798" sldId="2147483683"/>
              <ac:spMk id="6" creationId="{00000000-0000-0000-0000-000000000000}"/>
            </ac:spMkLst>
          </pc:spChg>
        </pc:sldLayoutChg>
        <pc:sldLayoutChg chg="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404732822" sldId="2147483684"/>
          </pc:sldLayoutMkLst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1461529464" sldId="2147483685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1461529464" sldId="2147483685"/>
              <ac:spMk id="5" creationId="{00000000-0000-0000-0000-000000000000}"/>
            </ac:spMkLst>
          </pc:spChg>
        </pc:sldLayoutChg>
        <pc:sldLayoutChg chg="modSp mod">
          <pc:chgData name="Franjieh El Khoury" userId="Q2OhXKVxjJLfx6y3p4WrtAl8Z+AXB3RGyuSrjmSp5AA=" providerId="None" clId="Web-{92C68494-5568-464E-8DE2-C5A2B54C67F2}" dt="2022-09-07T17:34:58.221" v="16"/>
          <pc:sldLayoutMkLst>
            <pc:docMk/>
            <pc:sldMasterMk cId="1120333443" sldId="2147483675"/>
            <pc:sldLayoutMk cId="911443459" sldId="2147483686"/>
          </pc:sldLayoutMkLst>
          <pc:spChg chg="mod">
            <ac:chgData name="Franjieh El Khoury" userId="Q2OhXKVxjJLfx6y3p4WrtAl8Z+AXB3RGyuSrjmSp5AA=" providerId="None" clId="Web-{92C68494-5568-464E-8DE2-C5A2B54C67F2}" dt="2022-09-07T17:34:58.221" v="16"/>
            <ac:spMkLst>
              <pc:docMk/>
              <pc:sldMasterMk cId="1120333443" sldId="2147483675"/>
              <pc:sldLayoutMk cId="911443459" sldId="2147483686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48596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5294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144345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016329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663271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816781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56969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43875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93380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@Charles De Lafontaine, Anthony Sarkis, Franjieh El Khoury​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194779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3282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0B883F-ADEF-43ED-82DA-322690323AD5}" type="datetimeFigureOut">
              <a:rPr lang="fr-CA" smtClean="0"/>
              <a:t>2022-09-29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CA"/>
              <a:t>@Charles De Lafontaine, Anthony Sarkis, Franjieh El Khoury​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9B7260F-5790-476C-B0EA-063BCADD89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033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edhat.com/fr/topics/api/what-is-a-rest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gadmin.org/download/" TargetMode="External"/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erial.angular.io/components/categori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ddyChucky/POSTGRESQL_INTEGRATION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star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fr/topics/api/what-is-a-rest-ap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469D1-8609-FD32-F4F4-2B49EFAE9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dirty="0"/>
              <a:t>une application web</a:t>
            </a:r>
            <a:br>
              <a:rPr lang="fr-CA" dirty="0"/>
            </a:br>
            <a:r>
              <a:rPr lang="fr-CA" sz="6600" dirty="0"/>
              <a:t>avec </a:t>
            </a:r>
            <a:r>
              <a:rPr lang="fr-CA" sz="6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fr-CA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41539B-DDDB-9015-5857-80C8268D2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Guide d'application</a:t>
            </a:r>
            <a:endParaRPr lang="fr-CA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BA3A4C-F566-2AA5-2DFF-2F15622DF0FA}"/>
              </a:ext>
            </a:extLst>
          </p:cNvPr>
          <p:cNvSpPr txBox="1"/>
          <p:nvPr/>
        </p:nvSpPr>
        <p:spPr>
          <a:xfrm>
            <a:off x="8241880" y="6596390"/>
            <a:ext cx="18473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fr-CA" sz="11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5175-80A9-2D4A-F175-5FDB4B22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Charles De Lafontaine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B2FA4A-5357-A31B-4E92-AB49282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D46C5-8474-C234-CAB7-37EBCF2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une application RESTful </a:t>
            </a:r>
            <a:r>
              <a:rPr lang="fr-CA" sz="4400" dirty="0"/>
              <a:t>(ou presque...)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ECED7-444C-BC29-FB64-A3EB07D6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792199" cy="3849086"/>
          </a:xfrm>
        </p:spPr>
        <p:txBody>
          <a:bodyPr/>
          <a:lstStyle/>
          <a:p>
            <a:r>
              <a:rPr lang="fr-CA" dirty="0"/>
              <a:t>Une seule route... mais plusieurs verbes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>
                <a:hlinkClick r:id="rId2"/>
              </a:rPr>
              <a:t>Plus d’informations sur une application RESTful...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9B04EF-6F6D-B44C-5EF9-2AB07DBE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47" y="2712925"/>
            <a:ext cx="2543530" cy="2667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6BE2BE-9D86-0C32-29F4-E060C8B2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34" y="3945036"/>
            <a:ext cx="1247949" cy="4572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936D90A-6A0C-F7F2-65B0-4B1DE4E6D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54" y="3186085"/>
            <a:ext cx="1305107" cy="55252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A5F747-7DB4-1729-C44F-F5C792ABC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42" y="4581199"/>
            <a:ext cx="2000529" cy="5144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24C9-E7FC-8B4C-7FD0-D508AB23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à vous !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Dans un fureteur, accédez à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localhost:3000/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varietes</a:t>
            </a:r>
            <a:endParaRPr lang="fr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 algn="just"/>
            <a:r>
              <a:rPr lang="fr-CA" dirty="0"/>
              <a:t>Vous devriez apercevoir un tableau de données diverses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algn="just"/>
            <a:r>
              <a:rPr lang="fr-CA" dirty="0"/>
              <a:t>Si cela n’est pas le cas, vous n’avez pas bien configuré la connexion à votre base de données PostgreSQL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D4E2B1-C0D7-F105-EA73-871AF6FE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4" y="2901990"/>
            <a:ext cx="10137911" cy="14414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3A77DB8-930A-3EE9-A692-6C55A7F38A60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D284E5-42E7-8FB3-D04E-E8458C5B8928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D410-F549-1C7A-E5AA-FF87647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vous !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Si cela n’est pas déjà fait, il faut installer </a:t>
            </a:r>
            <a:r>
              <a:rPr lang="fr-CA" dirty="0">
                <a:hlinkClick r:id="rId2"/>
              </a:rPr>
              <a:t>PostgreSQL</a:t>
            </a:r>
            <a:r>
              <a:rPr lang="fr-CA" dirty="0"/>
              <a:t> (voir Annexes pour de l’aide)</a:t>
            </a:r>
          </a:p>
          <a:p>
            <a:pPr algn="just"/>
            <a:r>
              <a:rPr lang="fr-CA" dirty="0"/>
              <a:t>Nous vous recommandons fortement </a:t>
            </a:r>
            <a:r>
              <a:rPr lang="fr-CA" dirty="0">
                <a:hlinkClick r:id="rId3"/>
              </a:rPr>
              <a:t>pgAdmin</a:t>
            </a:r>
            <a:r>
              <a:rPr lang="fr-CA" dirty="0"/>
              <a:t> pour manipuler votre base de données (voir Annexes pour de l’aide)</a:t>
            </a:r>
          </a:p>
          <a:p>
            <a:pPr algn="just"/>
            <a:r>
              <a:rPr lang="fr-CA" dirty="0"/>
              <a:t>Au sein de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POSTGRESQL_INTEGRATION/server/app/services/database.service.ts</a:t>
            </a:r>
            <a:r>
              <a:rPr lang="fr-CA" dirty="0"/>
              <a:t>, vous trouvez la configuration de connexion :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786D94-CFE1-C5A3-34D2-0FCFD95BC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939" y="3726525"/>
            <a:ext cx="4297982" cy="1571216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674CFCB-EC6C-08E1-EB7D-17AD813ECFDD}"/>
              </a:ext>
            </a:extLst>
          </p:cNvPr>
          <p:cNvSpPr/>
          <p:nvPr/>
        </p:nvSpPr>
        <p:spPr>
          <a:xfrm>
            <a:off x="212230" y="4814271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1311C6-782E-739B-F713-441D5F37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08" y="5194421"/>
            <a:ext cx="1456346" cy="117894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97405A-415D-B369-3891-457030E5A1DB}"/>
              </a:ext>
            </a:extLst>
          </p:cNvPr>
          <p:cNvSpPr txBox="1"/>
          <p:nvPr/>
        </p:nvSpPr>
        <p:spPr>
          <a:xfrm>
            <a:off x="2211358" y="5325173"/>
            <a:ext cx="87415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Le port devrait varier entre 5432 ou 5433, </a:t>
            </a:r>
            <a:r>
              <a:rPr lang="fr-CA" b="1" dirty="0"/>
              <a:t>dans la majorité des cas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L’utilisateur, le nom de la base de données, de même que le mot de passe peuvent changer d’un utilisateur à un autre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1C025-41FF-0E8E-EF0D-386B8975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pour les plus visuels... </a:t>
            </a:r>
            <a:br>
              <a:rPr lang="fr-CA" dirty="0"/>
            </a:br>
            <a:r>
              <a:rPr lang="fr-CA" sz="3100" dirty="0"/>
              <a:t>veuillez consulter les annexes si vous faites ce tp sur les postes de laboratoire !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Au sein de l’interface, clic droit sur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</a:t>
            </a:r>
            <a:r>
              <a:rPr lang="fr-CA" dirty="0"/>
              <a:t>...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</a:t>
            </a:r>
            <a:r>
              <a:rPr lang="fr-CA" dirty="0"/>
              <a:t>...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r>
              <a:rPr lang="fr-CA" dirty="0"/>
              <a:t>...</a:t>
            </a:r>
          </a:p>
          <a:p>
            <a:pPr lvl="1" algn="just"/>
            <a:r>
              <a:rPr lang="fr-CA" dirty="0"/>
              <a:t>Si vous ne voyez pas « PostgreSQL », </a:t>
            </a:r>
            <a:r>
              <a:rPr lang="fr-CA" dirty="0">
                <a:hlinkClick r:id="rId2"/>
              </a:rPr>
              <a:t>vous avez oublié de l’installer...</a:t>
            </a:r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12C45D-6D69-66BC-1BC3-9E672BE0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83" y="2913164"/>
            <a:ext cx="4627835" cy="358446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72F906C-C5E8-73C4-A368-8027BBEDDE96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02132F-E3D3-82FD-44C6-04AAD1F6D13F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05F35-CE0B-A664-4835-8BF43B5D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les plus visuels...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Dans le champ « 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r>
              <a:rPr lang="fr-CA" dirty="0"/>
              <a:t> », vous entrez le nom de votre base de données</a:t>
            </a:r>
          </a:p>
          <a:p>
            <a:pPr lvl="1" algn="just"/>
            <a:r>
              <a:rPr lang="fr-CA" dirty="0"/>
              <a:t>Dans le cadre de ce projet, nous utilisons le nom « 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TP4</a:t>
            </a:r>
            <a:r>
              <a:rPr lang="fr-CA" dirty="0"/>
              <a:t> »</a:t>
            </a:r>
          </a:p>
          <a:p>
            <a:pPr lvl="1" algn="just"/>
            <a:r>
              <a:rPr lang="fr-CA" dirty="0"/>
              <a:t>Lorsque terminé, appuyez sur « 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</a:t>
            </a:r>
            <a:r>
              <a:rPr lang="fr-CA" dirty="0"/>
              <a:t> »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2F906C-C5E8-73C4-A368-8027BBEDDE96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02132F-E3D3-82FD-44C6-04AAD1F6D13F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43A03F-74F4-E7F3-AA0C-E5403A26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59" y="3103598"/>
            <a:ext cx="4346096" cy="33940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B63A-8B5A-F68C-95FF-678A90EA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les plus visuels...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Ouvrez le menu déroulant sur le panneau gauche (flèche à gauche de PostgreSQL)</a:t>
            </a:r>
          </a:p>
          <a:p>
            <a:pPr algn="just"/>
            <a:r>
              <a:rPr lang="fr-CA" dirty="0"/>
              <a:t>Ouvrez le menu déroulant « 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Databases</a:t>
            </a:r>
            <a:r>
              <a:rPr lang="fr-CA" dirty="0"/>
              <a:t> » </a:t>
            </a:r>
          </a:p>
          <a:p>
            <a:pPr algn="just"/>
            <a:r>
              <a:rPr lang="fr-CA" dirty="0"/>
              <a:t>Vous devriez retrouver votre base de données « 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TP4</a:t>
            </a:r>
            <a:r>
              <a:rPr lang="fr-CA" dirty="0"/>
              <a:t> » au sein de la liste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2F906C-C5E8-73C4-A368-8027BBEDDE96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02132F-E3D3-82FD-44C6-04AAD1F6D13F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234D5-42E6-701A-A8F8-733BA9B9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906" y="2201759"/>
            <a:ext cx="1192307" cy="2381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C5D4C6-F591-C3B9-352B-72E67750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92" y="2590320"/>
            <a:ext cx="1333686" cy="2762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AFBEBC-944C-94F4-2887-1C7C157F2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38" y="3429000"/>
            <a:ext cx="2082550" cy="24787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F835-8758-EE5C-94B3-9DB2789F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les plus visuels...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 lnSpcReduction="10000"/>
          </a:bodyPr>
          <a:lstStyle/>
          <a:p>
            <a:pPr algn="just"/>
            <a:r>
              <a:rPr lang="fr-CA" dirty="0"/>
              <a:t>Clic droit sur « 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TP4</a:t>
            </a:r>
            <a:r>
              <a:rPr lang="fr-CA" dirty="0"/>
              <a:t> »...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Query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Tool</a:t>
            </a:r>
            <a:r>
              <a:rPr lang="fr-CA" dirty="0"/>
              <a:t>...</a:t>
            </a:r>
          </a:p>
          <a:p>
            <a:pPr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  <a:p>
            <a:pPr algn="just"/>
            <a:r>
              <a:rPr lang="fr-CA" dirty="0"/>
              <a:t>Copiez le contenu du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</a:t>
            </a:r>
            <a:r>
              <a:rPr lang="fr-CA" dirty="0"/>
              <a:t> de votre base de données au sein du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Query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Tool</a:t>
            </a:r>
          </a:p>
          <a:p>
            <a:pPr lvl="1"/>
            <a:r>
              <a:rPr lang="fr-CA" dirty="0"/>
              <a:t>Le schéma peut être obtenu au sein 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bdschema.sql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just"/>
            <a:endParaRPr lang="fr-CA" dirty="0"/>
          </a:p>
          <a:p>
            <a:pPr lvl="1"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2F906C-C5E8-73C4-A368-8027BBEDDE96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02132F-E3D3-82FD-44C6-04AAD1F6D13F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7D2A11-23C5-92E6-328D-32E58510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72" y="1932559"/>
            <a:ext cx="2262106" cy="30895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79D4-5EB3-9A2E-FB72-33FFE670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les plus visuels...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pPr algn="just"/>
            <a:r>
              <a:rPr lang="fr-CA" dirty="0"/>
              <a:t>Copiez le contenu entré au sein du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Query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Tool</a:t>
            </a:r>
          </a:p>
          <a:p>
            <a:pPr algn="just"/>
            <a:r>
              <a:rPr lang="fr-CA" dirty="0"/>
              <a:t>Copiez le contenu des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données</a:t>
            </a:r>
            <a:r>
              <a:rPr lang="fr-CA" dirty="0"/>
              <a:t> de votre base de données au sein du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Query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Tool</a:t>
            </a:r>
          </a:p>
          <a:p>
            <a:pPr lvl="1"/>
            <a:r>
              <a:rPr lang="fr-CA" dirty="0"/>
              <a:t>Les données (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r>
              <a:rPr lang="fr-CA" dirty="0"/>
              <a:t>) peuvent être obtenues au sein 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data.sql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fr-CA" dirty="0"/>
          </a:p>
          <a:p>
            <a:pPr lvl="1" algn="just"/>
            <a:endParaRPr lang="fr-CA" dirty="0"/>
          </a:p>
          <a:p>
            <a:pPr algn="just"/>
            <a:endParaRPr lang="fr-CA" dirty="0"/>
          </a:p>
          <a:p>
            <a:pPr algn="just"/>
            <a:endParaRPr lang="fr-CA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78FC7B0-A573-F8FC-67AD-F3549FE7580B}"/>
              </a:ext>
            </a:extLst>
          </p:cNvPr>
          <p:cNvSpPr/>
          <p:nvPr/>
        </p:nvSpPr>
        <p:spPr>
          <a:xfrm>
            <a:off x="570818" y="4132953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EC3415-8ACE-5EBA-2C44-882B766F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96" y="4513103"/>
            <a:ext cx="1456346" cy="11789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5A4E7B-8251-6F15-D123-865C03B193FE}"/>
              </a:ext>
            </a:extLst>
          </p:cNvPr>
          <p:cNvSpPr txBox="1"/>
          <p:nvPr/>
        </p:nvSpPr>
        <p:spPr>
          <a:xfrm>
            <a:off x="2678720" y="4513103"/>
            <a:ext cx="8849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À chaque modification de votre schéma ou de vos données, il faut absolument perpétuer les modifications au sein de pg 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Le cas échéant, il faut aussi redémarrer le serveur pour que les modifications soit apportées à votre application Web 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82BED-F9D5-50E2-789A-5AC9E973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à vous !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Dans un fureteur, accédez à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localhost:3000/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varietes</a:t>
            </a:r>
            <a:endParaRPr lang="fr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 algn="just"/>
            <a:r>
              <a:rPr lang="fr-CA" dirty="0"/>
              <a:t>Vous devriez maintenant apercevoir un tableau de données diverses sans problème !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D4E2B1-C0D7-F105-EA73-871AF6FE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4" y="2901990"/>
            <a:ext cx="10137911" cy="14414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3A77DB8-930A-3EE9-A692-6C55A7F38A60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D284E5-42E7-8FB3-D04E-E8458C5B8928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68D4-1388-88A4-ACA9-440AF3F2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à vous !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Dans un fureteur, accédez à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localhost:4200/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varietes</a:t>
            </a:r>
            <a:endParaRPr lang="fr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 algn="just"/>
            <a:r>
              <a:rPr lang="fr-CA" dirty="0"/>
              <a:t>Vous devriez maintenant apercevoir une vue plus adaptée des données de votre API !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A77DB8-930A-3EE9-A692-6C55A7F38A60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D284E5-42E7-8FB3-D04E-E8458C5B8928}"/>
              </a:ext>
            </a:extLst>
          </p:cNvPr>
          <p:cNvSpPr txBox="1"/>
          <p:nvPr/>
        </p:nvSpPr>
        <p:spPr>
          <a:xfrm>
            <a:off x="9045389" y="-32825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8A3588-F34B-E6F5-969B-E0E4E711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2868297"/>
            <a:ext cx="9893555" cy="34666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17654-6ADF-6EA4-CBEF-98E41C95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4EE56A92-9F2D-97EF-9280-C578C062DB98}"/>
              </a:ext>
            </a:extLst>
          </p:cNvPr>
          <p:cNvSpPr/>
          <p:nvPr/>
        </p:nvSpPr>
        <p:spPr>
          <a:xfrm>
            <a:off x="957368" y="4519949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B5A385-430F-81D7-B84C-5A446DE8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EBFCA-0E5E-0AD6-8DEC-3797D0D2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593234" cy="4050792"/>
          </a:xfrm>
        </p:spPr>
        <p:txBody>
          <a:bodyPr/>
          <a:lstStyle/>
          <a:p>
            <a:r>
              <a:rPr lang="fr-CA" dirty="0"/>
              <a:t>Intéragir avec une base de données PostgreSQL à partir d’une </a:t>
            </a:r>
            <a:r>
              <a:rPr lang="fr-CA" b="1" u="sng" dirty="0"/>
              <a:t>API</a:t>
            </a:r>
            <a:r>
              <a:rPr lang="fr-CA" dirty="0"/>
              <a:t> </a:t>
            </a:r>
            <a:r>
              <a:rPr lang="fr-CA" sz="1050" dirty="0"/>
              <a:t>(Application Programming Interface)</a:t>
            </a:r>
          </a:p>
          <a:p>
            <a:r>
              <a:rPr lang="fr-CA" dirty="0"/>
              <a:t>Côté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</a:t>
            </a:r>
          </a:p>
          <a:p>
            <a:pPr lvl="1"/>
            <a:r>
              <a:rPr lang="fr-CA" dirty="0"/>
              <a:t>Écrire des requêtes SQL (GET, POST, UPDATE, DELETE) au sein d’un </a:t>
            </a:r>
            <a:r>
              <a:rPr lang="fr-CA" b="1" u="sng" dirty="0"/>
              <a:t>service</a:t>
            </a:r>
          </a:p>
          <a:p>
            <a:pPr lvl="1"/>
            <a:r>
              <a:rPr lang="fr-CA" dirty="0"/>
              <a:t>Ouvrir des routes pour accéder à votre base de données au sein d’un </a:t>
            </a:r>
            <a:r>
              <a:rPr lang="fr-CA" b="1" u="sng" dirty="0"/>
              <a:t>contrôleur</a:t>
            </a:r>
          </a:p>
          <a:p>
            <a:r>
              <a:rPr lang="fr-CA" dirty="0"/>
              <a:t>Côté</a:t>
            </a:r>
            <a:r>
              <a:rPr lang="fr-CA" b="1" dirty="0"/>
              <a:t>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lvl="1"/>
            <a:r>
              <a:rPr lang="fr-CA" dirty="0"/>
              <a:t>Offrir des voies de communication avec le routeur du serveur via HTTP au sein d’un </a:t>
            </a:r>
            <a:r>
              <a:rPr lang="fr-CA" b="1" u="sng" dirty="0"/>
              <a:t>service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5B18D6-6BB2-91D4-30B6-60D7E45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6" y="4900099"/>
            <a:ext cx="1456346" cy="11789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5F1FDC-AE57-1AC6-43C6-D93993621175}"/>
              </a:ext>
            </a:extLst>
          </p:cNvPr>
          <p:cNvSpPr txBox="1"/>
          <p:nvPr/>
        </p:nvSpPr>
        <p:spPr>
          <a:xfrm>
            <a:off x="3046145" y="4694872"/>
            <a:ext cx="8527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Votre application se doit d’être robuste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Nous </a:t>
            </a:r>
            <a:r>
              <a:rPr lang="fr-CA" b="1" u="sng" dirty="0"/>
              <a:t>recommandons fortement</a:t>
            </a:r>
            <a:r>
              <a:rPr lang="fr-CA" b="1" dirty="0"/>
              <a:t> </a:t>
            </a:r>
            <a:r>
              <a:rPr lang="fr-CA" dirty="0"/>
              <a:t>de </a:t>
            </a:r>
            <a:r>
              <a:rPr lang="fr-CA" b="1" u="sng" dirty="0"/>
              <a:t>tester</a:t>
            </a:r>
            <a:r>
              <a:rPr lang="fr-CA" dirty="0"/>
              <a:t> votre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Les erreurs d’insertion, de délétion et de modification </a:t>
            </a:r>
            <a:r>
              <a:rPr lang="fr-CA" b="1" u="sng" dirty="0"/>
              <a:t>doivent</a:t>
            </a:r>
            <a:r>
              <a:rPr lang="fr-CA" dirty="0"/>
              <a:t> être gérées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Une portion de votre note est accordée sur </a:t>
            </a:r>
            <a:r>
              <a:rPr lang="fr-CA" b="1" u="sng" dirty="0"/>
              <a:t>l’expérience utilisateur </a:t>
            </a:r>
            <a:r>
              <a:rPr lang="fr-CA" dirty="0"/>
              <a:t>et l’originalité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28AF2-0CAB-B41E-DAC5-BC029B9F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à vous !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Parcourez les différentes actions possibles pour chacune des variétés</a:t>
            </a:r>
          </a:p>
          <a:p>
            <a:pPr lvl="1" algn="just"/>
            <a:r>
              <a:rPr lang="fr-CA" dirty="0"/>
              <a:t>La majorité des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Components</a:t>
            </a:r>
            <a:r>
              <a:rPr lang="fr-CA" dirty="0"/>
              <a:t> que vous voyez sont des components </a:t>
            </a:r>
            <a:r>
              <a:rPr lang="fr-CA" dirty="0">
                <a:hlinkClick r:id="rId2"/>
              </a:rPr>
              <a:t>d’Angular </a:t>
            </a:r>
            <a:r>
              <a:rPr lang="fr-CA" dirty="0" err="1">
                <a:hlinkClick r:id="rId2"/>
              </a:rPr>
              <a:t>Material</a:t>
            </a:r>
            <a:r>
              <a:rPr lang="fr-CA" dirty="0"/>
              <a:t> !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7F96F45-2A78-E90C-9857-C21CCE3614CF}"/>
              </a:ext>
            </a:extLst>
          </p:cNvPr>
          <p:cNvSpPr/>
          <p:nvPr/>
        </p:nvSpPr>
        <p:spPr>
          <a:xfrm>
            <a:off x="499100" y="3332967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51EB0D-AE83-CB6A-D000-76CA57A0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8" y="3713117"/>
            <a:ext cx="1456346" cy="11789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02EDAE9-2E83-A348-94E0-8C56D37FFBDB}"/>
              </a:ext>
            </a:extLst>
          </p:cNvPr>
          <p:cNvSpPr txBox="1"/>
          <p:nvPr/>
        </p:nvSpPr>
        <p:spPr>
          <a:xfrm>
            <a:off x="2607002" y="3834139"/>
            <a:ext cx="8095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Nous vous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recommandons fortement </a:t>
            </a:r>
            <a:r>
              <a:rPr lang="fr-CA" dirty="0"/>
              <a:t>l’utilisation </a:t>
            </a:r>
            <a:r>
              <a:rPr lang="fr-CA" dirty="0">
                <a:hlinkClick r:id="rId2"/>
              </a:rPr>
              <a:t>d’Angular </a:t>
            </a:r>
            <a:r>
              <a:rPr lang="fr-CA" dirty="0" err="1">
                <a:hlinkClick r:id="rId2"/>
              </a:rPr>
              <a:t>Material</a:t>
            </a:r>
            <a:r>
              <a:rPr lang="fr-CA" dirty="0"/>
              <a:t> pour vous offrir des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Components</a:t>
            </a:r>
            <a:r>
              <a:rPr lang="fr-CA" dirty="0"/>
              <a:t> déjà développés pour vous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Cela vous économise du </a:t>
            </a:r>
            <a:r>
              <a:rPr lang="fr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des </a:t>
            </a:r>
            <a:r>
              <a:rPr lang="fr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>
                <a:hlinkClick r:id="rId2"/>
              </a:rPr>
              <a:t>Angular </a:t>
            </a:r>
            <a:r>
              <a:rPr lang="fr-CA" dirty="0" err="1">
                <a:hlinkClick r:id="rId2"/>
              </a:rPr>
              <a:t>Material</a:t>
            </a:r>
            <a:r>
              <a:rPr lang="fr-CA" dirty="0"/>
              <a:t> est déjà au sein de vos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packages</a:t>
            </a:r>
            <a:r>
              <a:rPr lang="fr-CA" dirty="0"/>
              <a:t> fournis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A0376-B5A8-3C21-79B7-E9ACD792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– installation </a:t>
            </a:r>
            <a:r>
              <a:rPr lang="fr-CA" dirty="0" err="1"/>
              <a:t>nodejs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53499E-D65F-1F60-38EE-F728B010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50" y="1721054"/>
            <a:ext cx="4221991" cy="246026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1E47E23-DD03-5549-22C9-66D167E65A96}"/>
              </a:ext>
            </a:extLst>
          </p:cNvPr>
          <p:cNvSpPr/>
          <p:nvPr/>
        </p:nvSpPr>
        <p:spPr>
          <a:xfrm>
            <a:off x="1096379" y="2989026"/>
            <a:ext cx="1323728" cy="8261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44AE4F-0FF6-6E4A-FD67-0D953DCA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64" y="2650841"/>
            <a:ext cx="2257740" cy="676369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2D94484-284F-FB6B-7D54-485CA8AC8636}"/>
              </a:ext>
            </a:extLst>
          </p:cNvPr>
          <p:cNvSpPr/>
          <p:nvPr/>
        </p:nvSpPr>
        <p:spPr>
          <a:xfrm>
            <a:off x="4683327" y="2755592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8F2C203-7AFC-FC48-01DC-12D4BCA6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348" y="1795311"/>
            <a:ext cx="2976602" cy="2311746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6C63612-09BC-9CC7-74DD-1696A6CC769E}"/>
              </a:ext>
            </a:extLst>
          </p:cNvPr>
          <p:cNvSpPr/>
          <p:nvPr/>
        </p:nvSpPr>
        <p:spPr>
          <a:xfrm>
            <a:off x="7850976" y="2755592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D34D46E-8595-9645-D049-35D86AB89DD1}"/>
              </a:ext>
            </a:extLst>
          </p:cNvPr>
          <p:cNvSpPr/>
          <p:nvPr/>
        </p:nvSpPr>
        <p:spPr>
          <a:xfrm>
            <a:off x="10621380" y="3820409"/>
            <a:ext cx="638834" cy="31267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9832655-ADFF-95BC-BA5F-587784A8BFA5}"/>
              </a:ext>
            </a:extLst>
          </p:cNvPr>
          <p:cNvSpPr/>
          <p:nvPr/>
        </p:nvSpPr>
        <p:spPr>
          <a:xfrm rot="5400000">
            <a:off x="10038420" y="4297406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8E23C7A-29DE-E2EF-BFAE-0C7A665F0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417" y="4880366"/>
            <a:ext cx="2247323" cy="1756581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DEBCF643-6026-B0CC-2C47-E8A5AD02B41E}"/>
              </a:ext>
            </a:extLst>
          </p:cNvPr>
          <p:cNvSpPr/>
          <p:nvPr/>
        </p:nvSpPr>
        <p:spPr>
          <a:xfrm>
            <a:off x="10340081" y="6428442"/>
            <a:ext cx="441960" cy="208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3A5AD8C-E26E-D913-18BA-6FBA22F600B5}"/>
              </a:ext>
            </a:extLst>
          </p:cNvPr>
          <p:cNvSpPr/>
          <p:nvPr/>
        </p:nvSpPr>
        <p:spPr>
          <a:xfrm>
            <a:off x="8986705" y="6224525"/>
            <a:ext cx="251694" cy="1671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0B147666-C888-B013-FC11-AB42B7FABE69}"/>
              </a:ext>
            </a:extLst>
          </p:cNvPr>
          <p:cNvSpPr/>
          <p:nvPr/>
        </p:nvSpPr>
        <p:spPr>
          <a:xfrm rot="10800000">
            <a:off x="8200501" y="5525222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DBDE92C-FA67-9096-21F4-5A0C14230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525" y="4725065"/>
            <a:ext cx="2629499" cy="2067182"/>
          </a:xfrm>
          <a:prstGeom prst="rect">
            <a:avLst/>
          </a:prstGeom>
        </p:spPr>
      </p:pic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26123EB1-1374-761C-05EF-8C1DBFE58B82}"/>
              </a:ext>
            </a:extLst>
          </p:cNvPr>
          <p:cNvSpPr/>
          <p:nvPr/>
        </p:nvSpPr>
        <p:spPr>
          <a:xfrm rot="10800000">
            <a:off x="4762609" y="5525223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296B713-A360-180C-6920-CEE54B4A2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533" y="4764025"/>
            <a:ext cx="2521794" cy="1996637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2BDA9FA4-6A82-D1EF-8A68-CEDE3A1E7086}"/>
              </a:ext>
            </a:extLst>
          </p:cNvPr>
          <p:cNvSpPr/>
          <p:nvPr/>
        </p:nvSpPr>
        <p:spPr>
          <a:xfrm>
            <a:off x="7121967" y="6531967"/>
            <a:ext cx="540705" cy="2561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573357D-1344-E41C-A366-57B5AC7843EA}"/>
              </a:ext>
            </a:extLst>
          </p:cNvPr>
          <p:cNvSpPr/>
          <p:nvPr/>
        </p:nvSpPr>
        <p:spPr>
          <a:xfrm>
            <a:off x="3763071" y="6508883"/>
            <a:ext cx="540705" cy="2561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8F95D7F-0C5B-5CAE-0990-160561FDEA85}"/>
              </a:ext>
            </a:extLst>
          </p:cNvPr>
          <p:cNvSpPr/>
          <p:nvPr/>
        </p:nvSpPr>
        <p:spPr>
          <a:xfrm rot="10800000">
            <a:off x="1314335" y="5417736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E83C284D-A1C6-6E17-A22B-381CBBC90F81}"/>
              </a:ext>
            </a:extLst>
          </p:cNvPr>
          <p:cNvSpPr/>
          <p:nvPr/>
        </p:nvSpPr>
        <p:spPr>
          <a:xfrm rot="5400000">
            <a:off x="1080901" y="5651170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94E3355A-A2A8-BD9A-4B82-ACBE4B96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5" y="5105627"/>
            <a:ext cx="3170458" cy="3707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sz="1600" dirty="0"/>
              <a:t>Suite page suivante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EA64933-F46A-59DF-6B16-02CD27E8808D}"/>
              </a:ext>
            </a:extLst>
          </p:cNvPr>
          <p:cNvSpPr/>
          <p:nvPr/>
        </p:nvSpPr>
        <p:spPr>
          <a:xfrm>
            <a:off x="5433522" y="2578800"/>
            <a:ext cx="2280294" cy="10177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6B84C-3945-ABC7-1C20-1B1ECF5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(SUITE) – installation </a:t>
            </a:r>
            <a:r>
              <a:rPr lang="fr-CA" dirty="0" err="1"/>
              <a:t>nodejs</a:t>
            </a:r>
            <a:endParaRPr lang="fr-CA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9832655-ADFF-95BC-BA5F-587784A8BFA5}"/>
              </a:ext>
            </a:extLst>
          </p:cNvPr>
          <p:cNvSpPr/>
          <p:nvPr/>
        </p:nvSpPr>
        <p:spPr>
          <a:xfrm rot="5400000">
            <a:off x="1719173" y="2024708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0B147666-C888-B013-FC11-AB42B7FABE69}"/>
              </a:ext>
            </a:extLst>
          </p:cNvPr>
          <p:cNvSpPr/>
          <p:nvPr/>
        </p:nvSpPr>
        <p:spPr>
          <a:xfrm>
            <a:off x="4932146" y="4014485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F9C7D2-D611-F18F-9078-6F80B6C5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9" y="2879094"/>
            <a:ext cx="3783267" cy="2958808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8573357D-1344-E41C-A366-57B5AC7843EA}"/>
              </a:ext>
            </a:extLst>
          </p:cNvPr>
          <p:cNvSpPr/>
          <p:nvPr/>
        </p:nvSpPr>
        <p:spPr>
          <a:xfrm>
            <a:off x="2803846" y="5520544"/>
            <a:ext cx="540705" cy="2561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0C066C-8DED-5E00-8FF9-4103A8C9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77" y="2824130"/>
            <a:ext cx="3942083" cy="306873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F2C327E-92CD-4477-E0A3-E8FEA4F57A23}"/>
              </a:ext>
            </a:extLst>
          </p:cNvPr>
          <p:cNvSpPr/>
          <p:nvPr/>
        </p:nvSpPr>
        <p:spPr>
          <a:xfrm>
            <a:off x="8621940" y="5559445"/>
            <a:ext cx="871684" cy="2561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DA4D1-CEA1-6D6A-79C7-FFEDE7BA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1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– Forker un repo </a:t>
            </a:r>
            <a:r>
              <a:rPr lang="fr-CA" dirty="0" err="1"/>
              <a:t>github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629FDA-3123-A80F-72D8-171F6F0E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1" y="2231225"/>
            <a:ext cx="5590166" cy="294418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1E47E23-DD03-5549-22C9-66D167E65A96}"/>
              </a:ext>
            </a:extLst>
          </p:cNvPr>
          <p:cNvSpPr/>
          <p:nvPr/>
        </p:nvSpPr>
        <p:spPr>
          <a:xfrm>
            <a:off x="4359533" y="2497388"/>
            <a:ext cx="588985" cy="335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2D94484-284F-FB6B-7D54-485CA8AC8636}"/>
              </a:ext>
            </a:extLst>
          </p:cNvPr>
          <p:cNvSpPr/>
          <p:nvPr/>
        </p:nvSpPr>
        <p:spPr>
          <a:xfrm>
            <a:off x="5884599" y="3429000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187FBC1-2209-748C-218C-60D4A331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54" y="1998286"/>
            <a:ext cx="4833474" cy="3410066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3A30A1D-EE42-A58C-9206-6DB91105DA38}"/>
              </a:ext>
            </a:extLst>
          </p:cNvPr>
          <p:cNvSpPr/>
          <p:nvPr/>
        </p:nvSpPr>
        <p:spPr>
          <a:xfrm>
            <a:off x="6919254" y="5072893"/>
            <a:ext cx="897970" cy="335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984C3-293F-D2C7-5A27-42434E93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– cloner un repo </a:t>
            </a:r>
            <a:r>
              <a:rPr lang="fr-CA" dirty="0" err="1"/>
              <a:t>github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629FDA-3123-A80F-72D8-171F6F0E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3" y="1780211"/>
            <a:ext cx="4236749" cy="308762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1E47E23-DD03-5549-22C9-66D167E65A96}"/>
              </a:ext>
            </a:extLst>
          </p:cNvPr>
          <p:cNvSpPr/>
          <p:nvPr/>
        </p:nvSpPr>
        <p:spPr>
          <a:xfrm>
            <a:off x="2898285" y="2737916"/>
            <a:ext cx="445549" cy="255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2D94484-284F-FB6B-7D54-485CA8AC8636}"/>
              </a:ext>
            </a:extLst>
          </p:cNvPr>
          <p:cNvSpPr/>
          <p:nvPr/>
        </p:nvSpPr>
        <p:spPr>
          <a:xfrm>
            <a:off x="4543625" y="2976232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06CFA4-0690-EC18-4C0C-C78BE8BD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49" y="1896514"/>
            <a:ext cx="2334671" cy="2950745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3A30A1D-EE42-A58C-9206-6DB91105DA38}"/>
              </a:ext>
            </a:extLst>
          </p:cNvPr>
          <p:cNvSpPr/>
          <p:nvPr/>
        </p:nvSpPr>
        <p:spPr>
          <a:xfrm>
            <a:off x="7179858" y="2998289"/>
            <a:ext cx="404886" cy="335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3DA5254-1F88-2F2A-8403-83C5333AF9EE}"/>
              </a:ext>
            </a:extLst>
          </p:cNvPr>
          <p:cNvSpPr/>
          <p:nvPr/>
        </p:nvSpPr>
        <p:spPr>
          <a:xfrm>
            <a:off x="7802320" y="2932938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268468D-2062-2033-C649-4D89D2734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87" y="2779584"/>
            <a:ext cx="3461321" cy="5923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F43-36AC-CFB0-A662-1AA04C43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– installation </a:t>
            </a:r>
            <a:r>
              <a:rPr lang="fr-CA" dirty="0" err="1"/>
              <a:t>postgresql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759B98-6FDE-DCA4-EE74-5240DC15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" y="1884290"/>
            <a:ext cx="5261038" cy="183579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1E47E23-DD03-5549-22C9-66D167E65A96}"/>
              </a:ext>
            </a:extLst>
          </p:cNvPr>
          <p:cNvSpPr/>
          <p:nvPr/>
        </p:nvSpPr>
        <p:spPr>
          <a:xfrm>
            <a:off x="2934145" y="3325904"/>
            <a:ext cx="588985" cy="335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0534847-B316-4938-2F6A-A0B9A2119FB8}"/>
              </a:ext>
            </a:extLst>
          </p:cNvPr>
          <p:cNvSpPr/>
          <p:nvPr/>
        </p:nvSpPr>
        <p:spPr>
          <a:xfrm>
            <a:off x="5484919" y="2673596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E4C3AF-3711-4858-7D47-F8B00BE8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83" y="1673085"/>
            <a:ext cx="3424716" cy="3305637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954A8742-5423-38AB-3F1F-277638163274}"/>
              </a:ext>
            </a:extLst>
          </p:cNvPr>
          <p:cNvSpPr/>
          <p:nvPr/>
        </p:nvSpPr>
        <p:spPr>
          <a:xfrm>
            <a:off x="6290065" y="2216056"/>
            <a:ext cx="1052029" cy="335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34784AB-1A77-A410-8DD5-5AACB46EE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6" y="4622648"/>
            <a:ext cx="5484919" cy="1539409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DB78A12-7A61-65D9-6836-F21AAA47CF64}"/>
              </a:ext>
            </a:extLst>
          </p:cNvPr>
          <p:cNvSpPr/>
          <p:nvPr/>
        </p:nvSpPr>
        <p:spPr>
          <a:xfrm rot="8153794">
            <a:off x="5548842" y="3978333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9A3E9C-7025-71CB-8B56-D5ED2FA9DB02}"/>
              </a:ext>
            </a:extLst>
          </p:cNvPr>
          <p:cNvSpPr/>
          <p:nvPr/>
        </p:nvSpPr>
        <p:spPr>
          <a:xfrm>
            <a:off x="4052048" y="5826598"/>
            <a:ext cx="555811" cy="335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269B5B7-6FC9-1426-837A-64F5C565D4FA}"/>
              </a:ext>
            </a:extLst>
          </p:cNvPr>
          <p:cNvSpPr/>
          <p:nvPr/>
        </p:nvSpPr>
        <p:spPr>
          <a:xfrm>
            <a:off x="6647631" y="5426701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07B7A6A-AD67-5D27-F9FA-03065B2E1854}"/>
              </a:ext>
            </a:extLst>
          </p:cNvPr>
          <p:cNvSpPr/>
          <p:nvPr/>
        </p:nvSpPr>
        <p:spPr>
          <a:xfrm rot="5400000">
            <a:off x="6881066" y="5660135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C219D0F-101B-1C9F-E0F4-14C9AA03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026" y="5522789"/>
            <a:ext cx="3170458" cy="3707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sz="1600" dirty="0"/>
              <a:t>Suite page suivante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7824-6617-7F5C-CB50-1763B27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/>
              <a:t>ANNEXES – installation </a:t>
            </a:r>
            <a:r>
              <a:rPr lang="fr-CA" sz="4800" dirty="0" err="1"/>
              <a:t>postgresql</a:t>
            </a:r>
            <a:r>
              <a:rPr lang="fr-CA" sz="4800" dirty="0"/>
              <a:t> (SUITE)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0227B92-E939-F3F9-7AA9-AA030554B0B4}"/>
              </a:ext>
            </a:extLst>
          </p:cNvPr>
          <p:cNvSpPr/>
          <p:nvPr/>
        </p:nvSpPr>
        <p:spPr>
          <a:xfrm rot="5400000">
            <a:off x="1367771" y="1995365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7DD5BA4-8F8A-913A-ECE8-FC8B1BAA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6" y="2780981"/>
            <a:ext cx="2257740" cy="543001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8180EB0C-8EFD-59AD-AF36-5AB2A17B1B98}"/>
              </a:ext>
            </a:extLst>
          </p:cNvPr>
          <p:cNvSpPr/>
          <p:nvPr/>
        </p:nvSpPr>
        <p:spPr>
          <a:xfrm>
            <a:off x="565872" y="2581657"/>
            <a:ext cx="2280294" cy="10177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F390730-AE93-A145-31B0-27AACCC9031B}"/>
              </a:ext>
            </a:extLst>
          </p:cNvPr>
          <p:cNvSpPr/>
          <p:nvPr/>
        </p:nvSpPr>
        <p:spPr>
          <a:xfrm>
            <a:off x="3017277" y="2857114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0EFB82B-48B4-C0BF-6408-B4FFAEB1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34" y="1847707"/>
            <a:ext cx="3141467" cy="2465020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4620BA3-A50F-7D29-3085-73DFC138D1FE}"/>
              </a:ext>
            </a:extLst>
          </p:cNvPr>
          <p:cNvSpPr/>
          <p:nvPr/>
        </p:nvSpPr>
        <p:spPr>
          <a:xfrm>
            <a:off x="7166574" y="2857113"/>
            <a:ext cx="699051" cy="46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72A64C4-84E6-8A6A-7572-DA3258988507}"/>
              </a:ext>
            </a:extLst>
          </p:cNvPr>
          <p:cNvSpPr/>
          <p:nvPr/>
        </p:nvSpPr>
        <p:spPr>
          <a:xfrm>
            <a:off x="5881943" y="4024192"/>
            <a:ext cx="765590" cy="3319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B80D05C-149C-3F9A-C1A2-D925F5D9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594" y="1719103"/>
            <a:ext cx="3536372" cy="2755531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B7E84696-8633-14BE-7B63-3CCD6E84D576}"/>
              </a:ext>
            </a:extLst>
          </p:cNvPr>
          <p:cNvSpPr/>
          <p:nvPr/>
        </p:nvSpPr>
        <p:spPr>
          <a:xfrm>
            <a:off x="10358379" y="4164518"/>
            <a:ext cx="765590" cy="3319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B2A7E0E-8349-0226-222F-9049B1061AFA}"/>
              </a:ext>
            </a:extLst>
          </p:cNvPr>
          <p:cNvSpPr/>
          <p:nvPr/>
        </p:nvSpPr>
        <p:spPr>
          <a:xfrm>
            <a:off x="616034" y="4424899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011DB0A4-EB8D-7AC4-9949-608193AC3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12" y="4805049"/>
            <a:ext cx="1456346" cy="117894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1ED7FA4-93C2-E1D4-0EEE-0E98E4B2788C}"/>
              </a:ext>
            </a:extLst>
          </p:cNvPr>
          <p:cNvSpPr txBox="1"/>
          <p:nvPr/>
        </p:nvSpPr>
        <p:spPr>
          <a:xfrm>
            <a:off x="2723936" y="4926071"/>
            <a:ext cx="8095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fr-CA" dirty="0" err="1"/>
              <a:t>gAdmin</a:t>
            </a:r>
            <a:r>
              <a:rPr lang="fr-CA" dirty="0"/>
              <a:t> 4 sera automatiquement installé à la suite de l’installation de PostgreSQL, nul besoin de le retélécharger par la suite 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Pour terminer l’installation de PostgreSQL, veuillez simplement cliquer sur « Next &gt; » jusqu’à ce que l’installation débute.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51A7B-B627-E572-DDBD-B8B9DDFB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– accès à distance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0518"/>
            <a:ext cx="10638058" cy="4271682"/>
          </a:xfrm>
        </p:spPr>
        <p:txBody>
          <a:bodyPr>
            <a:normAutofit/>
          </a:bodyPr>
          <a:lstStyle/>
          <a:p>
            <a:pPr algn="just"/>
            <a:r>
              <a:rPr lang="fr-CA" dirty="0"/>
              <a:t>Accès à distance à PostgreSQL</a:t>
            </a:r>
          </a:p>
          <a:p>
            <a:pPr lvl="1" algn="just"/>
            <a:r>
              <a:rPr lang="fr-CA" dirty="0"/>
              <a:t>PostgreSQL est déjà installé sur les machines virtuelles des postes du laboratoire !</a:t>
            </a:r>
          </a:p>
          <a:p>
            <a:pPr algn="just"/>
            <a:r>
              <a:rPr lang="fr-CA" dirty="0"/>
              <a:t>Modification du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pg_hba.conf</a:t>
            </a:r>
            <a:endParaRPr lang="fr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Être dans la machine virtuelle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Accéder au dossier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/var/lib/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pgsql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/9.6/data/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Ouvrir le fichier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pg_hba.conf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fr-CA" dirty="0"/>
              <a:t>avec la commande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En mode insertion, ajouter la ligne suivante à la fin du fichier: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 all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all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0.0.0.0/0 md5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Enregistrer le fichier avec la commande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wq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Toujours dans le même dossier, ouvrir le fichier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postgresql.conf</a:t>
            </a:r>
            <a:r>
              <a:rPr lang="fr-CA" dirty="0"/>
              <a:t> avec la commande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En mode insertion, ajouter la ligne suivante à la fin du fichier: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Listen_addresses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=‘*’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Enregistrer le fichier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postgresql.conf</a:t>
            </a:r>
            <a:r>
              <a:rPr lang="fr-CA" dirty="0"/>
              <a:t> avec la commande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wq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17220" lvl="1" indent="-342900" algn="just">
              <a:buFont typeface="+mj-lt"/>
              <a:buAutoNum type="arabicPeriod"/>
            </a:pPr>
            <a:r>
              <a:rPr lang="fr-CA" dirty="0"/>
              <a:t>Redémarrer le service avec la commande: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service postgresql-9.6.service restart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42973-DFD4-5B0A-1F68-C90F2849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ANNEXES (SUITE) – accès à distance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0518"/>
            <a:ext cx="10638058" cy="4271682"/>
          </a:xfrm>
        </p:spPr>
        <p:txBody>
          <a:bodyPr>
            <a:normAutofit/>
          </a:bodyPr>
          <a:lstStyle/>
          <a:p>
            <a:pPr algn="just"/>
            <a:r>
              <a:rPr lang="fr-CA" dirty="0"/>
              <a:t>Au niveau de votre application</a:t>
            </a:r>
          </a:p>
          <a:p>
            <a:pPr lvl="1" algn="just"/>
            <a:r>
              <a:rPr lang="fr-CA" dirty="0"/>
              <a:t>Au sein de </a:t>
            </a:r>
            <a:r>
              <a:rPr lang="fr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POSTGRESQL_INTEGRATION/server/app/services/database.service.ts</a:t>
            </a:r>
            <a:r>
              <a:rPr lang="fr-CA" dirty="0"/>
              <a:t>, vous trouvez la configuration de connexion :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r>
              <a:rPr lang="fr-CA" dirty="0"/>
              <a:t>Vous devez modifier l’adresse IP de votre VM dans la variable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</a:t>
            </a:r>
            <a:r>
              <a:rPr lang="fr-CA" dirty="0"/>
              <a:t>.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EDB5E3-1A99-3961-37E9-797945E8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03" y="2561872"/>
            <a:ext cx="4297982" cy="15712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2315-88C8-819A-C63A-B3E43C2D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du tutoriel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0518"/>
            <a:ext cx="10638058" cy="4271682"/>
          </a:xfrm>
        </p:spPr>
        <p:txBody>
          <a:bodyPr>
            <a:normAutofit/>
          </a:bodyPr>
          <a:lstStyle/>
          <a:p>
            <a:pPr algn="just"/>
            <a:r>
              <a:rPr lang="fr-CA" dirty="0"/>
              <a:t>Il est maintenant venu le temps de créer VOTRE application Web !</a:t>
            </a:r>
          </a:p>
          <a:p>
            <a:pPr algn="just"/>
            <a:r>
              <a:rPr lang="fr-CA" dirty="0"/>
              <a:t>Vous ne devriez pas avoir besoin d’ajouter des 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Packages</a:t>
            </a:r>
            <a:r>
              <a:rPr lang="fr-CA" dirty="0"/>
              <a:t> supplémentaires. Ceux fournis au sein de votre </a:t>
            </a:r>
            <a:r>
              <a:rPr lang="fr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package.json</a:t>
            </a:r>
            <a:r>
              <a:rPr lang="fr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fr-CA" dirty="0"/>
              <a:t>sont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amplement suffisants </a:t>
            </a:r>
            <a:r>
              <a:rPr lang="fr-CA" dirty="0"/>
              <a:t>pour le contexte de ce projet. </a:t>
            </a:r>
          </a:p>
          <a:p>
            <a:pPr algn="just"/>
            <a:r>
              <a:rPr lang="fr-CA" dirty="0"/>
              <a:t>Ayez du plaisir et soyez originaux !</a:t>
            </a:r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  <a:p>
            <a:pPr lvl="1" algn="just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DC4AB1-8865-F503-D42A-FB91AD2B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01" y="3675468"/>
            <a:ext cx="1702488" cy="15009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6C3C-E9D9-A292-BD0E-28AC9A8B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CCEA4-0F36-AB1D-E601-97E8004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tutoriel interactif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FF3589-5238-A052-3EF9-A51176C0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dirty="0"/>
              <a:t>Installer </a:t>
            </a:r>
            <a:r>
              <a:rPr lang="fr-CA" dirty="0" err="1">
                <a:hlinkClick r:id="rId2"/>
              </a:rPr>
              <a:t>NodeJS</a:t>
            </a:r>
            <a:r>
              <a:rPr lang="fr-CA" dirty="0"/>
              <a:t> (voir Annexes pour de l’aide)</a:t>
            </a:r>
          </a:p>
          <a:p>
            <a:pPr algn="just"/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Forker</a:t>
            </a:r>
            <a:r>
              <a:rPr lang="fr-CA" dirty="0"/>
              <a:t> et cloner </a:t>
            </a:r>
            <a:r>
              <a:rPr lang="fr-CA" dirty="0">
                <a:hlinkClick r:id="rId3"/>
              </a:rPr>
              <a:t>ce répertoire GitHub</a:t>
            </a:r>
            <a:r>
              <a:rPr lang="fr-CA" dirty="0"/>
              <a:t> (voir Annexes pour de l’aide)</a:t>
            </a:r>
          </a:p>
          <a:p>
            <a:pPr algn="just"/>
            <a:r>
              <a:rPr lang="fr-CA" dirty="0"/>
              <a:t>Ouvrez le projet avec </a:t>
            </a:r>
            <a:r>
              <a:rPr lang="fr-CA" dirty="0">
                <a:hlinkClick r:id="rId4"/>
              </a:rPr>
              <a:t>un éditeur de code</a:t>
            </a:r>
            <a:endParaRPr lang="fr-CA" dirty="0"/>
          </a:p>
          <a:p>
            <a:pPr algn="just"/>
            <a:r>
              <a:rPr lang="fr-CA" dirty="0"/>
              <a:t>Au sein du répertoire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POSTGRESQL_INTEGRATION/client</a:t>
            </a:r>
            <a:r>
              <a:rPr lang="fr-CA" dirty="0"/>
              <a:t>, faites la commande: </a:t>
            </a:r>
            <a:br>
              <a:rPr lang="fr-CA" dirty="0"/>
            </a:b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npm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</a:t>
            </a:r>
            <a:r>
              <a:rPr lang="fr-CA" dirty="0"/>
              <a:t>, suivi de la commande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npm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start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dirty="0"/>
              <a:t>au sein d’un </a:t>
            </a:r>
            <a:r>
              <a:rPr lang="fr-CA" b="1" u="sng" dirty="0"/>
              <a:t>terminal</a:t>
            </a:r>
          </a:p>
          <a:p>
            <a:pPr algn="just"/>
            <a:r>
              <a:rPr lang="fr-CA" dirty="0"/>
              <a:t>Répétez les mêmes commandes dans un terminal au sein du répertoire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POSTGRESQL_INTEGRATION/server</a:t>
            </a:r>
          </a:p>
          <a:p>
            <a:r>
              <a:rPr lang="fr-CA" dirty="0"/>
              <a:t>Une page devrait s’ouvrir automatiquement; si cela n’est pas le cas, ouvrez un navigateur Web au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localhost:4200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F710B-E3AF-255B-571F-2A7C2C5C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6F3E4-A464-073A-96DA-7DA69B9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quelques explications </a:t>
            </a:r>
            <a:r>
              <a:rPr lang="fr-CA" sz="4400" dirty="0"/>
              <a:t>(suite du tutoriel)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A51A7-4C25-A413-528E-BA1D0352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dirty="0"/>
              <a:t>L’application Web présente des jardins composés de parcelles, elles-mêmes composées de rangs</a:t>
            </a:r>
          </a:p>
          <a:p>
            <a:pPr algn="just"/>
            <a:r>
              <a:rPr lang="fr-CA" dirty="0"/>
              <a:t>Trois actions principales (liens en en-tête) y figurent, à savoir:</a:t>
            </a:r>
          </a:p>
          <a:p>
            <a:pPr lvl="1" algn="just"/>
            <a:r>
              <a:rPr lang="fr-CA" dirty="0"/>
              <a:t>Afficher la liste des jardins</a:t>
            </a:r>
          </a:p>
          <a:p>
            <a:pPr lvl="1" algn="just"/>
            <a:r>
              <a:rPr lang="fr-CA" dirty="0"/>
              <a:t>Rechercher une plante au sein d’un quelconque jardin</a:t>
            </a:r>
          </a:p>
          <a:p>
            <a:pPr lvl="1" algn="just"/>
            <a:r>
              <a:rPr lang="fr-CA" dirty="0"/>
              <a:t>Modifier une variété de plante</a:t>
            </a:r>
          </a:p>
          <a:p>
            <a:pPr algn="just"/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C834-6411-79BA-A896-18FD7254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F5281-F1C2-E945-9EB3-61675531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page d’accueil </a:t>
            </a:r>
            <a:r>
              <a:rPr lang="fr-CA" sz="4400" dirty="0"/>
              <a:t>(suite du tutoriel)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85EEF7-D9A0-9E45-E0E7-08CC3CA7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720490"/>
            <a:ext cx="9829800" cy="4991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237EE-4DD3-2CAC-A71C-E048910D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0CE4D-8087-C173-5CE4-9A52055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petit regard sur l’architecture...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31B6B9-C9B4-372B-2EAC-2A0D478A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65" y="2258467"/>
            <a:ext cx="9183382" cy="28578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5BC1-4E38-098B-9AA4-0FEC9A72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petit regard sur angular...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Cadriciel permettant le développement Web front-end</a:t>
            </a:r>
          </a:p>
          <a:p>
            <a:r>
              <a:rPr lang="fr-CA" dirty="0"/>
              <a:t>Découple la vue de la logique</a:t>
            </a:r>
          </a:p>
          <a:p>
            <a:r>
              <a:rPr lang="fr-CA" dirty="0"/>
              <a:t>Développé par Google il y a maintenant 5 ans (14 septembre 2016)</a:t>
            </a:r>
          </a:p>
          <a:p>
            <a:r>
              <a:rPr lang="fr-CA" dirty="0"/>
              <a:t>Composition modulaire en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Components, Controllers </a:t>
            </a:r>
            <a:r>
              <a:rPr lang="fr-CA" dirty="0"/>
              <a:t>et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</a:p>
          <a:p>
            <a:r>
              <a:rPr lang="fr-CA" dirty="0"/>
              <a:t>Très brièvement, un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</a:t>
            </a:r>
            <a:r>
              <a:rPr lang="fr-CA" dirty="0"/>
              <a:t>ne contient que la logique d’affichage</a:t>
            </a:r>
          </a:p>
          <a:p>
            <a:r>
              <a:rPr lang="fr-CA" dirty="0"/>
              <a:t>Toute autre logique doit être conservée au sein d’un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r>
              <a:rPr lang="fr-CA" dirty="0">
                <a:hlinkClick r:id="rId2"/>
              </a:rPr>
              <a:t>Plus d’informations...</a:t>
            </a:r>
            <a:endParaRPr lang="fr-CA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FB0CA83-42F3-1C0C-CDD2-ACCCE6B38464}"/>
              </a:ext>
            </a:extLst>
          </p:cNvPr>
          <p:cNvSpPr/>
          <p:nvPr/>
        </p:nvSpPr>
        <p:spPr>
          <a:xfrm>
            <a:off x="3987438" y="4699243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31EF4F-4E3B-1087-6F3E-72844408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16" y="5079393"/>
            <a:ext cx="1456346" cy="11789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5EAFDC-4FDD-23AC-0F11-471D51031E7D}"/>
              </a:ext>
            </a:extLst>
          </p:cNvPr>
          <p:cNvSpPr txBox="1"/>
          <p:nvPr/>
        </p:nvSpPr>
        <p:spPr>
          <a:xfrm>
            <a:off x="6096000" y="53389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Si cela n’est pas déjà fait, nous vous invitons fortement à terminer </a:t>
            </a:r>
            <a:r>
              <a:rPr lang="fr-CA" dirty="0">
                <a:hlinkClick r:id="rId4"/>
              </a:rPr>
              <a:t>le tutoriel Angular de base</a:t>
            </a:r>
            <a:endParaRPr lang="fr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73BDE4-ED44-6505-7BF9-FEA5BAB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vous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CA" dirty="0"/>
              <a:t>Un regard sur les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fr-CA" dirty="0"/>
              <a:t>...</a:t>
            </a:r>
          </a:p>
          <a:p>
            <a:pPr lvl="1" algn="just"/>
            <a:r>
              <a:rPr lang="fr-CA" dirty="0"/>
              <a:t>Au sein 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POSTGRESQL_INTEGRATION/client/src/app/services</a:t>
            </a:r>
            <a:r>
              <a:rPr lang="fr-CA" dirty="0"/>
              <a:t>, consultez le fichier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communication.service.ts</a:t>
            </a:r>
            <a:r>
              <a:rPr lang="fr-CA" dirty="0"/>
              <a:t> qui s’occupe de la communication HTTP avec l’API de votre serveur</a:t>
            </a:r>
          </a:p>
          <a:p>
            <a:pPr lvl="1" algn="just"/>
            <a:r>
              <a:rPr lang="fr-CA" dirty="0"/>
              <a:t>Au sein 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POSTGRESQL_INTEGRATION/client/src/app/services</a:t>
            </a:r>
            <a:r>
              <a:rPr lang="fr-CA" dirty="0"/>
              <a:t>, consultez le fichier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database.service.ts </a:t>
            </a:r>
            <a:r>
              <a:rPr lang="fr-CA" dirty="0"/>
              <a:t>qui s’occupe de communiquer directement avec votre base de données PostgreSQL à l’aide de diverses requêtes SQL</a:t>
            </a:r>
          </a:p>
          <a:p>
            <a:pPr algn="just"/>
            <a:r>
              <a:rPr lang="fr-CA" dirty="0"/>
              <a:t>Un regard sur les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fr-CA" dirty="0"/>
              <a:t>....</a:t>
            </a:r>
          </a:p>
          <a:p>
            <a:pPr lvl="1" algn="just"/>
            <a:r>
              <a:rPr lang="fr-CA" dirty="0"/>
              <a:t>Vous pouvez vous inspirez des fichiers présents au sein 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POSTGRESQL_INTEGRATION/client/src/app/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[jardins; plantes; varietes]</a:t>
            </a:r>
            <a:endParaRPr lang="fr-CA" dirty="0"/>
          </a:p>
          <a:p>
            <a:pPr algn="just"/>
            <a:r>
              <a:rPr lang="fr-CA" dirty="0"/>
              <a:t>Un regard sur les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r>
              <a:rPr lang="fr-CA" dirty="0"/>
              <a:t>...</a:t>
            </a:r>
          </a:p>
          <a:p>
            <a:pPr lvl="1" algn="just"/>
            <a:r>
              <a:rPr lang="fr-CA" dirty="0"/>
              <a:t>Au sein de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POSTGRESQL_INTEGRATION/client/src/app/controllers</a:t>
            </a:r>
            <a:r>
              <a:rPr lang="fr-CA" dirty="0"/>
              <a:t>, consultez le fichier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database.controller.ts</a:t>
            </a:r>
            <a:r>
              <a:rPr lang="fr-CA" dirty="0"/>
              <a:t> qui s’occupe des routes reliant votre base de données à l’application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1281F-F3F1-7F54-190C-C1EE3C9C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2963-2AF9-3C43-71F9-5344C508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méthodes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3F6BC-C971-3A85-8F0C-5480A2C3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5361"/>
            <a:ext cx="10058400" cy="4050792"/>
          </a:xfrm>
        </p:spPr>
        <p:txBody>
          <a:bodyPr/>
          <a:lstStyle/>
          <a:p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fr-CA" dirty="0"/>
              <a:t> </a:t>
            </a:r>
            <a:r>
              <a:rPr lang="fr-CA" sz="1600" dirty="0"/>
              <a:t>(SQL SELECT)</a:t>
            </a:r>
          </a:p>
          <a:p>
            <a:pPr lvl="1"/>
            <a:r>
              <a:rPr lang="fr-CA" dirty="0"/>
              <a:t>Pour récupérer des données</a:t>
            </a:r>
          </a:p>
          <a:p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fr-CA" dirty="0"/>
              <a:t> </a:t>
            </a:r>
            <a:r>
              <a:rPr lang="fr-CA" sz="1600" dirty="0"/>
              <a:t>(SQL INSERT)</a:t>
            </a:r>
          </a:p>
          <a:p>
            <a:pPr lvl="1"/>
            <a:r>
              <a:rPr lang="fr-CA" dirty="0"/>
              <a:t>Pour créer une ressource </a:t>
            </a:r>
          </a:p>
          <a:p>
            <a:pPr lvl="2"/>
            <a:r>
              <a:rPr lang="fr-CA" dirty="0"/>
              <a:t>L’information devrait se trouver à l’intérieur du corps de la requête</a:t>
            </a:r>
          </a:p>
          <a:p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</a:t>
            </a:r>
            <a:r>
              <a:rPr lang="fr-CA" dirty="0"/>
              <a:t> </a:t>
            </a:r>
            <a:r>
              <a:rPr lang="fr-CA" sz="1600" dirty="0"/>
              <a:t>(SQL UPDATE)</a:t>
            </a:r>
          </a:p>
          <a:p>
            <a:pPr lvl="1"/>
            <a:r>
              <a:rPr lang="fr-CA" dirty="0"/>
              <a:t>Pour remplacer ou modifier certaines données</a:t>
            </a:r>
          </a:p>
          <a:p>
            <a:pPr lvl="2"/>
            <a:r>
              <a:rPr lang="fr-CA" dirty="0"/>
              <a:t>L’information devrait se trouver à l’intérieur du corps de la requête</a:t>
            </a:r>
          </a:p>
          <a:p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fr-CA" dirty="0"/>
              <a:t> </a:t>
            </a:r>
            <a:r>
              <a:rPr lang="fr-CA" sz="1600" dirty="0"/>
              <a:t>(SQL DELETE)</a:t>
            </a:r>
          </a:p>
          <a:p>
            <a:pPr lvl="1"/>
            <a:r>
              <a:rPr lang="fr-CA" dirty="0"/>
              <a:t>Supprimer des données</a:t>
            </a:r>
          </a:p>
          <a:p>
            <a:pPr lvl="1"/>
            <a:endParaRPr lang="fr-CA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182F26-2841-843D-C2E7-F67390AE7B6A}"/>
              </a:ext>
            </a:extLst>
          </p:cNvPr>
          <p:cNvSpPr/>
          <p:nvPr/>
        </p:nvSpPr>
        <p:spPr>
          <a:xfrm>
            <a:off x="4356848" y="4730182"/>
            <a:ext cx="1999129" cy="19256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46E2D3-574F-2088-0050-53DBEB42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26" y="5110332"/>
            <a:ext cx="1456346" cy="11789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7D28D0-6BCB-39C6-6CEF-A7508E2A5E21}"/>
              </a:ext>
            </a:extLst>
          </p:cNvPr>
          <p:cNvSpPr txBox="1"/>
          <p:nvPr/>
        </p:nvSpPr>
        <p:spPr>
          <a:xfrm>
            <a:off x="6355977" y="53766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A" dirty="0"/>
              <a:t>Votre application devrait respecter </a:t>
            </a:r>
            <a:r>
              <a:rPr lang="fr-CA" dirty="0">
                <a:hlinkClick r:id="rId3"/>
              </a:rPr>
              <a:t>le style d’architecture REST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FD5A66-9871-7BB4-DAC6-9D1DCEAABE05}"/>
              </a:ext>
            </a:extLst>
          </p:cNvPr>
          <p:cNvSpPr txBox="1"/>
          <p:nvPr/>
        </p:nvSpPr>
        <p:spPr>
          <a:xfrm>
            <a:off x="0" y="6497633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25391A8-2E3F-6A8A-57C8-7A6DAC5328C7}"/>
              </a:ext>
            </a:extLst>
          </p:cNvPr>
          <p:cNvSpPr txBox="1"/>
          <p:nvPr/>
        </p:nvSpPr>
        <p:spPr>
          <a:xfrm>
            <a:off x="9072282" y="-1779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SUITE À LA PAGE SUIVANTE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21291-53AD-12BA-AA56-9506CF86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60F-5790-476C-B0EA-063BCADD8909}" type="slidenum">
              <a:rPr lang="fr-CA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185</TotalTime>
  <Words>1601</Words>
  <Application>Microsoft Office PowerPoint</Application>
  <PresentationFormat>Widescreen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Consolas</vt:lpstr>
      <vt:lpstr>Rockwell</vt:lpstr>
      <vt:lpstr>Rockwell Condensed</vt:lpstr>
      <vt:lpstr>Wingdings</vt:lpstr>
      <vt:lpstr>Type de bois</vt:lpstr>
      <vt:lpstr>une application web avec postgresql</vt:lpstr>
      <vt:lpstr>Objectifs</vt:lpstr>
      <vt:lpstr>tutoriel interactif</vt:lpstr>
      <vt:lpstr>quelques explications (suite du tutoriel)</vt:lpstr>
      <vt:lpstr>la page d’accueil (suite du tutoriel)</vt:lpstr>
      <vt:lpstr>un petit regard sur l’architecture...</vt:lpstr>
      <vt:lpstr>un petit regard sur angular...</vt:lpstr>
      <vt:lpstr>à vous !</vt:lpstr>
      <vt:lpstr>les méthodes http</vt:lpstr>
      <vt:lpstr>une application RESTful (ou presque...)</vt:lpstr>
      <vt:lpstr>à vous !</vt:lpstr>
      <vt:lpstr>à vous ! (suite)</vt:lpstr>
      <vt:lpstr>pour les plus visuels...  veuillez consulter les annexes si vous faites ce tp sur les postes de laboratoire !</vt:lpstr>
      <vt:lpstr>pour les plus visuels... (suite)</vt:lpstr>
      <vt:lpstr>pour les plus visuels... (suite)</vt:lpstr>
      <vt:lpstr>pour les plus visuels... (suite)</vt:lpstr>
      <vt:lpstr>pour les plus visuels... (suite)</vt:lpstr>
      <vt:lpstr>à vous !</vt:lpstr>
      <vt:lpstr>à vous !</vt:lpstr>
      <vt:lpstr>à vous !</vt:lpstr>
      <vt:lpstr>ANNEXES – installation nodejs</vt:lpstr>
      <vt:lpstr>ANNEXES (SUITE) – installation nodejs</vt:lpstr>
      <vt:lpstr>ANNEXES – Forker un repo github</vt:lpstr>
      <vt:lpstr>ANNEXES – cloner un repo github</vt:lpstr>
      <vt:lpstr>ANNEXES – installation postgresql</vt:lpstr>
      <vt:lpstr>ANNEXES – installation postgresql (SUITE)</vt:lpstr>
      <vt:lpstr>ANNEXES – accès à distance</vt:lpstr>
      <vt:lpstr>ANNEXES (SUITE) – accès à distance</vt:lpstr>
      <vt:lpstr>Fin du tutoriel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Postgresql... appliqué</dc:title>
  <dc:creator>Charles De Lafontaine</dc:creator>
  <cp:lastModifiedBy>Charles De Lafontaine</cp:lastModifiedBy>
  <cp:revision>105</cp:revision>
  <dcterms:created xsi:type="dcterms:W3CDTF">2022-08-02T05:28:34Z</dcterms:created>
  <dcterms:modified xsi:type="dcterms:W3CDTF">2022-09-29T14:12:11Z</dcterms:modified>
</cp:coreProperties>
</file>