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 Diagonal Corner Rectangle 6">
            <a:extLst>
              <a:ext uri="{FF2B5EF4-FFF2-40B4-BE49-F238E27FC236}">
                <a16:creationId xmlns:a16="http://schemas.microsoft.com/office/drawing/2014/main" id="{E09A2029-AF5D-4464-9B5F-01E54A01B0A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8" name="Immagine 157" descr="Immagine che contiene testo&#10;&#10;Descrizione generata con affidabilità elevata">
            <a:extLst>
              <a:ext uri="{FF2B5EF4-FFF2-40B4-BE49-F238E27FC236}">
                <a16:creationId xmlns:a16="http://schemas.microsoft.com/office/drawing/2014/main" id="{D032E1DB-63DC-43A7-9966-2511EE2FD7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52" y="1141368"/>
            <a:ext cx="4567773" cy="456777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3036554-4D93-49E8-BF58-7C3C9099C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4629" y="2226913"/>
            <a:ext cx="4966332" cy="2396681"/>
          </a:xfrm>
        </p:spPr>
        <p:txBody>
          <a:bodyPr>
            <a:normAutofit fontScale="90000"/>
          </a:bodyPr>
          <a:lstStyle/>
          <a:p>
            <a:pPr algn="ctr"/>
            <a:br>
              <a:rPr lang="it-IT" sz="3600" dirty="0"/>
            </a:br>
            <a:r>
              <a:rPr lang="it-IT" sz="3600" dirty="0"/>
              <a:t>Applicazione WEB</a:t>
            </a:r>
            <a:br>
              <a:rPr lang="it-IT" sz="3600" dirty="0"/>
            </a:br>
            <a:r>
              <a:rPr lang="it-IT" dirty="0"/>
              <a:t>T’</a:t>
            </a:r>
            <a:r>
              <a:rPr lang="it-IT" dirty="0" err="1"/>
              <a:t>arredu</a:t>
            </a:r>
            <a:br>
              <a:rPr lang="it-IT" dirty="0"/>
            </a:br>
            <a:br>
              <a:rPr lang="it-IT" sz="2600" dirty="0"/>
            </a:br>
            <a:br>
              <a:rPr lang="it-IT" sz="2600" dirty="0"/>
            </a:br>
            <a:br>
              <a:rPr lang="it-IT" sz="2600" dirty="0"/>
            </a:br>
            <a:br>
              <a:rPr lang="it-IT" sz="2600" dirty="0"/>
            </a:br>
            <a:endParaRPr lang="it-IT" sz="2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29C69C-BCEF-49A3-9C9B-4238F27C7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4628" y="3989731"/>
            <a:ext cx="4966333" cy="20527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1600" b="1" dirty="0"/>
              <a:t>           </a:t>
            </a:r>
            <a:r>
              <a:rPr lang="it-IT" sz="1600" b="1" dirty="0">
                <a:solidFill>
                  <a:srgbClr val="FF0000"/>
                </a:solidFill>
              </a:rPr>
              <a:t>Studenti                                         Docenti</a:t>
            </a:r>
            <a:endParaRPr lang="it-IT" sz="16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it-IT" sz="1600" b="1" i="1" dirty="0"/>
              <a:t>Simone Crisafi 135574                     Giovanni Grasso</a:t>
            </a:r>
            <a:endParaRPr lang="it-IT" sz="1600" dirty="0"/>
          </a:p>
          <a:p>
            <a:pPr>
              <a:lnSpc>
                <a:spcPct val="110000"/>
              </a:lnSpc>
            </a:pPr>
            <a:r>
              <a:rPr lang="it-IT" sz="1600" b="1" i="1" dirty="0"/>
              <a:t>Francesco Marrara 124365             Kristian reale </a:t>
            </a:r>
            <a:endParaRPr lang="it-IT" sz="1600" dirty="0"/>
          </a:p>
        </p:txBody>
      </p:sp>
      <p:pic>
        <p:nvPicPr>
          <p:cNvPr id="207" name="Immagine 206" descr="http://www.orientamento.unical.it/orien/wp-content/uploads/2015/01/logo-Unical-Universit%C3%A0-della-Calabria1.jpg">
            <a:extLst>
              <a:ext uri="{FF2B5EF4-FFF2-40B4-BE49-F238E27FC236}">
                <a16:creationId xmlns:a16="http://schemas.microsoft.com/office/drawing/2014/main" id="{8C1FF519-2990-4F6C-9A63-27DBEA6731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00" y="126970"/>
            <a:ext cx="2296676" cy="1362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51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F32BC7-4B14-4BFB-8C80-1D0BEB28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583096"/>
          </a:xfrm>
        </p:spPr>
        <p:txBody>
          <a:bodyPr/>
          <a:lstStyle/>
          <a:p>
            <a:pPr algn="ctr"/>
            <a:r>
              <a:rPr lang="it-IT" dirty="0"/>
              <a:t>conclusioni</a:t>
            </a:r>
          </a:p>
        </p:txBody>
      </p:sp>
      <p:pic>
        <p:nvPicPr>
          <p:cNvPr id="6" name="Segnaposto immagine 5" descr="Immagine che contiene testo&#10;&#10;Descrizione generata con affidabilità elevata">
            <a:extLst>
              <a:ext uri="{FF2B5EF4-FFF2-40B4-BE49-F238E27FC236}">
                <a16:creationId xmlns:a16="http://schemas.microsoft.com/office/drawing/2014/main" id="{9714B6C9-7D3B-4EEB-9E9D-EFA0B525BF9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614" r="14614"/>
          <a:stretch>
            <a:fillRect/>
          </a:stretch>
        </p:blipFill>
        <p:spPr>
          <a:xfrm>
            <a:off x="8003967" y="1388165"/>
            <a:ext cx="3247128" cy="4081669"/>
          </a:xfrm>
          <a:prstGeom prst="round2DiagRect">
            <a:avLst>
              <a:gd name="adj1" fmla="val 5608"/>
              <a:gd name="adj2" fmla="val 4179"/>
            </a:avLst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035401-E0E5-43B3-853C-4EA24FC4B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295330"/>
            <a:ext cx="5934511" cy="4953070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I Venditori hanno la possibilità di registrare </a:t>
            </a:r>
            <a:r>
              <a:rPr lang="it-IT" sz="1800"/>
              <a:t>un account e di </a:t>
            </a:r>
            <a:r>
              <a:rPr lang="it-IT" sz="1800" dirty="0"/>
              <a:t>aggiungere, modificare e rimuovere prodotti nella sezione a loro dedicata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Il sito presenta una vasta gamma di prodotti ed offre all’utente una grande possibilità di scelta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L’utente verrà guidato ed aiutato nella navigazione della web </a:t>
            </a:r>
            <a:r>
              <a:rPr lang="it-IT" sz="1800" dirty="0" err="1"/>
              <a:t>application</a:t>
            </a:r>
            <a:r>
              <a:rPr lang="it-IT" sz="1800" dirty="0"/>
              <a:t> attraverso messaggi live di conferma o di errore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L’invio di e-mail e preventivi è quasi in tempo reale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La web </a:t>
            </a:r>
            <a:r>
              <a:rPr lang="it-IT" sz="1800" dirty="0" err="1"/>
              <a:t>application</a:t>
            </a:r>
            <a:r>
              <a:rPr lang="it-IT" sz="1800" dirty="0"/>
              <a:t> utilizza i seguenti </a:t>
            </a:r>
            <a:r>
              <a:rPr lang="it-IT" sz="1800" dirty="0" err="1"/>
              <a:t>tool</a:t>
            </a:r>
            <a:r>
              <a:rPr lang="it-IT" sz="1800" dirty="0"/>
              <a:t> di Amazon AWS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RDS per la creazione del DB e l'hosting online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 err="1"/>
              <a:t>Elastick</a:t>
            </a:r>
            <a:r>
              <a:rPr lang="it-IT" sz="1600" dirty="0"/>
              <a:t> </a:t>
            </a:r>
            <a:r>
              <a:rPr lang="it-IT" sz="1600" dirty="0" err="1"/>
              <a:t>Beanstalk</a:t>
            </a:r>
            <a:r>
              <a:rPr lang="it-IT" sz="1600" dirty="0"/>
              <a:t> per implementare e gestire l'applicazione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E' stato acquistato un dominio .</a:t>
            </a:r>
            <a:r>
              <a:rPr lang="it-IT" sz="1800" dirty="0" err="1"/>
              <a:t>it</a:t>
            </a:r>
            <a:r>
              <a:rPr lang="it-IT" sz="1800" dirty="0"/>
              <a:t> che implementa il </a:t>
            </a:r>
            <a:r>
              <a:rPr lang="it-IT" sz="1800" dirty="0" err="1"/>
              <a:t>reindirizzamento</a:t>
            </a:r>
            <a:r>
              <a:rPr lang="it-IT" sz="1800" dirty="0"/>
              <a:t> al server di </a:t>
            </a:r>
            <a:r>
              <a:rPr lang="it-IT" sz="1800" dirty="0" err="1"/>
              <a:t>Elastick</a:t>
            </a:r>
            <a:r>
              <a:rPr lang="it-IT" sz="1800" dirty="0"/>
              <a:t> </a:t>
            </a:r>
            <a:r>
              <a:rPr lang="it-IT" sz="1800" dirty="0" err="1"/>
              <a:t>Beanstalk</a:t>
            </a:r>
            <a:r>
              <a:rPr lang="it-IT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515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1931C4-8368-46DF-8DC4-6A369F85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68" y="159468"/>
            <a:ext cx="9906001" cy="874202"/>
          </a:xfrm>
        </p:spPr>
        <p:txBody>
          <a:bodyPr/>
          <a:lstStyle/>
          <a:p>
            <a:pPr algn="ctr"/>
            <a:r>
              <a:rPr lang="it-IT" dirty="0"/>
              <a:t>Cos’è t’</a:t>
            </a:r>
            <a:r>
              <a:rPr lang="it-IT" dirty="0" err="1"/>
              <a:t>arredu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09B1F4-3F1D-4786-954F-EA766C582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860" y="1298713"/>
            <a:ext cx="9904505" cy="4744277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2400" dirty="0"/>
              <a:t>Permette all’Utente di poter scegliere, configurare, richiedere un preventivo.</a:t>
            </a:r>
          </a:p>
          <a:p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2400" dirty="0"/>
              <a:t>Scelto il prodotto da acquistare l’utente potrà richiedere un preventivo o contattare il venditore per l’acquisto.</a:t>
            </a:r>
          </a:p>
          <a:p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2400" dirty="0"/>
              <a:t>L’utente può lasciare feedback sul prodotto dopo aver richiesto il preventivo.</a:t>
            </a:r>
          </a:p>
          <a:p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2400" dirty="0"/>
              <a:t> La web </a:t>
            </a:r>
            <a:r>
              <a:rPr lang="it-IT" sz="2400" dirty="0" err="1"/>
              <a:t>application</a:t>
            </a:r>
            <a:r>
              <a:rPr lang="it-IT" sz="2400" dirty="0"/>
              <a:t> prevede anche una chat live per assistenza e supporto.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9689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5FE07634-A83A-4681-9C1D-BC0775F9D29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6" name="Rectangle 85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2E1FE48-FA7B-4262-B922-041542931DD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7998EA7-7E00-4615-9FA6-C427A585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044" y="493186"/>
            <a:ext cx="3084891" cy="1478570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Model class </a:t>
            </a:r>
            <a:r>
              <a:rPr lang="it-IT" sz="2800" dirty="0" err="1"/>
              <a:t>diagram</a:t>
            </a:r>
            <a:endParaRPr lang="it-IT" sz="2800" dirty="0"/>
          </a:p>
        </p:txBody>
      </p:sp>
      <p:sp>
        <p:nvSpPr>
          <p:cNvPr id="82" name="Content Placeholder 81"/>
          <p:cNvSpPr>
            <a:spLocks noGrp="1"/>
          </p:cNvSpPr>
          <p:nvPr>
            <p:ph idx="1"/>
          </p:nvPr>
        </p:nvSpPr>
        <p:spPr>
          <a:xfrm>
            <a:off x="1556812" y="1858962"/>
            <a:ext cx="3084892" cy="4751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2200" dirty="0"/>
              <a:t>Class Diagram </a:t>
            </a:r>
            <a:r>
              <a:rPr lang="en-US" sz="2200" dirty="0" err="1"/>
              <a:t>riguardante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package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2200" dirty="0" err="1"/>
              <a:t>Questo</a:t>
            </a:r>
            <a:r>
              <a:rPr lang="en-US" sz="2200" dirty="0"/>
              <a:t> package </a:t>
            </a:r>
            <a:r>
              <a:rPr lang="en-US" sz="2200" dirty="0" err="1"/>
              <a:t>comprende</a:t>
            </a:r>
            <a:r>
              <a:rPr lang="en-US" sz="2200" dirty="0"/>
              <a:t> </a:t>
            </a:r>
            <a:r>
              <a:rPr lang="en-US" sz="2200" dirty="0" err="1"/>
              <a:t>tutte</a:t>
            </a:r>
            <a:r>
              <a:rPr lang="en-US" sz="2200" dirty="0"/>
              <a:t> le </a:t>
            </a:r>
            <a:r>
              <a:rPr lang="en-US" sz="2200" dirty="0" err="1"/>
              <a:t>classi</a:t>
            </a:r>
            <a:r>
              <a:rPr lang="en-US" sz="2200" dirty="0"/>
              <a:t>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descrivono</a:t>
            </a:r>
            <a:r>
              <a:rPr lang="en-US" sz="2200" dirty="0"/>
              <a:t> le </a:t>
            </a:r>
            <a:r>
              <a:rPr lang="en-US" sz="2200" dirty="0" err="1"/>
              <a:t>entità</a:t>
            </a:r>
            <a:r>
              <a:rPr lang="en-US" sz="2200" dirty="0"/>
              <a:t> </a:t>
            </a:r>
            <a:r>
              <a:rPr lang="en-US" sz="2200" dirty="0" err="1"/>
              <a:t>principali</a:t>
            </a:r>
            <a:r>
              <a:rPr lang="en-US" sz="2200" dirty="0"/>
              <a:t> del </a:t>
            </a:r>
            <a:r>
              <a:rPr lang="en-US" sz="2200" dirty="0" err="1"/>
              <a:t>sistema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pic>
        <p:nvPicPr>
          <p:cNvPr id="5" name="Immagine 4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C4602CF7-6D05-4591-BCB1-359621DDB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701" y="0"/>
            <a:ext cx="7268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5FE07634-A83A-4681-9C1D-BC0775F9D29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6" name="Rectangle 85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2E1FE48-FA7B-4262-B922-041542931DD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7998EA7-7E00-4615-9FA6-C427A585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044" y="427528"/>
            <a:ext cx="3084891" cy="1478570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controller class </a:t>
            </a:r>
            <a:r>
              <a:rPr lang="it-IT" sz="2800" dirty="0" err="1"/>
              <a:t>diagram</a:t>
            </a:r>
            <a:endParaRPr lang="it-IT" sz="2800" dirty="0"/>
          </a:p>
        </p:txBody>
      </p:sp>
      <p:sp>
        <p:nvSpPr>
          <p:cNvPr id="82" name="Content Placeholder 81"/>
          <p:cNvSpPr>
            <a:spLocks noGrp="1"/>
          </p:cNvSpPr>
          <p:nvPr>
            <p:ph idx="1"/>
          </p:nvPr>
        </p:nvSpPr>
        <p:spPr>
          <a:xfrm>
            <a:off x="1556812" y="1858962"/>
            <a:ext cx="3084892" cy="4751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2200" dirty="0"/>
              <a:t>Class Diagram </a:t>
            </a:r>
            <a:r>
              <a:rPr lang="en-US" sz="2200" dirty="0" err="1"/>
              <a:t>riguardante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package Controller.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sz="2200" dirty="0" err="1"/>
              <a:t>Questo</a:t>
            </a:r>
            <a:r>
              <a:rPr lang="en-US" sz="2200" dirty="0"/>
              <a:t> package </a:t>
            </a:r>
            <a:r>
              <a:rPr lang="en-US" sz="2200" dirty="0" err="1"/>
              <a:t>comprende</a:t>
            </a:r>
            <a:r>
              <a:rPr lang="en-US" sz="2200" dirty="0"/>
              <a:t> </a:t>
            </a:r>
            <a:r>
              <a:rPr lang="en-US" sz="2200" dirty="0" err="1"/>
              <a:t>tutte</a:t>
            </a:r>
            <a:r>
              <a:rPr lang="en-US" sz="2200" dirty="0"/>
              <a:t> le Servlet </a:t>
            </a:r>
            <a:r>
              <a:rPr lang="en-US" sz="2200" dirty="0" err="1"/>
              <a:t>usate</a:t>
            </a:r>
            <a:r>
              <a:rPr lang="en-US" sz="2200" dirty="0"/>
              <a:t> </a:t>
            </a:r>
            <a:r>
              <a:rPr lang="en-US" sz="2200" dirty="0" err="1"/>
              <a:t>all’interno</a:t>
            </a:r>
            <a:r>
              <a:rPr lang="en-US" sz="2200" dirty="0"/>
              <a:t> del </a:t>
            </a:r>
            <a:r>
              <a:rPr lang="en-US" sz="2200" dirty="0" err="1"/>
              <a:t>progetto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0F306FB-8E1B-402A-A90A-2CF9184D7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935" y="-11112"/>
            <a:ext cx="7581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E07634-A83A-4681-9C1D-BC0775F9D29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9" name="Rectangle 148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2E1FE48-FA7B-4262-B922-041542931DD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4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7998EA7-7E00-4615-9FA6-C427A585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387" y="488949"/>
            <a:ext cx="3084891" cy="1478570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DAO class </a:t>
            </a:r>
            <a:r>
              <a:rPr lang="it-IT" sz="2800" dirty="0" err="1"/>
              <a:t>diagram</a:t>
            </a:r>
            <a:endParaRPr lang="it-IT" sz="2800" dirty="0"/>
          </a:p>
        </p:txBody>
      </p:sp>
      <p:sp>
        <p:nvSpPr>
          <p:cNvPr id="82" name="Content Placeholder 81"/>
          <p:cNvSpPr>
            <a:spLocks noGrp="1"/>
          </p:cNvSpPr>
          <p:nvPr>
            <p:ph idx="1"/>
          </p:nvPr>
        </p:nvSpPr>
        <p:spPr>
          <a:xfrm>
            <a:off x="1543050" y="1849783"/>
            <a:ext cx="3084892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Class Diagram </a:t>
            </a:r>
            <a:r>
              <a:rPr lang="en-US" sz="2200" dirty="0" err="1"/>
              <a:t>riguardante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package </a:t>
            </a:r>
            <a:r>
              <a:rPr lang="en-US" sz="2200" dirty="0" err="1"/>
              <a:t>PersistanceDAO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dirty="0" err="1"/>
              <a:t>Questo</a:t>
            </a:r>
            <a:r>
              <a:rPr lang="en-US" sz="2200" dirty="0"/>
              <a:t> package </a:t>
            </a:r>
            <a:r>
              <a:rPr lang="en-US" sz="2200" dirty="0" err="1"/>
              <a:t>comprende</a:t>
            </a:r>
            <a:r>
              <a:rPr lang="en-US" sz="2200" dirty="0"/>
              <a:t> </a:t>
            </a:r>
            <a:r>
              <a:rPr lang="en-US" sz="2200" dirty="0" err="1"/>
              <a:t>tutte</a:t>
            </a:r>
            <a:r>
              <a:rPr lang="en-US" sz="2200" dirty="0"/>
              <a:t> le </a:t>
            </a:r>
            <a:r>
              <a:rPr lang="en-US" sz="2200" dirty="0" err="1"/>
              <a:t>classi</a:t>
            </a:r>
            <a:r>
              <a:rPr lang="en-US" sz="2200" dirty="0"/>
              <a:t>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permettono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</a:t>
            </a:r>
            <a:r>
              <a:rPr lang="en-US" sz="2200" dirty="0" err="1"/>
              <a:t>collegamento</a:t>
            </a:r>
            <a:r>
              <a:rPr lang="en-US" sz="2200" dirty="0"/>
              <a:t> con </a:t>
            </a:r>
            <a:r>
              <a:rPr lang="en-US" sz="2200" dirty="0" err="1"/>
              <a:t>il</a:t>
            </a:r>
            <a:r>
              <a:rPr lang="en-US" sz="2200" dirty="0"/>
              <a:t> Database.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  <p:pic>
        <p:nvPicPr>
          <p:cNvPr id="4" name="Immagine 3" descr="Immagine che contiene testo&#10;&#10;Descrizione generata con affidabilità elevata">
            <a:extLst>
              <a:ext uri="{FF2B5EF4-FFF2-40B4-BE49-F238E27FC236}">
                <a16:creationId xmlns:a16="http://schemas.microsoft.com/office/drawing/2014/main" id="{DF69DCDD-783E-43FF-8EBB-F6343826E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278" y="0"/>
            <a:ext cx="7611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9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E07634-A83A-4681-9C1D-BC0775F9D29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9" name="Rectangle 148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2E1FE48-FA7B-4262-B922-041542931DD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4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7998EA7-7E00-4615-9FA6-C427A585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387" y="488949"/>
            <a:ext cx="3084891" cy="1478570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JDBC class </a:t>
            </a:r>
            <a:r>
              <a:rPr lang="it-IT" sz="2800" dirty="0" err="1"/>
              <a:t>diagram</a:t>
            </a:r>
            <a:endParaRPr lang="it-IT" sz="2800" dirty="0"/>
          </a:p>
        </p:txBody>
      </p:sp>
      <p:sp>
        <p:nvSpPr>
          <p:cNvPr id="82" name="Content Placeholder 81"/>
          <p:cNvSpPr>
            <a:spLocks noGrp="1"/>
          </p:cNvSpPr>
          <p:nvPr>
            <p:ph idx="1"/>
          </p:nvPr>
        </p:nvSpPr>
        <p:spPr>
          <a:xfrm>
            <a:off x="1543050" y="1849783"/>
            <a:ext cx="3084892" cy="354171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Class Diagram </a:t>
            </a:r>
            <a:r>
              <a:rPr lang="en-US" sz="2200" dirty="0" err="1"/>
              <a:t>riguardante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package </a:t>
            </a:r>
            <a:r>
              <a:rPr lang="en-US" sz="2200" dirty="0" err="1"/>
              <a:t>PersistanceJDBC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dirty="0" err="1"/>
              <a:t>Questo</a:t>
            </a:r>
            <a:r>
              <a:rPr lang="en-US" sz="2200" dirty="0"/>
              <a:t> package </a:t>
            </a:r>
            <a:r>
              <a:rPr lang="en-US" sz="2200" dirty="0" err="1"/>
              <a:t>comprende</a:t>
            </a:r>
            <a:r>
              <a:rPr lang="en-US" sz="2200" dirty="0"/>
              <a:t> </a:t>
            </a:r>
            <a:r>
              <a:rPr lang="en-US" sz="2200" dirty="0" err="1"/>
              <a:t>tutte</a:t>
            </a:r>
            <a:r>
              <a:rPr lang="en-US" sz="2200" dirty="0"/>
              <a:t> le </a:t>
            </a:r>
            <a:r>
              <a:rPr lang="en-US" sz="2200" dirty="0" err="1"/>
              <a:t>implementazioni</a:t>
            </a:r>
            <a:r>
              <a:rPr lang="en-US" sz="2200" dirty="0"/>
              <a:t> </a:t>
            </a:r>
            <a:r>
              <a:rPr lang="en-US" sz="2200" dirty="0" err="1"/>
              <a:t>dei</a:t>
            </a:r>
            <a:r>
              <a:rPr lang="en-US" sz="2200" dirty="0"/>
              <a:t> </a:t>
            </a:r>
            <a:r>
              <a:rPr lang="en-US" sz="2200" dirty="0" err="1"/>
              <a:t>metodi</a:t>
            </a:r>
            <a:r>
              <a:rPr lang="en-US" sz="2200" dirty="0"/>
              <a:t> DAO </a:t>
            </a:r>
            <a:r>
              <a:rPr lang="en-US" sz="2200" dirty="0" err="1"/>
              <a:t>definiti</a:t>
            </a:r>
            <a:r>
              <a:rPr lang="en-US" sz="2200" dirty="0"/>
              <a:t> </a:t>
            </a:r>
            <a:r>
              <a:rPr lang="en-US" sz="2200" dirty="0" err="1"/>
              <a:t>nel</a:t>
            </a:r>
            <a:r>
              <a:rPr lang="en-US" sz="2200" dirty="0"/>
              <a:t> package </a:t>
            </a:r>
            <a:r>
              <a:rPr lang="en-US" sz="2200" dirty="0" err="1"/>
              <a:t>PersistanceDAO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  <p:pic>
        <p:nvPicPr>
          <p:cNvPr id="4" name="Immagine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B3162F72-A5AB-469D-B45A-6AA584D5B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278" y="0"/>
            <a:ext cx="7588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9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creenshot&#10;&#10;Descrizione generata con affidabilità elevata">
            <a:extLst>
              <a:ext uri="{FF2B5EF4-FFF2-40B4-BE49-F238E27FC236}">
                <a16:creationId xmlns:a16="http://schemas.microsoft.com/office/drawing/2014/main" id="{973BE747-1917-4F60-9610-1183709E9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36" y="1097280"/>
            <a:ext cx="6596692" cy="458606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998EA7-7E00-4615-9FA6-C427A585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it-IT" sz="2800"/>
              <a:t>DataBase</a:t>
            </a:r>
            <a:r>
              <a:rPr lang="it-IT" sz="2800" dirty="0"/>
              <a:t> e-r </a:t>
            </a:r>
            <a:r>
              <a:rPr lang="it-IT" sz="2800"/>
              <a:t>diagram</a:t>
            </a:r>
          </a:p>
        </p:txBody>
      </p:sp>
      <p:sp>
        <p:nvSpPr>
          <p:cNvPr id="82" name="Content Placeholder 81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 Diagramma che mostra entità e relazioni presenti nel database.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26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5DC7B-A311-4C13-803F-0D0587FB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Caso d’uso principale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F1FD83-AC5D-48B2-A310-4ADACAB5C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6023" y="1798911"/>
            <a:ext cx="4878389" cy="3989996"/>
          </a:xfrm>
        </p:spPr>
        <p:txBody>
          <a:bodyPr>
            <a:normAutofit fontScale="400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it-IT" sz="3400" dirty="0"/>
              <a:t>L’utente intende richiedere un preventivo.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3400" dirty="0"/>
              <a:t>L’utente accede all’applicazione.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3400" dirty="0"/>
              <a:t>Il sistema mostra l’elenco dei prodotti disponibili sul catalogo e le eventuali promozioni attive.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3400" dirty="0"/>
              <a:t>L’utente vuole consultare le informazioni su un prodotto di suo interesse e chiede al sistema di visualizzarle.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3400" dirty="0"/>
              <a:t>Il sistema elabora la ricerca e visualizza le informazioni all’utente.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3400" dirty="0"/>
              <a:t>L’utente consulta le informazioni sul prodotto fornite dal sistema.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3400" dirty="0"/>
              <a:t>Il cliente, se soddisfatto, aggiunge il prodotto al carrello.</a:t>
            </a:r>
          </a:p>
          <a:p>
            <a:pPr marL="457200" lvl="0" indent="-457200">
              <a:buFont typeface="+mj-lt"/>
              <a:buAutoNum type="arabicPeriod"/>
            </a:pPr>
            <a:r>
              <a:rPr lang="it-IT" sz="3400" dirty="0"/>
              <a:t>Si possono ripetere i passi da </a:t>
            </a:r>
            <a:r>
              <a:rPr lang="it-IT" sz="3400" b="1" dirty="0"/>
              <a:t>3-7</a:t>
            </a:r>
            <a:r>
              <a:rPr lang="it-IT" sz="3400" dirty="0"/>
              <a:t> per quante volte l’utente desidera.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4BC1F4-A937-4978-AA5C-B0221D0AC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3" y="1798911"/>
            <a:ext cx="4875211" cy="3989995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rabicPeriod" startAt="9"/>
            </a:pPr>
            <a:r>
              <a:rPr lang="it-IT" sz="1400" dirty="0"/>
              <a:t>Quando l’utente ha finito, comunica al sistema il termine della ricerca.</a:t>
            </a:r>
          </a:p>
          <a:p>
            <a:pPr marL="342900" lvl="0" indent="-342900">
              <a:buFont typeface="+mj-lt"/>
              <a:buAutoNum type="arabicPeriod" startAt="9"/>
            </a:pPr>
            <a:r>
              <a:rPr lang="it-IT" sz="1400" dirty="0"/>
              <a:t>Il sistema mostra al cliente tutti i prodotti selezionati durante le precedenti ricerche.</a:t>
            </a:r>
          </a:p>
          <a:p>
            <a:pPr marL="342900" lvl="0" indent="-342900">
              <a:buFont typeface="+mj-lt"/>
              <a:buAutoNum type="arabicPeriod" startAt="9"/>
            </a:pPr>
            <a:r>
              <a:rPr lang="it-IT" sz="1400" dirty="0"/>
              <a:t>Il cliente seleziona i prodotti per i quali vuole ricevere un preventivo.</a:t>
            </a:r>
          </a:p>
          <a:p>
            <a:pPr marL="342900" lvl="0" indent="-342900">
              <a:buFont typeface="+mj-lt"/>
              <a:buAutoNum type="arabicPeriod" startAt="9"/>
            </a:pPr>
            <a:r>
              <a:rPr lang="it-IT" sz="1400" dirty="0"/>
              <a:t>Il sistema invia la richiesta di preventivo ai vari venditori per i prodotti precedentemente selezionati dal cliente.</a:t>
            </a:r>
          </a:p>
          <a:p>
            <a:pPr marL="342900" lvl="0" indent="-342900">
              <a:buFont typeface="+mj-lt"/>
              <a:buAutoNum type="arabicPeriod" startAt="9"/>
            </a:pPr>
            <a:r>
              <a:rPr lang="it-IT" sz="1400" dirty="0"/>
              <a:t>Il sistema notifica al cliente l’invio avvenuto con successo.</a:t>
            </a:r>
          </a:p>
          <a:p>
            <a:pPr marL="342900" lvl="0" indent="-342900">
              <a:buFont typeface="+mj-lt"/>
              <a:buAutoNum type="arabicPeriod" startAt="9"/>
            </a:pPr>
            <a:r>
              <a:rPr lang="it-IT" sz="1400" dirty="0"/>
              <a:t>Il/i venditore/i riceve/</a:t>
            </a:r>
            <a:r>
              <a:rPr lang="it-IT" sz="1400" dirty="0" err="1"/>
              <a:t>ono</a:t>
            </a:r>
            <a:r>
              <a:rPr lang="it-IT" sz="1400" dirty="0"/>
              <a:t> la richiesta di preventivo.</a:t>
            </a:r>
          </a:p>
          <a:p>
            <a:pPr marL="342900" lvl="0" indent="-342900">
              <a:buFont typeface="+mj-lt"/>
              <a:buAutoNum type="arabicPeriod" startAt="9"/>
            </a:pPr>
            <a:r>
              <a:rPr lang="it-IT" sz="1400" dirty="0"/>
              <a:t>Il/i venditore/i invia/no all’utente il preventivo.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it-IT" sz="1400" dirty="0"/>
              <a:t>L’utente visualizza il contenuto del preventivo e il caso d’uso termina.</a:t>
            </a:r>
          </a:p>
        </p:txBody>
      </p:sp>
    </p:spTree>
    <p:extLst>
      <p:ext uri="{BB962C8B-B14F-4D97-AF65-F5344CB8AC3E}">
        <p14:creationId xmlns:p14="http://schemas.microsoft.com/office/powerpoint/2010/main" val="12147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334B1A-96EC-4736-910D-C315F5B8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5800"/>
          </a:xfrm>
        </p:spPr>
        <p:txBody>
          <a:bodyPr/>
          <a:lstStyle/>
          <a:p>
            <a:pPr algn="ctr"/>
            <a:r>
              <a:rPr lang="it-IT" dirty="0"/>
              <a:t>Principali framework, librerie e tecnologie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1D63D5-429A-45D7-BC7D-366FC44FA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1299131"/>
            <a:ext cx="3196899" cy="463408"/>
          </a:xfrm>
        </p:spPr>
        <p:txBody>
          <a:bodyPr/>
          <a:lstStyle/>
          <a:p>
            <a:pPr algn="ctr"/>
            <a:r>
              <a:rPr lang="it-IT" dirty="0"/>
              <a:t>tecnologie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699279-9E04-4090-9DD2-B0C7CC35585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41413" y="1786147"/>
            <a:ext cx="3208735" cy="4906201"/>
          </a:xfrm>
        </p:spPr>
        <p:txBody>
          <a:bodyPr>
            <a:normAutofit fontScale="70000" lnSpcReduction="20000"/>
          </a:bodyPr>
          <a:lstStyle/>
          <a:p>
            <a:r>
              <a:rPr lang="it-IT" sz="2400" dirty="0"/>
              <a:t>Lato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HTML5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JAVASCRIPT/JQUERY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AJAX</a:t>
            </a:r>
          </a:p>
          <a:p>
            <a:r>
              <a:rPr lang="it-IT" sz="2400" dirty="0"/>
              <a:t>Lato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JAVA SERVLET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JSP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JDBC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TOMCAT 9.0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MYSQL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767C0C-DCBF-4473-8E35-BC7C04C9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2219" y="1299131"/>
            <a:ext cx="3184385" cy="463408"/>
          </a:xfrm>
        </p:spPr>
        <p:txBody>
          <a:bodyPr/>
          <a:lstStyle/>
          <a:p>
            <a:pPr algn="ctr"/>
            <a:r>
              <a:rPr lang="it-IT" dirty="0"/>
              <a:t>librerie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C19F004-2182-4A4F-B322-4F2F0ED5502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96496" y="1786147"/>
            <a:ext cx="3195830" cy="4068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JAVAMAIL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800" dirty="0"/>
              <a:t>Permette al sistema di inviare e-mail ai vari clienti e venditori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JSON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800" dirty="0"/>
              <a:t>Permette di effettuare il </a:t>
            </a:r>
            <a:r>
              <a:rPr lang="it-IT" sz="1800" dirty="0" err="1"/>
              <a:t>parsing</a:t>
            </a:r>
            <a:r>
              <a:rPr lang="it-IT" sz="1800" dirty="0"/>
              <a:t> degli oggetti JSON in JAVA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08A82ADE-1ED2-4285-97EA-8E67E8975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0511" y="1299131"/>
            <a:ext cx="3194968" cy="463408"/>
          </a:xfrm>
        </p:spPr>
        <p:txBody>
          <a:bodyPr/>
          <a:lstStyle/>
          <a:p>
            <a:pPr algn="ctr"/>
            <a:r>
              <a:rPr lang="it-IT" dirty="0"/>
              <a:t>framework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BC2B1B2D-F6C8-4592-B9A1-D522C2284F3F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0511" y="1786146"/>
            <a:ext cx="3194968" cy="460140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SMARTSUPP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800" dirty="0"/>
              <a:t>Fornisce uno strumento di supporto per i clienti basato su una chat live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GOOGLE MAPS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800" dirty="0"/>
              <a:t>Fornisce uno strumento di localizzazione per i negozi dei venditori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DATATABLES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800" dirty="0"/>
              <a:t>Forniscono una visualizzazione tabellare per il confronto dei prodotti</a:t>
            </a:r>
          </a:p>
          <a:p>
            <a:pPr lvl="1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42901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  <p:bldP spid="5" grpId="0" build="p"/>
      <p:bldP spid="6" grpId="0" uiExpand="1" build="p"/>
      <p:bldP spid="7" grpId="0" build="p"/>
      <p:bldP spid="8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212</TotalTime>
  <Words>585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Tw Cen MT</vt:lpstr>
      <vt:lpstr>Wingdings</vt:lpstr>
      <vt:lpstr>Circuito</vt:lpstr>
      <vt:lpstr> Applicazione WEB T’arredu     </vt:lpstr>
      <vt:lpstr>Cos’è t’arredu</vt:lpstr>
      <vt:lpstr>Model class diagram</vt:lpstr>
      <vt:lpstr>controller class diagram</vt:lpstr>
      <vt:lpstr>DAO class diagram</vt:lpstr>
      <vt:lpstr>JDBC class diagram</vt:lpstr>
      <vt:lpstr>DataBase e-r diagram</vt:lpstr>
      <vt:lpstr>Caso d’uso principale</vt:lpstr>
      <vt:lpstr>Principali framework, librerie e tecnologie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T’arredu web app   Università della Calabria Cdl. Informatica  </dc:title>
  <dc:creator>crssmn90m22g288l</dc:creator>
  <cp:lastModifiedBy>crssmn90m22g288l</cp:lastModifiedBy>
  <cp:revision>49</cp:revision>
  <dcterms:created xsi:type="dcterms:W3CDTF">2018-02-11T10:08:38Z</dcterms:created>
  <dcterms:modified xsi:type="dcterms:W3CDTF">2018-02-27T10:45:22Z</dcterms:modified>
</cp:coreProperties>
</file>