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48" r:id="rId2"/>
  </p:sldMasterIdLst>
  <p:notesMasterIdLst>
    <p:notesMasterId r:id="rId13"/>
  </p:notesMasterIdLst>
  <p:sldIdLst>
    <p:sldId id="264" r:id="rId3"/>
    <p:sldId id="312" r:id="rId4"/>
    <p:sldId id="319" r:id="rId5"/>
    <p:sldId id="313" r:id="rId6"/>
    <p:sldId id="314" r:id="rId7"/>
    <p:sldId id="315" r:id="rId8"/>
    <p:sldId id="316" r:id="rId9"/>
    <p:sldId id="317" r:id="rId10"/>
    <p:sldId id="318" r:id="rId11"/>
    <p:sldId id="32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cobene Gaspare" initials="R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ED0A"/>
    <a:srgbClr val="FEA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97" autoAdjust="0"/>
    <p:restoredTop sz="83993" autoAdjust="0"/>
  </p:normalViewPr>
  <p:slideViewPr>
    <p:cSldViewPr snapToGrid="0" snapToObjects="1">
      <p:cViewPr>
        <p:scale>
          <a:sx n="155" d="100"/>
          <a:sy n="155" d="100"/>
        </p:scale>
        <p:origin x="96" y="-6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4" d="100"/>
          <a:sy n="74" d="100"/>
        </p:scale>
        <p:origin x="31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C7247-C3DA-4B1B-BCAA-E9308B4A9CD3}" type="datetimeFigureOut">
              <a:rPr lang="en-GB" smtClean="0"/>
              <a:t>14/01/2018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A56FE-B2E8-4285-8F31-2AEEB8EA3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43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3079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01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164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147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&gt; </a:t>
            </a:r>
            <a:r>
              <a:rPr lang="it-IT" dirty="0" err="1" smtClean="0"/>
              <a:t>Monolith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application</a:t>
            </a:r>
            <a:endParaRPr lang="it-IT" baseline="0" dirty="0" smtClean="0"/>
          </a:p>
          <a:p>
            <a:r>
              <a:rPr lang="it-IT" baseline="0" dirty="0" smtClean="0"/>
              <a:t>&gt; A </a:t>
            </a:r>
            <a:r>
              <a:rPr lang="it-IT" baseline="0" dirty="0" err="1" smtClean="0"/>
              <a:t>lot</a:t>
            </a:r>
            <a:r>
              <a:rPr lang="it-IT" baseline="0" dirty="0" smtClean="0"/>
              <a:t> of </a:t>
            </a:r>
            <a:r>
              <a:rPr lang="it-IT" baseline="0" dirty="0" err="1" smtClean="0"/>
              <a:t>components</a:t>
            </a:r>
            <a:r>
              <a:rPr lang="it-IT" baseline="0" dirty="0" smtClean="0"/>
              <a:t> (use </a:t>
            </a:r>
            <a:r>
              <a:rPr lang="it-IT" baseline="0" dirty="0" err="1" smtClean="0"/>
              <a:t>cases</a:t>
            </a:r>
            <a:r>
              <a:rPr lang="it-IT" baseline="0" dirty="0" smtClean="0"/>
              <a:t>) </a:t>
            </a:r>
            <a:r>
              <a:rPr lang="it-IT" baseline="0" dirty="0" err="1" smtClean="0"/>
              <a:t>strictly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coupled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each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other</a:t>
            </a:r>
            <a:endParaRPr lang="it-IT" baseline="0" dirty="0" smtClean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0195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charset="2"/>
              <a:buChar char="Ø"/>
            </a:pPr>
            <a:r>
              <a:rPr lang="it-IT" dirty="0" err="1" smtClean="0"/>
              <a:t>Reveal</a:t>
            </a:r>
            <a:r>
              <a:rPr lang="it-IT" baseline="0" dirty="0" smtClean="0"/>
              <a:t> the single use case </a:t>
            </a:r>
            <a:r>
              <a:rPr lang="it-IT" baseline="0" dirty="0" err="1" smtClean="0"/>
              <a:t>segratgating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them</a:t>
            </a:r>
            <a:endParaRPr lang="it-IT" baseline="0" dirty="0" smtClean="0"/>
          </a:p>
          <a:p>
            <a:pPr marL="171450" indent="-171450">
              <a:buFont typeface="Wingdings" charset="2"/>
              <a:buChar char="Ø"/>
            </a:pPr>
            <a:r>
              <a:rPr lang="it-IT" baseline="0" dirty="0" smtClean="0"/>
              <a:t>Isolate the use casse from the </a:t>
            </a:r>
            <a:r>
              <a:rPr lang="it-IT" baseline="0" dirty="0" err="1" smtClean="0"/>
              <a:t>other</a:t>
            </a:r>
            <a:r>
              <a:rPr lang="it-IT" baseline="0" dirty="0" smtClean="0"/>
              <a:t> in </a:t>
            </a:r>
            <a:r>
              <a:rPr lang="it-IT" baseline="0" dirty="0" err="1" smtClean="0"/>
              <a:t>order</a:t>
            </a:r>
            <a:r>
              <a:rPr lang="it-IT" baseline="0" dirty="0" smtClean="0"/>
              <a:t> to be </a:t>
            </a:r>
            <a:r>
              <a:rPr lang="it-IT" baseline="0" dirty="0" err="1" smtClean="0"/>
              <a:t>able</a:t>
            </a:r>
            <a:r>
              <a:rPr lang="it-IT" baseline="0" dirty="0" smtClean="0"/>
              <a:t> to </a:t>
            </a:r>
            <a:r>
              <a:rPr lang="it-IT" baseline="0" dirty="0" err="1" smtClean="0"/>
              <a:t>replace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them</a:t>
            </a:r>
            <a:r>
              <a:rPr lang="it-IT" baseline="0" dirty="0" smtClean="0"/>
              <a:t> </a:t>
            </a:r>
            <a:r>
              <a:rPr lang="it-IT" baseline="0" dirty="0" err="1" smtClean="0"/>
              <a:t>using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protocols</a:t>
            </a:r>
            <a:endParaRPr lang="it-IT" baseline="0" dirty="0" smtClean="0"/>
          </a:p>
          <a:p>
            <a:pPr marL="171450" indent="-171450">
              <a:buFont typeface="Wingdings" charset="2"/>
              <a:buChar char="Ø"/>
            </a:pPr>
            <a:r>
              <a:rPr lang="it-IT" baseline="0" dirty="0" smtClean="0"/>
              <a:t>The </a:t>
            </a:r>
            <a:r>
              <a:rPr lang="it-IT" baseline="0" dirty="0" err="1" smtClean="0"/>
              <a:t>App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move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into</a:t>
            </a:r>
            <a:r>
              <a:rPr lang="it-IT" baseline="0" dirty="0" smtClean="0"/>
              <a:t> a </a:t>
            </a:r>
            <a:r>
              <a:rPr lang="it-IT" baseline="0" dirty="0" err="1" smtClean="0"/>
              <a:t>shell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app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that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aim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plugin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aggregator</a:t>
            </a:r>
            <a:endParaRPr lang="it-IT" baseline="0" dirty="0" smtClean="0"/>
          </a:p>
          <a:p>
            <a:pPr marL="171450" indent="-171450">
              <a:buFont typeface="Wingdings" charset="2"/>
              <a:buChar char="Ø"/>
            </a:pPr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1554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charset="2"/>
              <a:buChar char="Ø"/>
            </a:pPr>
            <a:r>
              <a:rPr lang="it-IT" dirty="0" err="1" smtClean="0"/>
              <a:t>Add</a:t>
            </a:r>
            <a:r>
              <a:rPr lang="it-IT" baseline="0" dirty="0" smtClean="0"/>
              <a:t> a new </a:t>
            </a:r>
            <a:r>
              <a:rPr lang="it-IT" baseline="0" dirty="0" err="1" smtClean="0"/>
              <a:t>plugin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that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support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same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protocols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writing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it</a:t>
            </a:r>
            <a:r>
              <a:rPr lang="it-IT" baseline="0" dirty="0" smtClean="0"/>
              <a:t> from scratch</a:t>
            </a:r>
          </a:p>
          <a:p>
            <a:pPr marL="171450" indent="-171450">
              <a:buFont typeface="Wingdings" charset="2"/>
              <a:buChar char="Ø"/>
            </a:pPr>
            <a:r>
              <a:rPr lang="it-IT" baseline="0" dirty="0" err="1" smtClean="0"/>
              <a:t>Remove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tech</a:t>
            </a:r>
            <a:r>
              <a:rPr lang="it-IT" baseline="0" dirty="0" smtClean="0"/>
              <a:t> </a:t>
            </a:r>
            <a:r>
              <a:rPr lang="it-IT" baseline="0" dirty="0" err="1" smtClean="0"/>
              <a:t>deb</a:t>
            </a:r>
            <a:endParaRPr lang="it-IT" baseline="0" dirty="0" smtClean="0"/>
          </a:p>
          <a:p>
            <a:pPr marL="171450" indent="-171450">
              <a:buFont typeface="Wingdings" charset="2"/>
              <a:buChar char="Ø"/>
            </a:pPr>
            <a:r>
              <a:rPr lang="it-IT" baseline="0" dirty="0" smtClean="0"/>
              <a:t>The Shell </a:t>
            </a:r>
            <a:r>
              <a:rPr lang="it-IT" baseline="0" dirty="0" err="1" smtClean="0"/>
              <a:t>Appp</a:t>
            </a:r>
            <a:r>
              <a:rPr lang="it-IT" baseline="0" dirty="0" smtClean="0"/>
              <a:t> can </a:t>
            </a:r>
            <a:r>
              <a:rPr lang="it-IT" baseline="0" dirty="0" err="1" smtClean="0"/>
              <a:t>switchnbetween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plugins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run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tiem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0413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charset="2"/>
              <a:buChar char="Ø"/>
            </a:pPr>
            <a:r>
              <a:rPr lang="it-IT" dirty="0" err="1" smtClean="0"/>
              <a:t>After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ww’ve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swrote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all</a:t>
            </a:r>
            <a:r>
              <a:rPr lang="it-IT" baseline="0" dirty="0" smtClean="0"/>
              <a:t> new </a:t>
            </a:r>
            <a:r>
              <a:rPr lang="it-IT" baseline="0" dirty="0" err="1" smtClean="0"/>
              <a:t>plugin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we</a:t>
            </a:r>
            <a:r>
              <a:rPr lang="it-IT" baseline="0" dirty="0" smtClean="0"/>
              <a:t> can </a:t>
            </a:r>
            <a:r>
              <a:rPr lang="it-IT" baseline="0" dirty="0" err="1" smtClean="0"/>
              <a:t>remove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old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ones</a:t>
            </a:r>
            <a:endParaRPr lang="it-IT" baseline="0" dirty="0" smtClean="0"/>
          </a:p>
          <a:p>
            <a:pPr marL="171450" indent="-171450">
              <a:buFont typeface="Wingdings" charset="2"/>
              <a:buChar char="Ø"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265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6736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101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23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9208" y="6325592"/>
            <a:ext cx="8233830" cy="89111"/>
          </a:xfrm>
          <a:prstGeom prst="rect">
            <a:avLst/>
          </a:prstGeom>
        </p:spPr>
      </p:pic>
      <p:sp>
        <p:nvSpPr>
          <p:cNvPr id="4" name="Title 3"/>
          <p:cNvSpPr txBox="1">
            <a:spLocks/>
          </p:cNvSpPr>
          <p:nvPr userDrawn="1"/>
        </p:nvSpPr>
        <p:spPr>
          <a:xfrm>
            <a:off x="328480" y="5069666"/>
            <a:ext cx="8815520" cy="145814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50" i="1" spc="300" dirty="0" smtClean="0">
                <a:solidFill>
                  <a:srgbClr val="000000"/>
                </a:solidFill>
                <a:latin typeface="Chronicle Display Light"/>
                <a:cs typeface="Chronicle Display Light"/>
              </a:rPr>
              <a:t>Thank you</a:t>
            </a:r>
            <a:endParaRPr lang="en-US" sz="4250" i="1" spc="300" dirty="0">
              <a:solidFill>
                <a:srgbClr val="000000"/>
              </a:solidFill>
              <a:latin typeface="Chronicle Display Light"/>
              <a:cs typeface="Chronicle Display Light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208" y="6310057"/>
            <a:ext cx="8233830" cy="12475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361532" y="5798740"/>
            <a:ext cx="7442039" cy="38369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0" spc="120" dirty="0" smtClean="0">
                <a:latin typeface="Avenir Book"/>
                <a:cs typeface="Avenir Book"/>
              </a:rPr>
              <a:t>THIS DOCUMENT IS PROPRIETARY AND CONFIDENTIAL. NO PART OF THIS DOCUMENT MAY BE DISCLOSED IN </a:t>
            </a:r>
            <a:br>
              <a:rPr lang="en-GB" sz="800" kern="0" spc="120" dirty="0" smtClean="0">
                <a:latin typeface="Avenir Book"/>
                <a:cs typeface="Avenir Book"/>
              </a:rPr>
            </a:br>
            <a:r>
              <a:rPr lang="en-GB" sz="800" kern="0" spc="120" dirty="0" smtClean="0">
                <a:latin typeface="Avenir Book"/>
                <a:cs typeface="Avenir Book"/>
              </a:rPr>
              <a:t>ANY MANNER TO A THIRD PARTY WITHOUT THE PRIOR WRITTEN CONSENT OF YOOX NET-A-PORTER GROUP</a:t>
            </a:r>
            <a:endParaRPr lang="en-GB" sz="800" kern="0" spc="12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6651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8613" y="1079047"/>
            <a:ext cx="8401246" cy="540702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7690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8613" y="1079047"/>
            <a:ext cx="8401246" cy="540702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Sub-title</a:t>
            </a:r>
          </a:p>
        </p:txBody>
      </p:sp>
    </p:spTree>
    <p:extLst>
      <p:ext uri="{BB962C8B-B14F-4D97-AF65-F5344CB8AC3E}">
        <p14:creationId xmlns:p14="http://schemas.microsoft.com/office/powerpoint/2010/main" val="212698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images only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999668" y="1628775"/>
            <a:ext cx="2730191" cy="1903275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999668" y="3612151"/>
            <a:ext cx="2730191" cy="1903275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4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images and text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18299" y="1543699"/>
            <a:ext cx="2445926" cy="397172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6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chart and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18299" y="1543699"/>
            <a:ext cx="2445926" cy="3971728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3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6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dot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060725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pic>
        <p:nvPicPr>
          <p:cNvPr id="9" name="Picture 8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1744813"/>
            <a:ext cx="2603500" cy="126320"/>
          </a:xfrm>
          <a:prstGeom prst="rect">
            <a:avLst/>
          </a:prstGeom>
        </p:spPr>
      </p:pic>
      <p:pic>
        <p:nvPicPr>
          <p:cNvPr id="10" name="Picture 9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1744813"/>
            <a:ext cx="2603500" cy="126320"/>
          </a:xfrm>
          <a:prstGeom prst="rect">
            <a:avLst/>
          </a:prstGeom>
        </p:spPr>
      </p:pic>
      <p:pic>
        <p:nvPicPr>
          <p:cNvPr id="11" name="Picture 10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1744813"/>
            <a:ext cx="2603500" cy="126320"/>
          </a:xfrm>
          <a:prstGeom prst="rect">
            <a:avLst/>
          </a:prstGeom>
        </p:spPr>
      </p:pic>
      <p:pic>
        <p:nvPicPr>
          <p:cNvPr id="12" name="Picture 11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3776813"/>
            <a:ext cx="2603500" cy="126320"/>
          </a:xfrm>
          <a:prstGeom prst="rect">
            <a:avLst/>
          </a:prstGeom>
        </p:spPr>
      </p:pic>
      <p:pic>
        <p:nvPicPr>
          <p:cNvPr id="13" name="Picture 12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3776813"/>
            <a:ext cx="2603500" cy="126320"/>
          </a:xfrm>
          <a:prstGeom prst="rect">
            <a:avLst/>
          </a:prstGeom>
        </p:spPr>
      </p:pic>
      <p:pic>
        <p:nvPicPr>
          <p:cNvPr id="14" name="Picture 13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3776813"/>
            <a:ext cx="2603500" cy="126320"/>
          </a:xfrm>
          <a:prstGeom prst="rect">
            <a:avLst/>
          </a:prstGeom>
        </p:spPr>
      </p:pic>
      <p:pic>
        <p:nvPicPr>
          <p:cNvPr id="15" name="Picture 14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5779861"/>
            <a:ext cx="2603500" cy="126320"/>
          </a:xfrm>
          <a:prstGeom prst="rect">
            <a:avLst/>
          </a:prstGeom>
        </p:spPr>
      </p:pic>
      <p:pic>
        <p:nvPicPr>
          <p:cNvPr id="16" name="Picture 15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5779861"/>
            <a:ext cx="2603500" cy="126320"/>
          </a:xfrm>
          <a:prstGeom prst="rect">
            <a:avLst/>
          </a:prstGeom>
        </p:spPr>
      </p:pic>
      <p:pic>
        <p:nvPicPr>
          <p:cNvPr id="17" name="Picture 16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5779861"/>
            <a:ext cx="2603500" cy="126320"/>
          </a:xfrm>
          <a:prstGeom prst="rect">
            <a:avLst/>
          </a:prstGeom>
        </p:spPr>
      </p:pic>
      <p:sp>
        <p:nvSpPr>
          <p:cNvPr id="2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229626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0615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060725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229626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10615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7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8" Type="http://schemas.openxmlformats.org/officeDocument/2006/relationships/image" Target="../media/image4.emf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0393" y="439326"/>
            <a:ext cx="6107804" cy="176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2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YNAP_Powerpoint Presentation_CA_1.pdf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4" b="83028"/>
          <a:stretch/>
        </p:blipFill>
        <p:spPr>
          <a:xfrm>
            <a:off x="0" y="943428"/>
            <a:ext cx="9144000" cy="130947"/>
          </a:xfrm>
          <a:prstGeom prst="rect">
            <a:avLst/>
          </a:prstGeom>
        </p:spPr>
      </p:pic>
      <p:pic>
        <p:nvPicPr>
          <p:cNvPr id="12" name="Picture 11" descr="YNAP_Powerpoint Presentation_CA_1.pdf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98" b="85097"/>
          <a:stretch/>
        </p:blipFill>
        <p:spPr>
          <a:xfrm>
            <a:off x="0" y="0"/>
            <a:ext cx="2267857" cy="943428"/>
          </a:xfrm>
          <a:prstGeom prst="rect">
            <a:avLst/>
          </a:prstGeom>
        </p:spPr>
      </p:pic>
      <p:sp>
        <p:nvSpPr>
          <p:cNvPr id="15" name="Title 3"/>
          <p:cNvSpPr txBox="1">
            <a:spLocks/>
          </p:cNvSpPr>
          <p:nvPr userDrawn="1"/>
        </p:nvSpPr>
        <p:spPr>
          <a:xfrm>
            <a:off x="6706418" y="381262"/>
            <a:ext cx="2098371" cy="1742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" kern="0" spc="100" dirty="0" smtClean="0">
                <a:latin typeface="Avenir Black"/>
                <a:cs typeface="Avenir Black"/>
              </a:rPr>
              <a:t>PAGE NUMBER</a:t>
            </a:r>
            <a:endParaRPr lang="en-US" sz="600" kern="0" spc="100" dirty="0">
              <a:latin typeface="Avenir Black"/>
              <a:cs typeface="Avenir Black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706418" y="479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00">
                <a:solidFill>
                  <a:schemeClr val="tx1"/>
                </a:solidFill>
                <a:latin typeface="Chronicle Display Light"/>
              </a:defRPr>
            </a:lvl1pPr>
          </a:lstStyle>
          <a:p>
            <a:fld id="{872B398A-EF09-E242-842D-FF241F6D1D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7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75" r:id="rId3"/>
    <p:sldLayoutId id="2147483676" r:id="rId4"/>
    <p:sldLayoutId id="2147483678" r:id="rId5"/>
    <p:sldLayoutId id="2147483679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620" y="4937760"/>
            <a:ext cx="7383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Chronicle Display Light" pitchFamily="50" charset="0"/>
              </a:rPr>
              <a:t>y</a:t>
            </a:r>
            <a:r>
              <a:rPr lang="en-US" sz="3600" b="1" dirty="0" err="1" smtClean="0">
                <a:latin typeface="Chronicle Display Light" pitchFamily="50" charset="0"/>
              </a:rPr>
              <a:t>oox.com</a:t>
            </a:r>
            <a:r>
              <a:rPr lang="en-US" sz="3600" b="1" dirty="0" smtClean="0">
                <a:latin typeface="Chronicle Display Light" pitchFamily="50" charset="0"/>
              </a:rPr>
              <a:t> iOS </a:t>
            </a:r>
            <a:r>
              <a:rPr lang="en-US" sz="3600" b="1" dirty="0" smtClean="0">
                <a:latin typeface="Chronicle Display Light" pitchFamily="50" charset="0"/>
              </a:rPr>
              <a:t>RE-APP</a:t>
            </a:r>
            <a:endParaRPr lang="en-US" sz="2400" i="1" dirty="0">
              <a:latin typeface="Chronicle Display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49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 smtClean="0"/>
              <a:t>That’s our vision ..</a:t>
            </a:r>
            <a:endParaRPr lang="en-US" sz="1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14646" y="1944132"/>
            <a:ext cx="650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believe YNSDK is a pillar for migration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14646" y="2791934"/>
            <a:ext cx="6507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believe YNSDK should be a “amazing” SDK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14646" y="4089393"/>
            <a:ext cx="650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Each iOS Dev should enjoy using it </a:t>
            </a:r>
            <a:r>
              <a:rPr lang="mr-IN" sz="2800" dirty="0" smtClean="0"/>
              <a:t>…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14646" y="4955965"/>
            <a:ext cx="650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 smtClean="0"/>
              <a:t>…</a:t>
            </a:r>
            <a:r>
              <a:rPr lang="en-US" sz="2800" dirty="0" smtClean="0"/>
              <a:t> because we enjoy creating it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68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 smtClean="0"/>
              <a:t>Why?</a:t>
            </a:r>
            <a:endParaRPr lang="en-US" sz="1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14646" y="1828800"/>
            <a:ext cx="6507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aim of this presentation is to present you our vision </a:t>
            </a:r>
            <a:r>
              <a:rPr lang="mr-IN" sz="2800" dirty="0" smtClean="0"/>
              <a:t>…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14646" y="3073628"/>
            <a:ext cx="650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 smtClean="0"/>
              <a:t>…</a:t>
            </a:r>
            <a:r>
              <a:rPr lang="en-US" sz="2800" dirty="0" smtClean="0"/>
              <a:t> because </a:t>
            </a:r>
            <a:r>
              <a:rPr lang="mr-IN" sz="2800" dirty="0" smtClean="0"/>
              <a:t>…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14646" y="3969948"/>
            <a:ext cx="650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 smtClean="0"/>
              <a:t>…</a:t>
            </a:r>
            <a:r>
              <a:rPr lang="en-US" sz="2800" dirty="0" smtClean="0"/>
              <a:t> we want to have your feedback </a:t>
            </a:r>
            <a:r>
              <a:rPr lang="mr-IN" sz="2800" dirty="0" smtClean="0"/>
              <a:t>…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14646" y="4802370"/>
            <a:ext cx="650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 smtClean="0"/>
              <a:t>…</a:t>
            </a:r>
            <a:r>
              <a:rPr lang="en-US" sz="2800" dirty="0" smtClean="0"/>
              <a:t>we believe in shared knowledge in YNAP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522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 smtClean="0"/>
              <a:t>Goals for RE-App</a:t>
            </a:r>
            <a:endParaRPr lang="en-US" sz="1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14646" y="1828800"/>
            <a:ext cx="6507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RE-design the App to introduce Mobile Framework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14646" y="3073628"/>
            <a:ext cx="6507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Ensure hot switch </a:t>
            </a:r>
            <a:r>
              <a:rPr lang="en-US" sz="2800" dirty="0" smtClean="0"/>
              <a:t>from legacy platform to </a:t>
            </a:r>
            <a:r>
              <a:rPr lang="en-US" sz="2800" dirty="0" smtClean="0"/>
              <a:t>WCS platform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14646" y="4241804"/>
            <a:ext cx="650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Remove tech debt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926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 smtClean="0"/>
              <a:t>Step 0 - Actual state monolith </a:t>
            </a:r>
            <a:r>
              <a:rPr lang="en-US" sz="2400" dirty="0" smtClean="0"/>
              <a:t>app</a:t>
            </a:r>
            <a:endParaRPr lang="en-US" sz="18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1682488" y="1996555"/>
            <a:ext cx="5810928" cy="35279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830632" y="2365887"/>
            <a:ext cx="2360429" cy="1411194"/>
          </a:xfrm>
          <a:prstGeom prst="ellipse">
            <a:avLst/>
          </a:prstGeom>
          <a:effectLst>
            <a:outerShdw blurRad="40000" dist="20000" dir="5400000" rotWithShape="0">
              <a:srgbClr val="000000">
                <a:alpha val="59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412224" y="2388313"/>
            <a:ext cx="2360429" cy="1389642"/>
          </a:xfrm>
          <a:prstGeom prst="ellipse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93816" y="2394224"/>
            <a:ext cx="2360429" cy="1405514"/>
          </a:xfrm>
          <a:prstGeom prst="ellipse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PDP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830630" y="3305748"/>
            <a:ext cx="2360429" cy="1405514"/>
          </a:xfrm>
          <a:prstGeom prst="ellipse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20438" y="3334085"/>
            <a:ext cx="2360429" cy="1405514"/>
          </a:xfrm>
          <a:prstGeom prst="ellipse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993814" y="3334085"/>
            <a:ext cx="2360429" cy="1405514"/>
          </a:xfrm>
          <a:prstGeom prst="ellipse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830626" y="4510154"/>
            <a:ext cx="5523617" cy="894628"/>
          </a:xfrm>
          <a:prstGeom prst="ellipse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API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86253" y="1996555"/>
            <a:ext cx="402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81730" y="5651500"/>
            <a:ext cx="5810928" cy="62281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3395768" y="5778242"/>
            <a:ext cx="247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YOOX LEGACY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2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/>
              <a:t>Step 1 - Segregation &amp; isolation</a:t>
            </a:r>
          </a:p>
          <a:p>
            <a:endParaRPr lang="en-US" sz="24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81730" y="1823432"/>
            <a:ext cx="5810928" cy="6326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72324" y="1976021"/>
            <a:ext cx="402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Shell App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13860" y="2827099"/>
            <a:ext cx="720000" cy="1681402"/>
          </a:xfrm>
          <a:prstGeom prst="rect">
            <a:avLst/>
          </a:prstGeom>
          <a:ln w="12700"/>
          <a:effectLst>
            <a:outerShdw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52061" y="2827099"/>
            <a:ext cx="720000" cy="16814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21890" y="2827099"/>
            <a:ext cx="720000" cy="16814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40093" y="2827099"/>
            <a:ext cx="720000" cy="16814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78294" y="2827099"/>
            <a:ext cx="720000" cy="16814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16495" y="2827099"/>
            <a:ext cx="720000" cy="16814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11069" y="4690080"/>
            <a:ext cx="5474261" cy="457262"/>
          </a:xfrm>
          <a:prstGeom prst="rect">
            <a:avLst/>
          </a:prstGeom>
          <a:ln w="12700"/>
          <a:effectLst>
            <a:outerShdw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</a:t>
            </a:r>
            <a:r>
              <a:rPr lang="en-US" dirty="0" smtClean="0"/>
              <a:t>API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786270" y="4599290"/>
            <a:ext cx="560185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727319" y="2662454"/>
            <a:ext cx="5248" cy="268424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708739" y="2662454"/>
            <a:ext cx="5316" cy="268424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632765" y="2662454"/>
            <a:ext cx="16681" cy="268424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570966" y="2662453"/>
            <a:ext cx="13869" cy="2684247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503344" y="2662453"/>
            <a:ext cx="5823" cy="2684247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681730" y="2562446"/>
            <a:ext cx="5810928" cy="296231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681730" y="5651500"/>
            <a:ext cx="5810928" cy="62281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>
            <a:spLocks/>
          </p:cNvSpPr>
          <p:nvPr/>
        </p:nvSpPr>
        <p:spPr>
          <a:xfrm>
            <a:off x="3395768" y="5778242"/>
            <a:ext cx="247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YOOX </a:t>
            </a:r>
            <a:r>
              <a:rPr lang="en-US" dirty="0" smtClean="0"/>
              <a:t>LEGACY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68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/>
              <a:t>Step </a:t>
            </a:r>
            <a:r>
              <a:rPr lang="en-US" sz="2400" dirty="0" smtClean="0"/>
              <a:t>2 </a:t>
            </a:r>
            <a:r>
              <a:rPr lang="mr-IN" sz="2400" dirty="0" smtClean="0"/>
              <a:t>–</a:t>
            </a:r>
            <a:r>
              <a:rPr lang="en-US" sz="2400" dirty="0" smtClean="0"/>
              <a:t> Replacing use case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1681730" y="1823432"/>
            <a:ext cx="5810928" cy="118646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4012" y="1983538"/>
            <a:ext cx="402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Shell App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681729" y="3296094"/>
            <a:ext cx="5810928" cy="239350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543863" y="3498112"/>
            <a:ext cx="720000" cy="14167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07109" y="3498112"/>
            <a:ext cx="720000" cy="1416788"/>
          </a:xfrm>
          <a:prstGeom prst="rect">
            <a:avLst/>
          </a:prstGeom>
          <a:gradFill>
            <a:gsLst>
              <a:gs pos="0">
                <a:srgbClr val="92D050"/>
              </a:gs>
              <a:gs pos="35000">
                <a:srgbClr val="92ED0A"/>
              </a:gs>
              <a:gs pos="100000">
                <a:schemeClr val="bg1"/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PLP</a:t>
            </a:r>
          </a:p>
          <a:p>
            <a:pPr algn="ctr"/>
            <a:r>
              <a:rPr lang="en-US" dirty="0" smtClean="0"/>
              <a:t>WCS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935510" y="5055190"/>
            <a:ext cx="2502799" cy="457262"/>
          </a:xfrm>
          <a:prstGeom prst="rect">
            <a:avLst/>
          </a:prstGeom>
          <a:ln w="12700"/>
          <a:effectLst>
            <a:outerShdw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881739" y="5053430"/>
            <a:ext cx="2408060" cy="459022"/>
          </a:xfrm>
          <a:prstGeom prst="rect">
            <a:avLst/>
          </a:prstGeom>
          <a:gradFill>
            <a:gsLst>
              <a:gs pos="0">
                <a:srgbClr val="92D050"/>
              </a:gs>
              <a:gs pos="35000">
                <a:srgbClr val="92ED0A"/>
              </a:gs>
              <a:gs pos="100000">
                <a:schemeClr val="bg1"/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YNSDK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4678882" y="3498112"/>
            <a:ext cx="13208" cy="201434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834130" y="2345352"/>
            <a:ext cx="5455669" cy="537548"/>
          </a:xfrm>
          <a:prstGeom prst="rect">
            <a:avLst/>
          </a:prstGeom>
          <a:noFill/>
          <a:ln w="41275">
            <a:solidFill>
              <a:schemeClr val="accent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Diamond 35"/>
          <p:cNvSpPr/>
          <p:nvPr/>
        </p:nvSpPr>
        <p:spPr>
          <a:xfrm>
            <a:off x="4399994" y="2397347"/>
            <a:ext cx="557776" cy="419100"/>
          </a:xfrm>
          <a:prstGeom prst="diamond">
            <a:avLst/>
          </a:prstGeom>
          <a:gradFill>
            <a:gsLst>
              <a:gs pos="0">
                <a:srgbClr val="FF000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/>
          <p:cNvCxnSpPr>
            <a:stCxn id="36" idx="3"/>
            <a:endCxn id="20" idx="0"/>
          </p:cNvCxnSpPr>
          <p:nvPr/>
        </p:nvCxnSpPr>
        <p:spPr>
          <a:xfrm>
            <a:off x="4957770" y="2606897"/>
            <a:ext cx="509339" cy="891215"/>
          </a:xfrm>
          <a:prstGeom prst="bent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6" idx="1"/>
            <a:endCxn id="19" idx="0"/>
          </p:cNvCxnSpPr>
          <p:nvPr/>
        </p:nvCxnSpPr>
        <p:spPr>
          <a:xfrm rot="10800000" flipV="1">
            <a:off x="3903864" y="2606896"/>
            <a:ext cx="496131" cy="891215"/>
          </a:xfrm>
          <a:prstGeom prst="bentConnector2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681729" y="5828130"/>
            <a:ext cx="5810928" cy="62281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>
            <a:spLocks/>
          </p:cNvSpPr>
          <p:nvPr/>
        </p:nvSpPr>
        <p:spPr>
          <a:xfrm>
            <a:off x="3395767" y="5954872"/>
            <a:ext cx="247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YOOX </a:t>
            </a:r>
            <a:r>
              <a:rPr lang="en-US" dirty="0" smtClean="0"/>
              <a:t>LEGACY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1834130" y="4992990"/>
            <a:ext cx="560185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02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2" grpId="0" animBg="1"/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/>
              <a:t>Step </a:t>
            </a:r>
            <a:r>
              <a:rPr lang="en-US" sz="2400" dirty="0" smtClean="0"/>
              <a:t>3 </a:t>
            </a:r>
            <a:r>
              <a:rPr lang="mr-IN" sz="2400" dirty="0" smtClean="0"/>
              <a:t>–</a:t>
            </a:r>
            <a:r>
              <a:rPr lang="en-GB" sz="2400" dirty="0" smtClean="0"/>
              <a:t> </a:t>
            </a:r>
            <a:r>
              <a:rPr lang="en-US" sz="2400" dirty="0" smtClean="0"/>
              <a:t>Removing legacy use cases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81730" y="1823432"/>
            <a:ext cx="5810928" cy="6326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72324" y="1976021"/>
            <a:ext cx="402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Shell App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13860" y="2827099"/>
            <a:ext cx="720000" cy="168140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  <a:ln w="12700"/>
          <a:effectLst>
            <a:outerShdw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52061" y="2827099"/>
            <a:ext cx="720000" cy="168140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21890" y="2827099"/>
            <a:ext cx="720000" cy="168140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40093" y="2827099"/>
            <a:ext cx="720000" cy="168140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78294" y="2827099"/>
            <a:ext cx="720000" cy="168140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16495" y="2827099"/>
            <a:ext cx="720000" cy="168140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11069" y="4690080"/>
            <a:ext cx="5474261" cy="45726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  <a:ln w="12700"/>
          <a:effectLst>
            <a:outerShdw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YNSDK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786270" y="4599290"/>
            <a:ext cx="560185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727319" y="2662454"/>
            <a:ext cx="5248" cy="268424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708739" y="2662454"/>
            <a:ext cx="5316" cy="268424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632765" y="2662454"/>
            <a:ext cx="16681" cy="268424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570966" y="2662453"/>
            <a:ext cx="13869" cy="2684247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503344" y="2662453"/>
            <a:ext cx="5823" cy="2684247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681730" y="2562447"/>
            <a:ext cx="5810928" cy="28985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681729" y="5701388"/>
            <a:ext cx="5810928" cy="62281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3395768" y="5828130"/>
            <a:ext cx="247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YOOX </a:t>
            </a:r>
            <a:r>
              <a:rPr lang="en-US" dirty="0" smtClean="0"/>
              <a:t>LEGACY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/>
              <a:t>Step 4</a:t>
            </a:r>
            <a:r>
              <a:rPr lang="en-US" sz="2400" dirty="0" smtClean="0"/>
              <a:t> </a:t>
            </a:r>
            <a:r>
              <a:rPr lang="mr-IN" sz="2400" dirty="0" smtClean="0"/>
              <a:t>–</a:t>
            </a:r>
            <a:r>
              <a:rPr lang="en-GB" sz="2400" dirty="0" smtClean="0"/>
              <a:t> Enabling YNSDK hot switch</a:t>
            </a:r>
            <a:endParaRPr lang="en-US" sz="24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81730" y="1823432"/>
            <a:ext cx="5810928" cy="6326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72324" y="1976021"/>
            <a:ext cx="402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Shell App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13860" y="2827099"/>
            <a:ext cx="720000" cy="1236901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  <a:ln w="12700"/>
          <a:effectLst>
            <a:outerShdw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52061" y="2827099"/>
            <a:ext cx="720000" cy="1236901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21890" y="2827099"/>
            <a:ext cx="720000" cy="1236901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40093" y="2827099"/>
            <a:ext cx="720000" cy="1236901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78294" y="2827099"/>
            <a:ext cx="720000" cy="1236901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16495" y="2827099"/>
            <a:ext cx="720000" cy="1236901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62234" y="4280197"/>
            <a:ext cx="5474261" cy="45726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  <a:ln w="12700"/>
          <a:effectLst>
            <a:outerShdw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YNSDK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783480" y="4180190"/>
            <a:ext cx="560185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715383" y="2662454"/>
            <a:ext cx="17184" cy="223974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711017" y="2662454"/>
            <a:ext cx="3038" cy="223974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641501" y="2662454"/>
            <a:ext cx="7946" cy="223974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584836" y="2662453"/>
            <a:ext cx="305" cy="2239747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503344" y="2662453"/>
            <a:ext cx="16884" cy="2239747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681730" y="2562447"/>
            <a:ext cx="5810928" cy="28985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681729" y="5701388"/>
            <a:ext cx="2860161" cy="62281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2194709" y="5828130"/>
            <a:ext cx="172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YOOX LEGACY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649447" y="5701388"/>
            <a:ext cx="2843212" cy="6228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5255391" y="5853392"/>
            <a:ext cx="172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WCS</a:t>
            </a:r>
            <a:endParaRPr lang="en-US" dirty="0"/>
          </a:p>
        </p:txBody>
      </p:sp>
      <p:sp>
        <p:nvSpPr>
          <p:cNvPr id="33" name="Diamond 32"/>
          <p:cNvSpPr/>
          <p:nvPr/>
        </p:nvSpPr>
        <p:spPr>
          <a:xfrm>
            <a:off x="4362613" y="4976810"/>
            <a:ext cx="557776" cy="419100"/>
          </a:xfrm>
          <a:prstGeom prst="diamond">
            <a:avLst/>
          </a:prstGeom>
          <a:gradFill>
            <a:gsLst>
              <a:gs pos="0">
                <a:srgbClr val="FF000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Elbow Connector 33"/>
          <p:cNvCxnSpPr>
            <a:endCxn id="21" idx="0"/>
          </p:cNvCxnSpPr>
          <p:nvPr/>
        </p:nvCxnSpPr>
        <p:spPr>
          <a:xfrm>
            <a:off x="4946943" y="5186360"/>
            <a:ext cx="1124110" cy="515028"/>
          </a:xfrm>
          <a:prstGeom prst="bent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5" idx="0"/>
          </p:cNvCxnSpPr>
          <p:nvPr/>
        </p:nvCxnSpPr>
        <p:spPr>
          <a:xfrm rot="10800000" flipV="1">
            <a:off x="3111810" y="5186360"/>
            <a:ext cx="1234666" cy="515028"/>
          </a:xfrm>
          <a:prstGeom prst="bentConnector2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10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/>
              <a:t>Step 5</a:t>
            </a:r>
            <a:r>
              <a:rPr lang="en-US" sz="2400" dirty="0" smtClean="0"/>
              <a:t> </a:t>
            </a:r>
            <a:r>
              <a:rPr lang="mr-IN" sz="2400" dirty="0" smtClean="0"/>
              <a:t>–</a:t>
            </a:r>
            <a:r>
              <a:rPr lang="en-GB" sz="2400" dirty="0" smtClean="0"/>
              <a:t> </a:t>
            </a:r>
            <a:r>
              <a:rPr lang="en-US" sz="2400" dirty="0" smtClean="0"/>
              <a:t>Migration to WCS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81730" y="1823432"/>
            <a:ext cx="5810928" cy="6326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72324" y="1976021"/>
            <a:ext cx="402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Shell App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13860" y="2827099"/>
            <a:ext cx="720000" cy="168140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  <a:ln w="12700"/>
          <a:effectLst>
            <a:outerShdw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52061" y="2827099"/>
            <a:ext cx="720000" cy="168140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21890" y="2827099"/>
            <a:ext cx="720000" cy="168140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40093" y="2827099"/>
            <a:ext cx="720000" cy="168140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78294" y="2827099"/>
            <a:ext cx="720000" cy="168140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16495" y="2827099"/>
            <a:ext cx="720000" cy="168140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11069" y="4690080"/>
            <a:ext cx="5474261" cy="457262"/>
          </a:xfrm>
          <a:prstGeom prst="rect">
            <a:avLst/>
          </a:prstGeom>
          <a:gradFill>
            <a:gsLst>
              <a:gs pos="0">
                <a:srgbClr val="00B050"/>
              </a:gs>
              <a:gs pos="35000">
                <a:srgbClr val="92D050"/>
              </a:gs>
              <a:gs pos="100000">
                <a:schemeClr val="bg1"/>
              </a:gs>
            </a:gsLst>
          </a:gradFill>
          <a:ln w="12700"/>
          <a:effectLst>
            <a:outerShdw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YNSDK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786270" y="4599290"/>
            <a:ext cx="560185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727319" y="2662454"/>
            <a:ext cx="5248" cy="268424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708739" y="2662454"/>
            <a:ext cx="5316" cy="268424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632765" y="2662454"/>
            <a:ext cx="16681" cy="268424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570966" y="2662453"/>
            <a:ext cx="13869" cy="2684247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503344" y="2662453"/>
            <a:ext cx="5823" cy="2684247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681730" y="2562447"/>
            <a:ext cx="5810928" cy="28985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681729" y="5701388"/>
            <a:ext cx="5810928" cy="6228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3395768" y="5828130"/>
            <a:ext cx="247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8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&amp; Closing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yout">
  <a:themeElements>
    <a:clrScheme name="YNAP Colours">
      <a:dk1>
        <a:srgbClr val="000000"/>
      </a:dk1>
      <a:lt1>
        <a:srgbClr val="FFFFFF"/>
      </a:lt1>
      <a:dk2>
        <a:srgbClr val="999999"/>
      </a:dk2>
      <a:lt2>
        <a:srgbClr val="CCCCCC"/>
      </a:lt2>
      <a:accent1>
        <a:srgbClr val="FFF454"/>
      </a:accent1>
      <a:accent2>
        <a:srgbClr val="A5DCFA"/>
      </a:accent2>
      <a:accent3>
        <a:srgbClr val="CCCCCC"/>
      </a:accent3>
      <a:accent4>
        <a:srgbClr val="CBBE45"/>
      </a:accent4>
      <a:accent5>
        <a:srgbClr val="FFFBC9"/>
      </a:accent5>
      <a:accent6>
        <a:srgbClr val="6B8EA2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8479</TotalTime>
  <Words>298</Words>
  <Application>Microsoft Macintosh PowerPoint</Application>
  <PresentationFormat>On-screen Show (4:3)</PresentationFormat>
  <Paragraphs>94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Avenir Black</vt:lpstr>
      <vt:lpstr>Avenir Book</vt:lpstr>
      <vt:lpstr>Calibri</vt:lpstr>
      <vt:lpstr>Chronicle Display Light</vt:lpstr>
      <vt:lpstr>Mangal</vt:lpstr>
      <vt:lpstr>Wingdings</vt:lpstr>
      <vt:lpstr>Arial</vt:lpstr>
      <vt:lpstr>Cover &amp; Closing Slides</vt:lpstr>
      <vt:lpstr>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Net-a-porter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hvuyuy</dc:title>
  <dc:creator>Ceila Armitage</dc:creator>
  <cp:lastModifiedBy>Microsoft Office User</cp:lastModifiedBy>
  <cp:revision>273</cp:revision>
  <dcterms:created xsi:type="dcterms:W3CDTF">2015-09-22T11:57:21Z</dcterms:created>
  <dcterms:modified xsi:type="dcterms:W3CDTF">2018-01-14T18:15:28Z</dcterms:modified>
</cp:coreProperties>
</file>