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D5D215-9739-4FDD-BE69-13949DB30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7546F15-A960-4B0C-B76B-B7B6621FB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DF5B6CD-A8B1-4522-A451-73B836B4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A439-84EF-42B1-941D-E0C1F03F541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8F910A4-2BD0-46C5-9581-634E148A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8411E51-3948-4005-A310-2677312C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3962-24ED-4F72-BE97-D2D3110C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7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63DCEB-B872-4FD3-B359-F2C41E61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79E4BBF-14E2-4FE4-900C-A25A16D1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E9A36BB-5DBD-40B3-BE15-A573B3D7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A439-84EF-42B1-941D-E0C1F03F541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1257194-387C-4656-A862-7494E8BA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37ADC0C-182B-43EC-BB16-A5B7E315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3962-24ED-4F72-BE97-D2D3110C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7C1BB7D-B568-48DE-9701-1D2DAF1A7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D4BF65C-C88F-492F-84DA-E8E05B51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7C7FCDD-5E17-4D7E-B361-7321F92C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A439-84EF-42B1-941D-E0C1F03F541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4A9731-3F90-4722-A245-0BEDFF0D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7A8151E-296E-47D4-99A7-C4FD3EFC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3962-24ED-4F72-BE97-D2D3110C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0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9AD15E-D6B9-4271-A687-9EA2B854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3D8C08C-2EDD-4F7F-BF10-3A8E8D86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3973774-6128-4A7E-896C-AC57FB4E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A439-84EF-42B1-941D-E0C1F03F541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D20A94-B929-4D98-AC8C-E7DFD134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BAA798E-49EE-42A9-9E2F-ED8E925E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3962-24ED-4F72-BE97-D2D3110C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7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1C3B0F-82CF-4A34-A9DB-9B1EA936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30D9DD4-D7ED-4B8A-AF09-3A3A02D2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755E9CE-0DFF-4239-9693-A8087B2B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A439-84EF-42B1-941D-E0C1F03F541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62BB229-BAC4-4F71-B326-3800555C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8F43AF-16C8-4BEB-84F7-D0909145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3962-24ED-4F72-BE97-D2D3110C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6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BFB332-09AC-4458-9E12-0515FF76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F3A83F-4113-41B5-8F77-CCE3B3DAF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A111E4D-36DA-4AF7-A1C5-9F46BBFA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81D6121-25E6-40E4-A65B-8968FEB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A439-84EF-42B1-941D-E0C1F03F541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2E2440-5F0F-4505-8C0C-0231B175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EF173A4-B641-4DE7-9CC1-1BFB96C8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3962-24ED-4F72-BE97-D2D3110C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2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41BA38-8508-4F19-8388-F7B99AFA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64485C9-1F19-4478-934E-341095A21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3B38BB8-6F7B-487B-B0E1-1F1002AF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A7A5B29-C289-423D-9075-F160429A8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5916EA-0CFB-4718-AE3B-41E539FB7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3CF4F78-524A-4C9B-BB12-FB8ECAB6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A439-84EF-42B1-941D-E0C1F03F541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FB9F8BC5-B305-4A03-B7E4-265F04FC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EC49A49-6ED4-4123-A485-A33730FD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3962-24ED-4F72-BE97-D2D3110C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3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872D86-FDA1-46DE-B31D-04D1CF92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3FC3A49-AA7A-4A91-80BB-9A5A0CE4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A439-84EF-42B1-941D-E0C1F03F541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52938A2-3611-4575-B6DE-E6876787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4BD5A45-F239-4B20-B83E-8CC9A33F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3962-24ED-4F72-BE97-D2D3110C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0A6A759-5BD0-41A4-9497-23664381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A439-84EF-42B1-941D-E0C1F03F541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E8E5025-4222-48F6-9F8A-A81748EB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6C8E750-3DE9-49A9-B414-B29A2F5D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3962-24ED-4F72-BE97-D2D3110C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2F5C59-A766-4E01-8117-508CC1BB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24C1A1-C068-4A23-B086-3AE184DC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1C7C213-04CD-469D-B467-4E21E24F1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F068897-817E-4F7A-B4BB-A9BD7396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A439-84EF-42B1-941D-E0C1F03F541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105B255-4411-42B0-8D44-34FDE9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0C10B8C-EEAD-4917-88CA-918BB332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3962-24ED-4F72-BE97-D2D3110C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CE932A-4586-4DE0-BA8F-B2AE7C38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8C3E7C3-B4B4-46ED-965B-14E340C22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5BEFA95-1717-4FA4-B7E8-F272EE84F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117CD9D-B886-44D2-A0E2-DFA99B2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A439-84EF-42B1-941D-E0C1F03F541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B63BF0A-3B63-4AFD-988F-88406F5A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7E3C09A-883E-4DF9-90C6-38231996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3962-24ED-4F72-BE97-D2D3110C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8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928F180-1144-4F18-BAED-4A47EED6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2203E12-3359-404F-8D1C-E49F400AE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6A13FD8-C621-4FA1-A2BC-FE7007046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FA439-84EF-42B1-941D-E0C1F03F541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8CE8ED9-B3F6-45BE-A288-7F741FAA1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BE9D618-B809-4906-9365-75FAD7FC5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3962-24ED-4F72-BE97-D2D3110C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5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F9BFC8-80AF-43AB-B9DB-93A28F071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dirty="0"/>
              <a:t>Learning and Generalisation in </a:t>
            </a:r>
            <a:r>
              <a:rPr lang="sv-SE" sz="4400" dirty="0" err="1"/>
              <a:t>Feed</a:t>
            </a:r>
            <a:r>
              <a:rPr lang="sv-SE" sz="4400" dirty="0"/>
              <a:t>-Forward </a:t>
            </a:r>
            <a:r>
              <a:rPr lang="sv-SE" sz="4400" dirty="0" err="1"/>
              <a:t>Networks</a:t>
            </a:r>
            <a:r>
              <a:rPr lang="sv-SE" sz="4400" dirty="0"/>
              <a:t> – from </a:t>
            </a:r>
            <a:r>
              <a:rPr lang="sv-SE" sz="4400" dirty="0" err="1"/>
              <a:t>Perceptron</a:t>
            </a:r>
            <a:r>
              <a:rPr lang="sv-SE" sz="4400" dirty="0"/>
              <a:t> Learning to </a:t>
            </a:r>
            <a:r>
              <a:rPr lang="sv-SE" sz="4400" dirty="0" err="1"/>
              <a:t>Backprop</a:t>
            </a:r>
            <a:endParaRPr lang="en-US" sz="44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7FBBAD4-6509-4B9C-A23A-F9CCA1552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3431"/>
          </a:xfrm>
        </p:spPr>
        <p:txBody>
          <a:bodyPr/>
          <a:lstStyle/>
          <a:p>
            <a:r>
              <a:rPr lang="sv-SE" dirty="0" err="1"/>
              <a:t>Artificla</a:t>
            </a:r>
            <a:r>
              <a:rPr lang="sv-SE" dirty="0"/>
              <a:t> Neural </a:t>
            </a:r>
            <a:r>
              <a:rPr lang="sv-SE" dirty="0" err="1"/>
              <a:t>Networks</a:t>
            </a:r>
            <a:r>
              <a:rPr lang="sv-SE" dirty="0"/>
              <a:t> and Deep </a:t>
            </a:r>
            <a:r>
              <a:rPr lang="sv-SE" dirty="0" err="1"/>
              <a:t>Architectures</a:t>
            </a:r>
            <a:r>
              <a:rPr lang="sv-SE" dirty="0"/>
              <a:t> – Lab 1</a:t>
            </a:r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7879D126-F1A4-4468-B39E-CC5669C5A321}"/>
              </a:ext>
            </a:extLst>
          </p:cNvPr>
          <p:cNvSpPr txBox="1"/>
          <p:nvPr/>
        </p:nvSpPr>
        <p:spPr>
          <a:xfrm>
            <a:off x="4397828" y="4338735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Fredrik Danielsson, Franco </a:t>
            </a:r>
            <a:r>
              <a:rPr lang="sv-SE" dirty="0" err="1"/>
              <a:t>Ruggeri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3164C3-0B38-470F-B8CB-D561DAC5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1641"/>
            <a:ext cx="3730752" cy="1693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Series Prediction – Model Selection,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Regularisation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Validation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A3EC555-A82F-4187-A74F-B93D0218A74B}"/>
              </a:ext>
            </a:extLst>
          </p:cNvPr>
          <p:cNvSpPr txBox="1"/>
          <p:nvPr/>
        </p:nvSpPr>
        <p:spPr>
          <a:xfrm>
            <a:off x="4864100" y="341641"/>
            <a:ext cx="6675627" cy="1690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Regularisation</a:t>
            </a:r>
            <a:r>
              <a:rPr lang="en-US" sz="2000" dirty="0"/>
              <a:t> strength set to 0.00001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30 training runs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Single hidden layer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latshållare för innehåll 4" descr="En bild som visar skärmbild&#10;&#10;Automatiskt genererad beskrivning">
            <a:extLst>
              <a:ext uri="{FF2B5EF4-FFF2-40B4-BE49-F238E27FC236}">
                <a16:creationId xmlns:a16="http://schemas.microsoft.com/office/drawing/2014/main" id="{CAB97234-5127-44F0-B5D3-74C18AFA7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95" y="3030240"/>
            <a:ext cx="7607808" cy="27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5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E874EB-0147-4598-AF55-215E20B0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/>
              <a:t>Time Series Prediction – Model Selection, </a:t>
            </a:r>
            <a:r>
              <a:rPr lang="en-US" sz="2500" dirty="0" err="1"/>
              <a:t>Regularisation</a:t>
            </a:r>
            <a:r>
              <a:rPr lang="en-US" sz="2500" dirty="0"/>
              <a:t> and Validation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2E62547-6C5F-498E-A593-19F2129FDFF1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000" dirty="0"/>
              <a:t>R</a:t>
            </a:r>
            <a:r>
              <a:rPr lang="en-US" sz="2000" dirty="0" err="1"/>
              <a:t>egularisation</a:t>
            </a:r>
            <a:r>
              <a:rPr lang="en-US" sz="2000" dirty="0"/>
              <a:t> parameter set to 0.01 (left) and 0.00001 (right)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Lower value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wider distribution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Higher value </a:t>
            </a:r>
            <a:r>
              <a:rPr lang="en-US" sz="2000" dirty="0">
                <a:sym typeface="Wingdings" panose="05000000000000000000" pitchFamily="2" charset="2"/>
              </a:rPr>
              <a:t> thinner distribution</a:t>
            </a:r>
            <a:r>
              <a:rPr lang="en-US" sz="20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skärmbild&#10;&#10;Automatiskt genererad beskrivning">
            <a:extLst>
              <a:ext uri="{FF2B5EF4-FFF2-40B4-BE49-F238E27FC236}">
                <a16:creationId xmlns:a16="http://schemas.microsoft.com/office/drawing/2014/main" id="{BFA56E22-C522-475A-AF2C-CFB85F55E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8" y="2742397"/>
            <a:ext cx="4403799" cy="329184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6EE01446-DE2A-4D1D-AAB1-7896F31F2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752" y="2742397"/>
            <a:ext cx="4403799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8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571227-2ECB-4730-9780-CBE9CFEA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Series Prediction – Model Selection, Regularisation and Validation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117ACAE2-8401-4F4A-A732-26DFAE69781F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000" dirty="0"/>
              <a:t>T</a:t>
            </a:r>
            <a:r>
              <a:rPr lang="en-US" sz="2000" dirty="0"/>
              <a:t>he prediction is pretty decent, basically the same inflection points but looks slightly shifted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Final configuration: 8 neurons, with regularization parameter set to 0.00001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Final MSE: 0.0166 ± 0.003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, karta&#10;&#10;Automatiskt genererad beskrivning">
            <a:extLst>
              <a:ext uri="{FF2B5EF4-FFF2-40B4-BE49-F238E27FC236}">
                <a16:creationId xmlns:a16="http://schemas.microsoft.com/office/drawing/2014/main" id="{658AC5C3-0518-41EA-9F81-AA96D6CDF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177652"/>
            <a:ext cx="6019331" cy="44994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6399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05C594-47B1-402A-8C75-9CE725D1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Comparison of Two- and Three-Layer Perceptron for Noisy Time Series Prediction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61C97E94-F1A3-4D11-9BFD-7D4C2C2F683A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000" dirty="0"/>
              <a:t>T</a:t>
            </a:r>
            <a:r>
              <a:rPr lang="en-US" sz="2000" dirty="0" err="1"/>
              <a:t>ables</a:t>
            </a:r>
            <a:r>
              <a:rPr lang="en-US" sz="2000" dirty="0"/>
              <a:t> for two-layer perceptron (left) and three-layer perceptron (right)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Left table has no Gaussian noise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While right table has different levels of additive Gaussian noise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 descr="En bild som visar skärmbild&#10;&#10;Automatiskt genererad beskrivning">
            <a:extLst>
              <a:ext uri="{FF2B5EF4-FFF2-40B4-BE49-F238E27FC236}">
                <a16:creationId xmlns:a16="http://schemas.microsoft.com/office/drawing/2014/main" id="{A43E0D55-D80D-45E3-84E2-706B2CD6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3486719"/>
            <a:ext cx="4974336" cy="1803196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EDDDEB5F-7E53-4C17-84F1-21A22A2C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3635949"/>
            <a:ext cx="4974336" cy="1504736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F9771500-1A4D-44DB-A44A-693C509DFC1C}"/>
              </a:ext>
            </a:extLst>
          </p:cNvPr>
          <p:cNvSpPr txBox="1"/>
          <p:nvPr/>
        </p:nvSpPr>
        <p:spPr>
          <a:xfrm>
            <a:off x="793102" y="559836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Single-Layer</a:t>
            </a:r>
            <a:r>
              <a:rPr lang="sv-SE" dirty="0"/>
              <a:t> </a:t>
            </a:r>
            <a:r>
              <a:rPr lang="sv-SE" dirty="0" err="1"/>
              <a:t>Perceptron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3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1692058-04D9-43E4-BB58-16CD0F538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THANK YOU!</a:t>
            </a:r>
            <a:endParaRPr lang="en-US" dirty="0"/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D094CA5D-2BE7-43AA-9593-39D6301F6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0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693999-55A2-4E78-A80D-FC582EC8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Classification with a Single-Layer Perceptron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37B97CD8-A949-4713-85CC-6033A344245F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Delta rule vs Perceptron learning. Comparison between a linearly separable set (left) and a linearbly unseparable set (right).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karta&#10;&#10;Automatiskt genererad beskrivning">
            <a:extLst>
              <a:ext uri="{FF2B5EF4-FFF2-40B4-BE49-F238E27FC236}">
                <a16:creationId xmlns:a16="http://schemas.microsoft.com/office/drawing/2014/main" id="{98A8BBD7-1587-4415-A4B0-550A0A44D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88" y="2742397"/>
            <a:ext cx="4389120" cy="329184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 descr="En bild som visar bord, olika, dator&#10;&#10;Automatiskt genererad beskrivning">
            <a:extLst>
              <a:ext uri="{FF2B5EF4-FFF2-40B4-BE49-F238E27FC236}">
                <a16:creationId xmlns:a16="http://schemas.microsoft.com/office/drawing/2014/main" id="{2750CC0D-82DD-4034-979F-18F063B81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92" y="2742397"/>
            <a:ext cx="438912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D682A7A-844E-4200-9466-6E915A8C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Classification with a Single-Layer Perceptron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F56AFF7-8621-414F-A97A-8FF0CD106732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000" dirty="0"/>
              <a:t>C</a:t>
            </a:r>
            <a:r>
              <a:rPr lang="en-US" sz="2000" dirty="0" err="1"/>
              <a:t>omparison</a:t>
            </a:r>
            <a:r>
              <a:rPr lang="en-US" sz="2000" dirty="0"/>
              <a:t> of delta rule and perceptron learning rule (left)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Comparison of batch and sequential modes, in terms of learning curve (right)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skärmbild&#10;&#10;Automatiskt genererad beskrivning">
            <a:extLst>
              <a:ext uri="{FF2B5EF4-FFF2-40B4-BE49-F238E27FC236}">
                <a16:creationId xmlns:a16="http://schemas.microsoft.com/office/drawing/2014/main" id="{97521A34-B4E3-49FF-9F5D-9FCE72D4A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88" y="2742397"/>
            <a:ext cx="4389120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 descr="En bild som visar karta&#10;&#10;Automatiskt genererad beskrivning">
            <a:extLst>
              <a:ext uri="{FF2B5EF4-FFF2-40B4-BE49-F238E27FC236}">
                <a16:creationId xmlns:a16="http://schemas.microsoft.com/office/drawing/2014/main" id="{714EFC3C-349F-4FA9-9F5A-D35AE99AC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92" y="2742397"/>
            <a:ext cx="438912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7DEDC9-79C8-4DEF-BADF-A5E58DE8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with a Single-Layer Perceptron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90A4692D-4B49-48EF-9B03-A5A65FC57F30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Right figure: Decision boundaries of </a:t>
            </a:r>
            <a:r>
              <a:rPr lang="en-US" sz="2400" dirty="0" err="1"/>
              <a:t>perceptrons</a:t>
            </a:r>
            <a:r>
              <a:rPr lang="en-US" sz="2400" dirty="0"/>
              <a:t>, for the different sub-samples of the original data set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Trained with delta rule in batch mode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D8E915FF-7A6F-4BA9-9542-4FA3E9877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09" y="1749052"/>
            <a:ext cx="4475531" cy="33566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932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926F49-BFBC-4172-81AD-AF2CD2E9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1641"/>
            <a:ext cx="3730752" cy="1693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with a Single-Layer Perceptron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D82076E7-9406-4BE9-87D2-8B0C9D280B9F}"/>
              </a:ext>
            </a:extLst>
          </p:cNvPr>
          <p:cNvSpPr txBox="1"/>
          <p:nvPr/>
        </p:nvSpPr>
        <p:spPr>
          <a:xfrm>
            <a:off x="4864100" y="341641"/>
            <a:ext cx="6675627" cy="1690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Accuracy table computed on the original training set and on the test set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Perceptrons training with a sub-sample of the original data according to the leftmost column of the table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Delta rule in batch mode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Results averaged over 100 different runs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latshållare för innehåll 4" descr="En bild som visar skärmbild&#10;&#10;Automatiskt genererad beskrivning">
            <a:extLst>
              <a:ext uri="{FF2B5EF4-FFF2-40B4-BE49-F238E27FC236}">
                <a16:creationId xmlns:a16="http://schemas.microsoft.com/office/drawing/2014/main" id="{C8078757-6902-4BD0-BAEC-B285DAE6B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95" y="3857589"/>
            <a:ext cx="7607808" cy="11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7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0D3A1B-61A9-4C9F-AEFC-5F34AAE6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Classification and Regression with a Two-Layer Perceptron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2A73C2B4-7494-46E7-9026-32AF80E57AF8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000" dirty="0" err="1"/>
              <a:t>Very</a:t>
            </a:r>
            <a:r>
              <a:rPr lang="sv-SE" sz="2000" dirty="0"/>
              <a:t> </a:t>
            </a:r>
            <a:r>
              <a:rPr lang="sv-SE" sz="2000" dirty="0" err="1"/>
              <a:t>poor</a:t>
            </a:r>
            <a:r>
              <a:rPr lang="sv-SE" sz="2000" dirty="0"/>
              <a:t> </a:t>
            </a:r>
            <a:r>
              <a:rPr lang="sv-SE" sz="2000" dirty="0" err="1"/>
              <a:t>results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1 and 2 </a:t>
            </a:r>
            <a:r>
              <a:rPr lang="sv-SE" sz="2000" dirty="0" err="1"/>
              <a:t>hidden</a:t>
            </a:r>
            <a:r>
              <a:rPr lang="sv-SE" sz="2000" dirty="0"/>
              <a:t> </a:t>
            </a:r>
            <a:r>
              <a:rPr lang="sv-SE" sz="2000" dirty="0" err="1"/>
              <a:t>nodes</a:t>
            </a:r>
            <a:r>
              <a:rPr lang="sv-SE" sz="2000" dirty="0"/>
              <a:t>. </a:t>
            </a:r>
            <a:r>
              <a:rPr lang="sv-SE" sz="2000" dirty="0" err="1"/>
              <a:t>Seems</a:t>
            </a:r>
            <a:r>
              <a:rPr lang="sv-SE" sz="2000" dirty="0"/>
              <a:t> to be </a:t>
            </a:r>
            <a:r>
              <a:rPr lang="sv-SE" sz="2000" dirty="0" err="1"/>
              <a:t>almost</a:t>
            </a:r>
            <a:r>
              <a:rPr lang="sv-SE" sz="2000" dirty="0"/>
              <a:t> </a:t>
            </a:r>
            <a:r>
              <a:rPr lang="sv-SE" sz="2000" dirty="0" err="1"/>
              <a:t>identical</a:t>
            </a:r>
            <a:r>
              <a:rPr lang="sv-SE" sz="2000" dirty="0"/>
              <a:t> going </a:t>
            </a:r>
            <a:r>
              <a:rPr lang="sv-SE" sz="2000" dirty="0" err="1"/>
              <a:t>beyond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.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30CF151B-19BE-47FA-A0FB-B1F2F05FE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32" y="2649091"/>
            <a:ext cx="4389120" cy="3291840"/>
          </a:xfrm>
          <a:prstGeom prst="rect">
            <a:avLst/>
          </a:prstGeom>
        </p:spPr>
      </p:pic>
      <p:pic>
        <p:nvPicPr>
          <p:cNvPr id="7" name="Bildobjekt 6" descr="En bild som visar karta, text&#10;&#10;Automatiskt genererad beskrivning">
            <a:extLst>
              <a:ext uri="{FF2B5EF4-FFF2-40B4-BE49-F238E27FC236}">
                <a16:creationId xmlns:a16="http://schemas.microsoft.com/office/drawing/2014/main" id="{651D8587-9EC5-489F-913E-367B6158E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73" y="2649091"/>
            <a:ext cx="438912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9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0EDABB-2DAF-43A8-BE07-25C0D1C9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and Regression with a Two-Layer Perceptron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E40077-D568-4BC9-B75A-9E9F24DFF6C0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To the right: </a:t>
            </a:r>
            <a:r>
              <a:rPr lang="sv-SE" sz="2400" dirty="0" err="1"/>
              <a:t>How</a:t>
            </a:r>
            <a:r>
              <a:rPr lang="sv-SE" sz="2400" dirty="0"/>
              <a:t> the different scenarios </a:t>
            </a:r>
            <a:r>
              <a:rPr lang="sv-SE" sz="2400" dirty="0" err="1"/>
              <a:t>differ</a:t>
            </a:r>
            <a:r>
              <a:rPr lang="sv-SE" sz="2400" dirty="0"/>
              <a:t>, </a:t>
            </a:r>
            <a:r>
              <a:rPr lang="sv-SE" sz="2400" dirty="0" err="1"/>
              <a:t>averaged</a:t>
            </a:r>
            <a:r>
              <a:rPr lang="sv-SE" sz="2400" dirty="0"/>
              <a:t> over 100 </a:t>
            </a:r>
            <a:r>
              <a:rPr lang="sv-SE" sz="2400" dirty="0" err="1"/>
              <a:t>runs</a:t>
            </a:r>
            <a:endParaRPr lang="sv-SE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err="1"/>
              <a:t>Two</a:t>
            </a:r>
            <a:r>
              <a:rPr lang="sv-SE" sz="2400" dirty="0"/>
              <a:t> </a:t>
            </a:r>
            <a:r>
              <a:rPr lang="sv-SE" sz="2400" dirty="0" err="1"/>
              <a:t>clear</a:t>
            </a:r>
            <a:r>
              <a:rPr lang="sv-SE" sz="2400" dirty="0"/>
              <a:t> </a:t>
            </a:r>
            <a:r>
              <a:rPr lang="sv-SE" sz="2400" dirty="0" err="1"/>
              <a:t>outliers</a:t>
            </a:r>
            <a:r>
              <a:rPr lang="sv-SE" sz="2400" dirty="0"/>
              <a:t>: Scenario 1 (best) and Scenario 4 (</a:t>
            </a:r>
            <a:r>
              <a:rPr lang="sv-SE" sz="2400" dirty="0" err="1"/>
              <a:t>worst</a:t>
            </a:r>
            <a:r>
              <a:rPr lang="sv-SE" sz="2400" dirty="0"/>
              <a:t>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, karta&#10;&#10;Automatiskt genererad beskrivning">
            <a:extLst>
              <a:ext uri="{FF2B5EF4-FFF2-40B4-BE49-F238E27FC236}">
                <a16:creationId xmlns:a16="http://schemas.microsoft.com/office/drawing/2014/main" id="{2F8525E6-C69C-4EFB-84DE-1486F10A8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09" y="1749053"/>
            <a:ext cx="4475531" cy="33566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6912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E2DC3C-1206-4068-AFE9-466A32E8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Classification and Regression with a Two-Layer Perceptron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5A7F03F8-3C85-4ECF-AA02-AF2B8903157E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000" dirty="0"/>
              <a:t>D</a:t>
            </a:r>
            <a:r>
              <a:rPr lang="en-US" sz="2000" dirty="0" err="1"/>
              <a:t>ecent</a:t>
            </a:r>
            <a:r>
              <a:rPr lang="en-US" sz="2000" dirty="0"/>
              <a:t> approximation, not great.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One reason could be the high learning rate used (0.5) over 100 epochs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Perhaps not converged enough?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säng&#10;&#10;Automatiskt genererad beskrivning">
            <a:extLst>
              <a:ext uri="{FF2B5EF4-FFF2-40B4-BE49-F238E27FC236}">
                <a16:creationId xmlns:a16="http://schemas.microsoft.com/office/drawing/2014/main" id="{E0DDC14B-8A85-4B30-9D62-BDEF084DA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07" y="2737706"/>
            <a:ext cx="4389120" cy="329184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789F2440-2105-4195-85E9-58BFF5D1E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73" y="2737706"/>
            <a:ext cx="438912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8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22F45D-F22B-46D1-A65D-30D570D9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and Regression with a Two-Layer Perceptron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B549D69B-7D4E-4CAA-B67A-9C4D45B6C332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000" dirty="0"/>
              <a:t>T</a:t>
            </a:r>
            <a:r>
              <a:rPr lang="en-US" sz="2000" dirty="0"/>
              <a:t>raining vs validation MSE over number of samples [%].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Number of hidden nodes = 25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Learning rate = 0.1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Epochs = 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karta&#10;&#10;Automatiskt genererad beskrivning">
            <a:extLst>
              <a:ext uri="{FF2B5EF4-FFF2-40B4-BE49-F238E27FC236}">
                <a16:creationId xmlns:a16="http://schemas.microsoft.com/office/drawing/2014/main" id="{7421A251-8C82-47BB-AFD7-0A86A674E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170128"/>
            <a:ext cx="6019331" cy="45144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1576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432</Words>
  <Application>Microsoft Office PowerPoint</Application>
  <PresentationFormat>Bredbild</PresentationFormat>
  <Paragraphs>48</Paragraphs>
  <Slides>14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Learning and Generalisation in Feed-Forward Networks – from Perceptron Learning to Backprop</vt:lpstr>
      <vt:lpstr>Classification with a Single-Layer Perceptron</vt:lpstr>
      <vt:lpstr>Classification with a Single-Layer Perceptron</vt:lpstr>
      <vt:lpstr>Classification with a Single-Layer Perceptron</vt:lpstr>
      <vt:lpstr>Classification with a Single-Layer Perceptron</vt:lpstr>
      <vt:lpstr>Classification and Regression with a Two-Layer Perceptron</vt:lpstr>
      <vt:lpstr>Classification and Regression with a Two-Layer Perceptron</vt:lpstr>
      <vt:lpstr>Classification and Regression with a Two-Layer Perceptron</vt:lpstr>
      <vt:lpstr>Classification and Regression with a Two-Layer Perceptron</vt:lpstr>
      <vt:lpstr>Time Series Prediction – Model Selection, Regularisation and Validation</vt:lpstr>
      <vt:lpstr>Time Series Prediction – Model Selection, Regularisation and Validation</vt:lpstr>
      <vt:lpstr>Time Series Prediction – Model Selection, Regularisation and Validation</vt:lpstr>
      <vt:lpstr>Comparison of Two- and Three-Layer Perceptron for Noisy Time Series Prediction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and Generalisation in Feed-Forward Networks – from Perceptron Learning to Backprop</dc:title>
  <dc:creator>Fredrik Danielsson</dc:creator>
  <cp:lastModifiedBy>Fredrik Danielsson</cp:lastModifiedBy>
  <cp:revision>1</cp:revision>
  <dcterms:created xsi:type="dcterms:W3CDTF">2020-09-17T14:21:07Z</dcterms:created>
  <dcterms:modified xsi:type="dcterms:W3CDTF">2020-09-17T14:38:58Z</dcterms:modified>
</cp:coreProperties>
</file>