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81" r:id="rId7"/>
    <p:sldId id="274" r:id="rId8"/>
    <p:sldId id="279" r:id="rId9"/>
    <p:sldId id="273" r:id="rId10"/>
    <p:sldId id="278" r:id="rId11"/>
    <p:sldId id="277" r:id="rId12"/>
    <p:sldId id="275" r:id="rId13"/>
    <p:sldId id="270" r:id="rId14"/>
    <p:sldId id="282" r:id="rId15"/>
    <p:sldId id="276" r:id="rId1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6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A5D287-31A7-A2D5-F369-4184AEE6075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B94FCB1B-AFAA-9AF0-08AF-19BFE4757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51AD64F6-2E3A-4610-0D7D-E650788451A6}"/>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A2991733-6BEA-693C-EA50-A1284F47A568}"/>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1F14BB49-0E65-1FCF-E78E-DA90D1FDD72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99816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DFFAC-9503-47F8-566A-FD37E368F7BB}"/>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CBE98E9E-077C-BEE5-FF42-41DE38C8AB8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CB37EA9A-4662-2EA2-74F4-C91529643070}"/>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17042C2E-44B7-64B7-E0D2-B607944BE37C}"/>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9BBCA31-7252-5874-599E-4C5127C533C2}"/>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55794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A5F219-6230-D1E9-D4AD-1C2801A5D2D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A819B048-941F-51C6-7475-776FD4FF703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B26C9E08-B9C4-A31A-3426-00537A08B952}"/>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1A2E1028-FD36-8889-C4BA-7507D222FBEA}"/>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8BC45E5E-8D20-0E16-269E-1ADAD847CA1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146279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D210E2-B671-1B3B-4C59-39B6F41E2C75}"/>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A6BB3140-CDD0-D857-1F32-DF7F6964360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1F1AB9D0-B8E6-B5CC-841C-37E9BE499EA5}"/>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A952589D-E601-2539-2C9D-08E6BE88D82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0C821743-D1C6-9EE4-E126-68CD5D473EB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37127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57F26-26CB-0F36-214A-4404016E41F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A9DE3EF5-722F-1346-DB92-03F9D96D72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146C978-2E23-C71C-B3F6-EE17BF0BB405}"/>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7D9A4ABE-E1E2-A373-D8C2-7E67A1530D63}"/>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4BDEA6F8-E333-505C-2751-5AD9695F9FB9}"/>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90286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362C2-A601-4FFB-7C25-C1E8EBAA87F3}"/>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C53E13BB-C11C-CECB-26AE-AC3489248B4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806A27CF-2EAA-83F9-FFAD-2F649B289C3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3917D335-8C83-1BD7-F64E-1EDCBBAAD220}"/>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6" name="頁尾版面配置區 5">
            <a:extLst>
              <a:ext uri="{FF2B5EF4-FFF2-40B4-BE49-F238E27FC236}">
                <a16:creationId xmlns:a16="http://schemas.microsoft.com/office/drawing/2014/main" id="{86A9FEDC-961F-2360-7D56-CA45E1C16D6E}"/>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1FD74CBA-9117-789F-3733-A3E2DBBB7C75}"/>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10713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69C93C-1013-03D0-108D-632C5215D26E}"/>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CBB8ACC6-9365-D779-207D-310FFF580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3BA16C4-8A83-5FDD-EF62-B8AB005DF04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5F3B16FD-ACBE-BE85-4619-80B8F1239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4AE588B-10C2-6BB9-65EF-13994F8E18F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C9858E82-1764-E9CE-6057-8EC2C424AECE}"/>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8" name="頁尾版面配置區 7">
            <a:extLst>
              <a:ext uri="{FF2B5EF4-FFF2-40B4-BE49-F238E27FC236}">
                <a16:creationId xmlns:a16="http://schemas.microsoft.com/office/drawing/2014/main" id="{B5EF0F40-B97A-934B-5E08-2D374BE69972}"/>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5EFCFECA-8FDB-4B26-33FC-3C961AF83009}"/>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180997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248523-B2B4-8BBC-D085-9E506B063AED}"/>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0C623FD6-9ED3-4623-9E5D-9F29646E050C}"/>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4" name="頁尾版面配置區 3">
            <a:extLst>
              <a:ext uri="{FF2B5EF4-FFF2-40B4-BE49-F238E27FC236}">
                <a16:creationId xmlns:a16="http://schemas.microsoft.com/office/drawing/2014/main" id="{35C48589-A553-464E-C690-A4F3E5A332BB}"/>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A89DBCBF-29E1-D332-E4EA-75C9DB38159D}"/>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3738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11CD100-69FE-9A9C-1587-DFE9E162DB91}"/>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3" name="頁尾版面配置區 2">
            <a:extLst>
              <a:ext uri="{FF2B5EF4-FFF2-40B4-BE49-F238E27FC236}">
                <a16:creationId xmlns:a16="http://schemas.microsoft.com/office/drawing/2014/main" id="{0C27697B-A89A-4C08-0E58-C37CCB7DBAE8}"/>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9B5AE0B5-F69F-031F-99F8-C6040E078474}"/>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84162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0FD2B-A925-A546-D6A5-CBA0D79BFC0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D3215C60-99F4-40E9-380A-BE625A66C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DC11BA59-7DF6-17EB-1117-24B8F408F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208273-A416-88E5-F7D6-277D438379EA}"/>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6" name="頁尾版面配置區 5">
            <a:extLst>
              <a:ext uri="{FF2B5EF4-FFF2-40B4-BE49-F238E27FC236}">
                <a16:creationId xmlns:a16="http://schemas.microsoft.com/office/drawing/2014/main" id="{05330162-D653-8090-F2C4-00DEEE56124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33CA1573-0FB4-E184-5DAC-286402E235C6}"/>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225716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A14BE-7C79-0CD9-B5A4-7F21E57749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1E26031C-8A11-145A-12CC-38143C1DF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E1AA6CC0-5FD2-E8C1-B360-9096A54DF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69448F9-7E54-D9DB-013F-77EDFFCA2ECF}"/>
              </a:ext>
            </a:extLst>
          </p:cNvPr>
          <p:cNvSpPr>
            <a:spLocks noGrp="1"/>
          </p:cNvSpPr>
          <p:nvPr>
            <p:ph type="dt" sz="half" idx="10"/>
          </p:nvPr>
        </p:nvSpPr>
        <p:spPr/>
        <p:txBody>
          <a:bodyPr/>
          <a:lstStyle/>
          <a:p>
            <a:fld id="{18F51A5D-4D44-443E-835B-0BB2D99AABA7}" type="datetimeFigureOut">
              <a:rPr lang="zh-HK" altLang="en-US" smtClean="0"/>
              <a:t>24/1/2024</a:t>
            </a:fld>
            <a:endParaRPr lang="zh-HK" altLang="en-US"/>
          </a:p>
        </p:txBody>
      </p:sp>
      <p:sp>
        <p:nvSpPr>
          <p:cNvPr id="6" name="頁尾版面配置區 5">
            <a:extLst>
              <a:ext uri="{FF2B5EF4-FFF2-40B4-BE49-F238E27FC236}">
                <a16:creationId xmlns:a16="http://schemas.microsoft.com/office/drawing/2014/main" id="{AD3DEEFA-FAFF-8614-DC10-AF0E38A1F433}"/>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528D1F35-3EB0-1B36-610E-EC98CCC3AD1E}"/>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263435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5C103E7-8686-7C0E-EFE5-EEB8E52AB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02D0D499-AAF1-483B-7C06-9AE9D2D6D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00D1CA51-385C-C960-D68B-A398002D1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F51A5D-4D44-443E-835B-0BB2D99AABA7}" type="datetimeFigureOut">
              <a:rPr lang="zh-HK" altLang="en-US" smtClean="0"/>
              <a:t>24/1/2024</a:t>
            </a:fld>
            <a:endParaRPr lang="zh-HK" altLang="en-US"/>
          </a:p>
        </p:txBody>
      </p:sp>
      <p:sp>
        <p:nvSpPr>
          <p:cNvPr id="5" name="頁尾版面配置區 4">
            <a:extLst>
              <a:ext uri="{FF2B5EF4-FFF2-40B4-BE49-F238E27FC236}">
                <a16:creationId xmlns:a16="http://schemas.microsoft.com/office/drawing/2014/main" id="{9438472A-8EFE-01F7-AE30-33CC53C70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15AEFE30-95B1-976E-CA84-CE83CE053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6668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4FAFA4-F92C-153F-FF6B-1D7DB99354CF}"/>
              </a:ext>
            </a:extLst>
          </p:cNvPr>
          <p:cNvSpPr>
            <a:spLocks noGrp="1"/>
          </p:cNvSpPr>
          <p:nvPr>
            <p:ph type="ctrTitle"/>
          </p:nvPr>
        </p:nvSpPr>
        <p:spPr/>
        <p:txBody>
          <a:bodyPr/>
          <a:lstStyle/>
          <a:p>
            <a:r>
              <a:rPr lang="en-US" altLang="zh-TW" dirty="0"/>
              <a:t>Draft/ Abandoned Notes</a:t>
            </a:r>
            <a:endParaRPr lang="zh-HK" altLang="en-US" dirty="0"/>
          </a:p>
        </p:txBody>
      </p:sp>
      <p:sp>
        <p:nvSpPr>
          <p:cNvPr id="3" name="副標題 2">
            <a:extLst>
              <a:ext uri="{FF2B5EF4-FFF2-40B4-BE49-F238E27FC236}">
                <a16:creationId xmlns:a16="http://schemas.microsoft.com/office/drawing/2014/main" id="{14A144DB-F7B7-57B2-1D6E-BB6A012ABC7E}"/>
              </a:ext>
            </a:extLst>
          </p:cNvPr>
          <p:cNvSpPr>
            <a:spLocks noGrp="1"/>
          </p:cNvSpPr>
          <p:nvPr>
            <p:ph type="subTitle" idx="1"/>
          </p:nvPr>
        </p:nvSpPr>
        <p:spPr>
          <a:xfrm>
            <a:off x="8438606" y="6374674"/>
            <a:ext cx="3753394" cy="483326"/>
          </a:xfrm>
        </p:spPr>
        <p:txBody>
          <a:bodyPr>
            <a:normAutofit fontScale="92500"/>
          </a:bodyPr>
          <a:lstStyle/>
          <a:p>
            <a:r>
              <a:rPr lang="en-US" altLang="zh-HK" dirty="0"/>
              <a:t>By Franco Fan	23 Jan 2024</a:t>
            </a:r>
            <a:endParaRPr lang="zh-HK" altLang="en-US" dirty="0"/>
          </a:p>
        </p:txBody>
      </p:sp>
    </p:spTree>
    <p:extLst>
      <p:ext uri="{BB962C8B-B14F-4D97-AF65-F5344CB8AC3E}">
        <p14:creationId xmlns:p14="http://schemas.microsoft.com/office/powerpoint/2010/main" val="408634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5702330"/>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 Task 1 &amp; 2</a:t>
            </a:r>
            <a:endParaRPr lang="en-US" altLang="zh-HK" sz="1200" dirty="0"/>
          </a:p>
          <a:p>
            <a:pPr>
              <a:lnSpc>
                <a:spcPct val="115000"/>
              </a:lnSpc>
              <a:spcAft>
                <a:spcPts val="800"/>
              </a:spcAft>
            </a:pPr>
            <a:r>
              <a:rPr lang="en-US" altLang="zh-HK" sz="2000" b="1" dirty="0">
                <a:latin typeface="Times New Roman" panose="02020603050405020304" pitchFamily="18" charset="0"/>
                <a:cs typeface="Times New Roman" panose="02020603050405020304" pitchFamily="18" charset="0"/>
              </a:rPr>
              <a:t>Task 1 - How would you approach this situation? </a:t>
            </a:r>
          </a:p>
          <a:p>
            <a:pPr marL="228600" indent="-228600">
              <a:lnSpc>
                <a:spcPct val="115000"/>
              </a:lnSpc>
              <a:spcAft>
                <a:spcPts val="800"/>
              </a:spcAft>
              <a:buAutoNum type="arabicPeriod"/>
            </a:pPr>
            <a:endParaRPr lang="en-US" altLang="zh-TW" sz="1200" kern="100" dirty="0">
              <a:latin typeface="Times New Roman" panose="02020603050405020304" pitchFamily="18" charset="0"/>
              <a:ea typeface="新細明體" panose="02020500000000000000" pitchFamily="18" charset="-120"/>
              <a:cs typeface="Arial" panose="020B0604020202020204" pitchFamily="34" charset="0"/>
            </a:endParaRPr>
          </a:p>
          <a:p>
            <a:pPr lvl="2">
              <a:lnSpc>
                <a:spcPct val="115000"/>
              </a:lnSpc>
              <a:spcAft>
                <a:spcPts val="800"/>
              </a:spcAft>
            </a:pPr>
            <a:r>
              <a:rPr lang="en-US" altLang="zh-TW" sz="2000" kern="100" dirty="0">
                <a:latin typeface="Times New Roman" panose="02020603050405020304" pitchFamily="18" charset="0"/>
                <a:ea typeface="新細明體" panose="02020500000000000000" pitchFamily="18" charset="-120"/>
                <a:cs typeface="Arial" panose="020B0604020202020204" pitchFamily="34" charset="0"/>
              </a:rPr>
              <a:t>My full answer to question 2 task 1: </a:t>
            </a:r>
          </a:p>
          <a:p>
            <a:pPr algn="l"/>
            <a:r>
              <a:rPr lang="en-US" altLang="zh-HK" sz="1400" b="0" i="0" dirty="0">
                <a:effectLst/>
                <a:latin typeface="Times New Roman" panose="02020603050405020304" pitchFamily="18" charset="0"/>
                <a:cs typeface="Times New Roman" panose="02020603050405020304" pitchFamily="18" charset="0"/>
              </a:rPr>
              <a:t>To address any problem or enhancement opportunity, my initial steps involve a comprehensive </a:t>
            </a:r>
            <a:r>
              <a:rPr lang="en-US" altLang="zh-HK" sz="1400" i="0" u="sng" dirty="0">
                <a:effectLst/>
                <a:latin typeface="Times New Roman" panose="02020603050405020304" pitchFamily="18" charset="0"/>
                <a:cs typeface="Times New Roman" panose="02020603050405020304" pitchFamily="18" charset="0"/>
              </a:rPr>
              <a:t>questioning</a:t>
            </a:r>
            <a:r>
              <a:rPr lang="en-US" altLang="zh-HK" sz="1400" b="0" i="0" dirty="0">
                <a:effectLst/>
                <a:latin typeface="Times New Roman" panose="02020603050405020304" pitchFamily="18" charset="0"/>
                <a:cs typeface="Times New Roman" panose="02020603050405020304" pitchFamily="18" charset="0"/>
              </a:rPr>
              <a:t> </a:t>
            </a:r>
            <a:r>
              <a:rPr lang="en-US" altLang="zh-HK" sz="1400" b="0" i="0" u="sng" dirty="0">
                <a:effectLst/>
                <a:latin typeface="Times New Roman" panose="02020603050405020304" pitchFamily="18" charset="0"/>
                <a:cs typeface="Times New Roman" panose="02020603050405020304" pitchFamily="18" charset="0"/>
              </a:rPr>
              <a:t>process</a:t>
            </a:r>
            <a:r>
              <a:rPr lang="en-US" altLang="zh-HK" sz="1400" b="0" i="0" dirty="0">
                <a:effectLst/>
                <a:latin typeface="Times New Roman" panose="02020603050405020304" pitchFamily="18" charset="0"/>
                <a:cs typeface="Times New Roman" panose="02020603050405020304" pitchFamily="18" charset="0"/>
              </a:rPr>
              <a:t>. I start by </a:t>
            </a:r>
            <a:r>
              <a:rPr lang="en-US" altLang="zh-HK" sz="1400" b="0" i="0" u="sng" dirty="0">
                <a:effectLst/>
                <a:latin typeface="Times New Roman" panose="02020603050405020304" pitchFamily="18" charset="0"/>
                <a:cs typeface="Times New Roman" panose="02020603050405020304" pitchFamily="18" charset="0"/>
              </a:rPr>
              <a:t>identifying the problem </a:t>
            </a:r>
            <a:r>
              <a:rPr lang="en-US" altLang="zh-HK" sz="1400" b="0" i="0" dirty="0">
                <a:effectLst/>
                <a:latin typeface="Times New Roman" panose="02020603050405020304" pitchFamily="18" charset="0"/>
                <a:cs typeface="Times New Roman" panose="02020603050405020304" pitchFamily="18" charset="0"/>
              </a:rPr>
              <a:t>and determining if it can be clearly defined. </a:t>
            </a:r>
            <a:r>
              <a:rPr lang="en-US" altLang="zh-HK" sz="1400" b="0" i="0" u="sng" dirty="0">
                <a:effectLst/>
                <a:latin typeface="Times New Roman" panose="02020603050405020304" pitchFamily="18" charset="0"/>
                <a:cs typeface="Times New Roman" panose="02020603050405020304" pitchFamily="18" charset="0"/>
              </a:rPr>
              <a:t>Understanding</a:t>
            </a:r>
            <a:r>
              <a:rPr lang="en-US" altLang="zh-HK" sz="1400" b="0" i="0" dirty="0">
                <a:effectLst/>
                <a:latin typeface="Times New Roman" panose="02020603050405020304" pitchFamily="18" charset="0"/>
                <a:cs typeface="Times New Roman" panose="02020603050405020304" pitchFamily="18" charset="0"/>
              </a:rPr>
              <a:t> the </a:t>
            </a:r>
            <a:r>
              <a:rPr lang="en-US" altLang="zh-HK" sz="1400" b="0" i="0" u="sng" dirty="0">
                <a:effectLst/>
                <a:latin typeface="Times New Roman" panose="02020603050405020304" pitchFamily="18" charset="0"/>
                <a:cs typeface="Times New Roman" panose="02020603050405020304" pitchFamily="18" charset="0"/>
              </a:rPr>
              <a:t>workflow</a:t>
            </a:r>
            <a:r>
              <a:rPr lang="en-US" altLang="zh-HK" sz="1400" b="0" i="0" dirty="0">
                <a:effectLst/>
                <a:latin typeface="Times New Roman" panose="02020603050405020304" pitchFamily="18" charset="0"/>
                <a:cs typeface="Times New Roman" panose="02020603050405020304" pitchFamily="18" charset="0"/>
              </a:rPr>
              <a:t> and </a:t>
            </a:r>
            <a:r>
              <a:rPr lang="en-US" altLang="zh-HK" sz="1400" b="0" i="0" u="sng" dirty="0">
                <a:effectLst/>
                <a:latin typeface="Times New Roman" panose="02020603050405020304" pitchFamily="18" charset="0"/>
                <a:cs typeface="Times New Roman" panose="02020603050405020304" pitchFamily="18" charset="0"/>
              </a:rPr>
              <a:t>roles</a:t>
            </a:r>
            <a:r>
              <a:rPr lang="en-US" altLang="zh-HK" sz="1400" b="0" i="0" dirty="0">
                <a:effectLst/>
                <a:latin typeface="Times New Roman" panose="02020603050405020304" pitchFamily="18" charset="0"/>
                <a:cs typeface="Times New Roman" panose="02020603050405020304" pitchFamily="18" charset="0"/>
              </a:rPr>
              <a:t> involved is crucial, prompting </a:t>
            </a:r>
            <a:r>
              <a:rPr lang="en-US" altLang="zh-HK" sz="1400" b="0" i="0" u="sng" dirty="0">
                <a:effectLst/>
                <a:latin typeface="Times New Roman" panose="02020603050405020304" pitchFamily="18" charset="0"/>
                <a:cs typeface="Times New Roman" panose="02020603050405020304" pitchFamily="18" charset="0"/>
              </a:rPr>
              <a:t>inquiries</a:t>
            </a:r>
            <a:r>
              <a:rPr lang="en-US" altLang="zh-HK" sz="1400" b="0" i="0" dirty="0">
                <a:effectLst/>
                <a:latin typeface="Times New Roman" panose="02020603050405020304" pitchFamily="18" charset="0"/>
                <a:cs typeface="Times New Roman" panose="02020603050405020304" pitchFamily="18" charset="0"/>
              </a:rPr>
              <a:t> into how the </a:t>
            </a:r>
            <a:r>
              <a:rPr lang="en-US" altLang="zh-HK" sz="1400" b="0" i="0" u="sng" dirty="0">
                <a:effectLst/>
                <a:latin typeface="Times New Roman" panose="02020603050405020304" pitchFamily="18" charset="0"/>
                <a:cs typeface="Times New Roman" panose="02020603050405020304" pitchFamily="18" charset="0"/>
              </a:rPr>
              <a:t>business</a:t>
            </a:r>
            <a:r>
              <a:rPr lang="en-US" altLang="zh-HK" sz="1400" b="0" i="0" dirty="0">
                <a:effectLst/>
                <a:latin typeface="Times New Roman" panose="02020603050405020304" pitchFamily="18" charset="0"/>
                <a:cs typeface="Times New Roman" panose="02020603050405020304" pitchFamily="18" charset="0"/>
              </a:rPr>
              <a:t> and platform operate.</a:t>
            </a:r>
          </a:p>
          <a:p>
            <a:pPr algn="l"/>
            <a:endParaRPr lang="en-US" altLang="zh-HK" sz="1400" b="0" i="0" dirty="0">
              <a:effectLst/>
              <a:latin typeface="Times New Roman" panose="02020603050405020304" pitchFamily="18" charset="0"/>
              <a:cs typeface="Times New Roman" panose="02020603050405020304" pitchFamily="18" charset="0"/>
            </a:endParaRPr>
          </a:p>
          <a:p>
            <a:pPr algn="l"/>
            <a:r>
              <a:rPr lang="en-US" altLang="zh-HK" sz="1400" b="0" i="0" dirty="0">
                <a:effectLst/>
                <a:latin typeface="Times New Roman" panose="02020603050405020304" pitchFamily="18" charset="0"/>
                <a:cs typeface="Times New Roman" panose="02020603050405020304" pitchFamily="18" charset="0"/>
              </a:rPr>
              <a:t>To analyze the root cause and gather relevant information, I </a:t>
            </a:r>
            <a:r>
              <a:rPr lang="en-US" altLang="zh-HK" sz="1400" b="0" i="0" u="sng" dirty="0">
                <a:effectLst/>
                <a:latin typeface="Times New Roman" panose="02020603050405020304" pitchFamily="18" charset="0"/>
                <a:cs typeface="Times New Roman" panose="02020603050405020304" pitchFamily="18" charset="0"/>
              </a:rPr>
              <a:t>seek</a:t>
            </a:r>
            <a:r>
              <a:rPr lang="en-US" altLang="zh-HK" sz="1400" b="0" i="0" dirty="0">
                <a:effectLst/>
                <a:latin typeface="Times New Roman" panose="02020603050405020304" pitchFamily="18" charset="0"/>
                <a:cs typeface="Times New Roman" panose="02020603050405020304" pitchFamily="18" charset="0"/>
              </a:rPr>
              <a:t> </a:t>
            </a:r>
            <a:r>
              <a:rPr lang="en-US" altLang="zh-HK" sz="1400" b="0" i="0" u="sng" dirty="0">
                <a:effectLst/>
                <a:latin typeface="Times New Roman" panose="02020603050405020304" pitchFamily="18" charset="0"/>
                <a:cs typeface="Times New Roman" panose="02020603050405020304" pitchFamily="18" charset="0"/>
              </a:rPr>
              <a:t>information</a:t>
            </a:r>
            <a:r>
              <a:rPr lang="en-US" altLang="zh-HK" sz="1400" b="0" i="0" dirty="0">
                <a:effectLst/>
                <a:latin typeface="Times New Roman" panose="02020603050405020304" pitchFamily="18" charset="0"/>
                <a:cs typeface="Times New Roman" panose="02020603050405020304" pitchFamily="18" charset="0"/>
              </a:rPr>
              <a:t> from key stakeholders and identify resources such as system documentation, previous project records, and interviews with users. This questioning phase helps me form a solid foundation for the subsequent steps.</a:t>
            </a:r>
          </a:p>
          <a:p>
            <a:pPr algn="l"/>
            <a:endParaRPr lang="en-US" altLang="zh-HK" sz="1400" b="0" i="0" dirty="0">
              <a:effectLst/>
              <a:latin typeface="Times New Roman" panose="02020603050405020304" pitchFamily="18" charset="0"/>
              <a:cs typeface="Times New Roman" panose="02020603050405020304" pitchFamily="18" charset="0"/>
            </a:endParaRPr>
          </a:p>
          <a:p>
            <a:pPr algn="l"/>
            <a:r>
              <a:rPr lang="en-US" altLang="zh-HK" sz="1400" b="0" i="0" dirty="0">
                <a:effectLst/>
                <a:latin typeface="Times New Roman" panose="02020603050405020304" pitchFamily="18" charset="0"/>
                <a:cs typeface="Times New Roman" panose="02020603050405020304" pitchFamily="18" charset="0"/>
              </a:rPr>
              <a:t>My approach comprises five key steps. </a:t>
            </a:r>
          </a:p>
          <a:p>
            <a:pPr algn="l"/>
            <a:r>
              <a:rPr lang="en-US" altLang="zh-HK" sz="1400" b="0" i="0" dirty="0">
                <a:effectLst/>
                <a:latin typeface="Times New Roman" panose="02020603050405020304" pitchFamily="18" charset="0"/>
                <a:cs typeface="Times New Roman" panose="02020603050405020304" pitchFamily="18" charset="0"/>
              </a:rPr>
              <a:t>Firstly, I focus on </a:t>
            </a:r>
            <a:r>
              <a:rPr lang="en-US" altLang="zh-HK" sz="1400" b="0" i="0" u="sng" dirty="0">
                <a:effectLst/>
                <a:highlight>
                  <a:srgbClr val="FFFF00"/>
                </a:highlight>
                <a:latin typeface="Times New Roman" panose="02020603050405020304" pitchFamily="18" charset="0"/>
                <a:cs typeface="Times New Roman" panose="02020603050405020304" pitchFamily="18" charset="0"/>
              </a:rPr>
              <a:t>understanding</a:t>
            </a:r>
            <a:r>
              <a:rPr lang="en-US" altLang="zh-HK" sz="1400" b="0" i="0" dirty="0">
                <a:effectLst/>
                <a:latin typeface="Times New Roman" panose="02020603050405020304" pitchFamily="18" charset="0"/>
                <a:cs typeface="Times New Roman" panose="02020603050405020304" pitchFamily="18" charset="0"/>
              </a:rPr>
              <a:t> the </a:t>
            </a:r>
            <a:r>
              <a:rPr lang="en-US" altLang="zh-HK" sz="1400" b="0" i="0" u="sng" dirty="0">
                <a:effectLst/>
                <a:highlight>
                  <a:srgbClr val="FFFF00"/>
                </a:highlight>
                <a:latin typeface="Times New Roman" panose="02020603050405020304" pitchFamily="18" charset="0"/>
                <a:cs typeface="Times New Roman" panose="02020603050405020304" pitchFamily="18" charset="0"/>
              </a:rPr>
              <a:t>operations</a:t>
            </a:r>
            <a:r>
              <a:rPr lang="en-US" altLang="zh-HK" sz="1400" b="0" i="0" dirty="0">
                <a:effectLst/>
                <a:latin typeface="Times New Roman" panose="02020603050405020304" pitchFamily="18" charset="0"/>
                <a:cs typeface="Times New Roman" panose="02020603050405020304" pitchFamily="18" charset="0"/>
              </a:rPr>
              <a:t> of both the business and platform. This is followed by </a:t>
            </a:r>
            <a:r>
              <a:rPr lang="en-US" altLang="zh-HK" sz="1400" b="0" i="0" u="sng" dirty="0">
                <a:effectLst/>
                <a:highlight>
                  <a:srgbClr val="FFFF00"/>
                </a:highlight>
                <a:latin typeface="Times New Roman" panose="02020603050405020304" pitchFamily="18" charset="0"/>
                <a:cs typeface="Times New Roman" panose="02020603050405020304" pitchFamily="18" charset="0"/>
              </a:rPr>
              <a:t>gathering</a:t>
            </a:r>
            <a:r>
              <a:rPr lang="en-US" altLang="zh-HK" sz="1400" b="0" i="0" dirty="0">
                <a:effectLst/>
                <a:latin typeface="Times New Roman" panose="02020603050405020304" pitchFamily="18" charset="0"/>
                <a:cs typeface="Times New Roman" panose="02020603050405020304" pitchFamily="18" charset="0"/>
              </a:rPr>
              <a:t> all relevant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details</a:t>
            </a:r>
            <a:r>
              <a:rPr lang="en-US" altLang="zh-HK" sz="1400" b="0" i="0" dirty="0">
                <a:effectLst/>
                <a:latin typeface="Times New Roman" panose="02020603050405020304" pitchFamily="18" charset="0"/>
                <a:cs typeface="Times New Roman" panose="02020603050405020304" pitchFamily="18" charset="0"/>
              </a:rPr>
              <a:t> about the platform. The third step involves </a:t>
            </a:r>
            <a:r>
              <a:rPr lang="en-US" altLang="zh-HK" sz="1400" b="0" i="0" u="sng" dirty="0">
                <a:effectLst/>
                <a:highlight>
                  <a:srgbClr val="FFFF00"/>
                </a:highlight>
                <a:latin typeface="Times New Roman" panose="02020603050405020304" pitchFamily="18" charset="0"/>
                <a:cs typeface="Times New Roman" panose="02020603050405020304" pitchFamily="18" charset="0"/>
              </a:rPr>
              <a:t>breaking</a:t>
            </a:r>
            <a:r>
              <a:rPr lang="en-US" altLang="zh-HK" sz="1400" b="0" i="0" dirty="0">
                <a:effectLst/>
                <a:latin typeface="Times New Roman" panose="02020603050405020304" pitchFamily="18" charset="0"/>
                <a:cs typeface="Times New Roman" panose="02020603050405020304" pitchFamily="18" charset="0"/>
              </a:rPr>
              <a:t> down identified </a:t>
            </a:r>
            <a:r>
              <a:rPr lang="en-US" altLang="zh-HK" sz="1400" b="0" i="0" u="sng" dirty="0">
                <a:effectLst/>
                <a:highlight>
                  <a:srgbClr val="FFFF00"/>
                </a:highlight>
                <a:latin typeface="Times New Roman" panose="02020603050405020304" pitchFamily="18" charset="0"/>
                <a:cs typeface="Times New Roman" panose="02020603050405020304" pitchFamily="18" charset="0"/>
              </a:rPr>
              <a:t>issues</a:t>
            </a:r>
            <a:r>
              <a:rPr lang="en-US" altLang="zh-HK" sz="1400" b="0" i="0" dirty="0">
                <a:effectLst/>
                <a:latin typeface="Times New Roman" panose="02020603050405020304" pitchFamily="18" charset="0"/>
                <a:cs typeface="Times New Roman" panose="02020603050405020304" pitchFamily="18" charset="0"/>
              </a:rPr>
              <a:t> into manageable parts and </a:t>
            </a:r>
            <a:r>
              <a:rPr lang="en-US" altLang="zh-HK" sz="1400" b="0" i="0" u="sng" dirty="0">
                <a:effectLst/>
                <a:highlight>
                  <a:srgbClr val="FFFF00"/>
                </a:highlight>
                <a:latin typeface="Times New Roman" panose="02020603050405020304" pitchFamily="18" charset="0"/>
                <a:cs typeface="Times New Roman" panose="02020603050405020304" pitchFamily="18" charset="0"/>
              </a:rPr>
              <a:t>defining</a:t>
            </a:r>
            <a:r>
              <a:rPr lang="en-US" altLang="zh-HK" sz="1400" b="0" i="0" dirty="0">
                <a:effectLst/>
                <a:latin typeface="Times New Roman" panose="02020603050405020304" pitchFamily="18" charset="0"/>
                <a:cs typeface="Times New Roman" panose="02020603050405020304" pitchFamily="18" charset="0"/>
              </a:rPr>
              <a:t> specific project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goals</a:t>
            </a:r>
            <a:r>
              <a:rPr lang="en-US" altLang="zh-HK" sz="1400" b="0" i="0" dirty="0">
                <a:effectLst/>
                <a:latin typeface="Times New Roman" panose="02020603050405020304" pitchFamily="18" charset="0"/>
                <a:cs typeface="Times New Roman" panose="02020603050405020304" pitchFamily="18" charset="0"/>
              </a:rPr>
              <a:t>. Subsequently, I collaborate closely with stakeholders to </a:t>
            </a:r>
            <a:r>
              <a:rPr lang="en-US" altLang="zh-HK" sz="1400" b="0" i="0" u="sng" dirty="0">
                <a:effectLst/>
                <a:highlight>
                  <a:srgbClr val="FFFF00"/>
                </a:highlight>
                <a:latin typeface="Times New Roman" panose="02020603050405020304" pitchFamily="18" charset="0"/>
                <a:cs typeface="Times New Roman" panose="02020603050405020304" pitchFamily="18" charset="0"/>
              </a:rPr>
              <a:t>create</a:t>
            </a:r>
            <a:r>
              <a:rPr lang="en-US" altLang="zh-HK" sz="1400" b="0" i="0" dirty="0">
                <a:effectLst/>
                <a:latin typeface="Times New Roman" panose="02020603050405020304" pitchFamily="18" charset="0"/>
                <a:cs typeface="Times New Roman" panose="02020603050405020304" pitchFamily="18" charset="0"/>
              </a:rPr>
              <a:t> a clear </a:t>
            </a:r>
            <a:r>
              <a:rPr lang="en-US" altLang="zh-HK" sz="1400" b="0" i="0" u="sng" dirty="0">
                <a:effectLst/>
                <a:highlight>
                  <a:srgbClr val="FFFF00"/>
                </a:highlight>
                <a:latin typeface="Times New Roman" panose="02020603050405020304" pitchFamily="18" charset="0"/>
                <a:cs typeface="Times New Roman" panose="02020603050405020304" pitchFamily="18" charset="0"/>
              </a:rPr>
              <a:t>delivery</a:t>
            </a:r>
            <a:r>
              <a:rPr lang="en-US" altLang="zh-HK" sz="1400" b="0" i="0" dirty="0">
                <a:effectLst/>
                <a:latin typeface="Times New Roman" panose="02020603050405020304" pitchFamily="18" charset="0"/>
                <a:cs typeface="Times New Roman" panose="02020603050405020304" pitchFamily="18" charset="0"/>
              </a:rPr>
              <a: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plan</a:t>
            </a:r>
            <a:r>
              <a:rPr lang="en-US" altLang="zh-HK" sz="1400" b="0" i="0" dirty="0">
                <a:effectLst/>
                <a:latin typeface="Times New Roman" panose="02020603050405020304" pitchFamily="18" charset="0"/>
                <a:cs typeface="Times New Roman" panose="02020603050405020304" pitchFamily="18" charset="0"/>
              </a:rPr>
              <a: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seek</a:t>
            </a:r>
            <a:r>
              <a:rPr lang="en-US" altLang="zh-HK" sz="1400" b="0" i="0" dirty="0">
                <a:effectLst/>
                <a:latin typeface="Times New Roman" panose="02020603050405020304" pitchFamily="18" charset="0"/>
                <a:cs typeface="Times New Roman" panose="02020603050405020304" pitchFamily="18" charset="0"/>
              </a:rPr>
              <a:t> budget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approval</a:t>
            </a:r>
            <a:r>
              <a:rPr lang="en-US" altLang="zh-HK" sz="1400" b="0" i="0" dirty="0">
                <a:effectLst/>
                <a:latin typeface="Times New Roman" panose="02020603050405020304" pitchFamily="18" charset="0"/>
                <a:cs typeface="Times New Roman" panose="02020603050405020304" pitchFamily="18" charset="0"/>
              </a:rPr>
              <a:t>, and ultimately </a:t>
            </a:r>
            <a:r>
              <a:rPr lang="en-US" altLang="zh-HK" sz="1400" b="0" i="0" u="sng" dirty="0">
                <a:effectLst/>
                <a:highlight>
                  <a:srgbClr val="FFFF00"/>
                </a:highlight>
                <a:latin typeface="Times New Roman" panose="02020603050405020304" pitchFamily="18" charset="0"/>
                <a:cs typeface="Times New Roman" panose="02020603050405020304" pitchFamily="18" charset="0"/>
              </a:rPr>
              <a:t>kickstart</a:t>
            </a:r>
            <a:r>
              <a:rPr lang="en-US" altLang="zh-HK" sz="1400" b="0" i="0" dirty="0">
                <a:effectLst/>
                <a:latin typeface="Times New Roman" panose="02020603050405020304" pitchFamily="18" charset="0"/>
                <a:cs typeface="Times New Roman" panose="02020603050405020304" pitchFamily="18" charset="0"/>
              </a:rPr>
              <a:t> the system enhancement </a:t>
            </a:r>
            <a:r>
              <a:rPr lang="en-US" altLang="zh-HK" sz="1400" b="0" i="0" u="sng" dirty="0">
                <a:effectLst/>
                <a:highlight>
                  <a:srgbClr val="FFFF00"/>
                </a:highlight>
                <a:latin typeface="Times New Roman" panose="02020603050405020304" pitchFamily="18" charset="0"/>
                <a:cs typeface="Times New Roman" panose="02020603050405020304" pitchFamily="18" charset="0"/>
              </a:rPr>
              <a:t>project</a:t>
            </a:r>
            <a:r>
              <a:rPr lang="en-US" altLang="zh-HK" sz="1400" b="0" i="0" dirty="0">
                <a:effectLst/>
                <a:latin typeface="Times New Roman" panose="02020603050405020304" pitchFamily="18" charset="0"/>
                <a:cs typeface="Times New Roman" panose="02020603050405020304" pitchFamily="18" charset="0"/>
              </a:rPr>
              <a:t>.</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0825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18193"/>
            <a:ext cx="8647611" cy="7246343"/>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Times New Roman" panose="02020603050405020304" pitchFamily="18" charset="0"/>
              </a:rPr>
              <a:t>Q2 </a:t>
            </a:r>
          </a:p>
          <a:p>
            <a:pPr>
              <a:lnSpc>
                <a:spcPct val="115000"/>
              </a:lnSpc>
              <a:spcAft>
                <a:spcPts val="800"/>
              </a:spcAft>
            </a:pPr>
            <a:r>
              <a:rPr lang="en-US" altLang="zh-HK" sz="2000" b="1" dirty="0">
                <a:latin typeface="Times New Roman" panose="02020603050405020304" pitchFamily="18" charset="0"/>
                <a:cs typeface="Times New Roman" panose="02020603050405020304" pitchFamily="18" charset="0"/>
              </a:rPr>
              <a:t>Task 2 - Can you outline the steps you would take, any key factors </a:t>
            </a:r>
          </a:p>
          <a:p>
            <a:pPr>
              <a:lnSpc>
                <a:spcPct val="115000"/>
              </a:lnSpc>
              <a:spcAft>
                <a:spcPts val="800"/>
              </a:spcAft>
            </a:pPr>
            <a:r>
              <a:rPr lang="en-US" altLang="zh-HK" sz="2000" b="1" dirty="0">
                <a:latin typeface="Times New Roman" panose="02020603050405020304" pitchFamily="18" charset="0"/>
                <a:cs typeface="Times New Roman" panose="02020603050405020304" pitchFamily="18" charset="0"/>
              </a:rPr>
              <a:t>	or actions you would take?</a:t>
            </a:r>
            <a:endParaRPr lang="en-US" altLang="zh-HK" sz="2000" b="1" kern="100" dirty="0">
              <a:latin typeface="Times New Roman" panose="02020603050405020304" pitchFamily="18" charset="0"/>
              <a:ea typeface="新細明體" panose="02020500000000000000" pitchFamily="18" charset="-120"/>
              <a:cs typeface="Times New Roman" panose="02020603050405020304" pitchFamily="18" charset="0"/>
            </a:endParaRPr>
          </a:p>
          <a:p>
            <a:pPr lvl="2">
              <a:lnSpc>
                <a:spcPct val="115000"/>
              </a:lnSpc>
              <a:spcAft>
                <a:spcPts val="800"/>
              </a:spcAft>
            </a:pPr>
            <a:r>
              <a:rPr lang="en-US" altLang="zh-TW" sz="2000" kern="100" dirty="0">
                <a:latin typeface="Times New Roman" panose="02020603050405020304" pitchFamily="18" charset="0"/>
                <a:ea typeface="新細明體" panose="02020500000000000000" pitchFamily="18" charset="-120"/>
                <a:cs typeface="Arial" panose="020B0604020202020204" pitchFamily="34" charset="0"/>
              </a:rPr>
              <a:t>My full answer to question 2 task 2: </a:t>
            </a:r>
            <a:endParaRPr lang="en-US" altLang="zh-TW" sz="2000" kern="100" dirty="0">
              <a:latin typeface="Times New Roman" panose="02020603050405020304" pitchFamily="18" charset="0"/>
              <a:ea typeface="新細明體" panose="02020500000000000000" pitchFamily="18" charset="-120"/>
              <a:cs typeface="Times New Roman" panose="02020603050405020304" pitchFamily="18" charset="0"/>
            </a:endParaRPr>
          </a:p>
          <a:p>
            <a:pPr algn="l"/>
            <a:r>
              <a:rPr lang="en-US" altLang="zh-HK" sz="1200" b="0" i="0" dirty="0">
                <a:solidFill>
                  <a:srgbClr val="374151"/>
                </a:solidFill>
                <a:effectLst/>
                <a:latin typeface="Times New Roman" panose="02020603050405020304" pitchFamily="18" charset="0"/>
                <a:cs typeface="Times New Roman" panose="02020603050405020304" pitchFamily="18" charset="0"/>
              </a:rPr>
              <a:t>I begin the enhancement process by </a:t>
            </a:r>
            <a:r>
              <a:rPr lang="en-US" altLang="zh-HK" sz="1200" b="0" i="0" u="sng" dirty="0">
                <a:solidFill>
                  <a:srgbClr val="374151"/>
                </a:solidFill>
                <a:effectLst/>
                <a:latin typeface="Times New Roman" panose="02020603050405020304" pitchFamily="18" charset="0"/>
                <a:cs typeface="Times New Roman" panose="02020603050405020304" pitchFamily="18" charset="0"/>
              </a:rPr>
              <a:t>gathering comprehensive information </a:t>
            </a:r>
            <a:r>
              <a:rPr lang="en-US" altLang="zh-HK" sz="1200" b="0" i="0" dirty="0">
                <a:solidFill>
                  <a:srgbClr val="374151"/>
                </a:solidFill>
                <a:effectLst/>
                <a:latin typeface="Times New Roman" panose="02020603050405020304" pitchFamily="18" charset="0"/>
                <a:cs typeface="Times New Roman" panose="02020603050405020304" pitchFamily="18" charset="0"/>
              </a:rPr>
              <a:t>about the platform, including performance metrics, user expectations, business workflows, and the roles involved. These information can be discovered from stakeholders, system documentation, previous projects, database records, interviews with users, and internet research.</a:t>
            </a:r>
          </a:p>
          <a:p>
            <a:pPr algn="l"/>
            <a:endParaRPr lang="en-US" altLang="zh-HK" sz="1200" b="0" i="0" dirty="0">
              <a:solidFill>
                <a:srgbClr val="374151"/>
              </a:solidFill>
              <a:effectLst/>
              <a:latin typeface="Times New Roman" panose="02020603050405020304" pitchFamily="18" charset="0"/>
              <a:cs typeface="Times New Roman" panose="02020603050405020304" pitchFamily="18" charset="0"/>
            </a:endParaRPr>
          </a:p>
          <a:p>
            <a:pPr algn="l"/>
            <a:r>
              <a:rPr lang="en-US" altLang="zh-HK" sz="1200" b="0" i="0" dirty="0">
                <a:solidFill>
                  <a:srgbClr val="374151"/>
                </a:solidFill>
                <a:effectLst/>
                <a:latin typeface="Times New Roman" panose="02020603050405020304" pitchFamily="18" charset="0"/>
                <a:cs typeface="Times New Roman" panose="02020603050405020304" pitchFamily="18" charset="0"/>
              </a:rPr>
              <a:t>The next step involves </a:t>
            </a:r>
            <a:r>
              <a:rPr lang="en-US" altLang="zh-HK" sz="1200" b="0" i="0" u="sng" dirty="0">
                <a:solidFill>
                  <a:srgbClr val="374151"/>
                </a:solidFill>
                <a:effectLst/>
                <a:latin typeface="Times New Roman" panose="02020603050405020304" pitchFamily="18" charset="0"/>
                <a:cs typeface="Times New Roman" panose="02020603050405020304" pitchFamily="18" charset="0"/>
              </a:rPr>
              <a:t>identifying performance issues </a:t>
            </a:r>
            <a:r>
              <a:rPr lang="en-US" altLang="zh-HK" sz="1200" b="0" i="0" dirty="0">
                <a:solidFill>
                  <a:srgbClr val="374151"/>
                </a:solidFill>
                <a:effectLst/>
                <a:latin typeface="Times New Roman" panose="02020603050405020304" pitchFamily="18" charset="0"/>
                <a:cs typeface="Times New Roman" panose="02020603050405020304" pitchFamily="18" charset="0"/>
              </a:rPr>
              <a:t>by questioning delays and understanding the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differences</a:t>
            </a:r>
            <a:r>
              <a:rPr lang="en-US" altLang="zh-HK" sz="1200" b="0" i="0" dirty="0">
                <a:solidFill>
                  <a:srgbClr val="374151"/>
                </a:solidFill>
                <a:effectLst/>
                <a:latin typeface="Times New Roman" panose="02020603050405020304" pitchFamily="18" charset="0"/>
                <a:cs typeface="Times New Roman" panose="02020603050405020304" pitchFamily="18" charset="0"/>
              </a:rPr>
              <a:t> between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'delays</a:t>
            </a:r>
            <a:r>
              <a:rPr lang="en-US" altLang="zh-HK" sz="1200" b="0" i="0" dirty="0">
                <a:solidFill>
                  <a:srgbClr val="374151"/>
                </a:solidFill>
                <a:effectLst/>
                <a:latin typeface="Times New Roman" panose="02020603050405020304" pitchFamily="18" charset="0"/>
                <a:cs typeface="Times New Roman" panose="02020603050405020304" pitchFamily="18" charset="0"/>
              </a:rPr>
              <a:t>'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'normal</a:t>
            </a:r>
            <a:r>
              <a:rPr lang="en-US" altLang="zh-HK" sz="1200" b="0" i="0" dirty="0">
                <a:solidFill>
                  <a:srgbClr val="374151"/>
                </a:solidFill>
                <a:effectLst/>
                <a:latin typeface="Times New Roman" panose="02020603050405020304" pitchFamily="18" charset="0"/>
                <a:cs typeface="Times New Roman" panose="02020603050405020304" pitchFamily="18" charset="0"/>
              </a:rPr>
              <a:t>' in platform operations. Collaborating with project managers, product managers, and users, we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define the duration differences </a:t>
            </a:r>
            <a:r>
              <a:rPr lang="en-US" altLang="zh-HK" sz="1200" b="0" i="0" dirty="0">
                <a:solidFill>
                  <a:srgbClr val="374151"/>
                </a:solidFill>
                <a:effectLst/>
                <a:latin typeface="Times New Roman" panose="02020603050405020304" pitchFamily="18" charset="0"/>
                <a:cs typeface="Times New Roman" panose="02020603050405020304" pitchFamily="18" charset="0"/>
              </a:rPr>
              <a:t>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break down problems </a:t>
            </a:r>
            <a:r>
              <a:rPr lang="en-US" altLang="zh-HK" sz="1200" b="0" i="0" dirty="0">
                <a:solidFill>
                  <a:srgbClr val="374151"/>
                </a:solidFill>
                <a:effectLst/>
                <a:latin typeface="Times New Roman" panose="02020603050405020304" pitchFamily="18" charset="0"/>
                <a:cs typeface="Times New Roman" panose="02020603050405020304" pitchFamily="18" charset="0"/>
              </a:rPr>
              <a:t>into minimal unit processes. Through this analysis, we estimate durations, compare them with historical data,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determine</a:t>
            </a:r>
            <a:r>
              <a:rPr lang="en-US" altLang="zh-HK" sz="1200" b="0" i="0" dirty="0">
                <a:solidFill>
                  <a:srgbClr val="374151"/>
                </a:solidFill>
                <a:effectLst/>
                <a:latin typeface="Times New Roman" panose="02020603050405020304" pitchFamily="18" charset="0"/>
                <a:cs typeface="Times New Roman" panose="02020603050405020304" pitchFamily="18" charset="0"/>
              </a:rPr>
              <a:t> whether the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issues</a:t>
            </a:r>
            <a:r>
              <a:rPr lang="en-US" altLang="zh-HK" sz="1200" b="0" i="0" dirty="0">
                <a:solidFill>
                  <a:srgbClr val="374151"/>
                </a:solidFill>
                <a:effectLst/>
                <a:latin typeface="Times New Roman" panose="02020603050405020304" pitchFamily="18" charset="0"/>
                <a:cs typeface="Times New Roman" panose="02020603050405020304" pitchFamily="18" charset="0"/>
              </a:rPr>
              <a:t> stem from </a:t>
            </a:r>
            <a:r>
              <a:rPr lang="en-US" altLang="zh-HK" sz="1200" b="0" i="0" u="sng" dirty="0">
                <a:solidFill>
                  <a:srgbClr val="374151"/>
                </a:solidFill>
                <a:effectLst/>
                <a:latin typeface="Times New Roman" panose="02020603050405020304" pitchFamily="18" charset="0"/>
                <a:cs typeface="Times New Roman" panose="02020603050405020304" pitchFamily="18" charset="0"/>
              </a:rPr>
              <a:t>manual</a:t>
            </a:r>
            <a:r>
              <a:rPr lang="en-US" altLang="zh-HK" sz="1200" b="0" i="0" dirty="0">
                <a:solidFill>
                  <a:srgbClr val="374151"/>
                </a:solidFill>
                <a:effectLst/>
                <a:latin typeface="Times New Roman" panose="02020603050405020304" pitchFamily="18" charset="0"/>
                <a:cs typeface="Times New Roman" panose="02020603050405020304" pitchFamily="18" charset="0"/>
              </a:rPr>
              <a:t> or </a:t>
            </a:r>
            <a:r>
              <a:rPr lang="en-US" altLang="zh-HK" sz="1200" b="0" i="0" u="sng" dirty="0">
                <a:solidFill>
                  <a:srgbClr val="374151"/>
                </a:solidFill>
                <a:effectLst/>
                <a:latin typeface="Times New Roman" panose="02020603050405020304" pitchFamily="18" charset="0"/>
                <a:cs typeface="Times New Roman" panose="02020603050405020304" pitchFamily="18" charset="0"/>
              </a:rPr>
              <a:t>system</a:t>
            </a:r>
            <a:r>
              <a:rPr lang="en-US" altLang="zh-HK" sz="1200" b="0" i="0" dirty="0">
                <a:solidFill>
                  <a:srgbClr val="374151"/>
                </a:solidFill>
                <a:effectLst/>
                <a:latin typeface="Times New Roman" panose="02020603050405020304" pitchFamily="18" charset="0"/>
                <a:cs typeface="Times New Roman" panose="02020603050405020304" pitchFamily="18" charset="0"/>
              </a:rPr>
              <a:t> processes. </a:t>
            </a:r>
            <a:r>
              <a:rPr lang="en-US" altLang="zh-HK" sz="1200" b="0" i="0" u="sng" dirty="0">
                <a:solidFill>
                  <a:srgbClr val="374151"/>
                </a:solidFill>
                <a:effectLst/>
                <a:latin typeface="Times New Roman" panose="02020603050405020304" pitchFamily="18" charset="0"/>
                <a:cs typeface="Times New Roman" panose="02020603050405020304" pitchFamily="18" charset="0"/>
              </a:rPr>
              <a:t>Solutions</a:t>
            </a:r>
            <a:r>
              <a:rPr lang="en-US" altLang="zh-HK" sz="1200" b="0" i="0" dirty="0">
                <a:solidFill>
                  <a:srgbClr val="374151"/>
                </a:solidFill>
                <a:effectLst/>
                <a:latin typeface="Times New Roman" panose="02020603050405020304" pitchFamily="18" charset="0"/>
                <a:cs typeface="Times New Roman" panose="02020603050405020304" pitchFamily="18" charset="0"/>
              </a:rPr>
              <a:t> are then </a:t>
            </a:r>
            <a:r>
              <a:rPr lang="en-US" altLang="zh-HK" sz="1200" b="0" i="0" u="sng" dirty="0">
                <a:solidFill>
                  <a:srgbClr val="374151"/>
                </a:solidFill>
                <a:effectLst/>
                <a:latin typeface="Times New Roman" panose="02020603050405020304" pitchFamily="18" charset="0"/>
                <a:cs typeface="Times New Roman" panose="02020603050405020304" pitchFamily="18" charset="0"/>
              </a:rPr>
              <a:t>crafted</a:t>
            </a:r>
            <a:r>
              <a:rPr lang="en-US" altLang="zh-HK" sz="1200" b="0" i="0" dirty="0">
                <a:solidFill>
                  <a:srgbClr val="374151"/>
                </a:solidFill>
                <a:effectLst/>
                <a:latin typeface="Times New Roman" panose="02020603050405020304" pitchFamily="18" charset="0"/>
                <a:cs typeface="Times New Roman" panose="02020603050405020304" pitchFamily="18" charset="0"/>
              </a:rPr>
              <a:t>, such as organizing platform training sessions for manual processes or collaborating with technical leads to </a:t>
            </a:r>
            <a:r>
              <a:rPr lang="en-US" altLang="zh-HK" sz="1200" b="0" i="0" u="sng" dirty="0">
                <a:solidFill>
                  <a:srgbClr val="374151"/>
                </a:solidFill>
                <a:effectLst/>
                <a:latin typeface="Times New Roman" panose="02020603050405020304" pitchFamily="18" charset="0"/>
                <a:cs typeface="Times New Roman" panose="02020603050405020304" pitchFamily="18" charset="0"/>
              </a:rPr>
              <a:t>identify</a:t>
            </a:r>
            <a:r>
              <a:rPr lang="en-US" altLang="zh-HK" sz="1200" b="0" i="0" dirty="0">
                <a:solidFill>
                  <a:srgbClr val="374151"/>
                </a:solidFill>
                <a:effectLst/>
                <a:latin typeface="Times New Roman" panose="02020603050405020304" pitchFamily="18" charset="0"/>
                <a:cs typeface="Times New Roman" panose="02020603050405020304" pitchFamily="18" charset="0"/>
              </a:rPr>
              <a:t> tools or </a:t>
            </a:r>
            <a:r>
              <a:rPr lang="en-US" altLang="zh-HK" sz="1200" b="0" i="0" u="sng" dirty="0">
                <a:solidFill>
                  <a:srgbClr val="374151"/>
                </a:solidFill>
                <a:effectLst/>
                <a:latin typeface="Times New Roman" panose="02020603050405020304" pitchFamily="18" charset="0"/>
                <a:cs typeface="Times New Roman" panose="02020603050405020304" pitchFamily="18" charset="0"/>
              </a:rPr>
              <a:t>technologies</a:t>
            </a:r>
            <a:r>
              <a:rPr lang="en-US" altLang="zh-HK" sz="1200" b="0" i="0" dirty="0">
                <a:solidFill>
                  <a:srgbClr val="374151"/>
                </a:solidFill>
                <a:effectLst/>
                <a:latin typeface="Times New Roman" panose="02020603050405020304" pitchFamily="18" charset="0"/>
                <a:cs typeface="Times New Roman" panose="02020603050405020304" pitchFamily="18" charset="0"/>
              </a:rPr>
              <a:t> for system enhancement. </a:t>
            </a:r>
            <a:r>
              <a:rPr lang="en-US" altLang="zh-HK" sz="1200" b="0" i="0" u="sng" dirty="0">
                <a:solidFill>
                  <a:srgbClr val="374151"/>
                </a:solidFill>
                <a:effectLst/>
                <a:latin typeface="Times New Roman" panose="02020603050405020304" pitchFamily="18" charset="0"/>
                <a:cs typeface="Times New Roman" panose="02020603050405020304" pitchFamily="18" charset="0"/>
              </a:rPr>
              <a:t>Costs</a:t>
            </a:r>
            <a:r>
              <a:rPr lang="en-US" altLang="zh-HK" sz="1200" b="0" i="0" dirty="0">
                <a:solidFill>
                  <a:srgbClr val="374151"/>
                </a:solidFill>
                <a:effectLst/>
                <a:latin typeface="Times New Roman" panose="02020603050405020304" pitchFamily="18" charset="0"/>
                <a:cs typeface="Times New Roman" panose="02020603050405020304" pitchFamily="18" charset="0"/>
              </a:rPr>
              <a:t>, </a:t>
            </a:r>
            <a:r>
              <a:rPr lang="en-US" altLang="zh-HK" sz="1200" b="0" i="0" u="sng" dirty="0">
                <a:solidFill>
                  <a:srgbClr val="374151"/>
                </a:solidFill>
                <a:effectLst/>
                <a:latin typeface="Times New Roman" panose="02020603050405020304" pitchFamily="18" charset="0"/>
                <a:cs typeface="Times New Roman" panose="02020603050405020304" pitchFamily="18" charset="0"/>
              </a:rPr>
              <a:t>manpower</a:t>
            </a:r>
            <a:r>
              <a:rPr lang="en-US" altLang="zh-HK" sz="1200" b="0" i="0" dirty="0">
                <a:solidFill>
                  <a:srgbClr val="374151"/>
                </a:solidFill>
                <a:effectLst/>
                <a:latin typeface="Times New Roman" panose="02020603050405020304" pitchFamily="18" charset="0"/>
                <a:cs typeface="Times New Roman" panose="02020603050405020304" pitchFamily="18" charset="0"/>
              </a:rPr>
              <a:t>,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time</a:t>
            </a:r>
            <a:r>
              <a:rPr lang="en-US" altLang="zh-HK" sz="1200" b="0" i="0" dirty="0">
                <a:solidFill>
                  <a:srgbClr val="374151"/>
                </a:solidFill>
                <a:effectLst/>
                <a:latin typeface="Times New Roman" panose="02020603050405020304" pitchFamily="18" charset="0"/>
                <a:cs typeface="Times New Roman" panose="02020603050405020304" pitchFamily="18" charset="0"/>
              </a:rPr>
              <a:t> are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evaluated</a:t>
            </a:r>
            <a:r>
              <a:rPr lang="en-US" altLang="zh-HK" sz="1200" b="0" i="0" dirty="0">
                <a:solidFill>
                  <a:srgbClr val="374151"/>
                </a:solidFill>
                <a:effectLst/>
                <a:latin typeface="Times New Roman" panose="02020603050405020304" pitchFamily="18" charset="0"/>
                <a:cs typeface="Times New Roman" panose="02020603050405020304" pitchFamily="18" charset="0"/>
              </a:rPr>
              <a:t> with project and product managers, considering various </a:t>
            </a:r>
            <a:r>
              <a:rPr lang="en-US" altLang="zh-HK" sz="1200" b="0" i="0" u="sng" dirty="0">
                <a:solidFill>
                  <a:srgbClr val="374151"/>
                </a:solidFill>
                <a:effectLst/>
                <a:latin typeface="Times New Roman" panose="02020603050405020304" pitchFamily="18" charset="0"/>
                <a:cs typeface="Times New Roman" panose="02020603050405020304" pitchFamily="18" charset="0"/>
              </a:rPr>
              <a:t>options</a:t>
            </a:r>
            <a:r>
              <a:rPr lang="en-US" altLang="zh-HK" sz="1200" b="0" i="0" dirty="0">
                <a:solidFill>
                  <a:srgbClr val="374151"/>
                </a:solidFill>
                <a:effectLst/>
                <a:latin typeface="Times New Roman" panose="02020603050405020304" pitchFamily="18" charset="0"/>
                <a:cs typeface="Times New Roman" panose="02020603050405020304" pitchFamily="18" charset="0"/>
              </a:rPr>
              <a:t> and their </a:t>
            </a:r>
            <a:r>
              <a:rPr lang="en-US" altLang="zh-HK" sz="1200" b="0" i="0" u="sng" dirty="0">
                <a:solidFill>
                  <a:srgbClr val="374151"/>
                </a:solidFill>
                <a:effectLst/>
                <a:latin typeface="Times New Roman" panose="02020603050405020304" pitchFamily="18" charset="0"/>
                <a:cs typeface="Times New Roman" panose="02020603050405020304" pitchFamily="18" charset="0"/>
              </a:rPr>
              <a:t>pros</a:t>
            </a:r>
            <a:r>
              <a:rPr lang="en-US" altLang="zh-HK" sz="1200" b="0" i="0" dirty="0">
                <a:solidFill>
                  <a:srgbClr val="374151"/>
                </a:solidFill>
                <a:effectLst/>
                <a:latin typeface="Times New Roman" panose="02020603050405020304" pitchFamily="18" charset="0"/>
                <a:cs typeface="Times New Roman" panose="02020603050405020304" pitchFamily="18" charset="0"/>
              </a:rPr>
              <a:t>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cons</a:t>
            </a:r>
            <a:r>
              <a:rPr lang="en-US" altLang="zh-HK" sz="1200" b="0" i="0" dirty="0">
                <a:solidFill>
                  <a:srgbClr val="374151"/>
                </a:solidFill>
                <a:effectLst/>
                <a:latin typeface="Times New Roman" panose="02020603050405020304" pitchFamily="18" charset="0"/>
                <a:cs typeface="Times New Roman" panose="02020603050405020304" pitchFamily="18" charset="0"/>
              </a:rPr>
              <a:t>.</a:t>
            </a:r>
          </a:p>
          <a:p>
            <a:pPr algn="l"/>
            <a:r>
              <a:rPr lang="en-US" altLang="zh-HK" sz="1200" b="0" i="0" dirty="0">
                <a:solidFill>
                  <a:srgbClr val="374151"/>
                </a:solidFill>
                <a:effectLst/>
                <a:latin typeface="Times New Roman" panose="02020603050405020304" pitchFamily="18" charset="0"/>
                <a:cs typeface="Times New Roman" panose="02020603050405020304" pitchFamily="18" charset="0"/>
              </a:rPr>
              <a:t>Once the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solutions</a:t>
            </a:r>
            <a:r>
              <a:rPr lang="en-US" altLang="zh-HK" sz="1200" b="0" i="0" dirty="0">
                <a:solidFill>
                  <a:srgbClr val="374151"/>
                </a:solidFill>
                <a:effectLst/>
                <a:latin typeface="Times New Roman" panose="02020603050405020304" pitchFamily="18" charset="0"/>
                <a:cs typeface="Times New Roman" panose="02020603050405020304" pitchFamily="18" charset="0"/>
              </a:rPr>
              <a:t> are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agreed</a:t>
            </a:r>
            <a:r>
              <a:rPr lang="en-US" altLang="zh-HK" sz="1200" b="0" i="0" dirty="0">
                <a:solidFill>
                  <a:srgbClr val="374151"/>
                </a:solidFill>
                <a:effectLst/>
                <a:latin typeface="Times New Roman" panose="02020603050405020304" pitchFamily="18" charset="0"/>
                <a:cs typeface="Times New Roman" panose="02020603050405020304" pitchFamily="18" charset="0"/>
              </a:rPr>
              <a:t> upon, the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project</a:t>
            </a:r>
            <a:r>
              <a:rPr lang="en-US" altLang="zh-HK" sz="1200" b="0" i="0" dirty="0">
                <a:solidFill>
                  <a:srgbClr val="374151"/>
                </a:solidFill>
                <a:effectLst/>
                <a:latin typeface="Times New Roman" panose="02020603050405020304" pitchFamily="18" charset="0"/>
                <a:cs typeface="Times New Roman" panose="02020603050405020304" pitchFamily="18" charset="0"/>
              </a:rPr>
              <a:t> is </a:t>
            </a:r>
            <a:r>
              <a:rPr lang="en-US" altLang="zh-HK" sz="1200" b="0" i="0" u="sng" dirty="0">
                <a:solidFill>
                  <a:srgbClr val="374151"/>
                </a:solidFill>
                <a:effectLst/>
                <a:latin typeface="Times New Roman" panose="02020603050405020304" pitchFamily="18" charset="0"/>
                <a:cs typeface="Times New Roman" panose="02020603050405020304" pitchFamily="18" charset="0"/>
              </a:rPr>
              <a:t>initiated</a:t>
            </a:r>
            <a:r>
              <a:rPr lang="en-US" altLang="zh-HK" sz="1200" b="0" i="0" dirty="0">
                <a:solidFill>
                  <a:srgbClr val="374151"/>
                </a:solidFill>
                <a:effectLst/>
                <a:latin typeface="Times New Roman" panose="02020603050405020304" pitchFamily="18" charset="0"/>
                <a:cs typeface="Times New Roman" panose="02020603050405020304" pitchFamily="18" charset="0"/>
              </a:rPr>
              <a:t>. (One possible solution is implementing Optical Character Recognition(OCR) technology into the business process. This finding is inspired by market research.) I </a:t>
            </a:r>
            <a:r>
              <a:rPr lang="en-US" altLang="zh-HK" sz="1200" b="0" i="0" u="sng" dirty="0">
                <a:solidFill>
                  <a:srgbClr val="374151"/>
                </a:solidFill>
                <a:effectLst/>
                <a:latin typeface="Times New Roman" panose="02020603050405020304" pitchFamily="18" charset="0"/>
                <a:cs typeface="Times New Roman" panose="02020603050405020304" pitchFamily="18" charset="0"/>
              </a:rPr>
              <a:t>present</a:t>
            </a:r>
            <a:r>
              <a:rPr lang="en-US" altLang="zh-HK" sz="1200" b="0" i="0" dirty="0">
                <a:solidFill>
                  <a:srgbClr val="374151"/>
                </a:solidFill>
                <a:effectLst/>
                <a:latin typeface="Times New Roman" panose="02020603050405020304" pitchFamily="18" charset="0"/>
                <a:cs typeface="Times New Roman" panose="02020603050405020304" pitchFamily="18" charset="0"/>
              </a:rPr>
              <a:t> the possible </a:t>
            </a:r>
            <a:r>
              <a:rPr lang="en-US" altLang="zh-HK" sz="1200" b="0" i="0" u="sng" dirty="0">
                <a:solidFill>
                  <a:srgbClr val="374151"/>
                </a:solidFill>
                <a:effectLst/>
                <a:latin typeface="Times New Roman" panose="02020603050405020304" pitchFamily="18" charset="0"/>
                <a:cs typeface="Times New Roman" panose="02020603050405020304" pitchFamily="18" charset="0"/>
              </a:rPr>
              <a:t>options</a:t>
            </a:r>
            <a:r>
              <a:rPr lang="en-US" altLang="zh-HK" sz="1200" b="0" i="0" dirty="0">
                <a:solidFill>
                  <a:srgbClr val="374151"/>
                </a:solidFill>
                <a:effectLst/>
                <a:latin typeface="Times New Roman" panose="02020603050405020304" pitchFamily="18" charset="0"/>
                <a:cs typeface="Times New Roman" panose="02020603050405020304" pitchFamily="18" charset="0"/>
              </a:rPr>
              <a:t> to stakeholders, ensuring </a:t>
            </a:r>
            <a:r>
              <a:rPr lang="en-US" altLang="zh-HK" sz="1200" b="0" i="0" u="sng" dirty="0">
                <a:solidFill>
                  <a:srgbClr val="374151"/>
                </a:solidFill>
                <a:effectLst/>
                <a:latin typeface="Times New Roman" panose="02020603050405020304" pitchFamily="18" charset="0"/>
                <a:cs typeface="Times New Roman" panose="02020603050405020304" pitchFamily="18" charset="0"/>
              </a:rPr>
              <a:t>mutual</a:t>
            </a:r>
            <a:r>
              <a:rPr lang="en-US" altLang="zh-HK" sz="1200" b="0" i="0" dirty="0">
                <a:solidFill>
                  <a:srgbClr val="374151"/>
                </a:solidFill>
                <a:effectLst/>
                <a:latin typeface="Times New Roman" panose="02020603050405020304" pitchFamily="18" charset="0"/>
                <a:cs typeface="Times New Roman" panose="02020603050405020304" pitchFamily="18" charset="0"/>
              </a:rPr>
              <a:t> </a:t>
            </a:r>
            <a:r>
              <a:rPr lang="en-US" altLang="zh-HK" sz="1200" b="0" i="0" u="sng" dirty="0">
                <a:solidFill>
                  <a:srgbClr val="374151"/>
                </a:solidFill>
                <a:effectLst/>
                <a:latin typeface="Times New Roman" panose="02020603050405020304" pitchFamily="18" charset="0"/>
                <a:cs typeface="Times New Roman" panose="02020603050405020304" pitchFamily="18" charset="0"/>
              </a:rPr>
              <a:t>consent</a:t>
            </a:r>
            <a:r>
              <a:rPr lang="en-US" altLang="zh-HK" sz="1200" b="0" i="0" dirty="0">
                <a:solidFill>
                  <a:srgbClr val="374151"/>
                </a:solidFill>
                <a:effectLst/>
                <a:latin typeface="Times New Roman" panose="02020603050405020304" pitchFamily="18" charset="0"/>
                <a:cs typeface="Times New Roman" panose="02020603050405020304" pitchFamily="18" charset="0"/>
              </a:rPr>
              <a:t> on the project's direction, budget, and timeline. The project is kicked off with detailed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documentation</a:t>
            </a:r>
            <a:r>
              <a:rPr lang="en-US" altLang="zh-HK" sz="1200" b="0" i="0" dirty="0">
                <a:solidFill>
                  <a:srgbClr val="374151"/>
                </a:solidFill>
                <a:effectLst/>
                <a:latin typeface="Times New Roman" panose="02020603050405020304" pitchFamily="18" charset="0"/>
                <a:cs typeface="Times New Roman" panose="02020603050405020304" pitchFamily="18" charset="0"/>
              </a:rPr>
              <a:t>, collaboration with the technical team to </a:t>
            </a:r>
            <a:r>
              <a:rPr lang="en-US" altLang="zh-HK" sz="1200" b="0" i="0" u="sng" dirty="0">
                <a:solidFill>
                  <a:srgbClr val="374151"/>
                </a:solidFill>
                <a:effectLst/>
                <a:latin typeface="Times New Roman" panose="02020603050405020304" pitchFamily="18" charset="0"/>
                <a:cs typeface="Times New Roman" panose="02020603050405020304" pitchFamily="18" charset="0"/>
              </a:rPr>
              <a:t>ensure</a:t>
            </a:r>
            <a:r>
              <a:rPr lang="en-US" altLang="zh-HK" sz="1200" b="0" i="0" dirty="0">
                <a:solidFill>
                  <a:srgbClr val="374151"/>
                </a:solidFill>
                <a:effectLst/>
                <a:latin typeface="Times New Roman" panose="02020603050405020304" pitchFamily="18" charset="0"/>
                <a:cs typeface="Times New Roman" panose="02020603050405020304" pitchFamily="18" charset="0"/>
              </a:rPr>
              <a:t> quality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deliverables</a:t>
            </a:r>
            <a:r>
              <a:rPr lang="en-US" altLang="zh-HK" sz="1200" b="0" i="0" dirty="0">
                <a:solidFill>
                  <a:srgbClr val="374151"/>
                </a:solidFill>
                <a:effectLst/>
                <a:latin typeface="Times New Roman" panose="02020603050405020304" pitchFamily="18" charset="0"/>
                <a:cs typeface="Times New Roman" panose="02020603050405020304" pitchFamily="18" charset="0"/>
              </a:rPr>
              <a:t>,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planning</a:t>
            </a:r>
            <a:r>
              <a:rPr lang="en-US" altLang="zh-HK" sz="1200" b="0" i="0" dirty="0">
                <a:solidFill>
                  <a:srgbClr val="374151"/>
                </a:solidFill>
                <a:effectLst/>
                <a:latin typeface="Times New Roman" panose="02020603050405020304" pitchFamily="18" charset="0"/>
                <a:cs typeface="Times New Roman" panose="02020603050405020304" pitchFamily="18" charset="0"/>
              </a:rPr>
              <a:t> with the project manager for </a:t>
            </a:r>
            <a:r>
              <a:rPr lang="en-US" altLang="zh-HK" sz="1200" b="0" i="0" u="sng" dirty="0">
                <a:solidFill>
                  <a:srgbClr val="374151"/>
                </a:solidFill>
                <a:effectLst/>
                <a:latin typeface="Times New Roman" panose="02020603050405020304" pitchFamily="18" charset="0"/>
                <a:cs typeface="Times New Roman" panose="02020603050405020304" pitchFamily="18" charset="0"/>
              </a:rPr>
              <a:t>resources</a:t>
            </a:r>
            <a:r>
              <a:rPr lang="en-US" altLang="zh-HK" sz="1200" b="0" i="0" dirty="0">
                <a:solidFill>
                  <a:srgbClr val="374151"/>
                </a:solidFill>
                <a:effectLst/>
                <a:latin typeface="Times New Roman" panose="02020603050405020304" pitchFamily="18" charset="0"/>
                <a:cs typeface="Times New Roman" panose="02020603050405020304" pitchFamily="18" charset="0"/>
              </a:rPr>
              <a:t>, testing, and launch. Throughout the project, I </a:t>
            </a:r>
            <a:r>
              <a:rPr lang="en-US" altLang="zh-HK" sz="1200" b="0" i="0" u="sng" dirty="0">
                <a:solidFill>
                  <a:srgbClr val="374151"/>
                </a:solidFill>
                <a:effectLst/>
                <a:latin typeface="Times New Roman" panose="02020603050405020304" pitchFamily="18" charset="0"/>
                <a:cs typeface="Times New Roman" panose="02020603050405020304" pitchFamily="18" charset="0"/>
              </a:rPr>
              <a:t>prioritize</a:t>
            </a:r>
            <a:r>
              <a:rPr lang="en-US" altLang="zh-HK" sz="1200" b="0" i="0" dirty="0">
                <a:solidFill>
                  <a:srgbClr val="374151"/>
                </a:solidFill>
                <a:effectLst/>
                <a:latin typeface="Times New Roman" panose="02020603050405020304" pitchFamily="18" charset="0"/>
                <a:cs typeface="Times New Roman" panose="02020603050405020304" pitchFamily="18" charset="0"/>
              </a:rPr>
              <a:t> minimizing business effects on users during system </a:t>
            </a:r>
            <a:r>
              <a:rPr lang="en-US" altLang="zh-HK" sz="1200" b="0" i="0" u="sng" dirty="0">
                <a:solidFill>
                  <a:srgbClr val="374151"/>
                </a:solidFill>
                <a:effectLst/>
                <a:latin typeface="Times New Roman" panose="02020603050405020304" pitchFamily="18" charset="0"/>
                <a:cs typeface="Times New Roman" panose="02020603050405020304" pitchFamily="18" charset="0"/>
              </a:rPr>
              <a:t>deployment</a:t>
            </a:r>
            <a:r>
              <a:rPr lang="en-US" altLang="zh-HK" sz="1200" b="0" i="0" dirty="0">
                <a:solidFill>
                  <a:srgbClr val="374151"/>
                </a:solidFill>
                <a:effectLst/>
                <a:latin typeface="Times New Roman" panose="02020603050405020304" pitchFamily="18" charset="0"/>
                <a:cs typeface="Times New Roman" panose="02020603050405020304" pitchFamily="18" charset="0"/>
              </a:rPr>
              <a:t> and </a:t>
            </a:r>
            <a:r>
              <a:rPr lang="en-US" altLang="zh-HK" sz="1200" b="0" i="0" u="sng" dirty="0">
                <a:solidFill>
                  <a:srgbClr val="374151"/>
                </a:solidFill>
                <a:effectLst/>
                <a:latin typeface="Times New Roman" panose="02020603050405020304" pitchFamily="18" charset="0"/>
                <a:cs typeface="Times New Roman" panose="02020603050405020304" pitchFamily="18" charset="0"/>
              </a:rPr>
              <a:t>maintain</a:t>
            </a:r>
            <a:r>
              <a:rPr lang="en-US" altLang="zh-HK" sz="1200" b="0" i="0" dirty="0">
                <a:solidFill>
                  <a:srgbClr val="374151"/>
                </a:solidFill>
                <a:effectLst/>
                <a:latin typeface="Times New Roman" panose="02020603050405020304" pitchFamily="18" charset="0"/>
                <a:cs typeface="Times New Roman" panose="02020603050405020304" pitchFamily="18" charset="0"/>
              </a:rPr>
              <a:t> continuous </a:t>
            </a:r>
            <a:r>
              <a:rPr lang="en-US" altLang="zh-HK" sz="1200" b="0" i="0" u="sng" dirty="0">
                <a:solidFill>
                  <a:srgbClr val="374151"/>
                </a:solidFill>
                <a:effectLst/>
                <a:latin typeface="Times New Roman" panose="02020603050405020304" pitchFamily="18" charset="0"/>
                <a:cs typeface="Times New Roman" panose="02020603050405020304" pitchFamily="18" charset="0"/>
              </a:rPr>
              <a:t>communication</a:t>
            </a:r>
            <a:r>
              <a:rPr lang="en-US" altLang="zh-HK" sz="1200" b="0" i="0" dirty="0">
                <a:solidFill>
                  <a:srgbClr val="374151"/>
                </a:solidFill>
                <a:effectLst/>
                <a:latin typeface="Times New Roman" panose="02020603050405020304" pitchFamily="18" charset="0"/>
                <a:cs typeface="Times New Roman" panose="02020603050405020304" pitchFamily="18" charset="0"/>
              </a:rPr>
              <a:t> between users and technical teams regarding product enhancements.</a:t>
            </a:r>
          </a:p>
          <a:p>
            <a:pPr algn="l"/>
            <a:endParaRPr lang="en-US" altLang="zh-HK" sz="1200" b="0" i="0" dirty="0">
              <a:solidFill>
                <a:srgbClr val="374151"/>
              </a:solidFill>
              <a:effectLst/>
              <a:latin typeface="Times New Roman" panose="02020603050405020304" pitchFamily="18" charset="0"/>
              <a:cs typeface="Times New Roman" panose="02020603050405020304" pitchFamily="18" charset="0"/>
            </a:endParaRPr>
          </a:p>
          <a:p>
            <a:pPr algn="l"/>
            <a:r>
              <a:rPr lang="en-US" altLang="zh-HK" sz="1200" b="0" i="0" dirty="0">
                <a:solidFill>
                  <a:srgbClr val="374151"/>
                </a:solidFill>
                <a:effectLst/>
                <a:latin typeface="Times New Roman" panose="02020603050405020304" pitchFamily="18" charset="0"/>
                <a:cs typeface="Times New Roman" panose="02020603050405020304" pitchFamily="18" charset="0"/>
              </a:rPr>
              <a:t>In summary, my approach involves six key steps: </a:t>
            </a:r>
          </a:p>
          <a:p>
            <a:pPr marL="228600" indent="-228600" algn="l">
              <a:buFont typeface="+mj-lt"/>
              <a:buAutoNum type="arabicPeriod"/>
            </a:pP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Understanding the platform and workflow, </a:t>
            </a:r>
          </a:p>
          <a:p>
            <a:pPr marL="228600" indent="-228600" algn="l">
              <a:buFont typeface="+mj-lt"/>
              <a:buAutoNum type="arabicPeriod"/>
            </a:pPr>
            <a:r>
              <a:rPr lang="en-US" altLang="zh-HK" sz="1200" dirty="0">
                <a:solidFill>
                  <a:srgbClr val="374151"/>
                </a:solidFill>
                <a:highlight>
                  <a:srgbClr val="FFFF00"/>
                </a:highlight>
                <a:latin typeface="Times New Roman" panose="02020603050405020304" pitchFamily="18" charset="0"/>
                <a:cs typeface="Times New Roman" panose="02020603050405020304" pitchFamily="18" charset="0"/>
              </a:rPr>
              <a:t>I</a:t>
            </a: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dentifying problems, </a:t>
            </a:r>
          </a:p>
          <a:p>
            <a:pPr marL="228600" indent="-228600" algn="l">
              <a:buFont typeface="+mj-lt"/>
              <a:buAutoNum type="arabicPeriod"/>
            </a:pPr>
            <a:r>
              <a:rPr lang="en-US" altLang="zh-HK" sz="1200" dirty="0">
                <a:solidFill>
                  <a:srgbClr val="374151"/>
                </a:solidFill>
                <a:highlight>
                  <a:srgbClr val="FFFF00"/>
                </a:highlight>
                <a:latin typeface="Times New Roman" panose="02020603050405020304" pitchFamily="18" charset="0"/>
                <a:cs typeface="Times New Roman" panose="02020603050405020304" pitchFamily="18" charset="0"/>
              </a:rPr>
              <a:t>B</a:t>
            </a: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uilding solutions, </a:t>
            </a:r>
          </a:p>
          <a:p>
            <a:pPr marL="228600" indent="-228600" algn="l">
              <a:buFont typeface="+mj-lt"/>
              <a:buAutoNum type="arabicPeriod"/>
            </a:pPr>
            <a:r>
              <a:rPr lang="en-US" altLang="zh-HK" sz="1200" dirty="0">
                <a:solidFill>
                  <a:srgbClr val="374151"/>
                </a:solidFill>
                <a:highlight>
                  <a:srgbClr val="FFFF00"/>
                </a:highlight>
                <a:latin typeface="Times New Roman" panose="02020603050405020304" pitchFamily="18" charset="0"/>
                <a:cs typeface="Times New Roman" panose="02020603050405020304" pitchFamily="18" charset="0"/>
              </a:rPr>
              <a:t>I</a:t>
            </a: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nitiating the project, </a:t>
            </a:r>
          </a:p>
          <a:p>
            <a:pPr marL="228600" indent="-228600" algn="l">
              <a:buFont typeface="+mj-lt"/>
              <a:buAutoNum type="arabicPeriod"/>
            </a:pPr>
            <a:r>
              <a:rPr lang="en-US" altLang="zh-HK" sz="1200" dirty="0">
                <a:solidFill>
                  <a:srgbClr val="374151"/>
                </a:solidFill>
                <a:highlight>
                  <a:srgbClr val="FFFF00"/>
                </a:highlight>
                <a:latin typeface="Times New Roman" panose="02020603050405020304" pitchFamily="18" charset="0"/>
                <a:cs typeface="Times New Roman" panose="02020603050405020304" pitchFamily="18" charset="0"/>
              </a:rPr>
              <a:t>C</a:t>
            </a: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ontributing to its progress, </a:t>
            </a:r>
          </a:p>
          <a:p>
            <a:pPr marL="228600" indent="-228600" algn="l">
              <a:buFont typeface="+mj-lt"/>
              <a:buAutoNum type="arabicPeriod"/>
            </a:pPr>
            <a:r>
              <a:rPr lang="en-US" altLang="zh-HK" sz="1200" dirty="0">
                <a:solidFill>
                  <a:srgbClr val="374151"/>
                </a:solidFill>
                <a:highlight>
                  <a:srgbClr val="FFFF00"/>
                </a:highlight>
                <a:latin typeface="Times New Roman" panose="02020603050405020304" pitchFamily="18" charset="0"/>
                <a:cs typeface="Times New Roman" panose="02020603050405020304" pitchFamily="18" charset="0"/>
              </a:rPr>
              <a:t>C</a:t>
            </a:r>
            <a:r>
              <a:rPr lang="en-US" altLang="zh-HK" sz="1200" b="0" i="0" dirty="0">
                <a:solidFill>
                  <a:srgbClr val="374151"/>
                </a:solidFill>
                <a:effectLst/>
                <a:highlight>
                  <a:srgbClr val="FFFF00"/>
                </a:highlight>
                <a:latin typeface="Times New Roman" panose="02020603050405020304" pitchFamily="18" charset="0"/>
                <a:cs typeface="Times New Roman" panose="02020603050405020304" pitchFamily="18" charset="0"/>
              </a:rPr>
              <a:t>losing the project. </a:t>
            </a:r>
          </a:p>
          <a:p>
            <a:pPr algn="l"/>
            <a:r>
              <a:rPr lang="en-US" altLang="zh-HK" sz="1200" b="0" i="0" dirty="0">
                <a:solidFill>
                  <a:srgbClr val="374151"/>
                </a:solidFill>
                <a:effectLst/>
                <a:latin typeface="Times New Roman" panose="02020603050405020304" pitchFamily="18" charset="0"/>
                <a:cs typeface="Times New Roman" panose="02020603050405020304" pitchFamily="18" charset="0"/>
              </a:rPr>
              <a:t>To ensure efficiency and transparency, I will keep detail records, track development progress closely, and ensure communicate </a:t>
            </a:r>
            <a:r>
              <a:rPr lang="en-US" altLang="zh-HK" sz="1200" dirty="0">
                <a:solidFill>
                  <a:srgbClr val="374151"/>
                </a:solidFill>
                <a:latin typeface="Times New Roman" panose="02020603050405020304" pitchFamily="18" charset="0"/>
                <a:cs typeface="Times New Roman" panose="02020603050405020304" pitchFamily="18" charset="0"/>
              </a:rPr>
              <a:t>within project teams and the transparency for </a:t>
            </a:r>
            <a:r>
              <a:rPr lang="en-US" altLang="zh-HK" sz="1200" b="0" i="0" dirty="0">
                <a:solidFill>
                  <a:srgbClr val="374151"/>
                </a:solidFill>
                <a:effectLst/>
                <a:latin typeface="Times New Roman" panose="02020603050405020304" pitchFamily="18" charset="0"/>
                <a:cs typeface="Times New Roman" panose="02020603050405020304" pitchFamily="18" charset="0"/>
              </a:rPr>
              <a:t>any changes in the project.</a:t>
            </a: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43653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0"/>
            <a:ext cx="8647611" cy="7300717"/>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 2. </a:t>
            </a:r>
            <a:r>
              <a:rPr lang="en-US" altLang="zh-HK" sz="1200" dirty="0"/>
              <a:t>Can you outline the steps you would take, any key factors or actions you would take?</a:t>
            </a:r>
            <a:endParaRPr lang="en-US" altLang="zh-HK" sz="12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My Steps will be as following:</a:t>
            </a:r>
          </a:p>
          <a:p>
            <a:pPr>
              <a:lnSpc>
                <a:spcPct val="115000"/>
              </a:lnSpc>
              <a:spcAft>
                <a:spcPts val="800"/>
              </a:spcAft>
            </a:pPr>
            <a:endParaRPr lang="en-US" altLang="zh-TW" sz="1200" kern="100" dirty="0">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Gathering information for the platform, performance(both current and historical), user expectation, business workflow, every involved roles within process, stakeholders involved, and any research needed in enhancing the platform. Those information can be gathered from stakeholders, system documentation, previous project documentation, database record, interviews with users, internet research etc.</a:t>
            </a: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Problem questioning to know the difference between ‘delays’ and ‘normal’ in platform performance, discussing with project manager, product manager, user to define the duration differences. Breakdown problem into minimal unit process to check where did the ‘delayed’ happened, figure out estimated duration for each unit process and compare the fact with historical data. Identify if it is manual process or system process, evaluate the resources we need to enhance the efficiency. E.g. if it is a manual process, platform training session may help operator in getting familiar with the operation, improving efficiency and so shorten the process time. If it is system process, work with technical lead in finding any tools/ technology can be used to enhance user experience. Evaluate the costs, manpower, time with project manager and product manager, figuring out options with pros and cons. </a:t>
            </a: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Project building, showing the possible options to address the problems, presenting solutions to get stakeholders mutual consent in the project direction, budget and timeline. Kickstarting the project with detailed project documentation, working with technical team in ensuring quality deliverables in timely manner. Work with project manager in resources planning, testing arrangement and launching plans. Minimalize the business effects to users during system deployment, supporting continuous communication on product enhancement between users and tech teams.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In short, the steps I take can be simplified to 6 steps: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Platform/ workflow understanding-&gt;problem identification-&gt;solution building-&gt;project initiation-&gt;project contribution-&gt;project closing</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Key factors/ actions I would</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take:</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Keep every information/ discussion in record, maintain a detailed knowledge database to avoid information loss. </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Making sure development progress on track, timely follow-up when requirement/ task priority change. </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Ensuring any changes to the project are transparent to stakeholders.</a:t>
            </a: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22182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629990"/>
            <a:ext cx="8395061" cy="8118376"/>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Turnaround, SLA, process</a:t>
            </a:r>
            <a:r>
              <a:rPr lang="zh-TW" altLang="en-US" sz="24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time, </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Follow project management approach and give solid actions</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transparent, deployment, data comparison of leading time/monitoring, </a:t>
            </a:r>
            <a:r>
              <a:rPr lang="zh-TW" altLang="en-US" sz="24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feedback for enhancement review, network traffic check, </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Possible Solution: OCR</a:t>
            </a: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Possible data error:</a:t>
            </a:r>
          </a:p>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Q3 time format, !+_ @, data structure</a:t>
            </a:r>
            <a:r>
              <a:rPr lang="en-US" altLang="zh-TW" sz="2800" kern="100" dirty="0">
                <a:latin typeface="Times New Roman" panose="02020603050405020304" pitchFamily="18" charset="0"/>
                <a:ea typeface="新細明體" panose="02020500000000000000" pitchFamily="18" charset="-120"/>
                <a:cs typeface="Arial" panose="020B0604020202020204" pitchFamily="34" charset="0"/>
              </a:rPr>
              <a:t>/format, date format, value restriction, null</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3344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3</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47043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3" name="文字方塊 2">
            <a:extLst>
              <a:ext uri="{FF2B5EF4-FFF2-40B4-BE49-F238E27FC236}">
                <a16:creationId xmlns:a16="http://schemas.microsoft.com/office/drawing/2014/main" id="{4C7BBD7F-2BBB-072B-820E-8CC54A3DF342}"/>
              </a:ext>
            </a:extLst>
          </p:cNvPr>
          <p:cNvSpPr txBox="1"/>
          <p:nvPr/>
        </p:nvSpPr>
        <p:spPr>
          <a:xfrm>
            <a:off x="0" y="0"/>
            <a:ext cx="8532726" cy="7228838"/>
          </a:xfrm>
          <a:prstGeom prst="rect">
            <a:avLst/>
          </a:prstGeom>
          <a:noFill/>
        </p:spPr>
        <p:txBody>
          <a:bodyPr wrap="square">
            <a:spAutoFit/>
          </a:bodyPr>
          <a:lstStyle/>
          <a:p>
            <a:pPr>
              <a:lnSpc>
                <a:spcPct val="115000"/>
              </a:lnSpc>
              <a:spcAft>
                <a:spcPts val="800"/>
              </a:spcAft>
            </a:pPr>
            <a:r>
              <a:rPr lang="en-US" altLang="zh-TW" sz="3600" kern="100" dirty="0">
                <a:latin typeface="Times New Roman" panose="02020603050405020304" pitchFamily="18" charset="0"/>
                <a:ea typeface="新細明體" panose="02020500000000000000" pitchFamily="18" charset="-120"/>
                <a:cs typeface="Arial" panose="020B0604020202020204" pitchFamily="34" charset="0"/>
              </a:rPr>
              <a:t>Q3 Data Analysis</a:t>
            </a:r>
          </a:p>
          <a:p>
            <a:pPr>
              <a:lnSpc>
                <a:spcPct val="115000"/>
              </a:lnSpc>
              <a:spcAft>
                <a:spcPts val="800"/>
              </a:spcAft>
            </a:pPr>
            <a:r>
              <a:rPr lang="en-US" altLang="zh-HK" sz="1800" dirty="0"/>
              <a:t>Task 2 - Help structure an email back to the client, asking them to please correct their mistakes, so we don’t have to take on the workload of cleaning up their data. </a:t>
            </a:r>
          </a:p>
          <a:p>
            <a:pPr>
              <a:lnSpc>
                <a:spcPct val="115000"/>
              </a:lnSpc>
              <a:spcAft>
                <a:spcPts val="800"/>
              </a:spcAft>
            </a:pPr>
            <a:r>
              <a:rPr lang="en-US" altLang="zh-HK" sz="1200" dirty="0"/>
              <a:t>Elements needed from the email:</a:t>
            </a:r>
          </a:p>
          <a:p>
            <a:pPr marL="228600" indent="-228600">
              <a:lnSpc>
                <a:spcPct val="115000"/>
              </a:lnSpc>
              <a:spcAft>
                <a:spcPts val="800"/>
              </a:spcAft>
              <a:buFont typeface="+mj-lt"/>
              <a:buAutoNum type="arabicPeriod"/>
            </a:pPr>
            <a:r>
              <a:rPr lang="en-US" altLang="zh-HK" sz="1200" dirty="0"/>
              <a:t>Professional</a:t>
            </a:r>
          </a:p>
          <a:p>
            <a:pPr marL="228600" indent="-228600">
              <a:lnSpc>
                <a:spcPct val="115000"/>
              </a:lnSpc>
              <a:spcAft>
                <a:spcPts val="800"/>
              </a:spcAft>
              <a:buFont typeface="+mj-lt"/>
              <a:buAutoNum type="arabicPeriod"/>
            </a:pPr>
            <a:r>
              <a:rPr lang="en-US" altLang="zh-HK" sz="1200" dirty="0"/>
              <a:t>Helpful</a:t>
            </a:r>
          </a:p>
          <a:p>
            <a:pPr marL="228600" indent="-228600">
              <a:lnSpc>
                <a:spcPct val="115000"/>
              </a:lnSpc>
              <a:spcAft>
                <a:spcPts val="800"/>
              </a:spcAft>
              <a:buFont typeface="+mj-lt"/>
              <a:buAutoNum type="arabicPeriod"/>
            </a:pPr>
            <a:r>
              <a:rPr lang="en-US" altLang="zh-HK" sz="1200" dirty="0"/>
              <a:t>Informative</a:t>
            </a:r>
          </a:p>
          <a:p>
            <a:pPr marL="228600" indent="-228600">
              <a:lnSpc>
                <a:spcPct val="115000"/>
              </a:lnSpc>
              <a:spcAft>
                <a:spcPts val="800"/>
              </a:spcAft>
              <a:buFont typeface="+mj-lt"/>
              <a:buAutoNum type="arabicPeriod"/>
            </a:pPr>
            <a:r>
              <a:rPr lang="en-US" altLang="zh-HK" sz="1200" dirty="0"/>
              <a:t>Specific</a:t>
            </a:r>
          </a:p>
          <a:p>
            <a:pPr marL="228600" indent="-228600">
              <a:lnSpc>
                <a:spcPct val="115000"/>
              </a:lnSpc>
              <a:spcAft>
                <a:spcPts val="800"/>
              </a:spcAft>
              <a:buFont typeface="+mj-lt"/>
              <a:buAutoNum type="arabicPeriod"/>
            </a:pPr>
            <a:r>
              <a:rPr lang="en-US" altLang="zh-HK" sz="1200" dirty="0"/>
              <a:t>Polite</a:t>
            </a:r>
          </a:p>
          <a:p>
            <a:pPr marL="228600" indent="-228600">
              <a:lnSpc>
                <a:spcPct val="115000"/>
              </a:lnSpc>
              <a:spcAft>
                <a:spcPts val="800"/>
              </a:spcAft>
              <a:buFont typeface="+mj-lt"/>
              <a:buAutoNum type="arabicPeriod"/>
            </a:pPr>
            <a:r>
              <a:rPr lang="en-US" altLang="zh-HK" sz="1200" dirty="0"/>
              <a:t>Reasonable</a:t>
            </a:r>
          </a:p>
          <a:p>
            <a:pPr marL="228600" indent="-228600">
              <a:lnSpc>
                <a:spcPct val="115000"/>
              </a:lnSpc>
              <a:spcAft>
                <a:spcPts val="800"/>
              </a:spcAft>
              <a:buFont typeface="+mj-lt"/>
              <a:buAutoNum type="arabicPeriod"/>
            </a:pPr>
            <a:r>
              <a:rPr lang="en-US" altLang="zh-HK" sz="1200" dirty="0"/>
              <a:t>Formal </a:t>
            </a:r>
          </a:p>
          <a:p>
            <a:pPr marL="228600" indent="-228600">
              <a:lnSpc>
                <a:spcPct val="115000"/>
              </a:lnSpc>
              <a:spcAft>
                <a:spcPts val="800"/>
              </a:spcAft>
              <a:buFont typeface="+mj-lt"/>
              <a:buAutoNum type="arabicPeriod"/>
            </a:pPr>
            <a:endParaRPr lang="en-US" altLang="zh-HK" sz="1200" dirty="0"/>
          </a:p>
          <a:p>
            <a:pPr>
              <a:lnSpc>
                <a:spcPct val="115000"/>
              </a:lnSpc>
              <a:spcAft>
                <a:spcPts val="800"/>
              </a:spcAft>
            </a:pPr>
            <a:r>
              <a:rPr lang="en-US" altLang="zh-HK" sz="1200" dirty="0"/>
              <a:t>Message to be delivered:</a:t>
            </a:r>
          </a:p>
          <a:p>
            <a:pPr marL="228600" indent="-228600">
              <a:lnSpc>
                <a:spcPct val="115000"/>
              </a:lnSpc>
              <a:spcAft>
                <a:spcPts val="800"/>
              </a:spcAft>
              <a:buFont typeface="+mj-lt"/>
              <a:buAutoNum type="arabicPeriod"/>
            </a:pPr>
            <a:r>
              <a:rPr lang="en-US" altLang="zh-HK" sz="1200" dirty="0"/>
              <a:t>Welcoming new client for onboarding, </a:t>
            </a:r>
          </a:p>
          <a:p>
            <a:pPr marL="228600" indent="-228600">
              <a:lnSpc>
                <a:spcPct val="115000"/>
              </a:lnSpc>
              <a:spcAft>
                <a:spcPts val="800"/>
              </a:spcAft>
              <a:buFont typeface="+mj-lt"/>
              <a:buAutoNum type="arabicPeriod"/>
            </a:pPr>
            <a:r>
              <a:rPr lang="en-US" altLang="zh-HK" sz="1200" dirty="0"/>
              <a:t>Expressing our happiness to work with them, </a:t>
            </a:r>
          </a:p>
          <a:p>
            <a:pPr marL="228600" indent="-228600">
              <a:lnSpc>
                <a:spcPct val="115000"/>
              </a:lnSpc>
              <a:spcAft>
                <a:spcPts val="800"/>
              </a:spcAft>
              <a:buFont typeface="+mj-lt"/>
              <a:buAutoNum type="arabicPeriod"/>
            </a:pPr>
            <a:r>
              <a:rPr lang="en-US" altLang="zh-HK" sz="1200" dirty="0"/>
              <a:t>Explaining the current situation, </a:t>
            </a:r>
          </a:p>
          <a:p>
            <a:pPr marL="228600" indent="-228600">
              <a:lnSpc>
                <a:spcPct val="115000"/>
              </a:lnSpc>
              <a:spcAft>
                <a:spcPts val="800"/>
              </a:spcAft>
              <a:buFont typeface="+mj-lt"/>
              <a:buAutoNum type="arabicPeriod"/>
            </a:pPr>
            <a:r>
              <a:rPr lang="en-US" altLang="zh-HK" sz="1200" dirty="0"/>
              <a:t>Carefully mention the mistakes they have been made with examples,</a:t>
            </a:r>
          </a:p>
          <a:p>
            <a:pPr marL="228600" indent="-228600">
              <a:lnSpc>
                <a:spcPct val="115000"/>
              </a:lnSpc>
              <a:spcAft>
                <a:spcPts val="800"/>
              </a:spcAft>
              <a:buFont typeface="+mj-lt"/>
              <a:buAutoNum type="arabicPeriod"/>
            </a:pPr>
            <a:r>
              <a:rPr lang="en-US" altLang="zh-HK" sz="1200" dirty="0"/>
              <a:t>Politely ask them to correct their mistakes,</a:t>
            </a:r>
          </a:p>
          <a:p>
            <a:pPr marL="228600" indent="-228600">
              <a:lnSpc>
                <a:spcPct val="115000"/>
              </a:lnSpc>
              <a:spcAft>
                <a:spcPts val="800"/>
              </a:spcAft>
              <a:buFont typeface="+mj-lt"/>
              <a:buAutoNum type="arabicPeriod"/>
            </a:pPr>
            <a:r>
              <a:rPr lang="en-US" altLang="zh-HK" sz="1200" dirty="0"/>
              <a:t>Thanking the client from using our services</a:t>
            </a:r>
          </a:p>
          <a:p>
            <a:pPr marL="228600" indent="-228600">
              <a:lnSpc>
                <a:spcPct val="115000"/>
              </a:lnSpc>
              <a:spcAft>
                <a:spcPts val="800"/>
              </a:spcAft>
              <a:buFont typeface="+mj-lt"/>
              <a:buAutoNum type="arabicPeriod"/>
            </a:pPr>
            <a:endParaRPr lang="en-US" altLang="zh-HK" sz="1200" dirty="0"/>
          </a:p>
          <a:p>
            <a:pPr>
              <a:lnSpc>
                <a:spcPct val="115000"/>
              </a:lnSpc>
              <a:spcAft>
                <a:spcPts val="800"/>
              </a:spcAft>
            </a:pPr>
            <a:endParaRPr lang="en-US" altLang="zh-HK" dirty="0"/>
          </a:p>
        </p:txBody>
      </p:sp>
    </p:spTree>
    <p:extLst>
      <p:ext uri="{BB962C8B-B14F-4D97-AF65-F5344CB8AC3E}">
        <p14:creationId xmlns:p14="http://schemas.microsoft.com/office/powerpoint/2010/main" val="214894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1</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3545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0"/>
            <a:ext cx="6122124" cy="548099"/>
          </a:xfrm>
          <a:prstGeom prst="rect">
            <a:avLst/>
          </a:prstGeom>
          <a:noFill/>
        </p:spPr>
        <p:txBody>
          <a:bodyPr wrap="square">
            <a:spAutoFit/>
          </a:bodyPr>
          <a:lstStyle/>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Borrower perspective, portal requirement:</a:t>
            </a: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11409534"/>
          </a:xfrm>
          <a:prstGeom prst="rect">
            <a:avLst/>
          </a:prstGeom>
          <a:noFill/>
        </p:spPr>
        <p:txBody>
          <a:bodyPr wrap="square">
            <a:spAutoFit/>
          </a:bodyPr>
          <a:lstStyle/>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Expectation and rationale: (Assume no priority in orders) 1</a:t>
            </a:r>
            <a:r>
              <a:rPr lang="en-US" altLang="zh-TW" kern="100" baseline="30000" dirty="0">
                <a:latin typeface="Times New Roman" panose="02020603050405020304" pitchFamily="18" charset="0"/>
                <a:ea typeface="新細明體" panose="02020500000000000000" pitchFamily="18" charset="-120"/>
                <a:cs typeface="Arial" panose="020B0604020202020204" pitchFamily="34" charset="0"/>
              </a:rPr>
              <a:t>st</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draft</a:t>
            </a:r>
          </a:p>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List</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out</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top</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10</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wishes and rationale I would have if I am a lender for the portal</a:t>
            </a:r>
          </a:p>
          <a:p>
            <a:pPr marL="228600" indent="-228600">
              <a:lnSpc>
                <a:spcPct val="115000"/>
              </a:lnSpc>
              <a:spcAft>
                <a:spcPts val="800"/>
              </a:spcAft>
              <a:buFont typeface="Arial" panose="020B0604020202020204" pitchFamily="34" charset="0"/>
              <a:buChar char="•"/>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Handy - client are diversifying in demographic, but everyone wants convenience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to save time and effort, especially the largest/continuous lender is more likely to be with higher age, it is wise to design an easy-to-use application to serve large demand from the main client segment.(24hr Anytime everywhere)</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fficient - no matter which kind of lender they are, great service from business world is always expected to be efficient, meaning the Service-Level Agreement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must fulfill professional standard to keep the repetitive advantage of the business within the industry, accumulate the market share for continuous profitability (Simple process UI)</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P</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redictable - lending is a traditional business which have a long history in the financial market, the compliance and procedure standard is continuously changing in different market, but the client expects the flow to be predictable that doesn’t change rapidly as service provider like banks are expected to be reputable, reliable for flexible business relationship with clients, given residential loans/ line of credit are long-term products, while fix &amp; flip loans are short-term tools for clients (meets expectation, have stimulator)</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ecured - s</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ecurity is a crucial factor in lending business as large damage in reputational and financial loss can be expected when the business risks are not handled properly(e.g. client credit data exposure, non-compliance with laws &amp; regulations, fraud cases, operational risks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(privacy policy)</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table - since long-term business-client relationship is expected in products, stable system performance is essential in keeping high client satisfaction. Clients will expect digital service is available in lending process nowadays, system downtime may cause series consequences in revenue, market share </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High</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availability (traffic, network performance, disaster recovery, redundant server)</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I</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nformative - lenders is always expecting the lender can provide quick info for their personal loan status. (e.g. repayment record, active loan amount, repayment method, statement, interest rate, promotion, current plan, membership level details, full pay</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/re-loan option,</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cross-industry cooperation(fusion marketing </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Client portal is expected to be able to provide real-time self-service in information service without manual convention. </a:t>
            </a:r>
          </a:p>
          <a:p>
            <a:pPr marL="228600" indent="-228600">
              <a:lnSpc>
                <a:spcPct val="115000"/>
              </a:lnSpc>
              <a:spcAft>
                <a:spcPts val="800"/>
              </a:spcAft>
              <a:buFont typeface="Arial" panose="020B0604020202020204" pitchFamily="34" charset="0"/>
              <a:buChar char="•"/>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D</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irect - client is expecting financial institute keeping the client info in a more direct relationship (not used by another company)Flexibility on client prefer communication. Email/phone/</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sms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/mail</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Progress update - as the portal is expected to be efficient, client will also demand the feature in application progress update, to provide info like estimated waiting time, approval result, documentation requirement, file upload functions and the channel to reach customer service / subject matter expert.</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Electronic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Reminder</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 client would expect notifications from company by channel like push notification, email,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sms</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mms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to help them in managing their repayment, avoiding unwanted admin charged to their accounts.</a:t>
            </a:r>
          </a:p>
          <a:p>
            <a:pPr marL="228600" indent="-228600">
              <a:lnSpc>
                <a:spcPct val="115000"/>
              </a:lnSpc>
              <a:spcAft>
                <a:spcPts val="800"/>
              </a:spcAft>
              <a:buFont typeface="Arial" panose="020B0604020202020204" pitchFamily="34" charset="0"/>
              <a:buChar char="•"/>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Device friendly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borrower would want highest flexibility from doing business with the service provider, so they can enjoy high quality service in mobile, desktop,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ipad</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or any other devices at any time.</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92374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0"/>
            <a:ext cx="6122124" cy="548099"/>
          </a:xfrm>
          <a:prstGeom prst="rect">
            <a:avLst/>
          </a:prstGeom>
          <a:noFill/>
        </p:spPr>
        <p:txBody>
          <a:bodyPr wrap="square">
            <a:spAutoFit/>
          </a:bodyPr>
          <a:lstStyle/>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Lender perspective, portal requirement:</a:t>
            </a: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11083803"/>
          </a:xfrm>
          <a:prstGeom prst="rect">
            <a:avLst/>
          </a:prstGeom>
          <a:noFill/>
        </p:spPr>
        <p:txBody>
          <a:bodyPr wrap="square">
            <a:spAutoFit/>
          </a:bodyPr>
          <a:lstStyle/>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Expectation and rationale: (Assume no priority in orders) 1</a:t>
            </a:r>
            <a:r>
              <a:rPr lang="en-US" altLang="zh-TW" kern="100" baseline="30000" dirty="0">
                <a:latin typeface="Times New Roman" panose="02020603050405020304" pitchFamily="18" charset="0"/>
                <a:ea typeface="新細明體" panose="02020500000000000000" pitchFamily="18" charset="-120"/>
                <a:cs typeface="Arial" panose="020B0604020202020204" pitchFamily="34" charset="0"/>
              </a:rPr>
              <a:t>st</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draft</a:t>
            </a:r>
          </a:p>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List out top 10 wishes and rationale I would have as a product owner</a:t>
            </a:r>
          </a:p>
          <a:p>
            <a:pPr>
              <a:lnSpc>
                <a:spcPct val="115000"/>
              </a:lnSpc>
              <a:spcAft>
                <a:spcPts val="800"/>
              </a:spcAft>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As a business, the main concerns are a bit different:</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Business sustainability </a:t>
            </a: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every business functions within portal should be compliance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to avoid breaching any regulation that might cause series penalties like fines, license cancellation etc.</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Standardize procedure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design of lending workflows in portal should be standardize to facilitate efficient client data management, reducing manual work to improve accuracy, shorten case processing time and ensure business operation standard.</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Client value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it is important for company to identify the value of each client they have, the business records they have built, and what products might be suitable for them</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Operation friendly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portal should ease the work for approval in tasks handling, improving business process efficiency. Helping approver in handling complex credit calculation such as loan-to-value ratio, liquidity asset for decision making. Making sure business compliance fulfilling regulatory and audit standards. </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Information/sales trend analytics </a:t>
            </a: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portal is ideally capable in client data analytics, helping marketing department to better understand the key KPIs, client and sales trend, facilitate data-driven strategy for profitability improvement.</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Client status monitoring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 portal</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should</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alert</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the</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operator when there’s problem in client status like abnormal credit fluctuation, bankruptcy etc.</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Customized operator authorization - credit decisioning may included different stage of operation which required the portal to set different authorization in functions for various level of worker to collaborate in the cases. Operators in company and client should be able to communicate in the portal.</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Case by case features - application handling can be very different given clients have very diverse background; approver would need to customized some special handling or approval terms for some clients.</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Risk evaluation - client application should be handled case by case based on the risk rationale behind, portal should be able to evaluate client and provide enough information for application processing</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Security - portal should limit the access from operator to use personal device to access client information for lowering the risk of client info exposure.</a:t>
            </a:r>
          </a:p>
          <a:p>
            <a:pPr>
              <a:lnSpc>
                <a:spcPct val="115000"/>
              </a:lnSpc>
              <a:spcAft>
                <a:spcPts val="800"/>
              </a:spcAft>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Remarks: need to have Exceptional handling</a:t>
            </a:r>
          </a:p>
          <a:p>
            <a:pPr>
              <a:lnSpc>
                <a:spcPct val="115000"/>
              </a:lnSpc>
              <a:spcAft>
                <a:spcPts val="800"/>
              </a:spcAft>
            </a:pP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53854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81891"/>
            <a:ext cx="6122124" cy="548099"/>
          </a:xfrm>
          <a:prstGeom prst="rect">
            <a:avLst/>
          </a:prstGeom>
          <a:noFill/>
        </p:spPr>
        <p:txBody>
          <a:bodyPr wrap="square">
            <a:spAutoFit/>
          </a:bodyPr>
          <a:lstStyle/>
          <a:p>
            <a:pPr>
              <a:lnSpc>
                <a:spcPct val="115000"/>
              </a:lnSpc>
              <a:spcAft>
                <a:spcPts val="800"/>
              </a:spcAft>
            </a:pPr>
            <a:r>
              <a:rPr lang="en-US" altLang="zh-TW" sz="2800" kern="100" dirty="0">
                <a:latin typeface="Times New Roman" panose="02020603050405020304" pitchFamily="18" charset="0"/>
                <a:ea typeface="新細明體" panose="02020500000000000000" pitchFamily="18" charset="-120"/>
                <a:cs typeface="Arial" panose="020B0604020202020204" pitchFamily="34" charset="0"/>
              </a:rPr>
              <a:t>Ideal business general workflow (draft)</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6030112"/>
          </a:xfrm>
          <a:prstGeom prst="rect">
            <a:avLst/>
          </a:prstGeom>
          <a:noFill/>
        </p:spPr>
        <p:txBody>
          <a:bodyPr wrap="square">
            <a:spAutoFit/>
          </a:bodyPr>
          <a:lstStyle/>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Borrower: </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create user profile-&gt;ID verification-&gt;submit application form-&gt;pending approval-&gt;getting approval result-&gt;accept/reject/adjust-&gt;end of application flow</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Lender: </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received application-&gt;data verification-&gt;credit rating assessment-&gt;decision making-&gt;sending approval result-&gt;getting</a:t>
            </a:r>
            <a:r>
              <a:rPr lang="zh-TW" altLang="en-US" sz="10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client</a:t>
            </a:r>
            <a:r>
              <a:rPr lang="zh-TW" altLang="en-US" sz="10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response-&gt;client accept and agreement processing-&gt;fund transfer-&gt;repayment collection-&gt;a/c monitoring(regulatory alert)-&gt;client data reporting-&gt;a/c closure-&gt;end of processing flow </a:t>
            </a: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50026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2</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2228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483017"/>
          </a:xfrm>
          <a:prstGeom prst="rect">
            <a:avLst/>
          </a:prstGeom>
          <a:noFill/>
        </p:spPr>
        <p:txBody>
          <a:bodyPr wrap="square">
            <a:spAutoFit/>
          </a:bodyPr>
          <a:lstStyle/>
          <a:p>
            <a:pPr>
              <a:lnSpc>
                <a:spcPct val="115000"/>
              </a:lnSpc>
              <a:spcAft>
                <a:spcPts val="800"/>
              </a:spcAft>
            </a:pP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1</a:t>
            </a:r>
            <a:r>
              <a:rPr lang="en-US" altLang="zh-TW" sz="2400" kern="100" baseline="30000" dirty="0">
                <a:effectLst/>
                <a:latin typeface="Times New Roman" panose="02020603050405020304" pitchFamily="18" charset="0"/>
                <a:ea typeface="新細明體" panose="02020500000000000000" pitchFamily="18" charset="-120"/>
                <a:cs typeface="Arial" panose="020B0604020202020204" pitchFamily="34" charset="0"/>
              </a:rPr>
              <a:t>st</a:t>
            </a: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 draft of abandoned notes for question 2</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pic>
        <p:nvPicPr>
          <p:cNvPr id="3" name="圖片 2" descr="一張含有 文字, 紙張, 筆跡, 文件 的圖片&#10;&#10;自動產生的描述">
            <a:extLst>
              <a:ext uri="{FF2B5EF4-FFF2-40B4-BE49-F238E27FC236}">
                <a16:creationId xmlns:a16="http://schemas.microsoft.com/office/drawing/2014/main" id="{65B3D6AF-26D1-1DB6-F539-B7DB54BE4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85" y="454636"/>
            <a:ext cx="4802523" cy="6403364"/>
          </a:xfrm>
          <a:prstGeom prst="rect">
            <a:avLst/>
          </a:prstGeom>
        </p:spPr>
      </p:pic>
      <p:pic>
        <p:nvPicPr>
          <p:cNvPr id="5" name="圖片 4" descr="一張含有 文字, 紙張, 筆跡, 紙製品 的圖片&#10;&#10;自動產生的描述">
            <a:extLst>
              <a:ext uri="{FF2B5EF4-FFF2-40B4-BE49-F238E27FC236}">
                <a16:creationId xmlns:a16="http://schemas.microsoft.com/office/drawing/2014/main" id="{53E96C0D-101F-CB9D-4F53-032B5940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680709" y="449153"/>
            <a:ext cx="6408846" cy="6408846"/>
          </a:xfrm>
          <a:prstGeom prst="rect">
            <a:avLst/>
          </a:prstGeom>
        </p:spPr>
      </p:pic>
    </p:spTree>
    <p:extLst>
      <p:ext uri="{BB962C8B-B14F-4D97-AF65-F5344CB8AC3E}">
        <p14:creationId xmlns:p14="http://schemas.microsoft.com/office/powerpoint/2010/main" val="280434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483017"/>
          </a:xfrm>
          <a:prstGeom prst="rect">
            <a:avLst/>
          </a:prstGeom>
          <a:noFill/>
        </p:spPr>
        <p:txBody>
          <a:bodyPr wrap="square">
            <a:spAutoFit/>
          </a:bodyPr>
          <a:lstStyle/>
          <a:p>
            <a:pPr>
              <a:lnSpc>
                <a:spcPct val="115000"/>
              </a:lnSpc>
              <a:spcAft>
                <a:spcPts val="800"/>
              </a:spcAft>
            </a:pP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1</a:t>
            </a:r>
            <a:r>
              <a:rPr lang="en-US" altLang="zh-TW" sz="2400" kern="100" baseline="30000" dirty="0">
                <a:effectLst/>
                <a:latin typeface="Times New Roman" panose="02020603050405020304" pitchFamily="18" charset="0"/>
                <a:ea typeface="新細明體" panose="02020500000000000000" pitchFamily="18" charset="-120"/>
                <a:cs typeface="Arial" panose="020B0604020202020204" pitchFamily="34" charset="0"/>
              </a:rPr>
              <a:t>st</a:t>
            </a: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 draft of abandoned notes for question 2</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
        <p:nvSpPr>
          <p:cNvPr id="6" name="文字方塊 5">
            <a:extLst>
              <a:ext uri="{FF2B5EF4-FFF2-40B4-BE49-F238E27FC236}">
                <a16:creationId xmlns:a16="http://schemas.microsoft.com/office/drawing/2014/main" id="{8E3D1B02-3A6A-E6F9-8A4E-0E98E4477A74}"/>
              </a:ext>
            </a:extLst>
          </p:cNvPr>
          <p:cNvSpPr txBox="1"/>
          <p:nvPr/>
        </p:nvSpPr>
        <p:spPr>
          <a:xfrm>
            <a:off x="-1" y="841006"/>
            <a:ext cx="8395061" cy="5469382"/>
          </a:xfrm>
          <a:prstGeom prst="rect">
            <a:avLst/>
          </a:prstGeom>
          <a:noFill/>
        </p:spPr>
        <p:txBody>
          <a:bodyPr wrap="square">
            <a:spAutoFit/>
          </a:bodyPr>
          <a:lstStyle/>
          <a:p>
            <a:pPr>
              <a:lnSpc>
                <a:spcPct val="115000"/>
              </a:lnSpc>
              <a:spcAft>
                <a:spcPts val="800"/>
              </a:spcAft>
            </a:pPr>
            <a:endParaRPr lang="en-US" altLang="zh-TW" sz="24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Define problem: system enhancement project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delay in system process (situational video/experience from user)</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System workflow revisit to see if workflow is too complex</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Root cause analysis (tech collaboration)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Communication and improvement plan on system enhancement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Problem research</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Research for workflow, business, market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Identify delays in tiny process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Solution construction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Project presentation, MVP planning, budget plan, resources control, launching plan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Main focus: Turnaround, SLA, process</a:t>
            </a:r>
            <a:r>
              <a:rPr lang="zh-TW" altLang="en-US" sz="12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time</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Keep work and decision transparent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Have plans for: deployment, data comparison of leading time/monitoring, </a:t>
            </a:r>
            <a:r>
              <a:rPr lang="zh-TW" altLang="en-US" sz="12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continuous follow-up to get user feedback for enhancement review, network traffic check</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Possible solution for lowering SLA/process time: OCR</a:t>
            </a:r>
          </a:p>
          <a:p>
            <a:pPr>
              <a:lnSpc>
                <a:spcPct val="115000"/>
              </a:lnSpc>
              <a:spcAft>
                <a:spcPts val="800"/>
              </a:spcAft>
            </a:pPr>
            <a:endParaRPr lang="en-US" altLang="zh-TW" sz="1400" kern="100" dirty="0">
              <a:latin typeface="Times New Roman" panose="02020603050405020304" pitchFamily="18" charset="0"/>
              <a:ea typeface="新細明體" panose="02020500000000000000" pitchFamily="18" charset="-120"/>
              <a:cs typeface="Arial" panose="020B0604020202020204" pitchFamily="34" charset="0"/>
            </a:endParaRPr>
          </a:p>
        </p:txBody>
      </p:sp>
      <p:pic>
        <p:nvPicPr>
          <p:cNvPr id="7" name="Picture 3" descr="木桌上筆筒內的彩色鉛筆">
            <a:extLst>
              <a:ext uri="{FF2B5EF4-FFF2-40B4-BE49-F238E27FC236}">
                <a16:creationId xmlns:a16="http://schemas.microsoft.com/office/drawing/2014/main" id="{0E134A48-BC6F-AA5B-8429-08558FCA57B2}"/>
              </a:ext>
            </a:extLst>
          </p:cNvPr>
          <p:cNvPicPr>
            <a:picLocks noChangeAspect="1"/>
          </p:cNvPicPr>
          <p:nvPr/>
        </p:nvPicPr>
        <p:blipFill rotWithShape="1">
          <a:blip r:embed="rId2"/>
          <a:srcRect l="54410" r="9973" b="-2"/>
          <a:stretch/>
        </p:blipFill>
        <p:spPr>
          <a:xfrm>
            <a:off x="8532726" y="0"/>
            <a:ext cx="3659274" cy="6857999"/>
          </a:xfrm>
          <a:prstGeom prst="rect">
            <a:avLst/>
          </a:prstGeom>
        </p:spPr>
      </p:pic>
    </p:spTree>
    <p:extLst>
      <p:ext uri="{BB962C8B-B14F-4D97-AF65-F5344CB8AC3E}">
        <p14:creationId xmlns:p14="http://schemas.microsoft.com/office/powerpoint/2010/main" val="10293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7162474"/>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 Workflow</a:t>
            </a:r>
          </a:p>
          <a:p>
            <a:pPr>
              <a:lnSpc>
                <a:spcPct val="115000"/>
              </a:lnSpc>
              <a:spcAft>
                <a:spcPts val="800"/>
              </a:spcAft>
            </a:pPr>
            <a:r>
              <a:rPr lang="en-US" altLang="zh-HK" sz="1200" dirty="0"/>
              <a:t>You're a Business Analyst at Mortgage Automator and you've been assigned to a project to optimize a critical workflow. In your first few weeks, we discovered that multiple lenders on our platform have been experiencing delays, leading to increased turnaround times for approvals and funding. </a:t>
            </a:r>
          </a:p>
          <a:p>
            <a:pPr>
              <a:lnSpc>
                <a:spcPct val="115000"/>
              </a:lnSpc>
              <a:spcAft>
                <a:spcPts val="800"/>
              </a:spcAft>
            </a:pPr>
            <a:r>
              <a:rPr lang="en-US" altLang="zh-HK" sz="1200" dirty="0"/>
              <a:t>Thinking Process</a:t>
            </a:r>
            <a:endParaRPr lang="en-US" altLang="zh-TW" sz="12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200" kern="100" dirty="0">
                <a:effectLst/>
                <a:latin typeface="Times New Roman" panose="02020603050405020304" pitchFamily="18" charset="0"/>
                <a:ea typeface="新細明體" panose="02020500000000000000" pitchFamily="18" charset="-120"/>
                <a:cs typeface="Arial" panose="020B0604020202020204" pitchFamily="34" charset="0"/>
              </a:rPr>
              <a:t>I will start by questioning:</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What is the problem? Can I define them?</a:t>
            </a:r>
          </a:p>
          <a:p>
            <a:pPr>
              <a:lnSpc>
                <a:spcPct val="115000"/>
              </a:lnSpc>
              <a:spcAft>
                <a:spcPts val="800"/>
              </a:spcAft>
            </a:pPr>
            <a:r>
              <a:rPr lang="en-US" altLang="zh-TW" sz="1200" kern="100" dirty="0">
                <a:effectLst/>
                <a:latin typeface="Times New Roman" panose="02020603050405020304" pitchFamily="18" charset="0"/>
                <a:ea typeface="新細明體" panose="02020500000000000000" pitchFamily="18" charset="-120"/>
                <a:cs typeface="Arial" panose="020B0604020202020204" pitchFamily="34" charset="0"/>
              </a:rPr>
              <a:t>What is the workflow? What is the roles involved?</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Where</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can</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I</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get</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information to help me analyzing the root cause? Who should I look for to get those info?</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My approach involves 5 steps: </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First,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understanding</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how the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business</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and platform operate.</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Next,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gathering</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all relevant platform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details</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Then,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breaking down issues </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into manageable parts and defining project goals. </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Following this, I collaborate closely with stakeholders, create a clear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delivery</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plan</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and seek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budget approval</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a:t>
            </a:r>
          </a:p>
          <a:p>
            <a:pPr>
              <a:lnSpc>
                <a:spcPct val="115000"/>
              </a:lnSpc>
              <a:spcAft>
                <a:spcPts val="800"/>
              </a:spcAft>
            </a:pP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Finally,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kickstart</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 the system enhancement </a:t>
            </a:r>
            <a:r>
              <a:rPr lang="en-US" altLang="zh-TW" sz="1500" b="1" u="sng" kern="100" dirty="0">
                <a:latin typeface="Times New Roman" panose="02020603050405020304" pitchFamily="18" charset="0"/>
                <a:ea typeface="新細明體" panose="02020500000000000000" pitchFamily="18" charset="-120"/>
                <a:cs typeface="Arial" panose="020B0604020202020204" pitchFamily="34" charset="0"/>
              </a:rPr>
              <a:t>project</a:t>
            </a:r>
            <a:r>
              <a:rPr lang="en-US" altLang="zh-TW" sz="1500" b="1" kern="100" dirty="0">
                <a:latin typeface="Times New Roman" panose="02020603050405020304" pitchFamily="18" charset="0"/>
                <a:ea typeface="新細明體" panose="02020500000000000000" pitchFamily="18" charset="-120"/>
                <a:cs typeface="Arial" panose="020B0604020202020204" pitchFamily="34" charset="0"/>
              </a:rPr>
              <a:t>.</a:t>
            </a: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7360650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2592</Words>
  <Application>Microsoft Office PowerPoint</Application>
  <PresentationFormat>寬螢幕</PresentationFormat>
  <Paragraphs>158</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Aptos</vt:lpstr>
      <vt:lpstr>Aptos Display</vt:lpstr>
      <vt:lpstr>Arial</vt:lpstr>
      <vt:lpstr>Times New Roman</vt:lpstr>
      <vt:lpstr>Office 佈景主題</vt:lpstr>
      <vt:lpstr>Draft/ Abandoned Notes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Abandoned Notes</dc:title>
  <dc:creator>Franco Fan</dc:creator>
  <cp:lastModifiedBy>Franco Fan</cp:lastModifiedBy>
  <cp:revision>2</cp:revision>
  <dcterms:created xsi:type="dcterms:W3CDTF">2024-01-22T00:50:50Z</dcterms:created>
  <dcterms:modified xsi:type="dcterms:W3CDTF">2024-01-25T03:17:58Z</dcterms:modified>
</cp:coreProperties>
</file>