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0" r:id="rId3"/>
    <p:sldId id="257" r:id="rId4"/>
    <p:sldId id="258" r:id="rId5"/>
    <p:sldId id="259" r:id="rId6"/>
    <p:sldId id="281" r:id="rId7"/>
    <p:sldId id="274" r:id="rId8"/>
    <p:sldId id="279" r:id="rId9"/>
    <p:sldId id="275" r:id="rId10"/>
    <p:sldId id="270" r:id="rId11"/>
    <p:sldId id="282" r:id="rId12"/>
    <p:sldId id="276" r:id="rId13"/>
  </p:sldIdLst>
  <p:sldSz cx="12192000" cy="6858000"/>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0" d="100"/>
          <a:sy n="110" d="100"/>
        </p:scale>
        <p:origin x="630" y="-25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8A5D287-31A7-A2D5-F369-4184AEE60754}"/>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endParaRPr lang="zh-HK" altLang="en-US"/>
          </a:p>
        </p:txBody>
      </p:sp>
      <p:sp>
        <p:nvSpPr>
          <p:cNvPr id="3" name="副標題 2">
            <a:extLst>
              <a:ext uri="{FF2B5EF4-FFF2-40B4-BE49-F238E27FC236}">
                <a16:creationId xmlns:a16="http://schemas.microsoft.com/office/drawing/2014/main" id="{B94FCB1B-AFAA-9AF0-08AF-19BFE47576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zh-HK" altLang="en-US"/>
          </a:p>
        </p:txBody>
      </p:sp>
      <p:sp>
        <p:nvSpPr>
          <p:cNvPr id="4" name="日期版面配置區 3">
            <a:extLst>
              <a:ext uri="{FF2B5EF4-FFF2-40B4-BE49-F238E27FC236}">
                <a16:creationId xmlns:a16="http://schemas.microsoft.com/office/drawing/2014/main" id="{51AD64F6-2E3A-4610-0D7D-E650788451A6}"/>
              </a:ext>
            </a:extLst>
          </p:cNvPr>
          <p:cNvSpPr>
            <a:spLocks noGrp="1"/>
          </p:cNvSpPr>
          <p:nvPr>
            <p:ph type="dt" sz="half" idx="10"/>
          </p:nvPr>
        </p:nvSpPr>
        <p:spPr/>
        <p:txBody>
          <a:bodyPr/>
          <a:lstStyle/>
          <a:p>
            <a:fld id="{18F51A5D-4D44-443E-835B-0BB2D99AABA7}" type="datetimeFigureOut">
              <a:rPr lang="zh-HK" altLang="en-US" smtClean="0"/>
              <a:t>21/1/2024</a:t>
            </a:fld>
            <a:endParaRPr lang="zh-HK" altLang="en-US"/>
          </a:p>
        </p:txBody>
      </p:sp>
      <p:sp>
        <p:nvSpPr>
          <p:cNvPr id="5" name="頁尾版面配置區 4">
            <a:extLst>
              <a:ext uri="{FF2B5EF4-FFF2-40B4-BE49-F238E27FC236}">
                <a16:creationId xmlns:a16="http://schemas.microsoft.com/office/drawing/2014/main" id="{A2991733-6BEA-693C-EA50-A1284F47A568}"/>
              </a:ext>
            </a:extLst>
          </p:cNvPr>
          <p:cNvSpPr>
            <a:spLocks noGrp="1"/>
          </p:cNvSpPr>
          <p:nvPr>
            <p:ph type="ftr" sz="quarter" idx="11"/>
          </p:nvPr>
        </p:nvSpPr>
        <p:spPr/>
        <p:txBody>
          <a:bodyPr/>
          <a:lstStyle/>
          <a:p>
            <a:endParaRPr lang="zh-HK" altLang="en-US"/>
          </a:p>
        </p:txBody>
      </p:sp>
      <p:sp>
        <p:nvSpPr>
          <p:cNvPr id="6" name="投影片編號版面配置區 5">
            <a:extLst>
              <a:ext uri="{FF2B5EF4-FFF2-40B4-BE49-F238E27FC236}">
                <a16:creationId xmlns:a16="http://schemas.microsoft.com/office/drawing/2014/main" id="{1F14BB49-0E65-1FCF-E78E-DA90D1FDD72B}"/>
              </a:ext>
            </a:extLst>
          </p:cNvPr>
          <p:cNvSpPr>
            <a:spLocks noGrp="1"/>
          </p:cNvSpPr>
          <p:nvPr>
            <p:ph type="sldNum" sz="quarter" idx="12"/>
          </p:nvPr>
        </p:nvSpPr>
        <p:spPr/>
        <p:txBody>
          <a:bodyPr/>
          <a:lstStyle/>
          <a:p>
            <a:fld id="{8D344773-587E-421B-BFB7-78152D7FB7FE}" type="slidenum">
              <a:rPr lang="zh-HK" altLang="en-US" smtClean="0"/>
              <a:t>‹#›</a:t>
            </a:fld>
            <a:endParaRPr lang="zh-HK" altLang="en-US"/>
          </a:p>
        </p:txBody>
      </p:sp>
    </p:spTree>
    <p:extLst>
      <p:ext uri="{BB962C8B-B14F-4D97-AF65-F5344CB8AC3E}">
        <p14:creationId xmlns:p14="http://schemas.microsoft.com/office/powerpoint/2010/main" val="998167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F8DFFAC-9503-47F8-566A-FD37E368F7BB}"/>
              </a:ext>
            </a:extLst>
          </p:cNvPr>
          <p:cNvSpPr>
            <a:spLocks noGrp="1"/>
          </p:cNvSpPr>
          <p:nvPr>
            <p:ph type="title"/>
          </p:nvPr>
        </p:nvSpPr>
        <p:spPr/>
        <p:txBody>
          <a:bodyPr/>
          <a:lstStyle/>
          <a:p>
            <a:r>
              <a:rPr lang="zh-TW" altLang="en-US"/>
              <a:t>按一下以編輯母片標題樣式</a:t>
            </a:r>
            <a:endParaRPr lang="zh-HK" altLang="en-US"/>
          </a:p>
        </p:txBody>
      </p:sp>
      <p:sp>
        <p:nvSpPr>
          <p:cNvPr id="3" name="直排文字版面配置區 2">
            <a:extLst>
              <a:ext uri="{FF2B5EF4-FFF2-40B4-BE49-F238E27FC236}">
                <a16:creationId xmlns:a16="http://schemas.microsoft.com/office/drawing/2014/main" id="{CBE98E9E-077C-BEE5-FF42-41DE38C8AB8E}"/>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4" name="日期版面配置區 3">
            <a:extLst>
              <a:ext uri="{FF2B5EF4-FFF2-40B4-BE49-F238E27FC236}">
                <a16:creationId xmlns:a16="http://schemas.microsoft.com/office/drawing/2014/main" id="{CB37EA9A-4662-2EA2-74F4-C91529643070}"/>
              </a:ext>
            </a:extLst>
          </p:cNvPr>
          <p:cNvSpPr>
            <a:spLocks noGrp="1"/>
          </p:cNvSpPr>
          <p:nvPr>
            <p:ph type="dt" sz="half" idx="10"/>
          </p:nvPr>
        </p:nvSpPr>
        <p:spPr/>
        <p:txBody>
          <a:bodyPr/>
          <a:lstStyle/>
          <a:p>
            <a:fld id="{18F51A5D-4D44-443E-835B-0BB2D99AABA7}" type="datetimeFigureOut">
              <a:rPr lang="zh-HK" altLang="en-US" smtClean="0"/>
              <a:t>21/1/2024</a:t>
            </a:fld>
            <a:endParaRPr lang="zh-HK" altLang="en-US"/>
          </a:p>
        </p:txBody>
      </p:sp>
      <p:sp>
        <p:nvSpPr>
          <p:cNvPr id="5" name="頁尾版面配置區 4">
            <a:extLst>
              <a:ext uri="{FF2B5EF4-FFF2-40B4-BE49-F238E27FC236}">
                <a16:creationId xmlns:a16="http://schemas.microsoft.com/office/drawing/2014/main" id="{17042C2E-44B7-64B7-E0D2-B607944BE37C}"/>
              </a:ext>
            </a:extLst>
          </p:cNvPr>
          <p:cNvSpPr>
            <a:spLocks noGrp="1"/>
          </p:cNvSpPr>
          <p:nvPr>
            <p:ph type="ftr" sz="quarter" idx="11"/>
          </p:nvPr>
        </p:nvSpPr>
        <p:spPr/>
        <p:txBody>
          <a:bodyPr/>
          <a:lstStyle/>
          <a:p>
            <a:endParaRPr lang="zh-HK" altLang="en-US"/>
          </a:p>
        </p:txBody>
      </p:sp>
      <p:sp>
        <p:nvSpPr>
          <p:cNvPr id="6" name="投影片編號版面配置區 5">
            <a:extLst>
              <a:ext uri="{FF2B5EF4-FFF2-40B4-BE49-F238E27FC236}">
                <a16:creationId xmlns:a16="http://schemas.microsoft.com/office/drawing/2014/main" id="{A9BBCA31-7252-5874-599E-4C5127C533C2}"/>
              </a:ext>
            </a:extLst>
          </p:cNvPr>
          <p:cNvSpPr>
            <a:spLocks noGrp="1"/>
          </p:cNvSpPr>
          <p:nvPr>
            <p:ph type="sldNum" sz="quarter" idx="12"/>
          </p:nvPr>
        </p:nvSpPr>
        <p:spPr/>
        <p:txBody>
          <a:bodyPr/>
          <a:lstStyle/>
          <a:p>
            <a:fld id="{8D344773-587E-421B-BFB7-78152D7FB7FE}" type="slidenum">
              <a:rPr lang="zh-HK" altLang="en-US" smtClean="0"/>
              <a:t>‹#›</a:t>
            </a:fld>
            <a:endParaRPr lang="zh-HK" altLang="en-US"/>
          </a:p>
        </p:txBody>
      </p:sp>
    </p:spTree>
    <p:extLst>
      <p:ext uri="{BB962C8B-B14F-4D97-AF65-F5344CB8AC3E}">
        <p14:creationId xmlns:p14="http://schemas.microsoft.com/office/powerpoint/2010/main" val="3557947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A3A5F219-6230-D1E9-D4AD-1C2801A5D2D7}"/>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endParaRPr lang="zh-HK" altLang="en-US"/>
          </a:p>
        </p:txBody>
      </p:sp>
      <p:sp>
        <p:nvSpPr>
          <p:cNvPr id="3" name="直排文字版面配置區 2">
            <a:extLst>
              <a:ext uri="{FF2B5EF4-FFF2-40B4-BE49-F238E27FC236}">
                <a16:creationId xmlns:a16="http://schemas.microsoft.com/office/drawing/2014/main" id="{A819B048-941F-51C6-7475-776FD4FF7034}"/>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4" name="日期版面配置區 3">
            <a:extLst>
              <a:ext uri="{FF2B5EF4-FFF2-40B4-BE49-F238E27FC236}">
                <a16:creationId xmlns:a16="http://schemas.microsoft.com/office/drawing/2014/main" id="{B26C9E08-B9C4-A31A-3426-00537A08B952}"/>
              </a:ext>
            </a:extLst>
          </p:cNvPr>
          <p:cNvSpPr>
            <a:spLocks noGrp="1"/>
          </p:cNvSpPr>
          <p:nvPr>
            <p:ph type="dt" sz="half" idx="10"/>
          </p:nvPr>
        </p:nvSpPr>
        <p:spPr/>
        <p:txBody>
          <a:bodyPr/>
          <a:lstStyle/>
          <a:p>
            <a:fld id="{18F51A5D-4D44-443E-835B-0BB2D99AABA7}" type="datetimeFigureOut">
              <a:rPr lang="zh-HK" altLang="en-US" smtClean="0"/>
              <a:t>21/1/2024</a:t>
            </a:fld>
            <a:endParaRPr lang="zh-HK" altLang="en-US"/>
          </a:p>
        </p:txBody>
      </p:sp>
      <p:sp>
        <p:nvSpPr>
          <p:cNvPr id="5" name="頁尾版面配置區 4">
            <a:extLst>
              <a:ext uri="{FF2B5EF4-FFF2-40B4-BE49-F238E27FC236}">
                <a16:creationId xmlns:a16="http://schemas.microsoft.com/office/drawing/2014/main" id="{1A2E1028-FD36-8889-C4BA-7507D222FBEA}"/>
              </a:ext>
            </a:extLst>
          </p:cNvPr>
          <p:cNvSpPr>
            <a:spLocks noGrp="1"/>
          </p:cNvSpPr>
          <p:nvPr>
            <p:ph type="ftr" sz="quarter" idx="11"/>
          </p:nvPr>
        </p:nvSpPr>
        <p:spPr/>
        <p:txBody>
          <a:bodyPr/>
          <a:lstStyle/>
          <a:p>
            <a:endParaRPr lang="zh-HK" altLang="en-US"/>
          </a:p>
        </p:txBody>
      </p:sp>
      <p:sp>
        <p:nvSpPr>
          <p:cNvPr id="6" name="投影片編號版面配置區 5">
            <a:extLst>
              <a:ext uri="{FF2B5EF4-FFF2-40B4-BE49-F238E27FC236}">
                <a16:creationId xmlns:a16="http://schemas.microsoft.com/office/drawing/2014/main" id="{8BC45E5E-8D20-0E16-269E-1ADAD847CA1B}"/>
              </a:ext>
            </a:extLst>
          </p:cNvPr>
          <p:cNvSpPr>
            <a:spLocks noGrp="1"/>
          </p:cNvSpPr>
          <p:nvPr>
            <p:ph type="sldNum" sz="quarter" idx="12"/>
          </p:nvPr>
        </p:nvSpPr>
        <p:spPr/>
        <p:txBody>
          <a:bodyPr/>
          <a:lstStyle/>
          <a:p>
            <a:fld id="{8D344773-587E-421B-BFB7-78152D7FB7FE}" type="slidenum">
              <a:rPr lang="zh-HK" altLang="en-US" smtClean="0"/>
              <a:t>‹#›</a:t>
            </a:fld>
            <a:endParaRPr lang="zh-HK" altLang="en-US"/>
          </a:p>
        </p:txBody>
      </p:sp>
    </p:spTree>
    <p:extLst>
      <p:ext uri="{BB962C8B-B14F-4D97-AF65-F5344CB8AC3E}">
        <p14:creationId xmlns:p14="http://schemas.microsoft.com/office/powerpoint/2010/main" val="1462792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8D210E2-B671-1B3B-4C59-39B6F41E2C75}"/>
              </a:ext>
            </a:extLst>
          </p:cNvPr>
          <p:cNvSpPr>
            <a:spLocks noGrp="1"/>
          </p:cNvSpPr>
          <p:nvPr>
            <p:ph type="title"/>
          </p:nvPr>
        </p:nvSpPr>
        <p:spPr/>
        <p:txBody>
          <a:bodyPr/>
          <a:lstStyle/>
          <a:p>
            <a:r>
              <a:rPr lang="zh-TW" altLang="en-US"/>
              <a:t>按一下以編輯母片標題樣式</a:t>
            </a:r>
            <a:endParaRPr lang="zh-HK" altLang="en-US"/>
          </a:p>
        </p:txBody>
      </p:sp>
      <p:sp>
        <p:nvSpPr>
          <p:cNvPr id="3" name="內容版面配置區 2">
            <a:extLst>
              <a:ext uri="{FF2B5EF4-FFF2-40B4-BE49-F238E27FC236}">
                <a16:creationId xmlns:a16="http://schemas.microsoft.com/office/drawing/2014/main" id="{A6BB3140-CDD0-D857-1F32-DF7F69643605}"/>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4" name="日期版面配置區 3">
            <a:extLst>
              <a:ext uri="{FF2B5EF4-FFF2-40B4-BE49-F238E27FC236}">
                <a16:creationId xmlns:a16="http://schemas.microsoft.com/office/drawing/2014/main" id="{1F1AB9D0-B8E6-B5CC-841C-37E9BE499EA5}"/>
              </a:ext>
            </a:extLst>
          </p:cNvPr>
          <p:cNvSpPr>
            <a:spLocks noGrp="1"/>
          </p:cNvSpPr>
          <p:nvPr>
            <p:ph type="dt" sz="half" idx="10"/>
          </p:nvPr>
        </p:nvSpPr>
        <p:spPr/>
        <p:txBody>
          <a:bodyPr/>
          <a:lstStyle/>
          <a:p>
            <a:fld id="{18F51A5D-4D44-443E-835B-0BB2D99AABA7}" type="datetimeFigureOut">
              <a:rPr lang="zh-HK" altLang="en-US" smtClean="0"/>
              <a:t>21/1/2024</a:t>
            </a:fld>
            <a:endParaRPr lang="zh-HK" altLang="en-US"/>
          </a:p>
        </p:txBody>
      </p:sp>
      <p:sp>
        <p:nvSpPr>
          <p:cNvPr id="5" name="頁尾版面配置區 4">
            <a:extLst>
              <a:ext uri="{FF2B5EF4-FFF2-40B4-BE49-F238E27FC236}">
                <a16:creationId xmlns:a16="http://schemas.microsoft.com/office/drawing/2014/main" id="{A952589D-E601-2539-2C9D-08E6BE88D82D}"/>
              </a:ext>
            </a:extLst>
          </p:cNvPr>
          <p:cNvSpPr>
            <a:spLocks noGrp="1"/>
          </p:cNvSpPr>
          <p:nvPr>
            <p:ph type="ftr" sz="quarter" idx="11"/>
          </p:nvPr>
        </p:nvSpPr>
        <p:spPr/>
        <p:txBody>
          <a:bodyPr/>
          <a:lstStyle/>
          <a:p>
            <a:endParaRPr lang="zh-HK" altLang="en-US"/>
          </a:p>
        </p:txBody>
      </p:sp>
      <p:sp>
        <p:nvSpPr>
          <p:cNvPr id="6" name="投影片編號版面配置區 5">
            <a:extLst>
              <a:ext uri="{FF2B5EF4-FFF2-40B4-BE49-F238E27FC236}">
                <a16:creationId xmlns:a16="http://schemas.microsoft.com/office/drawing/2014/main" id="{0C821743-D1C6-9EE4-E126-68CD5D473EBB}"/>
              </a:ext>
            </a:extLst>
          </p:cNvPr>
          <p:cNvSpPr>
            <a:spLocks noGrp="1"/>
          </p:cNvSpPr>
          <p:nvPr>
            <p:ph type="sldNum" sz="quarter" idx="12"/>
          </p:nvPr>
        </p:nvSpPr>
        <p:spPr/>
        <p:txBody>
          <a:bodyPr/>
          <a:lstStyle/>
          <a:p>
            <a:fld id="{8D344773-587E-421B-BFB7-78152D7FB7FE}" type="slidenum">
              <a:rPr lang="zh-HK" altLang="en-US" smtClean="0"/>
              <a:t>‹#›</a:t>
            </a:fld>
            <a:endParaRPr lang="zh-HK" altLang="en-US"/>
          </a:p>
        </p:txBody>
      </p:sp>
    </p:spTree>
    <p:extLst>
      <p:ext uri="{BB962C8B-B14F-4D97-AF65-F5344CB8AC3E}">
        <p14:creationId xmlns:p14="http://schemas.microsoft.com/office/powerpoint/2010/main" val="3371278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D257F26-26CB-0F36-214A-4404016E41FB}"/>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endParaRPr lang="zh-HK" altLang="en-US"/>
          </a:p>
        </p:txBody>
      </p:sp>
      <p:sp>
        <p:nvSpPr>
          <p:cNvPr id="3" name="文字版面配置區 2">
            <a:extLst>
              <a:ext uri="{FF2B5EF4-FFF2-40B4-BE49-F238E27FC236}">
                <a16:creationId xmlns:a16="http://schemas.microsoft.com/office/drawing/2014/main" id="{A9DE3EF5-722F-1346-DB92-03F9D96D721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C146C978-2E23-C71C-B3F6-EE17BF0BB405}"/>
              </a:ext>
            </a:extLst>
          </p:cNvPr>
          <p:cNvSpPr>
            <a:spLocks noGrp="1"/>
          </p:cNvSpPr>
          <p:nvPr>
            <p:ph type="dt" sz="half" idx="10"/>
          </p:nvPr>
        </p:nvSpPr>
        <p:spPr/>
        <p:txBody>
          <a:bodyPr/>
          <a:lstStyle/>
          <a:p>
            <a:fld id="{18F51A5D-4D44-443E-835B-0BB2D99AABA7}" type="datetimeFigureOut">
              <a:rPr lang="zh-HK" altLang="en-US" smtClean="0"/>
              <a:t>21/1/2024</a:t>
            </a:fld>
            <a:endParaRPr lang="zh-HK" altLang="en-US"/>
          </a:p>
        </p:txBody>
      </p:sp>
      <p:sp>
        <p:nvSpPr>
          <p:cNvPr id="5" name="頁尾版面配置區 4">
            <a:extLst>
              <a:ext uri="{FF2B5EF4-FFF2-40B4-BE49-F238E27FC236}">
                <a16:creationId xmlns:a16="http://schemas.microsoft.com/office/drawing/2014/main" id="{7D9A4ABE-E1E2-A373-D8C2-7E67A1530D63}"/>
              </a:ext>
            </a:extLst>
          </p:cNvPr>
          <p:cNvSpPr>
            <a:spLocks noGrp="1"/>
          </p:cNvSpPr>
          <p:nvPr>
            <p:ph type="ftr" sz="quarter" idx="11"/>
          </p:nvPr>
        </p:nvSpPr>
        <p:spPr/>
        <p:txBody>
          <a:bodyPr/>
          <a:lstStyle/>
          <a:p>
            <a:endParaRPr lang="zh-HK" altLang="en-US"/>
          </a:p>
        </p:txBody>
      </p:sp>
      <p:sp>
        <p:nvSpPr>
          <p:cNvPr id="6" name="投影片編號版面配置區 5">
            <a:extLst>
              <a:ext uri="{FF2B5EF4-FFF2-40B4-BE49-F238E27FC236}">
                <a16:creationId xmlns:a16="http://schemas.microsoft.com/office/drawing/2014/main" id="{4BDEA6F8-E333-505C-2751-5AD9695F9FB9}"/>
              </a:ext>
            </a:extLst>
          </p:cNvPr>
          <p:cNvSpPr>
            <a:spLocks noGrp="1"/>
          </p:cNvSpPr>
          <p:nvPr>
            <p:ph type="sldNum" sz="quarter" idx="12"/>
          </p:nvPr>
        </p:nvSpPr>
        <p:spPr/>
        <p:txBody>
          <a:bodyPr/>
          <a:lstStyle/>
          <a:p>
            <a:fld id="{8D344773-587E-421B-BFB7-78152D7FB7FE}" type="slidenum">
              <a:rPr lang="zh-HK" altLang="en-US" smtClean="0"/>
              <a:t>‹#›</a:t>
            </a:fld>
            <a:endParaRPr lang="zh-HK" altLang="en-US"/>
          </a:p>
        </p:txBody>
      </p:sp>
    </p:spTree>
    <p:extLst>
      <p:ext uri="{BB962C8B-B14F-4D97-AF65-F5344CB8AC3E}">
        <p14:creationId xmlns:p14="http://schemas.microsoft.com/office/powerpoint/2010/main" val="3902866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1E362C2-A601-4FFB-7C25-C1E8EBAA87F3}"/>
              </a:ext>
            </a:extLst>
          </p:cNvPr>
          <p:cNvSpPr>
            <a:spLocks noGrp="1"/>
          </p:cNvSpPr>
          <p:nvPr>
            <p:ph type="title"/>
          </p:nvPr>
        </p:nvSpPr>
        <p:spPr/>
        <p:txBody>
          <a:bodyPr/>
          <a:lstStyle/>
          <a:p>
            <a:r>
              <a:rPr lang="zh-TW" altLang="en-US"/>
              <a:t>按一下以編輯母片標題樣式</a:t>
            </a:r>
            <a:endParaRPr lang="zh-HK" altLang="en-US"/>
          </a:p>
        </p:txBody>
      </p:sp>
      <p:sp>
        <p:nvSpPr>
          <p:cNvPr id="3" name="內容版面配置區 2">
            <a:extLst>
              <a:ext uri="{FF2B5EF4-FFF2-40B4-BE49-F238E27FC236}">
                <a16:creationId xmlns:a16="http://schemas.microsoft.com/office/drawing/2014/main" id="{C53E13BB-C11C-CECB-26AE-AC3489248B48}"/>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4" name="內容版面配置區 3">
            <a:extLst>
              <a:ext uri="{FF2B5EF4-FFF2-40B4-BE49-F238E27FC236}">
                <a16:creationId xmlns:a16="http://schemas.microsoft.com/office/drawing/2014/main" id="{806A27CF-2EAA-83F9-FFAD-2F649B289C31}"/>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5" name="日期版面配置區 4">
            <a:extLst>
              <a:ext uri="{FF2B5EF4-FFF2-40B4-BE49-F238E27FC236}">
                <a16:creationId xmlns:a16="http://schemas.microsoft.com/office/drawing/2014/main" id="{3917D335-8C83-1BD7-F64E-1EDCBBAAD220}"/>
              </a:ext>
            </a:extLst>
          </p:cNvPr>
          <p:cNvSpPr>
            <a:spLocks noGrp="1"/>
          </p:cNvSpPr>
          <p:nvPr>
            <p:ph type="dt" sz="half" idx="10"/>
          </p:nvPr>
        </p:nvSpPr>
        <p:spPr/>
        <p:txBody>
          <a:bodyPr/>
          <a:lstStyle/>
          <a:p>
            <a:fld id="{18F51A5D-4D44-443E-835B-0BB2D99AABA7}" type="datetimeFigureOut">
              <a:rPr lang="zh-HK" altLang="en-US" smtClean="0"/>
              <a:t>21/1/2024</a:t>
            </a:fld>
            <a:endParaRPr lang="zh-HK" altLang="en-US"/>
          </a:p>
        </p:txBody>
      </p:sp>
      <p:sp>
        <p:nvSpPr>
          <p:cNvPr id="6" name="頁尾版面配置區 5">
            <a:extLst>
              <a:ext uri="{FF2B5EF4-FFF2-40B4-BE49-F238E27FC236}">
                <a16:creationId xmlns:a16="http://schemas.microsoft.com/office/drawing/2014/main" id="{86A9FEDC-961F-2360-7D56-CA45E1C16D6E}"/>
              </a:ext>
            </a:extLst>
          </p:cNvPr>
          <p:cNvSpPr>
            <a:spLocks noGrp="1"/>
          </p:cNvSpPr>
          <p:nvPr>
            <p:ph type="ftr" sz="quarter" idx="11"/>
          </p:nvPr>
        </p:nvSpPr>
        <p:spPr/>
        <p:txBody>
          <a:bodyPr/>
          <a:lstStyle/>
          <a:p>
            <a:endParaRPr lang="zh-HK" altLang="en-US"/>
          </a:p>
        </p:txBody>
      </p:sp>
      <p:sp>
        <p:nvSpPr>
          <p:cNvPr id="7" name="投影片編號版面配置區 6">
            <a:extLst>
              <a:ext uri="{FF2B5EF4-FFF2-40B4-BE49-F238E27FC236}">
                <a16:creationId xmlns:a16="http://schemas.microsoft.com/office/drawing/2014/main" id="{1FD74CBA-9117-789F-3733-A3E2DBBB7C75}"/>
              </a:ext>
            </a:extLst>
          </p:cNvPr>
          <p:cNvSpPr>
            <a:spLocks noGrp="1"/>
          </p:cNvSpPr>
          <p:nvPr>
            <p:ph type="sldNum" sz="quarter" idx="12"/>
          </p:nvPr>
        </p:nvSpPr>
        <p:spPr/>
        <p:txBody>
          <a:bodyPr/>
          <a:lstStyle/>
          <a:p>
            <a:fld id="{8D344773-587E-421B-BFB7-78152D7FB7FE}" type="slidenum">
              <a:rPr lang="zh-HK" altLang="en-US" smtClean="0"/>
              <a:t>‹#›</a:t>
            </a:fld>
            <a:endParaRPr lang="zh-HK" altLang="en-US"/>
          </a:p>
        </p:txBody>
      </p:sp>
    </p:spTree>
    <p:extLst>
      <p:ext uri="{BB962C8B-B14F-4D97-AF65-F5344CB8AC3E}">
        <p14:creationId xmlns:p14="http://schemas.microsoft.com/office/powerpoint/2010/main" val="3107135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69C93C-1013-03D0-108D-632C5215D26E}"/>
              </a:ext>
            </a:extLst>
          </p:cNvPr>
          <p:cNvSpPr>
            <a:spLocks noGrp="1"/>
          </p:cNvSpPr>
          <p:nvPr>
            <p:ph type="title"/>
          </p:nvPr>
        </p:nvSpPr>
        <p:spPr>
          <a:xfrm>
            <a:off x="839788" y="365125"/>
            <a:ext cx="10515600" cy="1325563"/>
          </a:xfrm>
        </p:spPr>
        <p:txBody>
          <a:bodyPr/>
          <a:lstStyle/>
          <a:p>
            <a:r>
              <a:rPr lang="zh-TW" altLang="en-US"/>
              <a:t>按一下以編輯母片標題樣式</a:t>
            </a:r>
            <a:endParaRPr lang="zh-HK" altLang="en-US"/>
          </a:p>
        </p:txBody>
      </p:sp>
      <p:sp>
        <p:nvSpPr>
          <p:cNvPr id="3" name="文字版面配置區 2">
            <a:extLst>
              <a:ext uri="{FF2B5EF4-FFF2-40B4-BE49-F238E27FC236}">
                <a16:creationId xmlns:a16="http://schemas.microsoft.com/office/drawing/2014/main" id="{CBB8ACC6-9365-D779-207D-310FFF5808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B3BA16C4-8A83-5FDD-EF62-B8AB005DF04D}"/>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5" name="文字版面配置區 4">
            <a:extLst>
              <a:ext uri="{FF2B5EF4-FFF2-40B4-BE49-F238E27FC236}">
                <a16:creationId xmlns:a16="http://schemas.microsoft.com/office/drawing/2014/main" id="{5F3B16FD-ACBE-BE85-4619-80B8F1239A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84AE588B-10C2-6BB9-65EF-13994F8E18FC}"/>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7" name="日期版面配置區 6">
            <a:extLst>
              <a:ext uri="{FF2B5EF4-FFF2-40B4-BE49-F238E27FC236}">
                <a16:creationId xmlns:a16="http://schemas.microsoft.com/office/drawing/2014/main" id="{C9858E82-1764-E9CE-6057-8EC2C424AECE}"/>
              </a:ext>
            </a:extLst>
          </p:cNvPr>
          <p:cNvSpPr>
            <a:spLocks noGrp="1"/>
          </p:cNvSpPr>
          <p:nvPr>
            <p:ph type="dt" sz="half" idx="10"/>
          </p:nvPr>
        </p:nvSpPr>
        <p:spPr/>
        <p:txBody>
          <a:bodyPr/>
          <a:lstStyle/>
          <a:p>
            <a:fld id="{18F51A5D-4D44-443E-835B-0BB2D99AABA7}" type="datetimeFigureOut">
              <a:rPr lang="zh-HK" altLang="en-US" smtClean="0"/>
              <a:t>21/1/2024</a:t>
            </a:fld>
            <a:endParaRPr lang="zh-HK" altLang="en-US"/>
          </a:p>
        </p:txBody>
      </p:sp>
      <p:sp>
        <p:nvSpPr>
          <p:cNvPr id="8" name="頁尾版面配置區 7">
            <a:extLst>
              <a:ext uri="{FF2B5EF4-FFF2-40B4-BE49-F238E27FC236}">
                <a16:creationId xmlns:a16="http://schemas.microsoft.com/office/drawing/2014/main" id="{B5EF0F40-B97A-934B-5E08-2D374BE69972}"/>
              </a:ext>
            </a:extLst>
          </p:cNvPr>
          <p:cNvSpPr>
            <a:spLocks noGrp="1"/>
          </p:cNvSpPr>
          <p:nvPr>
            <p:ph type="ftr" sz="quarter" idx="11"/>
          </p:nvPr>
        </p:nvSpPr>
        <p:spPr/>
        <p:txBody>
          <a:bodyPr/>
          <a:lstStyle/>
          <a:p>
            <a:endParaRPr lang="zh-HK" altLang="en-US"/>
          </a:p>
        </p:txBody>
      </p:sp>
      <p:sp>
        <p:nvSpPr>
          <p:cNvPr id="9" name="投影片編號版面配置區 8">
            <a:extLst>
              <a:ext uri="{FF2B5EF4-FFF2-40B4-BE49-F238E27FC236}">
                <a16:creationId xmlns:a16="http://schemas.microsoft.com/office/drawing/2014/main" id="{5EFCFECA-8FDB-4B26-33FC-3C961AF83009}"/>
              </a:ext>
            </a:extLst>
          </p:cNvPr>
          <p:cNvSpPr>
            <a:spLocks noGrp="1"/>
          </p:cNvSpPr>
          <p:nvPr>
            <p:ph type="sldNum" sz="quarter" idx="12"/>
          </p:nvPr>
        </p:nvSpPr>
        <p:spPr/>
        <p:txBody>
          <a:bodyPr/>
          <a:lstStyle/>
          <a:p>
            <a:fld id="{8D344773-587E-421B-BFB7-78152D7FB7FE}" type="slidenum">
              <a:rPr lang="zh-HK" altLang="en-US" smtClean="0"/>
              <a:t>‹#›</a:t>
            </a:fld>
            <a:endParaRPr lang="zh-HK" altLang="en-US"/>
          </a:p>
        </p:txBody>
      </p:sp>
    </p:spTree>
    <p:extLst>
      <p:ext uri="{BB962C8B-B14F-4D97-AF65-F5344CB8AC3E}">
        <p14:creationId xmlns:p14="http://schemas.microsoft.com/office/powerpoint/2010/main" val="1809976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B248523-B2B4-8BBC-D085-9E506B063AED}"/>
              </a:ext>
            </a:extLst>
          </p:cNvPr>
          <p:cNvSpPr>
            <a:spLocks noGrp="1"/>
          </p:cNvSpPr>
          <p:nvPr>
            <p:ph type="title"/>
          </p:nvPr>
        </p:nvSpPr>
        <p:spPr/>
        <p:txBody>
          <a:bodyPr/>
          <a:lstStyle/>
          <a:p>
            <a:r>
              <a:rPr lang="zh-TW" altLang="en-US"/>
              <a:t>按一下以編輯母片標題樣式</a:t>
            </a:r>
            <a:endParaRPr lang="zh-HK" altLang="en-US"/>
          </a:p>
        </p:txBody>
      </p:sp>
      <p:sp>
        <p:nvSpPr>
          <p:cNvPr id="3" name="日期版面配置區 2">
            <a:extLst>
              <a:ext uri="{FF2B5EF4-FFF2-40B4-BE49-F238E27FC236}">
                <a16:creationId xmlns:a16="http://schemas.microsoft.com/office/drawing/2014/main" id="{0C623FD6-9ED3-4623-9E5D-9F29646E050C}"/>
              </a:ext>
            </a:extLst>
          </p:cNvPr>
          <p:cNvSpPr>
            <a:spLocks noGrp="1"/>
          </p:cNvSpPr>
          <p:nvPr>
            <p:ph type="dt" sz="half" idx="10"/>
          </p:nvPr>
        </p:nvSpPr>
        <p:spPr/>
        <p:txBody>
          <a:bodyPr/>
          <a:lstStyle/>
          <a:p>
            <a:fld id="{18F51A5D-4D44-443E-835B-0BB2D99AABA7}" type="datetimeFigureOut">
              <a:rPr lang="zh-HK" altLang="en-US" smtClean="0"/>
              <a:t>21/1/2024</a:t>
            </a:fld>
            <a:endParaRPr lang="zh-HK" altLang="en-US"/>
          </a:p>
        </p:txBody>
      </p:sp>
      <p:sp>
        <p:nvSpPr>
          <p:cNvPr id="4" name="頁尾版面配置區 3">
            <a:extLst>
              <a:ext uri="{FF2B5EF4-FFF2-40B4-BE49-F238E27FC236}">
                <a16:creationId xmlns:a16="http://schemas.microsoft.com/office/drawing/2014/main" id="{35C48589-A553-464E-C690-A4F3E5A332BB}"/>
              </a:ext>
            </a:extLst>
          </p:cNvPr>
          <p:cNvSpPr>
            <a:spLocks noGrp="1"/>
          </p:cNvSpPr>
          <p:nvPr>
            <p:ph type="ftr" sz="quarter" idx="11"/>
          </p:nvPr>
        </p:nvSpPr>
        <p:spPr/>
        <p:txBody>
          <a:bodyPr/>
          <a:lstStyle/>
          <a:p>
            <a:endParaRPr lang="zh-HK" altLang="en-US"/>
          </a:p>
        </p:txBody>
      </p:sp>
      <p:sp>
        <p:nvSpPr>
          <p:cNvPr id="5" name="投影片編號版面配置區 4">
            <a:extLst>
              <a:ext uri="{FF2B5EF4-FFF2-40B4-BE49-F238E27FC236}">
                <a16:creationId xmlns:a16="http://schemas.microsoft.com/office/drawing/2014/main" id="{A89DBCBF-29E1-D332-E4EA-75C9DB38159D}"/>
              </a:ext>
            </a:extLst>
          </p:cNvPr>
          <p:cNvSpPr>
            <a:spLocks noGrp="1"/>
          </p:cNvSpPr>
          <p:nvPr>
            <p:ph type="sldNum" sz="quarter" idx="12"/>
          </p:nvPr>
        </p:nvSpPr>
        <p:spPr/>
        <p:txBody>
          <a:bodyPr/>
          <a:lstStyle/>
          <a:p>
            <a:fld id="{8D344773-587E-421B-BFB7-78152D7FB7FE}" type="slidenum">
              <a:rPr lang="zh-HK" altLang="en-US" smtClean="0"/>
              <a:t>‹#›</a:t>
            </a:fld>
            <a:endParaRPr lang="zh-HK" altLang="en-US"/>
          </a:p>
        </p:txBody>
      </p:sp>
    </p:spTree>
    <p:extLst>
      <p:ext uri="{BB962C8B-B14F-4D97-AF65-F5344CB8AC3E}">
        <p14:creationId xmlns:p14="http://schemas.microsoft.com/office/powerpoint/2010/main" val="337382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811CD100-69FE-9A9C-1587-DFE9E162DB91}"/>
              </a:ext>
            </a:extLst>
          </p:cNvPr>
          <p:cNvSpPr>
            <a:spLocks noGrp="1"/>
          </p:cNvSpPr>
          <p:nvPr>
            <p:ph type="dt" sz="half" idx="10"/>
          </p:nvPr>
        </p:nvSpPr>
        <p:spPr/>
        <p:txBody>
          <a:bodyPr/>
          <a:lstStyle/>
          <a:p>
            <a:fld id="{18F51A5D-4D44-443E-835B-0BB2D99AABA7}" type="datetimeFigureOut">
              <a:rPr lang="zh-HK" altLang="en-US" smtClean="0"/>
              <a:t>21/1/2024</a:t>
            </a:fld>
            <a:endParaRPr lang="zh-HK" altLang="en-US"/>
          </a:p>
        </p:txBody>
      </p:sp>
      <p:sp>
        <p:nvSpPr>
          <p:cNvPr id="3" name="頁尾版面配置區 2">
            <a:extLst>
              <a:ext uri="{FF2B5EF4-FFF2-40B4-BE49-F238E27FC236}">
                <a16:creationId xmlns:a16="http://schemas.microsoft.com/office/drawing/2014/main" id="{0C27697B-A89A-4C08-0E58-C37CCB7DBAE8}"/>
              </a:ext>
            </a:extLst>
          </p:cNvPr>
          <p:cNvSpPr>
            <a:spLocks noGrp="1"/>
          </p:cNvSpPr>
          <p:nvPr>
            <p:ph type="ftr" sz="quarter" idx="11"/>
          </p:nvPr>
        </p:nvSpPr>
        <p:spPr/>
        <p:txBody>
          <a:bodyPr/>
          <a:lstStyle/>
          <a:p>
            <a:endParaRPr lang="zh-HK" altLang="en-US"/>
          </a:p>
        </p:txBody>
      </p:sp>
      <p:sp>
        <p:nvSpPr>
          <p:cNvPr id="4" name="投影片編號版面配置區 3">
            <a:extLst>
              <a:ext uri="{FF2B5EF4-FFF2-40B4-BE49-F238E27FC236}">
                <a16:creationId xmlns:a16="http://schemas.microsoft.com/office/drawing/2014/main" id="{9B5AE0B5-F69F-031F-99F8-C6040E078474}"/>
              </a:ext>
            </a:extLst>
          </p:cNvPr>
          <p:cNvSpPr>
            <a:spLocks noGrp="1"/>
          </p:cNvSpPr>
          <p:nvPr>
            <p:ph type="sldNum" sz="quarter" idx="12"/>
          </p:nvPr>
        </p:nvSpPr>
        <p:spPr/>
        <p:txBody>
          <a:bodyPr/>
          <a:lstStyle/>
          <a:p>
            <a:fld id="{8D344773-587E-421B-BFB7-78152D7FB7FE}" type="slidenum">
              <a:rPr lang="zh-HK" altLang="en-US" smtClean="0"/>
              <a:t>‹#›</a:t>
            </a:fld>
            <a:endParaRPr lang="zh-HK" altLang="en-US"/>
          </a:p>
        </p:txBody>
      </p:sp>
    </p:spTree>
    <p:extLst>
      <p:ext uri="{BB962C8B-B14F-4D97-AF65-F5344CB8AC3E}">
        <p14:creationId xmlns:p14="http://schemas.microsoft.com/office/powerpoint/2010/main" val="84162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730FD2B-A925-A546-D6A5-CBA0D79BFC02}"/>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zh-HK" altLang="en-US"/>
          </a:p>
        </p:txBody>
      </p:sp>
      <p:sp>
        <p:nvSpPr>
          <p:cNvPr id="3" name="內容版面配置區 2">
            <a:extLst>
              <a:ext uri="{FF2B5EF4-FFF2-40B4-BE49-F238E27FC236}">
                <a16:creationId xmlns:a16="http://schemas.microsoft.com/office/drawing/2014/main" id="{D3215C60-99F4-40E9-380A-BE625A66C9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4" name="文字版面配置區 3">
            <a:extLst>
              <a:ext uri="{FF2B5EF4-FFF2-40B4-BE49-F238E27FC236}">
                <a16:creationId xmlns:a16="http://schemas.microsoft.com/office/drawing/2014/main" id="{DC11BA59-7DF6-17EB-1117-24B8F408FA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FB208273-A416-88E5-F7D6-277D438379EA}"/>
              </a:ext>
            </a:extLst>
          </p:cNvPr>
          <p:cNvSpPr>
            <a:spLocks noGrp="1"/>
          </p:cNvSpPr>
          <p:nvPr>
            <p:ph type="dt" sz="half" idx="10"/>
          </p:nvPr>
        </p:nvSpPr>
        <p:spPr/>
        <p:txBody>
          <a:bodyPr/>
          <a:lstStyle/>
          <a:p>
            <a:fld id="{18F51A5D-4D44-443E-835B-0BB2D99AABA7}" type="datetimeFigureOut">
              <a:rPr lang="zh-HK" altLang="en-US" smtClean="0"/>
              <a:t>21/1/2024</a:t>
            </a:fld>
            <a:endParaRPr lang="zh-HK" altLang="en-US"/>
          </a:p>
        </p:txBody>
      </p:sp>
      <p:sp>
        <p:nvSpPr>
          <p:cNvPr id="6" name="頁尾版面配置區 5">
            <a:extLst>
              <a:ext uri="{FF2B5EF4-FFF2-40B4-BE49-F238E27FC236}">
                <a16:creationId xmlns:a16="http://schemas.microsoft.com/office/drawing/2014/main" id="{05330162-D653-8090-F2C4-00DEEE561241}"/>
              </a:ext>
            </a:extLst>
          </p:cNvPr>
          <p:cNvSpPr>
            <a:spLocks noGrp="1"/>
          </p:cNvSpPr>
          <p:nvPr>
            <p:ph type="ftr" sz="quarter" idx="11"/>
          </p:nvPr>
        </p:nvSpPr>
        <p:spPr/>
        <p:txBody>
          <a:bodyPr/>
          <a:lstStyle/>
          <a:p>
            <a:endParaRPr lang="zh-HK" altLang="en-US"/>
          </a:p>
        </p:txBody>
      </p:sp>
      <p:sp>
        <p:nvSpPr>
          <p:cNvPr id="7" name="投影片編號版面配置區 6">
            <a:extLst>
              <a:ext uri="{FF2B5EF4-FFF2-40B4-BE49-F238E27FC236}">
                <a16:creationId xmlns:a16="http://schemas.microsoft.com/office/drawing/2014/main" id="{33CA1573-0FB4-E184-5DAC-286402E235C6}"/>
              </a:ext>
            </a:extLst>
          </p:cNvPr>
          <p:cNvSpPr>
            <a:spLocks noGrp="1"/>
          </p:cNvSpPr>
          <p:nvPr>
            <p:ph type="sldNum" sz="quarter" idx="12"/>
          </p:nvPr>
        </p:nvSpPr>
        <p:spPr/>
        <p:txBody>
          <a:bodyPr/>
          <a:lstStyle/>
          <a:p>
            <a:fld id="{8D344773-587E-421B-BFB7-78152D7FB7FE}" type="slidenum">
              <a:rPr lang="zh-HK" altLang="en-US" smtClean="0"/>
              <a:t>‹#›</a:t>
            </a:fld>
            <a:endParaRPr lang="zh-HK" altLang="en-US"/>
          </a:p>
        </p:txBody>
      </p:sp>
    </p:spTree>
    <p:extLst>
      <p:ext uri="{BB962C8B-B14F-4D97-AF65-F5344CB8AC3E}">
        <p14:creationId xmlns:p14="http://schemas.microsoft.com/office/powerpoint/2010/main" val="2257163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37A14BE-7C79-0CD9-B5A4-7F21E5774996}"/>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zh-HK" altLang="en-US"/>
          </a:p>
        </p:txBody>
      </p:sp>
      <p:sp>
        <p:nvSpPr>
          <p:cNvPr id="3" name="圖片版面配置區 2">
            <a:extLst>
              <a:ext uri="{FF2B5EF4-FFF2-40B4-BE49-F238E27FC236}">
                <a16:creationId xmlns:a16="http://schemas.microsoft.com/office/drawing/2014/main" id="{1E26031C-8A11-145A-12CC-38143C1DFA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HK" altLang="en-US"/>
          </a:p>
        </p:txBody>
      </p:sp>
      <p:sp>
        <p:nvSpPr>
          <p:cNvPr id="4" name="文字版面配置區 3">
            <a:extLst>
              <a:ext uri="{FF2B5EF4-FFF2-40B4-BE49-F238E27FC236}">
                <a16:creationId xmlns:a16="http://schemas.microsoft.com/office/drawing/2014/main" id="{E1AA6CC0-5FD2-E8C1-B360-9096A54DF2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E69448F9-7E54-D9DB-013F-77EDFFCA2ECF}"/>
              </a:ext>
            </a:extLst>
          </p:cNvPr>
          <p:cNvSpPr>
            <a:spLocks noGrp="1"/>
          </p:cNvSpPr>
          <p:nvPr>
            <p:ph type="dt" sz="half" idx="10"/>
          </p:nvPr>
        </p:nvSpPr>
        <p:spPr/>
        <p:txBody>
          <a:bodyPr/>
          <a:lstStyle/>
          <a:p>
            <a:fld id="{18F51A5D-4D44-443E-835B-0BB2D99AABA7}" type="datetimeFigureOut">
              <a:rPr lang="zh-HK" altLang="en-US" smtClean="0"/>
              <a:t>21/1/2024</a:t>
            </a:fld>
            <a:endParaRPr lang="zh-HK" altLang="en-US"/>
          </a:p>
        </p:txBody>
      </p:sp>
      <p:sp>
        <p:nvSpPr>
          <p:cNvPr id="6" name="頁尾版面配置區 5">
            <a:extLst>
              <a:ext uri="{FF2B5EF4-FFF2-40B4-BE49-F238E27FC236}">
                <a16:creationId xmlns:a16="http://schemas.microsoft.com/office/drawing/2014/main" id="{AD3DEEFA-FAFF-8614-DC10-AF0E38A1F433}"/>
              </a:ext>
            </a:extLst>
          </p:cNvPr>
          <p:cNvSpPr>
            <a:spLocks noGrp="1"/>
          </p:cNvSpPr>
          <p:nvPr>
            <p:ph type="ftr" sz="quarter" idx="11"/>
          </p:nvPr>
        </p:nvSpPr>
        <p:spPr/>
        <p:txBody>
          <a:bodyPr/>
          <a:lstStyle/>
          <a:p>
            <a:endParaRPr lang="zh-HK" altLang="en-US"/>
          </a:p>
        </p:txBody>
      </p:sp>
      <p:sp>
        <p:nvSpPr>
          <p:cNvPr id="7" name="投影片編號版面配置區 6">
            <a:extLst>
              <a:ext uri="{FF2B5EF4-FFF2-40B4-BE49-F238E27FC236}">
                <a16:creationId xmlns:a16="http://schemas.microsoft.com/office/drawing/2014/main" id="{528D1F35-3EB0-1B36-610E-EC98CCC3AD1E}"/>
              </a:ext>
            </a:extLst>
          </p:cNvPr>
          <p:cNvSpPr>
            <a:spLocks noGrp="1"/>
          </p:cNvSpPr>
          <p:nvPr>
            <p:ph type="sldNum" sz="quarter" idx="12"/>
          </p:nvPr>
        </p:nvSpPr>
        <p:spPr/>
        <p:txBody>
          <a:bodyPr/>
          <a:lstStyle/>
          <a:p>
            <a:fld id="{8D344773-587E-421B-BFB7-78152D7FB7FE}" type="slidenum">
              <a:rPr lang="zh-HK" altLang="en-US" smtClean="0"/>
              <a:t>‹#›</a:t>
            </a:fld>
            <a:endParaRPr lang="zh-HK" altLang="en-US"/>
          </a:p>
        </p:txBody>
      </p:sp>
    </p:spTree>
    <p:extLst>
      <p:ext uri="{BB962C8B-B14F-4D97-AF65-F5344CB8AC3E}">
        <p14:creationId xmlns:p14="http://schemas.microsoft.com/office/powerpoint/2010/main" val="2634359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A5C103E7-8686-7C0E-EFE5-EEB8E52AB8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endParaRPr lang="zh-HK" altLang="en-US"/>
          </a:p>
        </p:txBody>
      </p:sp>
      <p:sp>
        <p:nvSpPr>
          <p:cNvPr id="3" name="文字版面配置區 2">
            <a:extLst>
              <a:ext uri="{FF2B5EF4-FFF2-40B4-BE49-F238E27FC236}">
                <a16:creationId xmlns:a16="http://schemas.microsoft.com/office/drawing/2014/main" id="{02D0D499-AAF1-483B-7C06-9AE9D2D6D7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4" name="日期版面配置區 3">
            <a:extLst>
              <a:ext uri="{FF2B5EF4-FFF2-40B4-BE49-F238E27FC236}">
                <a16:creationId xmlns:a16="http://schemas.microsoft.com/office/drawing/2014/main" id="{00D1CA51-385C-C960-D68B-A398002D16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8F51A5D-4D44-443E-835B-0BB2D99AABA7}" type="datetimeFigureOut">
              <a:rPr lang="zh-HK" altLang="en-US" smtClean="0"/>
              <a:t>21/1/2024</a:t>
            </a:fld>
            <a:endParaRPr lang="zh-HK" altLang="en-US"/>
          </a:p>
        </p:txBody>
      </p:sp>
      <p:sp>
        <p:nvSpPr>
          <p:cNvPr id="5" name="頁尾版面配置區 4">
            <a:extLst>
              <a:ext uri="{FF2B5EF4-FFF2-40B4-BE49-F238E27FC236}">
                <a16:creationId xmlns:a16="http://schemas.microsoft.com/office/drawing/2014/main" id="{9438472A-8EFE-01F7-AE30-33CC53C702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HK" altLang="en-US"/>
          </a:p>
        </p:txBody>
      </p:sp>
      <p:sp>
        <p:nvSpPr>
          <p:cNvPr id="6" name="投影片編號版面配置區 5">
            <a:extLst>
              <a:ext uri="{FF2B5EF4-FFF2-40B4-BE49-F238E27FC236}">
                <a16:creationId xmlns:a16="http://schemas.microsoft.com/office/drawing/2014/main" id="{15AEFE30-95B1-976E-CA84-CE83CE0535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D344773-587E-421B-BFB7-78152D7FB7FE}" type="slidenum">
              <a:rPr lang="zh-HK" altLang="en-US" smtClean="0"/>
              <a:t>‹#›</a:t>
            </a:fld>
            <a:endParaRPr lang="zh-HK" altLang="en-US"/>
          </a:p>
        </p:txBody>
      </p:sp>
    </p:spTree>
    <p:extLst>
      <p:ext uri="{BB962C8B-B14F-4D97-AF65-F5344CB8AC3E}">
        <p14:creationId xmlns:p14="http://schemas.microsoft.com/office/powerpoint/2010/main" val="666870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C4FAFA4-F92C-153F-FF6B-1D7DB99354CF}"/>
              </a:ext>
            </a:extLst>
          </p:cNvPr>
          <p:cNvSpPr>
            <a:spLocks noGrp="1"/>
          </p:cNvSpPr>
          <p:nvPr>
            <p:ph type="ctrTitle"/>
          </p:nvPr>
        </p:nvSpPr>
        <p:spPr/>
        <p:txBody>
          <a:bodyPr/>
          <a:lstStyle/>
          <a:p>
            <a:r>
              <a:rPr lang="en-US" altLang="zh-TW" dirty="0"/>
              <a:t>Draft/ Abandoned Notes</a:t>
            </a:r>
            <a:endParaRPr lang="zh-HK" altLang="en-US" dirty="0"/>
          </a:p>
        </p:txBody>
      </p:sp>
      <p:sp>
        <p:nvSpPr>
          <p:cNvPr id="3" name="副標題 2">
            <a:extLst>
              <a:ext uri="{FF2B5EF4-FFF2-40B4-BE49-F238E27FC236}">
                <a16:creationId xmlns:a16="http://schemas.microsoft.com/office/drawing/2014/main" id="{14A144DB-F7B7-57B2-1D6E-BB6A012ABC7E}"/>
              </a:ext>
            </a:extLst>
          </p:cNvPr>
          <p:cNvSpPr>
            <a:spLocks noGrp="1"/>
          </p:cNvSpPr>
          <p:nvPr>
            <p:ph type="subTitle" idx="1"/>
          </p:nvPr>
        </p:nvSpPr>
        <p:spPr>
          <a:xfrm>
            <a:off x="8438606" y="6374674"/>
            <a:ext cx="3753394" cy="483326"/>
          </a:xfrm>
        </p:spPr>
        <p:txBody>
          <a:bodyPr>
            <a:normAutofit fontScale="92500"/>
          </a:bodyPr>
          <a:lstStyle/>
          <a:p>
            <a:r>
              <a:rPr lang="en-US" altLang="zh-HK" dirty="0"/>
              <a:t>By Franco Fan	23 Jan 2024</a:t>
            </a:r>
            <a:endParaRPr lang="zh-HK" altLang="en-US" dirty="0"/>
          </a:p>
        </p:txBody>
      </p:sp>
    </p:spTree>
    <p:extLst>
      <p:ext uri="{BB962C8B-B14F-4D97-AF65-F5344CB8AC3E}">
        <p14:creationId xmlns:p14="http://schemas.microsoft.com/office/powerpoint/2010/main" val="4086340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木桌上筆筒內的彩色鉛筆">
            <a:extLst>
              <a:ext uri="{FF2B5EF4-FFF2-40B4-BE49-F238E27FC236}">
                <a16:creationId xmlns:a16="http://schemas.microsoft.com/office/drawing/2014/main" id="{883AF07A-6859-B501-AF2F-07EF67E8BA2F}"/>
              </a:ext>
            </a:extLst>
          </p:cNvPr>
          <p:cNvPicPr>
            <a:picLocks noChangeAspect="1"/>
          </p:cNvPicPr>
          <p:nvPr/>
        </p:nvPicPr>
        <p:blipFill rotWithShape="1">
          <a:blip r:embed="rId2"/>
          <a:srcRect l="54410" r="9973" b="-2"/>
          <a:stretch/>
        </p:blipFill>
        <p:spPr>
          <a:xfrm>
            <a:off x="8532726" y="0"/>
            <a:ext cx="3659274" cy="6857999"/>
          </a:xfrm>
          <a:prstGeom prst="rect">
            <a:avLst/>
          </a:prstGeom>
        </p:spPr>
      </p:pic>
      <p:sp>
        <p:nvSpPr>
          <p:cNvPr id="12" name="文字方塊 11">
            <a:extLst>
              <a:ext uri="{FF2B5EF4-FFF2-40B4-BE49-F238E27FC236}">
                <a16:creationId xmlns:a16="http://schemas.microsoft.com/office/drawing/2014/main" id="{53C18AA4-AFE9-A93B-84B9-036DE76DE3AD}"/>
              </a:ext>
            </a:extLst>
          </p:cNvPr>
          <p:cNvSpPr txBox="1"/>
          <p:nvPr/>
        </p:nvSpPr>
        <p:spPr>
          <a:xfrm>
            <a:off x="0" y="629990"/>
            <a:ext cx="8395061" cy="8118376"/>
          </a:xfrm>
          <a:prstGeom prst="rect">
            <a:avLst/>
          </a:prstGeom>
          <a:noFill/>
        </p:spPr>
        <p:txBody>
          <a:bodyPr wrap="square">
            <a:spAutoFit/>
          </a:bodyPr>
          <a:lstStyle/>
          <a:p>
            <a:pPr>
              <a:lnSpc>
                <a:spcPct val="115000"/>
              </a:lnSpc>
              <a:spcAft>
                <a:spcPts val="800"/>
              </a:spcAft>
            </a:pPr>
            <a:r>
              <a:rPr lang="en-US" altLang="zh-TW" sz="2400" kern="100" dirty="0">
                <a:latin typeface="Times New Roman" panose="02020603050405020304" pitchFamily="18" charset="0"/>
                <a:ea typeface="新細明體" panose="02020500000000000000" pitchFamily="18" charset="-120"/>
                <a:cs typeface="Arial" panose="020B0604020202020204" pitchFamily="34" charset="0"/>
              </a:rPr>
              <a:t>Q2</a:t>
            </a:r>
          </a:p>
          <a:p>
            <a:pPr>
              <a:lnSpc>
                <a:spcPct val="115000"/>
              </a:lnSpc>
              <a:spcAft>
                <a:spcPts val="800"/>
              </a:spcAft>
            </a:pPr>
            <a:r>
              <a:rPr lang="en-US" altLang="zh-TW" sz="2400" kern="100" dirty="0">
                <a:latin typeface="Times New Roman" panose="02020603050405020304" pitchFamily="18" charset="0"/>
                <a:ea typeface="新細明體" panose="02020500000000000000" pitchFamily="18" charset="-120"/>
                <a:cs typeface="Arial" panose="020B0604020202020204" pitchFamily="34" charset="0"/>
              </a:rPr>
              <a:t>Turnaround, SLA, process</a:t>
            </a:r>
            <a:r>
              <a:rPr lang="zh-TW" altLang="en-US" sz="2400" kern="100" dirty="0">
                <a:latin typeface="Times New Roman" panose="02020603050405020304" pitchFamily="18" charset="0"/>
                <a:ea typeface="新細明體" panose="02020500000000000000" pitchFamily="18" charset="-120"/>
                <a:cs typeface="Arial" panose="020B0604020202020204" pitchFamily="34" charset="0"/>
              </a:rPr>
              <a:t> </a:t>
            </a:r>
            <a:r>
              <a:rPr lang="en-US" altLang="zh-TW" sz="2400" kern="100" dirty="0">
                <a:latin typeface="Times New Roman" panose="02020603050405020304" pitchFamily="18" charset="0"/>
                <a:ea typeface="新細明體" panose="02020500000000000000" pitchFamily="18" charset="-120"/>
                <a:cs typeface="Arial" panose="020B0604020202020204" pitchFamily="34" charset="0"/>
              </a:rPr>
              <a:t>time, </a:t>
            </a:r>
          </a:p>
          <a:p>
            <a:pPr>
              <a:lnSpc>
                <a:spcPct val="115000"/>
              </a:lnSpc>
              <a:spcAft>
                <a:spcPts val="800"/>
              </a:spcAft>
            </a:pPr>
            <a:r>
              <a:rPr lang="en-US" altLang="zh-TW" sz="2400" kern="100" dirty="0">
                <a:latin typeface="Times New Roman" panose="02020603050405020304" pitchFamily="18" charset="0"/>
                <a:ea typeface="新細明體" panose="02020500000000000000" pitchFamily="18" charset="-120"/>
                <a:cs typeface="Arial" panose="020B0604020202020204" pitchFamily="34" charset="0"/>
              </a:rPr>
              <a:t>Follow project management approach and give solid actions</a:t>
            </a:r>
          </a:p>
          <a:p>
            <a:pPr>
              <a:lnSpc>
                <a:spcPct val="115000"/>
              </a:lnSpc>
              <a:spcAft>
                <a:spcPts val="800"/>
              </a:spcAft>
            </a:pPr>
            <a:r>
              <a:rPr lang="en-US" altLang="zh-TW" sz="2400" kern="100" dirty="0">
                <a:latin typeface="Times New Roman" panose="02020603050405020304" pitchFamily="18" charset="0"/>
                <a:ea typeface="新細明體" panose="02020500000000000000" pitchFamily="18" charset="-120"/>
                <a:cs typeface="Arial" panose="020B0604020202020204" pitchFamily="34" charset="0"/>
              </a:rPr>
              <a:t>transparent, deployment, data comparison of leading time/monitoring, </a:t>
            </a:r>
            <a:r>
              <a:rPr lang="zh-TW" altLang="en-US" sz="2400" kern="100" dirty="0">
                <a:latin typeface="Times New Roman" panose="02020603050405020304" pitchFamily="18" charset="0"/>
                <a:ea typeface="新細明體" panose="02020500000000000000" pitchFamily="18" charset="-120"/>
                <a:cs typeface="Arial" panose="020B0604020202020204" pitchFamily="34" charset="0"/>
              </a:rPr>
              <a:t> </a:t>
            </a:r>
            <a:r>
              <a:rPr lang="en-US" altLang="zh-TW" sz="2400" kern="100" dirty="0">
                <a:latin typeface="Times New Roman" panose="02020603050405020304" pitchFamily="18" charset="0"/>
                <a:ea typeface="新細明體" panose="02020500000000000000" pitchFamily="18" charset="-120"/>
                <a:cs typeface="Arial" panose="020B0604020202020204" pitchFamily="34" charset="0"/>
              </a:rPr>
              <a:t>feedback for enhancement review, network traffic check, </a:t>
            </a:r>
          </a:p>
          <a:p>
            <a:pPr>
              <a:lnSpc>
                <a:spcPct val="115000"/>
              </a:lnSpc>
              <a:spcAft>
                <a:spcPts val="800"/>
              </a:spcAft>
            </a:pPr>
            <a:r>
              <a:rPr lang="en-US" altLang="zh-TW" sz="2400" kern="100" dirty="0">
                <a:latin typeface="Times New Roman" panose="02020603050405020304" pitchFamily="18" charset="0"/>
                <a:ea typeface="新細明體" panose="02020500000000000000" pitchFamily="18" charset="-120"/>
                <a:cs typeface="Arial" panose="020B0604020202020204" pitchFamily="34" charset="0"/>
              </a:rPr>
              <a:t>Possible Solution: OCR</a:t>
            </a:r>
            <a:endParaRPr lang="en-US" altLang="zh-TW" sz="2800" kern="100" dirty="0">
              <a:latin typeface="Times New Roman" panose="02020603050405020304" pitchFamily="18" charset="0"/>
              <a:ea typeface="新細明體" panose="02020500000000000000" pitchFamily="18" charset="-120"/>
              <a:cs typeface="Arial" panose="020B0604020202020204" pitchFamily="34" charset="0"/>
            </a:endParaRPr>
          </a:p>
          <a:p>
            <a:pPr>
              <a:lnSpc>
                <a:spcPct val="115000"/>
              </a:lnSpc>
              <a:spcAft>
                <a:spcPts val="800"/>
              </a:spcAft>
            </a:pPr>
            <a:endParaRPr lang="en-US" altLang="zh-TW" sz="2800" kern="100" dirty="0">
              <a:latin typeface="Times New Roman" panose="02020603050405020304" pitchFamily="18" charset="0"/>
              <a:ea typeface="新細明體" panose="02020500000000000000" pitchFamily="18" charset="-120"/>
              <a:cs typeface="Arial" panose="020B0604020202020204" pitchFamily="34" charset="0"/>
            </a:endParaRPr>
          </a:p>
          <a:p>
            <a:pPr>
              <a:lnSpc>
                <a:spcPct val="115000"/>
              </a:lnSpc>
              <a:spcAft>
                <a:spcPts val="800"/>
              </a:spcAft>
            </a:pPr>
            <a:r>
              <a:rPr lang="en-US" altLang="zh-TW" sz="2800" kern="100" dirty="0">
                <a:effectLst/>
                <a:latin typeface="Times New Roman" panose="02020603050405020304" pitchFamily="18" charset="0"/>
                <a:ea typeface="新細明體" panose="02020500000000000000" pitchFamily="18" charset="-120"/>
                <a:cs typeface="Arial" panose="020B0604020202020204" pitchFamily="34" charset="0"/>
              </a:rPr>
              <a:t>Possible data error:</a:t>
            </a:r>
          </a:p>
          <a:p>
            <a:pPr>
              <a:lnSpc>
                <a:spcPct val="115000"/>
              </a:lnSpc>
              <a:spcAft>
                <a:spcPts val="800"/>
              </a:spcAft>
            </a:pPr>
            <a:r>
              <a:rPr lang="en-US" altLang="zh-TW" sz="2800" kern="100" dirty="0">
                <a:effectLst/>
                <a:latin typeface="Times New Roman" panose="02020603050405020304" pitchFamily="18" charset="0"/>
                <a:ea typeface="新細明體" panose="02020500000000000000" pitchFamily="18" charset="-120"/>
                <a:cs typeface="Arial" panose="020B0604020202020204" pitchFamily="34" charset="0"/>
              </a:rPr>
              <a:t>Q3 time format, !+_ @, data structure</a:t>
            </a:r>
            <a:r>
              <a:rPr lang="en-US" altLang="zh-TW" sz="2800" kern="100" dirty="0">
                <a:latin typeface="Times New Roman" panose="02020603050405020304" pitchFamily="18" charset="0"/>
                <a:ea typeface="新細明體" panose="02020500000000000000" pitchFamily="18" charset="-120"/>
                <a:cs typeface="Arial" panose="020B0604020202020204" pitchFamily="34" charset="0"/>
              </a:rPr>
              <a:t>/format, date format, value restriction, null</a:t>
            </a:r>
            <a:endParaRPr lang="en-US" altLang="zh-TW" sz="2800" kern="100" dirty="0">
              <a:effectLst/>
              <a:latin typeface="Times New Roman" panose="02020603050405020304" pitchFamily="18" charset="0"/>
              <a:ea typeface="新細明體" panose="02020500000000000000" pitchFamily="18" charset="-120"/>
              <a:cs typeface="Arial" panose="020B0604020202020204" pitchFamily="34" charset="0"/>
            </a:endParaRPr>
          </a:p>
          <a:p>
            <a:pPr>
              <a:lnSpc>
                <a:spcPct val="115000"/>
              </a:lnSpc>
              <a:spcAft>
                <a:spcPts val="800"/>
              </a:spcAft>
            </a:pPr>
            <a:endParaRPr lang="en-US" altLang="zh-TW" sz="2800" kern="100" dirty="0">
              <a:latin typeface="Times New Roman" panose="02020603050405020304" pitchFamily="18" charset="0"/>
              <a:ea typeface="新細明體" panose="02020500000000000000" pitchFamily="18" charset="-120"/>
              <a:cs typeface="Arial" panose="020B0604020202020204" pitchFamily="34" charset="0"/>
            </a:endParaRPr>
          </a:p>
          <a:p>
            <a:pPr>
              <a:lnSpc>
                <a:spcPct val="115000"/>
              </a:lnSpc>
              <a:spcAft>
                <a:spcPts val="800"/>
              </a:spcAft>
            </a:pPr>
            <a:endParaRPr lang="en-US" altLang="zh-TW" sz="2800" kern="100" dirty="0">
              <a:effectLst/>
              <a:latin typeface="Times New Roman" panose="02020603050405020304" pitchFamily="18" charset="0"/>
              <a:ea typeface="新細明體" panose="02020500000000000000" pitchFamily="18" charset="-120"/>
              <a:cs typeface="Arial" panose="020B0604020202020204" pitchFamily="34" charset="0"/>
            </a:endParaRPr>
          </a:p>
          <a:p>
            <a:pPr>
              <a:lnSpc>
                <a:spcPct val="115000"/>
              </a:lnSpc>
              <a:spcAft>
                <a:spcPts val="800"/>
              </a:spcAft>
            </a:pPr>
            <a:endParaRPr lang="en-US" altLang="zh-TW" sz="2800" kern="100" dirty="0">
              <a:latin typeface="Times New Roman" panose="02020603050405020304" pitchFamily="18" charset="0"/>
              <a:ea typeface="新細明體" panose="02020500000000000000" pitchFamily="18" charset="-120"/>
              <a:cs typeface="Arial" panose="020B0604020202020204" pitchFamily="34" charset="0"/>
            </a:endParaRPr>
          </a:p>
          <a:p>
            <a:pPr>
              <a:lnSpc>
                <a:spcPct val="115000"/>
              </a:lnSpc>
              <a:spcAft>
                <a:spcPts val="800"/>
              </a:spcAft>
            </a:pPr>
            <a:endParaRPr lang="en-US" altLang="zh-TW" sz="2800" kern="100" dirty="0">
              <a:effectLst/>
              <a:latin typeface="Times New Roman" panose="02020603050405020304" pitchFamily="18"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733448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木桌上筆筒內的彩色鉛筆">
            <a:extLst>
              <a:ext uri="{FF2B5EF4-FFF2-40B4-BE49-F238E27FC236}">
                <a16:creationId xmlns:a16="http://schemas.microsoft.com/office/drawing/2014/main" id="{883AF07A-6859-B501-AF2F-07EF67E8BA2F}"/>
              </a:ext>
            </a:extLst>
          </p:cNvPr>
          <p:cNvPicPr>
            <a:picLocks noChangeAspect="1"/>
          </p:cNvPicPr>
          <p:nvPr/>
        </p:nvPicPr>
        <p:blipFill rotWithShape="1">
          <a:blip r:embed="rId2"/>
          <a:srcRect l="54410" r="9973" b="-2"/>
          <a:stretch/>
        </p:blipFill>
        <p:spPr>
          <a:xfrm>
            <a:off x="8532726" y="0"/>
            <a:ext cx="3659274" cy="6857999"/>
          </a:xfrm>
          <a:prstGeom prst="rect">
            <a:avLst/>
          </a:prstGeom>
        </p:spPr>
      </p:pic>
      <p:sp>
        <p:nvSpPr>
          <p:cNvPr id="12" name="文字方塊 11">
            <a:extLst>
              <a:ext uri="{FF2B5EF4-FFF2-40B4-BE49-F238E27FC236}">
                <a16:creationId xmlns:a16="http://schemas.microsoft.com/office/drawing/2014/main" id="{53C18AA4-AFE9-A93B-84B9-036DE76DE3AD}"/>
              </a:ext>
            </a:extLst>
          </p:cNvPr>
          <p:cNvSpPr txBox="1"/>
          <p:nvPr/>
        </p:nvSpPr>
        <p:spPr>
          <a:xfrm>
            <a:off x="2621280" y="2843886"/>
            <a:ext cx="3013166" cy="873701"/>
          </a:xfrm>
          <a:prstGeom prst="rect">
            <a:avLst/>
          </a:prstGeom>
          <a:noFill/>
        </p:spPr>
        <p:txBody>
          <a:bodyPr wrap="square">
            <a:spAutoFit/>
          </a:bodyPr>
          <a:lstStyle/>
          <a:p>
            <a:pPr>
              <a:lnSpc>
                <a:spcPct val="115000"/>
              </a:lnSpc>
              <a:spcAft>
                <a:spcPts val="800"/>
              </a:spcAft>
            </a:pPr>
            <a:r>
              <a:rPr lang="en-US" altLang="zh-TW" sz="4800" kern="100" dirty="0">
                <a:latin typeface="Times New Roman" panose="02020603050405020304" pitchFamily="18" charset="0"/>
                <a:ea typeface="新細明體" panose="02020500000000000000" pitchFamily="18" charset="-120"/>
                <a:cs typeface="Arial" panose="020B0604020202020204" pitchFamily="34" charset="0"/>
              </a:rPr>
              <a:t>Question 3</a:t>
            </a:r>
            <a:endParaRPr lang="en-US" altLang="zh-TW" sz="4800" kern="100" dirty="0">
              <a:effectLst/>
              <a:latin typeface="Times New Roman" panose="02020603050405020304" pitchFamily="18"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3470434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木桌上筆筒內的彩色鉛筆">
            <a:extLst>
              <a:ext uri="{FF2B5EF4-FFF2-40B4-BE49-F238E27FC236}">
                <a16:creationId xmlns:a16="http://schemas.microsoft.com/office/drawing/2014/main" id="{883AF07A-6859-B501-AF2F-07EF67E8BA2F}"/>
              </a:ext>
            </a:extLst>
          </p:cNvPr>
          <p:cNvPicPr>
            <a:picLocks noChangeAspect="1"/>
          </p:cNvPicPr>
          <p:nvPr/>
        </p:nvPicPr>
        <p:blipFill rotWithShape="1">
          <a:blip r:embed="rId2"/>
          <a:srcRect l="54410" r="9973" b="-2"/>
          <a:stretch/>
        </p:blipFill>
        <p:spPr>
          <a:xfrm>
            <a:off x="8532726" y="0"/>
            <a:ext cx="3659274" cy="6857999"/>
          </a:xfrm>
          <a:prstGeom prst="rect">
            <a:avLst/>
          </a:prstGeom>
        </p:spPr>
      </p:pic>
      <p:sp>
        <p:nvSpPr>
          <p:cNvPr id="3" name="文字方塊 2">
            <a:extLst>
              <a:ext uri="{FF2B5EF4-FFF2-40B4-BE49-F238E27FC236}">
                <a16:creationId xmlns:a16="http://schemas.microsoft.com/office/drawing/2014/main" id="{4C7BBD7F-2BBB-072B-820E-8CC54A3DF342}"/>
              </a:ext>
            </a:extLst>
          </p:cNvPr>
          <p:cNvSpPr txBox="1"/>
          <p:nvPr/>
        </p:nvSpPr>
        <p:spPr>
          <a:xfrm>
            <a:off x="0" y="0"/>
            <a:ext cx="8532726" cy="7228838"/>
          </a:xfrm>
          <a:prstGeom prst="rect">
            <a:avLst/>
          </a:prstGeom>
          <a:noFill/>
        </p:spPr>
        <p:txBody>
          <a:bodyPr wrap="square">
            <a:spAutoFit/>
          </a:bodyPr>
          <a:lstStyle/>
          <a:p>
            <a:pPr>
              <a:lnSpc>
                <a:spcPct val="115000"/>
              </a:lnSpc>
              <a:spcAft>
                <a:spcPts val="800"/>
              </a:spcAft>
            </a:pPr>
            <a:r>
              <a:rPr lang="en-US" altLang="zh-TW" sz="3600" kern="100" dirty="0">
                <a:latin typeface="Times New Roman" panose="02020603050405020304" pitchFamily="18" charset="0"/>
                <a:ea typeface="新細明體" panose="02020500000000000000" pitchFamily="18" charset="-120"/>
                <a:cs typeface="Arial" panose="020B0604020202020204" pitchFamily="34" charset="0"/>
              </a:rPr>
              <a:t>Q3 Data Analysis</a:t>
            </a:r>
          </a:p>
          <a:p>
            <a:pPr>
              <a:lnSpc>
                <a:spcPct val="115000"/>
              </a:lnSpc>
              <a:spcAft>
                <a:spcPts val="800"/>
              </a:spcAft>
            </a:pPr>
            <a:r>
              <a:rPr lang="en-US" altLang="zh-HK" sz="1800" dirty="0"/>
              <a:t>Task 2 - Help structure an email back to the client, asking them to please correct their mistakes, so we don’t have to take on the workload of cleaning up their data. </a:t>
            </a:r>
          </a:p>
          <a:p>
            <a:pPr>
              <a:lnSpc>
                <a:spcPct val="115000"/>
              </a:lnSpc>
              <a:spcAft>
                <a:spcPts val="800"/>
              </a:spcAft>
            </a:pPr>
            <a:r>
              <a:rPr lang="en-US" altLang="zh-HK" sz="1200" dirty="0"/>
              <a:t>Elements needed from the email:</a:t>
            </a:r>
          </a:p>
          <a:p>
            <a:pPr marL="228600" indent="-228600">
              <a:lnSpc>
                <a:spcPct val="115000"/>
              </a:lnSpc>
              <a:spcAft>
                <a:spcPts val="800"/>
              </a:spcAft>
              <a:buFont typeface="+mj-lt"/>
              <a:buAutoNum type="arabicPeriod"/>
            </a:pPr>
            <a:r>
              <a:rPr lang="en-US" altLang="zh-HK" sz="1200" dirty="0"/>
              <a:t>Professional</a:t>
            </a:r>
          </a:p>
          <a:p>
            <a:pPr marL="228600" indent="-228600">
              <a:lnSpc>
                <a:spcPct val="115000"/>
              </a:lnSpc>
              <a:spcAft>
                <a:spcPts val="800"/>
              </a:spcAft>
              <a:buFont typeface="+mj-lt"/>
              <a:buAutoNum type="arabicPeriod"/>
            </a:pPr>
            <a:r>
              <a:rPr lang="en-US" altLang="zh-HK" sz="1200" dirty="0"/>
              <a:t>Helpful</a:t>
            </a:r>
          </a:p>
          <a:p>
            <a:pPr marL="228600" indent="-228600">
              <a:lnSpc>
                <a:spcPct val="115000"/>
              </a:lnSpc>
              <a:spcAft>
                <a:spcPts val="800"/>
              </a:spcAft>
              <a:buFont typeface="+mj-lt"/>
              <a:buAutoNum type="arabicPeriod"/>
            </a:pPr>
            <a:r>
              <a:rPr lang="en-US" altLang="zh-HK" sz="1200" dirty="0"/>
              <a:t>Informative</a:t>
            </a:r>
          </a:p>
          <a:p>
            <a:pPr marL="228600" indent="-228600">
              <a:lnSpc>
                <a:spcPct val="115000"/>
              </a:lnSpc>
              <a:spcAft>
                <a:spcPts val="800"/>
              </a:spcAft>
              <a:buFont typeface="+mj-lt"/>
              <a:buAutoNum type="arabicPeriod"/>
            </a:pPr>
            <a:r>
              <a:rPr lang="en-US" altLang="zh-HK" sz="1200" dirty="0"/>
              <a:t>Specific</a:t>
            </a:r>
          </a:p>
          <a:p>
            <a:pPr marL="228600" indent="-228600">
              <a:lnSpc>
                <a:spcPct val="115000"/>
              </a:lnSpc>
              <a:spcAft>
                <a:spcPts val="800"/>
              </a:spcAft>
              <a:buFont typeface="+mj-lt"/>
              <a:buAutoNum type="arabicPeriod"/>
            </a:pPr>
            <a:r>
              <a:rPr lang="en-US" altLang="zh-HK" sz="1200" dirty="0"/>
              <a:t>Polite</a:t>
            </a:r>
          </a:p>
          <a:p>
            <a:pPr marL="228600" indent="-228600">
              <a:lnSpc>
                <a:spcPct val="115000"/>
              </a:lnSpc>
              <a:spcAft>
                <a:spcPts val="800"/>
              </a:spcAft>
              <a:buFont typeface="+mj-lt"/>
              <a:buAutoNum type="arabicPeriod"/>
            </a:pPr>
            <a:r>
              <a:rPr lang="en-US" altLang="zh-HK" sz="1200" dirty="0"/>
              <a:t>Reasonable</a:t>
            </a:r>
          </a:p>
          <a:p>
            <a:pPr marL="228600" indent="-228600">
              <a:lnSpc>
                <a:spcPct val="115000"/>
              </a:lnSpc>
              <a:spcAft>
                <a:spcPts val="800"/>
              </a:spcAft>
              <a:buFont typeface="+mj-lt"/>
              <a:buAutoNum type="arabicPeriod"/>
            </a:pPr>
            <a:r>
              <a:rPr lang="en-US" altLang="zh-HK" sz="1200" dirty="0"/>
              <a:t>Formal </a:t>
            </a:r>
          </a:p>
          <a:p>
            <a:pPr marL="228600" indent="-228600">
              <a:lnSpc>
                <a:spcPct val="115000"/>
              </a:lnSpc>
              <a:spcAft>
                <a:spcPts val="800"/>
              </a:spcAft>
              <a:buFont typeface="+mj-lt"/>
              <a:buAutoNum type="arabicPeriod"/>
            </a:pPr>
            <a:endParaRPr lang="en-US" altLang="zh-HK" sz="1200" dirty="0"/>
          </a:p>
          <a:p>
            <a:pPr>
              <a:lnSpc>
                <a:spcPct val="115000"/>
              </a:lnSpc>
              <a:spcAft>
                <a:spcPts val="800"/>
              </a:spcAft>
            </a:pPr>
            <a:r>
              <a:rPr lang="en-US" altLang="zh-HK" sz="1200" dirty="0"/>
              <a:t>Message to be delivered:</a:t>
            </a:r>
          </a:p>
          <a:p>
            <a:pPr marL="228600" indent="-228600">
              <a:lnSpc>
                <a:spcPct val="115000"/>
              </a:lnSpc>
              <a:spcAft>
                <a:spcPts val="800"/>
              </a:spcAft>
              <a:buFont typeface="+mj-lt"/>
              <a:buAutoNum type="arabicPeriod"/>
            </a:pPr>
            <a:r>
              <a:rPr lang="en-US" altLang="zh-HK" sz="1200" dirty="0"/>
              <a:t>Welcoming new client for onboarding, </a:t>
            </a:r>
          </a:p>
          <a:p>
            <a:pPr marL="228600" indent="-228600">
              <a:lnSpc>
                <a:spcPct val="115000"/>
              </a:lnSpc>
              <a:spcAft>
                <a:spcPts val="800"/>
              </a:spcAft>
              <a:buFont typeface="+mj-lt"/>
              <a:buAutoNum type="arabicPeriod"/>
            </a:pPr>
            <a:r>
              <a:rPr lang="en-US" altLang="zh-HK" sz="1200" dirty="0"/>
              <a:t>Expressing our happiness to work with them, </a:t>
            </a:r>
          </a:p>
          <a:p>
            <a:pPr marL="228600" indent="-228600">
              <a:lnSpc>
                <a:spcPct val="115000"/>
              </a:lnSpc>
              <a:spcAft>
                <a:spcPts val="800"/>
              </a:spcAft>
              <a:buFont typeface="+mj-lt"/>
              <a:buAutoNum type="arabicPeriod"/>
            </a:pPr>
            <a:r>
              <a:rPr lang="en-US" altLang="zh-HK" sz="1200" dirty="0"/>
              <a:t>Explaining the current situation, </a:t>
            </a:r>
          </a:p>
          <a:p>
            <a:pPr marL="228600" indent="-228600">
              <a:lnSpc>
                <a:spcPct val="115000"/>
              </a:lnSpc>
              <a:spcAft>
                <a:spcPts val="800"/>
              </a:spcAft>
              <a:buFont typeface="+mj-lt"/>
              <a:buAutoNum type="arabicPeriod"/>
            </a:pPr>
            <a:r>
              <a:rPr lang="en-US" altLang="zh-HK" sz="1200" dirty="0"/>
              <a:t>Carefully mention the mistakes they have been made with examples,</a:t>
            </a:r>
          </a:p>
          <a:p>
            <a:pPr marL="228600" indent="-228600">
              <a:lnSpc>
                <a:spcPct val="115000"/>
              </a:lnSpc>
              <a:spcAft>
                <a:spcPts val="800"/>
              </a:spcAft>
              <a:buFont typeface="+mj-lt"/>
              <a:buAutoNum type="arabicPeriod"/>
            </a:pPr>
            <a:r>
              <a:rPr lang="en-US" altLang="zh-HK" sz="1200" dirty="0"/>
              <a:t>Politely ask them to correct their mistakes,</a:t>
            </a:r>
          </a:p>
          <a:p>
            <a:pPr marL="228600" indent="-228600">
              <a:lnSpc>
                <a:spcPct val="115000"/>
              </a:lnSpc>
              <a:spcAft>
                <a:spcPts val="800"/>
              </a:spcAft>
              <a:buFont typeface="+mj-lt"/>
              <a:buAutoNum type="arabicPeriod"/>
            </a:pPr>
            <a:r>
              <a:rPr lang="en-US" altLang="zh-HK" sz="1200" dirty="0"/>
              <a:t>Thanking the client from using our services</a:t>
            </a:r>
          </a:p>
          <a:p>
            <a:pPr marL="228600" indent="-228600">
              <a:lnSpc>
                <a:spcPct val="115000"/>
              </a:lnSpc>
              <a:spcAft>
                <a:spcPts val="800"/>
              </a:spcAft>
              <a:buFont typeface="+mj-lt"/>
              <a:buAutoNum type="arabicPeriod"/>
            </a:pPr>
            <a:endParaRPr lang="en-US" altLang="zh-HK" sz="1200" dirty="0"/>
          </a:p>
          <a:p>
            <a:pPr>
              <a:lnSpc>
                <a:spcPct val="115000"/>
              </a:lnSpc>
              <a:spcAft>
                <a:spcPts val="800"/>
              </a:spcAft>
            </a:pPr>
            <a:endParaRPr lang="en-US" altLang="zh-HK" dirty="0"/>
          </a:p>
        </p:txBody>
      </p:sp>
    </p:spTree>
    <p:extLst>
      <p:ext uri="{BB962C8B-B14F-4D97-AF65-F5344CB8AC3E}">
        <p14:creationId xmlns:p14="http://schemas.microsoft.com/office/powerpoint/2010/main" val="2148946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木桌上筆筒內的彩色鉛筆">
            <a:extLst>
              <a:ext uri="{FF2B5EF4-FFF2-40B4-BE49-F238E27FC236}">
                <a16:creationId xmlns:a16="http://schemas.microsoft.com/office/drawing/2014/main" id="{883AF07A-6859-B501-AF2F-07EF67E8BA2F}"/>
              </a:ext>
            </a:extLst>
          </p:cNvPr>
          <p:cNvPicPr>
            <a:picLocks noChangeAspect="1"/>
          </p:cNvPicPr>
          <p:nvPr/>
        </p:nvPicPr>
        <p:blipFill rotWithShape="1">
          <a:blip r:embed="rId2"/>
          <a:srcRect l="54410" r="9973" b="-2"/>
          <a:stretch/>
        </p:blipFill>
        <p:spPr>
          <a:xfrm>
            <a:off x="8532726" y="0"/>
            <a:ext cx="3659274" cy="6857999"/>
          </a:xfrm>
          <a:prstGeom prst="rect">
            <a:avLst/>
          </a:prstGeom>
        </p:spPr>
      </p:pic>
      <p:sp>
        <p:nvSpPr>
          <p:cNvPr id="12" name="文字方塊 11">
            <a:extLst>
              <a:ext uri="{FF2B5EF4-FFF2-40B4-BE49-F238E27FC236}">
                <a16:creationId xmlns:a16="http://schemas.microsoft.com/office/drawing/2014/main" id="{53C18AA4-AFE9-A93B-84B9-036DE76DE3AD}"/>
              </a:ext>
            </a:extLst>
          </p:cNvPr>
          <p:cNvSpPr txBox="1"/>
          <p:nvPr/>
        </p:nvSpPr>
        <p:spPr>
          <a:xfrm>
            <a:off x="2621280" y="2843886"/>
            <a:ext cx="3013166" cy="873701"/>
          </a:xfrm>
          <a:prstGeom prst="rect">
            <a:avLst/>
          </a:prstGeom>
          <a:noFill/>
        </p:spPr>
        <p:txBody>
          <a:bodyPr wrap="square">
            <a:spAutoFit/>
          </a:bodyPr>
          <a:lstStyle/>
          <a:p>
            <a:pPr>
              <a:lnSpc>
                <a:spcPct val="115000"/>
              </a:lnSpc>
              <a:spcAft>
                <a:spcPts val="800"/>
              </a:spcAft>
            </a:pPr>
            <a:r>
              <a:rPr lang="en-US" altLang="zh-TW" sz="4800" kern="100" dirty="0">
                <a:latin typeface="Times New Roman" panose="02020603050405020304" pitchFamily="18" charset="0"/>
                <a:ea typeface="新細明體" panose="02020500000000000000" pitchFamily="18" charset="-120"/>
                <a:cs typeface="Arial" panose="020B0604020202020204" pitchFamily="34" charset="0"/>
              </a:rPr>
              <a:t>Question 1</a:t>
            </a:r>
            <a:endParaRPr lang="en-US" altLang="zh-TW" sz="4800" kern="100" dirty="0">
              <a:effectLst/>
              <a:latin typeface="Times New Roman" panose="02020603050405020304" pitchFamily="18"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1335457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木桌上筆筒內的彩色鉛筆">
            <a:extLst>
              <a:ext uri="{FF2B5EF4-FFF2-40B4-BE49-F238E27FC236}">
                <a16:creationId xmlns:a16="http://schemas.microsoft.com/office/drawing/2014/main" id="{883AF07A-6859-B501-AF2F-07EF67E8BA2F}"/>
              </a:ext>
            </a:extLst>
          </p:cNvPr>
          <p:cNvPicPr>
            <a:picLocks noChangeAspect="1"/>
          </p:cNvPicPr>
          <p:nvPr/>
        </p:nvPicPr>
        <p:blipFill rotWithShape="1">
          <a:blip r:embed="rId2"/>
          <a:srcRect l="54410" r="9973" b="-2"/>
          <a:stretch/>
        </p:blipFill>
        <p:spPr>
          <a:xfrm>
            <a:off x="8532726" y="0"/>
            <a:ext cx="3659274" cy="6857999"/>
          </a:xfrm>
          <a:prstGeom prst="rect">
            <a:avLst/>
          </a:prstGeom>
        </p:spPr>
      </p:pic>
      <p:sp>
        <p:nvSpPr>
          <p:cNvPr id="6" name="文字方塊 5">
            <a:extLst>
              <a:ext uri="{FF2B5EF4-FFF2-40B4-BE49-F238E27FC236}">
                <a16:creationId xmlns:a16="http://schemas.microsoft.com/office/drawing/2014/main" id="{2131BBF5-741F-2E3B-E8D3-319F9DD19215}"/>
              </a:ext>
            </a:extLst>
          </p:cNvPr>
          <p:cNvSpPr txBox="1"/>
          <p:nvPr/>
        </p:nvSpPr>
        <p:spPr>
          <a:xfrm>
            <a:off x="0" y="0"/>
            <a:ext cx="6122124" cy="548099"/>
          </a:xfrm>
          <a:prstGeom prst="rect">
            <a:avLst/>
          </a:prstGeom>
          <a:noFill/>
        </p:spPr>
        <p:txBody>
          <a:bodyPr wrap="square">
            <a:spAutoFit/>
          </a:bodyPr>
          <a:lstStyle/>
          <a:p>
            <a:pPr>
              <a:lnSpc>
                <a:spcPct val="115000"/>
              </a:lnSpc>
              <a:spcAft>
                <a:spcPts val="800"/>
              </a:spcAft>
            </a:pPr>
            <a:r>
              <a:rPr lang="en-US" altLang="zh-TW" sz="2800" kern="100" dirty="0">
                <a:effectLst/>
                <a:latin typeface="Times New Roman" panose="02020603050405020304" pitchFamily="18" charset="0"/>
                <a:ea typeface="新細明體" panose="02020500000000000000" pitchFamily="18" charset="-120"/>
                <a:cs typeface="Arial" panose="020B0604020202020204" pitchFamily="34" charset="0"/>
              </a:rPr>
              <a:t>Borrower perspective, portal requirement:</a:t>
            </a:r>
          </a:p>
        </p:txBody>
      </p:sp>
      <p:sp>
        <p:nvSpPr>
          <p:cNvPr id="12" name="文字方塊 11">
            <a:extLst>
              <a:ext uri="{FF2B5EF4-FFF2-40B4-BE49-F238E27FC236}">
                <a16:creationId xmlns:a16="http://schemas.microsoft.com/office/drawing/2014/main" id="{53C18AA4-AFE9-A93B-84B9-036DE76DE3AD}"/>
              </a:ext>
            </a:extLst>
          </p:cNvPr>
          <p:cNvSpPr txBox="1"/>
          <p:nvPr/>
        </p:nvSpPr>
        <p:spPr>
          <a:xfrm>
            <a:off x="-26126" y="570948"/>
            <a:ext cx="8395061" cy="11409534"/>
          </a:xfrm>
          <a:prstGeom prst="rect">
            <a:avLst/>
          </a:prstGeom>
          <a:noFill/>
        </p:spPr>
        <p:txBody>
          <a:bodyPr wrap="square">
            <a:spAutoFit/>
          </a:bodyPr>
          <a:lstStyle/>
          <a:p>
            <a:pPr>
              <a:lnSpc>
                <a:spcPct val="115000"/>
              </a:lnSpc>
              <a:spcAft>
                <a:spcPts val="800"/>
              </a:spcAft>
            </a:pPr>
            <a:r>
              <a:rPr lang="en-US" altLang="zh-TW" kern="100" dirty="0">
                <a:latin typeface="Times New Roman" panose="02020603050405020304" pitchFamily="18" charset="0"/>
                <a:ea typeface="新細明體" panose="02020500000000000000" pitchFamily="18" charset="-120"/>
                <a:cs typeface="Arial" panose="020B0604020202020204" pitchFamily="34" charset="0"/>
              </a:rPr>
              <a:t>Expectation and rationale: (Assume no priority in orders) 1</a:t>
            </a:r>
            <a:r>
              <a:rPr lang="en-US" altLang="zh-TW" kern="100" baseline="30000" dirty="0">
                <a:latin typeface="Times New Roman" panose="02020603050405020304" pitchFamily="18" charset="0"/>
                <a:ea typeface="新細明體" panose="02020500000000000000" pitchFamily="18" charset="-120"/>
                <a:cs typeface="Arial" panose="020B0604020202020204" pitchFamily="34" charset="0"/>
              </a:rPr>
              <a:t>st</a:t>
            </a:r>
            <a:r>
              <a:rPr lang="en-US" altLang="zh-TW" kern="100" dirty="0">
                <a:latin typeface="Times New Roman" panose="02020603050405020304" pitchFamily="18" charset="0"/>
                <a:ea typeface="新細明體" panose="02020500000000000000" pitchFamily="18" charset="-120"/>
                <a:cs typeface="Arial" panose="020B0604020202020204" pitchFamily="34" charset="0"/>
              </a:rPr>
              <a:t> draft</a:t>
            </a:r>
          </a:p>
          <a:p>
            <a:pPr>
              <a:lnSpc>
                <a:spcPct val="115000"/>
              </a:lnSpc>
              <a:spcAft>
                <a:spcPts val="800"/>
              </a:spcAft>
            </a:pPr>
            <a:r>
              <a:rPr lang="en-US" altLang="zh-TW" kern="100" dirty="0">
                <a:latin typeface="Times New Roman" panose="02020603050405020304" pitchFamily="18" charset="0"/>
                <a:ea typeface="新細明體" panose="02020500000000000000" pitchFamily="18" charset="-120"/>
                <a:cs typeface="Arial" panose="020B0604020202020204" pitchFamily="34" charset="0"/>
              </a:rPr>
              <a:t>	List</a:t>
            </a:r>
            <a:r>
              <a:rPr lang="zh-TW" altLang="en-US" kern="100" dirty="0">
                <a:latin typeface="Times New Roman" panose="02020603050405020304" pitchFamily="18" charset="0"/>
                <a:ea typeface="新細明體" panose="02020500000000000000" pitchFamily="18" charset="-120"/>
                <a:cs typeface="Arial" panose="020B0604020202020204" pitchFamily="34" charset="0"/>
              </a:rPr>
              <a:t> </a:t>
            </a:r>
            <a:r>
              <a:rPr lang="en-US" altLang="zh-TW" kern="100" dirty="0">
                <a:latin typeface="Times New Roman" panose="02020603050405020304" pitchFamily="18" charset="0"/>
                <a:ea typeface="新細明體" panose="02020500000000000000" pitchFamily="18" charset="-120"/>
                <a:cs typeface="Arial" panose="020B0604020202020204" pitchFamily="34" charset="0"/>
              </a:rPr>
              <a:t>out</a:t>
            </a:r>
            <a:r>
              <a:rPr lang="zh-TW" altLang="en-US" kern="100" dirty="0">
                <a:latin typeface="Times New Roman" panose="02020603050405020304" pitchFamily="18" charset="0"/>
                <a:ea typeface="新細明體" panose="02020500000000000000" pitchFamily="18" charset="-120"/>
                <a:cs typeface="Arial" panose="020B0604020202020204" pitchFamily="34" charset="0"/>
              </a:rPr>
              <a:t> </a:t>
            </a:r>
            <a:r>
              <a:rPr lang="en-US" altLang="zh-TW" kern="100" dirty="0">
                <a:latin typeface="Times New Roman" panose="02020603050405020304" pitchFamily="18" charset="0"/>
                <a:ea typeface="新細明體" panose="02020500000000000000" pitchFamily="18" charset="-120"/>
                <a:cs typeface="Arial" panose="020B0604020202020204" pitchFamily="34" charset="0"/>
              </a:rPr>
              <a:t>top</a:t>
            </a:r>
            <a:r>
              <a:rPr lang="zh-TW" altLang="en-US" kern="100" dirty="0">
                <a:latin typeface="Times New Roman" panose="02020603050405020304" pitchFamily="18" charset="0"/>
                <a:ea typeface="新細明體" panose="02020500000000000000" pitchFamily="18" charset="-120"/>
                <a:cs typeface="Arial" panose="020B0604020202020204" pitchFamily="34" charset="0"/>
              </a:rPr>
              <a:t> </a:t>
            </a:r>
            <a:r>
              <a:rPr lang="en-US" altLang="zh-TW" kern="100" dirty="0">
                <a:latin typeface="Times New Roman" panose="02020603050405020304" pitchFamily="18" charset="0"/>
                <a:ea typeface="新細明體" panose="02020500000000000000" pitchFamily="18" charset="-120"/>
                <a:cs typeface="Arial" panose="020B0604020202020204" pitchFamily="34" charset="0"/>
              </a:rPr>
              <a:t>10</a:t>
            </a:r>
            <a:r>
              <a:rPr lang="zh-TW" altLang="en-US" kern="100" dirty="0">
                <a:latin typeface="Times New Roman" panose="02020603050405020304" pitchFamily="18" charset="0"/>
                <a:ea typeface="新細明體" panose="02020500000000000000" pitchFamily="18" charset="-120"/>
                <a:cs typeface="Arial" panose="020B0604020202020204" pitchFamily="34" charset="0"/>
              </a:rPr>
              <a:t> </a:t>
            </a:r>
            <a:r>
              <a:rPr lang="en-US" altLang="zh-TW" kern="100" dirty="0">
                <a:latin typeface="Times New Roman" panose="02020603050405020304" pitchFamily="18" charset="0"/>
                <a:ea typeface="新細明體" panose="02020500000000000000" pitchFamily="18" charset="-120"/>
                <a:cs typeface="Arial" panose="020B0604020202020204" pitchFamily="34" charset="0"/>
              </a:rPr>
              <a:t>wishes and rationale I would have if I am a lender for the portal</a:t>
            </a:r>
          </a:p>
          <a:p>
            <a:pPr marL="228600" indent="-228600">
              <a:lnSpc>
                <a:spcPct val="115000"/>
              </a:lnSpc>
              <a:spcAft>
                <a:spcPts val="800"/>
              </a:spcAft>
              <a:buFont typeface="Arial" panose="020B0604020202020204" pitchFamily="34" charset="0"/>
              <a:buChar char="•"/>
            </a:pPr>
            <a:r>
              <a:rPr lang="en-US" altLang="zh-HK" sz="1000" kern="100" dirty="0">
                <a:effectLst/>
                <a:latin typeface="Times New Roman" panose="02020603050405020304" pitchFamily="18" charset="0"/>
                <a:ea typeface="新細明體" panose="02020500000000000000" pitchFamily="18" charset="-120"/>
                <a:cs typeface="Arial" panose="020B0604020202020204" pitchFamily="34" charset="0"/>
              </a:rPr>
              <a:t>Handy - client are diversifying in demographic, but everyone wants convenience </a:t>
            </a:r>
            <a:r>
              <a:rPr lang="en-US" altLang="zh-HK" sz="1000" kern="100" dirty="0">
                <a:latin typeface="Times New Roman" panose="02020603050405020304" pitchFamily="18" charset="0"/>
                <a:ea typeface="新細明體" panose="02020500000000000000" pitchFamily="18" charset="-120"/>
                <a:cs typeface="Arial" panose="020B0604020202020204" pitchFamily="34" charset="0"/>
              </a:rPr>
              <a:t>to save time and effort, especially the largest/continuous lender is more likely to be with higher age, it is wise to design an easy-to-use application to serve large demand from the main client segment.(24hr Anytime everywhere)</a:t>
            </a:r>
            <a:endParaRPr lang="en-US" altLang="zh-HK" sz="1000" kern="100" dirty="0">
              <a:effectLst/>
              <a:latin typeface="Times New Roman" panose="02020603050405020304" pitchFamily="18" charset="0"/>
              <a:ea typeface="新細明體" panose="02020500000000000000" pitchFamily="18" charset="-120"/>
              <a:cs typeface="Arial" panose="020B0604020202020204" pitchFamily="34" charset="0"/>
            </a:endParaRPr>
          </a:p>
          <a:p>
            <a:pPr marL="228600" indent="-228600">
              <a:lnSpc>
                <a:spcPct val="115000"/>
              </a:lnSpc>
              <a:spcAft>
                <a:spcPts val="800"/>
              </a:spcAft>
              <a:buFont typeface="Arial" panose="020B0604020202020204" pitchFamily="34" charset="0"/>
              <a:buChar char="•"/>
            </a:pPr>
            <a:r>
              <a:rPr lang="en-US" altLang="zh-HK" sz="1000" kern="100" dirty="0">
                <a:latin typeface="Times New Roman" panose="02020603050405020304" pitchFamily="18" charset="0"/>
                <a:ea typeface="新細明體" panose="02020500000000000000" pitchFamily="18" charset="-120"/>
                <a:cs typeface="Arial" panose="020B0604020202020204" pitchFamily="34" charset="0"/>
              </a:rPr>
              <a:t>E</a:t>
            </a:r>
            <a:r>
              <a:rPr lang="en-US" altLang="zh-HK" sz="1000" kern="100" dirty="0">
                <a:effectLst/>
                <a:latin typeface="Times New Roman" panose="02020603050405020304" pitchFamily="18" charset="0"/>
                <a:ea typeface="新細明體" panose="02020500000000000000" pitchFamily="18" charset="-120"/>
                <a:cs typeface="Arial" panose="020B0604020202020204" pitchFamily="34" charset="0"/>
              </a:rPr>
              <a:t>fficient - no matter which kind of lender they are, great service from business world is always expected to be efficient, meaning the Service-Level Agreement </a:t>
            </a:r>
            <a:r>
              <a:rPr lang="en-US" altLang="zh-HK" sz="1000" kern="100" dirty="0">
                <a:latin typeface="Times New Roman" panose="02020603050405020304" pitchFamily="18" charset="0"/>
                <a:ea typeface="新細明體" panose="02020500000000000000" pitchFamily="18" charset="-120"/>
                <a:cs typeface="Arial" panose="020B0604020202020204" pitchFamily="34" charset="0"/>
              </a:rPr>
              <a:t>must fulfill professional standard to keep the repetitive advantage of the business within the industry, accumulate the market share for continuous profitability (Simple process UI)</a:t>
            </a:r>
            <a:endParaRPr lang="en-US" altLang="zh-HK" sz="1000" kern="100" dirty="0">
              <a:effectLst/>
              <a:latin typeface="Times New Roman" panose="02020603050405020304" pitchFamily="18" charset="0"/>
              <a:ea typeface="新細明體" panose="02020500000000000000" pitchFamily="18" charset="-120"/>
              <a:cs typeface="Arial" panose="020B0604020202020204" pitchFamily="34" charset="0"/>
            </a:endParaRPr>
          </a:p>
          <a:p>
            <a:pPr marL="228600" indent="-228600">
              <a:lnSpc>
                <a:spcPct val="115000"/>
              </a:lnSpc>
              <a:spcAft>
                <a:spcPts val="800"/>
              </a:spcAft>
              <a:buFont typeface="Arial" panose="020B0604020202020204" pitchFamily="34" charset="0"/>
              <a:buChar char="•"/>
            </a:pPr>
            <a:r>
              <a:rPr lang="en-US" altLang="zh-HK" sz="1000" kern="100" dirty="0">
                <a:latin typeface="Times New Roman" panose="02020603050405020304" pitchFamily="18" charset="0"/>
                <a:ea typeface="新細明體" panose="02020500000000000000" pitchFamily="18" charset="-120"/>
                <a:cs typeface="Arial" panose="020B0604020202020204" pitchFamily="34" charset="0"/>
              </a:rPr>
              <a:t>P</a:t>
            </a:r>
            <a:r>
              <a:rPr lang="en-US" altLang="zh-HK" sz="1000" kern="100" dirty="0">
                <a:effectLst/>
                <a:latin typeface="Times New Roman" panose="02020603050405020304" pitchFamily="18" charset="0"/>
                <a:ea typeface="新細明體" panose="02020500000000000000" pitchFamily="18" charset="-120"/>
                <a:cs typeface="Arial" panose="020B0604020202020204" pitchFamily="34" charset="0"/>
              </a:rPr>
              <a:t>redictable - lending is a traditional business which have a long history in the financial market, the compliance and procedure standard is continuously changing in different market, but the client expects the flow to be predictable that doesn’t change rapidly as service provider like banks are expected to be reputable, reliable for flexible business relationship with clients, given residential loans/ line of credit are long-term products, while fix &amp; flip loans are short-term tools for clients (meets expectation, have stimulator)</a:t>
            </a:r>
          </a:p>
          <a:p>
            <a:pPr marL="228600" indent="-228600">
              <a:lnSpc>
                <a:spcPct val="115000"/>
              </a:lnSpc>
              <a:spcAft>
                <a:spcPts val="800"/>
              </a:spcAft>
              <a:buFont typeface="Arial" panose="020B0604020202020204" pitchFamily="34" charset="0"/>
              <a:buChar char="•"/>
            </a:pPr>
            <a:r>
              <a:rPr lang="en-US" altLang="zh-HK" sz="1000" kern="100" dirty="0">
                <a:latin typeface="Times New Roman" panose="02020603050405020304" pitchFamily="18" charset="0"/>
                <a:ea typeface="新細明體" panose="02020500000000000000" pitchFamily="18" charset="-120"/>
                <a:cs typeface="Arial" panose="020B0604020202020204" pitchFamily="34" charset="0"/>
              </a:rPr>
              <a:t>S</a:t>
            </a:r>
            <a:r>
              <a:rPr lang="en-US" altLang="zh-HK" sz="1000" kern="100" dirty="0">
                <a:effectLst/>
                <a:latin typeface="Times New Roman" panose="02020603050405020304" pitchFamily="18" charset="0"/>
                <a:ea typeface="新細明體" panose="02020500000000000000" pitchFamily="18" charset="-120"/>
                <a:cs typeface="Arial" panose="020B0604020202020204" pitchFamily="34" charset="0"/>
              </a:rPr>
              <a:t>ecured - s</a:t>
            </a:r>
            <a:r>
              <a:rPr lang="en-US" altLang="zh-HK" sz="1000" kern="100" dirty="0">
                <a:latin typeface="Times New Roman" panose="02020603050405020304" pitchFamily="18" charset="0"/>
                <a:ea typeface="新細明體" panose="02020500000000000000" pitchFamily="18" charset="-120"/>
                <a:cs typeface="Arial" panose="020B0604020202020204" pitchFamily="34" charset="0"/>
              </a:rPr>
              <a:t>ecurity is a crucial factor in lending business as large damage in reputational and financial loss can be expected when the business risks are not handled properly(e.g. client credit data exposure, non-compliance with laws &amp; regulations, fraud cases, operational risks </a:t>
            </a:r>
            <a:r>
              <a:rPr lang="en-US" altLang="zh-HK" sz="1000" kern="100" dirty="0" err="1">
                <a:latin typeface="Times New Roman" panose="02020603050405020304" pitchFamily="18" charset="0"/>
                <a:ea typeface="新細明體" panose="02020500000000000000" pitchFamily="18" charset="-120"/>
                <a:cs typeface="Arial" panose="020B0604020202020204" pitchFamily="34" charset="0"/>
              </a:rPr>
              <a:t>etc</a:t>
            </a:r>
            <a:r>
              <a:rPr lang="en-US" altLang="zh-HK" sz="1000" kern="100" dirty="0">
                <a:latin typeface="Times New Roman" panose="02020603050405020304" pitchFamily="18" charset="0"/>
                <a:ea typeface="新細明體" panose="02020500000000000000" pitchFamily="18" charset="-120"/>
                <a:cs typeface="Arial" panose="020B0604020202020204" pitchFamily="34" charset="0"/>
              </a:rPr>
              <a:t>) (privacy policy)</a:t>
            </a:r>
            <a:endParaRPr lang="en-US" altLang="zh-HK" sz="1000" kern="100" dirty="0">
              <a:effectLst/>
              <a:latin typeface="Times New Roman" panose="02020603050405020304" pitchFamily="18" charset="0"/>
              <a:ea typeface="新細明體" panose="02020500000000000000" pitchFamily="18" charset="-120"/>
              <a:cs typeface="Arial" panose="020B0604020202020204" pitchFamily="34" charset="0"/>
            </a:endParaRPr>
          </a:p>
          <a:p>
            <a:pPr marL="228600" indent="-228600">
              <a:lnSpc>
                <a:spcPct val="115000"/>
              </a:lnSpc>
              <a:spcAft>
                <a:spcPts val="800"/>
              </a:spcAft>
              <a:buFont typeface="Arial" panose="020B0604020202020204" pitchFamily="34" charset="0"/>
              <a:buChar char="•"/>
            </a:pPr>
            <a:r>
              <a:rPr lang="en-US" altLang="zh-HK" sz="1000" kern="100" dirty="0">
                <a:latin typeface="Times New Roman" panose="02020603050405020304" pitchFamily="18" charset="0"/>
                <a:ea typeface="新細明體" panose="02020500000000000000" pitchFamily="18" charset="-120"/>
                <a:cs typeface="Arial" panose="020B0604020202020204" pitchFamily="34" charset="0"/>
              </a:rPr>
              <a:t>S</a:t>
            </a:r>
            <a:r>
              <a:rPr lang="en-US" altLang="zh-HK" sz="1000" kern="100" dirty="0">
                <a:effectLst/>
                <a:latin typeface="Times New Roman" panose="02020603050405020304" pitchFamily="18" charset="0"/>
                <a:ea typeface="新細明體" panose="02020500000000000000" pitchFamily="18" charset="-120"/>
                <a:cs typeface="Arial" panose="020B0604020202020204" pitchFamily="34" charset="0"/>
              </a:rPr>
              <a:t>table - since long-term business-client relationship is expected in products, stable system performance is essential in keeping high client satisfaction. Clients will expect digital service is available in lending process nowadays, system downtime may cause series consequences in revenue, market share </a:t>
            </a:r>
            <a:r>
              <a:rPr lang="en-US" altLang="zh-HK" sz="1000" kern="100" dirty="0" err="1">
                <a:effectLst/>
                <a:latin typeface="Times New Roman" panose="02020603050405020304" pitchFamily="18" charset="0"/>
                <a:ea typeface="新細明體" panose="02020500000000000000" pitchFamily="18" charset="-120"/>
                <a:cs typeface="Arial" panose="020B0604020202020204" pitchFamily="34" charset="0"/>
              </a:rPr>
              <a:t>etc</a:t>
            </a:r>
            <a:r>
              <a:rPr lang="en-US" altLang="zh-HK" sz="1000" kern="100" dirty="0">
                <a:effectLst/>
                <a:latin typeface="Times New Roman" panose="02020603050405020304" pitchFamily="18" charset="0"/>
                <a:ea typeface="新細明體" panose="02020500000000000000" pitchFamily="18" charset="-120"/>
                <a:cs typeface="Arial" panose="020B0604020202020204" pitchFamily="34" charset="0"/>
              </a:rPr>
              <a:t> </a:t>
            </a:r>
            <a:r>
              <a:rPr lang="en-US" altLang="zh-HK" sz="1000" kern="100" dirty="0">
                <a:latin typeface="Times New Roman" panose="02020603050405020304" pitchFamily="18" charset="0"/>
                <a:ea typeface="新細明體" panose="02020500000000000000" pitchFamily="18" charset="-120"/>
                <a:cs typeface="Arial" panose="020B0604020202020204" pitchFamily="34" charset="0"/>
              </a:rPr>
              <a:t>*</a:t>
            </a:r>
            <a:r>
              <a:rPr lang="en-US" altLang="zh-HK" sz="1000" kern="100" dirty="0">
                <a:effectLst/>
                <a:latin typeface="Times New Roman" panose="02020603050405020304" pitchFamily="18" charset="0"/>
                <a:ea typeface="新細明體" panose="02020500000000000000" pitchFamily="18" charset="-120"/>
                <a:cs typeface="Arial" panose="020B0604020202020204" pitchFamily="34" charset="0"/>
              </a:rPr>
              <a:t>High</a:t>
            </a:r>
            <a:r>
              <a:rPr lang="en-US" altLang="zh-HK" sz="1000" kern="100" dirty="0">
                <a:latin typeface="Times New Roman" panose="02020603050405020304" pitchFamily="18" charset="0"/>
                <a:ea typeface="新細明體" panose="02020500000000000000" pitchFamily="18" charset="-120"/>
                <a:cs typeface="Arial" panose="020B0604020202020204" pitchFamily="34" charset="0"/>
              </a:rPr>
              <a:t> availability (traffic, network performance, disaster recovery, redundant server)</a:t>
            </a:r>
            <a:endParaRPr lang="en-US" altLang="zh-HK" sz="1000" kern="100" dirty="0">
              <a:effectLst/>
              <a:latin typeface="Times New Roman" panose="02020603050405020304" pitchFamily="18" charset="0"/>
              <a:ea typeface="新細明體" panose="02020500000000000000" pitchFamily="18" charset="-120"/>
              <a:cs typeface="Arial" panose="020B0604020202020204" pitchFamily="34" charset="0"/>
            </a:endParaRPr>
          </a:p>
          <a:p>
            <a:pPr marL="228600" indent="-228600">
              <a:lnSpc>
                <a:spcPct val="115000"/>
              </a:lnSpc>
              <a:spcAft>
                <a:spcPts val="800"/>
              </a:spcAft>
              <a:buFont typeface="Arial" panose="020B0604020202020204" pitchFamily="34" charset="0"/>
              <a:buChar char="•"/>
            </a:pPr>
            <a:r>
              <a:rPr lang="en-US" altLang="zh-TW" sz="1000" kern="100" dirty="0">
                <a:effectLst/>
                <a:latin typeface="Times New Roman" panose="02020603050405020304" pitchFamily="18" charset="0"/>
                <a:ea typeface="新細明體" panose="02020500000000000000" pitchFamily="18" charset="-120"/>
                <a:cs typeface="Arial" panose="020B0604020202020204" pitchFamily="34" charset="0"/>
              </a:rPr>
              <a:t>I</a:t>
            </a:r>
            <a:r>
              <a:rPr lang="en-US" altLang="zh-HK" sz="1000" kern="100" dirty="0">
                <a:effectLst/>
                <a:latin typeface="Times New Roman" panose="02020603050405020304" pitchFamily="18" charset="0"/>
                <a:ea typeface="新細明體" panose="02020500000000000000" pitchFamily="18" charset="-120"/>
                <a:cs typeface="Arial" panose="020B0604020202020204" pitchFamily="34" charset="0"/>
              </a:rPr>
              <a:t>nformative - lenders is always expecting the lender can provide quick info for their personal loan status. (e.g. repayment record, active loan amount, repayment method, statement, interest rate, promotion, current plan, membership level details, full pay</a:t>
            </a:r>
            <a:r>
              <a:rPr lang="en-US" altLang="zh-HK" sz="1000" kern="100" dirty="0">
                <a:latin typeface="Times New Roman" panose="02020603050405020304" pitchFamily="18" charset="0"/>
                <a:ea typeface="新細明體" panose="02020500000000000000" pitchFamily="18" charset="-120"/>
                <a:cs typeface="Arial" panose="020B0604020202020204" pitchFamily="34" charset="0"/>
              </a:rPr>
              <a:t>/re-loan option,</a:t>
            </a:r>
            <a:r>
              <a:rPr lang="en-US" altLang="zh-HK" sz="1000" kern="100" dirty="0">
                <a:effectLst/>
                <a:latin typeface="Times New Roman" panose="02020603050405020304" pitchFamily="18" charset="0"/>
                <a:ea typeface="新細明體" panose="02020500000000000000" pitchFamily="18" charset="-120"/>
                <a:cs typeface="Arial" panose="020B0604020202020204" pitchFamily="34" charset="0"/>
              </a:rPr>
              <a:t> cross-industry cooperation(fusion marketing </a:t>
            </a:r>
            <a:r>
              <a:rPr lang="en-US" altLang="zh-HK" sz="1000" kern="100" dirty="0" err="1">
                <a:effectLst/>
                <a:latin typeface="Times New Roman" panose="02020603050405020304" pitchFamily="18" charset="0"/>
                <a:ea typeface="新細明體" panose="02020500000000000000" pitchFamily="18" charset="-120"/>
                <a:cs typeface="Arial" panose="020B0604020202020204" pitchFamily="34" charset="0"/>
              </a:rPr>
              <a:t>etc</a:t>
            </a:r>
            <a:r>
              <a:rPr lang="en-US" altLang="zh-HK" sz="1000" kern="100" dirty="0">
                <a:effectLst/>
                <a:latin typeface="Times New Roman" panose="02020603050405020304" pitchFamily="18" charset="0"/>
                <a:ea typeface="新細明體" panose="02020500000000000000" pitchFamily="18" charset="-120"/>
                <a:cs typeface="Arial" panose="020B0604020202020204" pitchFamily="34" charset="0"/>
              </a:rPr>
              <a:t>) Client portal is expected to be able to provide real-time self-service in information service without manual convention. </a:t>
            </a:r>
          </a:p>
          <a:p>
            <a:pPr marL="228600" indent="-228600">
              <a:lnSpc>
                <a:spcPct val="115000"/>
              </a:lnSpc>
              <a:spcAft>
                <a:spcPts val="800"/>
              </a:spcAft>
              <a:buFont typeface="Arial" panose="020B0604020202020204" pitchFamily="34" charset="0"/>
              <a:buChar char="•"/>
            </a:pPr>
            <a:r>
              <a:rPr lang="en-US" altLang="zh-TW" sz="1000" kern="100" dirty="0">
                <a:latin typeface="Times New Roman" panose="02020603050405020304" pitchFamily="18" charset="0"/>
                <a:ea typeface="新細明體" panose="02020500000000000000" pitchFamily="18" charset="-120"/>
                <a:cs typeface="Arial" panose="020B0604020202020204" pitchFamily="34" charset="0"/>
              </a:rPr>
              <a:t>D</a:t>
            </a:r>
            <a:r>
              <a:rPr lang="en-US" altLang="zh-HK" sz="1000" kern="100" dirty="0">
                <a:effectLst/>
                <a:latin typeface="Times New Roman" panose="02020603050405020304" pitchFamily="18" charset="0"/>
                <a:ea typeface="新細明體" panose="02020500000000000000" pitchFamily="18" charset="-120"/>
                <a:cs typeface="Arial" panose="020B0604020202020204" pitchFamily="34" charset="0"/>
              </a:rPr>
              <a:t>irect - client is expecting financial institute keeping the client info in a more direct relationship (not used by another company)Flexibility on client prefer communication. Email/phone/</a:t>
            </a:r>
            <a:r>
              <a:rPr lang="en-US" altLang="zh-HK" sz="1000" kern="100" dirty="0" err="1">
                <a:effectLst/>
                <a:latin typeface="Times New Roman" panose="02020603050405020304" pitchFamily="18" charset="0"/>
                <a:ea typeface="新細明體" panose="02020500000000000000" pitchFamily="18" charset="-120"/>
                <a:cs typeface="Arial" panose="020B0604020202020204" pitchFamily="34" charset="0"/>
              </a:rPr>
              <a:t>sms</a:t>
            </a:r>
            <a:r>
              <a:rPr lang="en-US" altLang="zh-HK" sz="1000" kern="100" dirty="0">
                <a:effectLst/>
                <a:latin typeface="Times New Roman" panose="02020603050405020304" pitchFamily="18" charset="0"/>
                <a:ea typeface="新細明體" panose="02020500000000000000" pitchFamily="18" charset="-120"/>
                <a:cs typeface="Arial" panose="020B0604020202020204" pitchFamily="34" charset="0"/>
              </a:rPr>
              <a:t>/mail</a:t>
            </a:r>
          </a:p>
          <a:p>
            <a:pPr marL="228600" indent="-228600">
              <a:lnSpc>
                <a:spcPct val="115000"/>
              </a:lnSpc>
              <a:spcAft>
                <a:spcPts val="800"/>
              </a:spcAft>
              <a:buFont typeface="Arial" panose="020B0604020202020204" pitchFamily="34" charset="0"/>
              <a:buChar char="•"/>
            </a:pPr>
            <a:r>
              <a:rPr lang="en-US" altLang="zh-HK" sz="1000" kern="100" dirty="0">
                <a:latin typeface="Times New Roman" panose="02020603050405020304" pitchFamily="18" charset="0"/>
                <a:ea typeface="新細明體" panose="02020500000000000000" pitchFamily="18" charset="-120"/>
                <a:cs typeface="Arial" panose="020B0604020202020204" pitchFamily="34" charset="0"/>
              </a:rPr>
              <a:t>Progress update - as the portal is expected to be efficient, client will also demand the feature in application progress update, to provide info like estimated waiting time, approval result, documentation requirement, file upload functions and the channel to reach customer service / subject matter expert.</a:t>
            </a:r>
          </a:p>
          <a:p>
            <a:pPr marL="228600" indent="-228600">
              <a:lnSpc>
                <a:spcPct val="115000"/>
              </a:lnSpc>
              <a:spcAft>
                <a:spcPts val="800"/>
              </a:spcAft>
              <a:buFont typeface="Arial" panose="020B0604020202020204" pitchFamily="34" charset="0"/>
              <a:buChar char="•"/>
            </a:pPr>
            <a:r>
              <a:rPr lang="en-US" altLang="zh-HK" sz="1000" kern="100" dirty="0">
                <a:latin typeface="Times New Roman" panose="02020603050405020304" pitchFamily="18" charset="0"/>
                <a:ea typeface="新細明體" panose="02020500000000000000" pitchFamily="18" charset="-120"/>
                <a:cs typeface="Arial" panose="020B0604020202020204" pitchFamily="34" charset="0"/>
              </a:rPr>
              <a:t>Electronic </a:t>
            </a:r>
            <a:r>
              <a:rPr lang="en-US" altLang="zh-TW" sz="1000" kern="100" dirty="0">
                <a:latin typeface="Times New Roman" panose="02020603050405020304" pitchFamily="18" charset="0"/>
                <a:ea typeface="新細明體" panose="02020500000000000000" pitchFamily="18" charset="-120"/>
                <a:cs typeface="Arial" panose="020B0604020202020204" pitchFamily="34" charset="0"/>
              </a:rPr>
              <a:t>Reminder</a:t>
            </a:r>
            <a:r>
              <a:rPr lang="en-US" altLang="zh-HK" sz="1000" kern="100" dirty="0">
                <a:latin typeface="Times New Roman" panose="02020603050405020304" pitchFamily="18" charset="0"/>
                <a:ea typeface="新細明體" panose="02020500000000000000" pitchFamily="18" charset="-120"/>
                <a:cs typeface="Arial" panose="020B0604020202020204" pitchFamily="34" charset="0"/>
              </a:rPr>
              <a:t> - client would expect notifications from company by channel like push notification, email, </a:t>
            </a:r>
            <a:r>
              <a:rPr lang="en-US" altLang="zh-HK" sz="1000" kern="100" dirty="0" err="1">
                <a:latin typeface="Times New Roman" panose="02020603050405020304" pitchFamily="18" charset="0"/>
                <a:ea typeface="新細明體" panose="02020500000000000000" pitchFamily="18" charset="-120"/>
                <a:cs typeface="Arial" panose="020B0604020202020204" pitchFamily="34" charset="0"/>
              </a:rPr>
              <a:t>sms</a:t>
            </a:r>
            <a:r>
              <a:rPr lang="en-US" altLang="zh-HK" sz="1000" kern="100" dirty="0">
                <a:latin typeface="Times New Roman" panose="02020603050405020304" pitchFamily="18" charset="0"/>
                <a:ea typeface="新細明體" panose="02020500000000000000" pitchFamily="18" charset="-120"/>
                <a:cs typeface="Arial" panose="020B0604020202020204" pitchFamily="34" charset="0"/>
              </a:rPr>
              <a:t>, mms </a:t>
            </a:r>
            <a:r>
              <a:rPr lang="en-US" altLang="zh-HK" sz="1000" kern="100" dirty="0" err="1">
                <a:latin typeface="Times New Roman" panose="02020603050405020304" pitchFamily="18" charset="0"/>
                <a:ea typeface="新細明體" panose="02020500000000000000" pitchFamily="18" charset="-120"/>
                <a:cs typeface="Arial" panose="020B0604020202020204" pitchFamily="34" charset="0"/>
              </a:rPr>
              <a:t>etc</a:t>
            </a:r>
            <a:r>
              <a:rPr lang="en-US" altLang="zh-HK" sz="1000" kern="100" dirty="0">
                <a:latin typeface="Times New Roman" panose="02020603050405020304" pitchFamily="18" charset="0"/>
                <a:ea typeface="新細明體" panose="02020500000000000000" pitchFamily="18" charset="-120"/>
                <a:cs typeface="Arial" panose="020B0604020202020204" pitchFamily="34" charset="0"/>
              </a:rPr>
              <a:t> to help them in managing their repayment, avoiding unwanted admin charged to their accounts.</a:t>
            </a:r>
          </a:p>
          <a:p>
            <a:pPr marL="228600" indent="-228600">
              <a:lnSpc>
                <a:spcPct val="115000"/>
              </a:lnSpc>
              <a:spcAft>
                <a:spcPts val="800"/>
              </a:spcAft>
              <a:buFont typeface="Arial" panose="020B0604020202020204" pitchFamily="34" charset="0"/>
              <a:buChar char="•"/>
            </a:pPr>
            <a:r>
              <a:rPr lang="en-US" altLang="zh-HK" sz="1000" kern="100" dirty="0">
                <a:effectLst/>
                <a:latin typeface="Times New Roman" panose="02020603050405020304" pitchFamily="18" charset="0"/>
                <a:ea typeface="新細明體" panose="02020500000000000000" pitchFamily="18" charset="-120"/>
                <a:cs typeface="Arial" panose="020B0604020202020204" pitchFamily="34" charset="0"/>
              </a:rPr>
              <a:t>Device friendly </a:t>
            </a:r>
            <a:r>
              <a:rPr lang="en-US" altLang="zh-HK" sz="1000" kern="100" dirty="0">
                <a:latin typeface="Times New Roman" panose="02020603050405020304" pitchFamily="18" charset="0"/>
                <a:ea typeface="新細明體" panose="02020500000000000000" pitchFamily="18" charset="-120"/>
                <a:cs typeface="Arial" panose="020B0604020202020204" pitchFamily="34" charset="0"/>
              </a:rPr>
              <a:t>- borrower would want highest flexibility from doing business with the service provider, so they can enjoy high quality service in mobile, desktop, </a:t>
            </a:r>
            <a:r>
              <a:rPr lang="en-US" altLang="zh-HK" sz="1000" kern="100" dirty="0" err="1">
                <a:latin typeface="Times New Roman" panose="02020603050405020304" pitchFamily="18" charset="0"/>
                <a:ea typeface="新細明體" panose="02020500000000000000" pitchFamily="18" charset="-120"/>
                <a:cs typeface="Arial" panose="020B0604020202020204" pitchFamily="34" charset="0"/>
              </a:rPr>
              <a:t>ipad</a:t>
            </a:r>
            <a:r>
              <a:rPr lang="en-US" altLang="zh-HK" sz="1000" kern="100" dirty="0">
                <a:latin typeface="Times New Roman" panose="02020603050405020304" pitchFamily="18" charset="0"/>
                <a:ea typeface="新細明體" panose="02020500000000000000" pitchFamily="18" charset="-120"/>
                <a:cs typeface="Arial" panose="020B0604020202020204" pitchFamily="34" charset="0"/>
              </a:rPr>
              <a:t> or any other devices at any time.</a:t>
            </a:r>
            <a:endParaRPr lang="en-US" altLang="zh-HK" sz="1000" kern="100" dirty="0">
              <a:effectLst/>
              <a:latin typeface="Times New Roman" panose="02020603050405020304" pitchFamily="18" charset="0"/>
              <a:ea typeface="新細明體" panose="02020500000000000000" pitchFamily="18" charset="-120"/>
              <a:cs typeface="Arial" panose="020B0604020202020204" pitchFamily="34" charset="0"/>
            </a:endParaRPr>
          </a:p>
          <a:p>
            <a:pPr>
              <a:lnSpc>
                <a:spcPct val="115000"/>
              </a:lnSpc>
              <a:spcAft>
                <a:spcPts val="800"/>
              </a:spcAft>
            </a:pPr>
            <a:endParaRPr lang="en-US" altLang="zh-TW" sz="1000" kern="100" dirty="0">
              <a:effectLst/>
              <a:latin typeface="Times New Roman" panose="02020603050405020304" pitchFamily="18" charset="0"/>
              <a:ea typeface="新細明體" panose="02020500000000000000" pitchFamily="18" charset="-120"/>
              <a:cs typeface="Arial" panose="020B0604020202020204" pitchFamily="34" charset="0"/>
            </a:endParaRPr>
          </a:p>
          <a:p>
            <a:pPr>
              <a:lnSpc>
                <a:spcPct val="115000"/>
              </a:lnSpc>
              <a:spcAft>
                <a:spcPts val="800"/>
              </a:spcAft>
            </a:pPr>
            <a:endParaRPr lang="en-US" altLang="zh-TW" sz="2800" kern="100" dirty="0">
              <a:latin typeface="Times New Roman" panose="02020603050405020304" pitchFamily="18" charset="0"/>
              <a:ea typeface="新細明體" panose="02020500000000000000" pitchFamily="18" charset="-120"/>
              <a:cs typeface="Arial" panose="020B0604020202020204" pitchFamily="34" charset="0"/>
            </a:endParaRPr>
          </a:p>
          <a:p>
            <a:pPr>
              <a:lnSpc>
                <a:spcPct val="115000"/>
              </a:lnSpc>
              <a:spcAft>
                <a:spcPts val="800"/>
              </a:spcAft>
            </a:pPr>
            <a:endParaRPr lang="en-US" altLang="zh-TW" sz="2800" kern="100" dirty="0">
              <a:effectLst/>
              <a:latin typeface="Times New Roman" panose="02020603050405020304" pitchFamily="18" charset="0"/>
              <a:ea typeface="新細明體" panose="02020500000000000000" pitchFamily="18" charset="-120"/>
              <a:cs typeface="Arial" panose="020B0604020202020204" pitchFamily="34" charset="0"/>
            </a:endParaRPr>
          </a:p>
          <a:p>
            <a:pPr>
              <a:lnSpc>
                <a:spcPct val="115000"/>
              </a:lnSpc>
              <a:spcAft>
                <a:spcPts val="800"/>
              </a:spcAft>
            </a:pPr>
            <a:endParaRPr lang="en-US" altLang="zh-TW" sz="2800" kern="100" dirty="0">
              <a:latin typeface="Times New Roman" panose="02020603050405020304" pitchFamily="18" charset="0"/>
              <a:ea typeface="新細明體" panose="02020500000000000000" pitchFamily="18" charset="-120"/>
              <a:cs typeface="Arial" panose="020B0604020202020204" pitchFamily="34" charset="0"/>
            </a:endParaRPr>
          </a:p>
          <a:p>
            <a:pPr>
              <a:lnSpc>
                <a:spcPct val="115000"/>
              </a:lnSpc>
              <a:spcAft>
                <a:spcPts val="800"/>
              </a:spcAft>
            </a:pPr>
            <a:endParaRPr lang="en-US" altLang="zh-TW" sz="2800" kern="100" dirty="0">
              <a:effectLst/>
              <a:latin typeface="Times New Roman" panose="02020603050405020304" pitchFamily="18" charset="0"/>
              <a:ea typeface="新細明體" panose="02020500000000000000" pitchFamily="18" charset="-120"/>
              <a:cs typeface="Arial" panose="020B0604020202020204" pitchFamily="34" charset="0"/>
            </a:endParaRPr>
          </a:p>
          <a:p>
            <a:pPr>
              <a:lnSpc>
                <a:spcPct val="115000"/>
              </a:lnSpc>
              <a:spcAft>
                <a:spcPts val="800"/>
              </a:spcAft>
            </a:pPr>
            <a:endParaRPr lang="en-US" altLang="zh-TW" sz="2800" kern="100" dirty="0">
              <a:latin typeface="Times New Roman" panose="02020603050405020304" pitchFamily="18" charset="0"/>
              <a:ea typeface="新細明體" panose="02020500000000000000" pitchFamily="18" charset="-120"/>
              <a:cs typeface="Arial" panose="020B0604020202020204" pitchFamily="34" charset="0"/>
            </a:endParaRPr>
          </a:p>
          <a:p>
            <a:pPr>
              <a:lnSpc>
                <a:spcPct val="115000"/>
              </a:lnSpc>
              <a:spcAft>
                <a:spcPts val="800"/>
              </a:spcAft>
            </a:pPr>
            <a:endParaRPr lang="en-US" altLang="zh-TW" sz="2800" kern="100" dirty="0">
              <a:effectLst/>
              <a:latin typeface="Times New Roman" panose="02020603050405020304" pitchFamily="18" charset="0"/>
              <a:ea typeface="新細明體" panose="02020500000000000000" pitchFamily="18" charset="-120"/>
              <a:cs typeface="Arial" panose="020B0604020202020204" pitchFamily="34" charset="0"/>
            </a:endParaRPr>
          </a:p>
          <a:p>
            <a:pPr>
              <a:lnSpc>
                <a:spcPct val="115000"/>
              </a:lnSpc>
              <a:spcAft>
                <a:spcPts val="800"/>
              </a:spcAft>
            </a:pPr>
            <a:endParaRPr lang="en-US" altLang="zh-TW" sz="2800" kern="100" dirty="0">
              <a:latin typeface="Times New Roman" panose="02020603050405020304" pitchFamily="18" charset="0"/>
              <a:ea typeface="新細明體" panose="02020500000000000000" pitchFamily="18" charset="-120"/>
              <a:cs typeface="Arial" panose="020B0604020202020204" pitchFamily="34" charset="0"/>
            </a:endParaRPr>
          </a:p>
          <a:p>
            <a:pPr>
              <a:lnSpc>
                <a:spcPct val="115000"/>
              </a:lnSpc>
              <a:spcAft>
                <a:spcPts val="800"/>
              </a:spcAft>
            </a:pPr>
            <a:endParaRPr lang="en-US" altLang="zh-TW" sz="2800" kern="100" dirty="0">
              <a:effectLst/>
              <a:latin typeface="Times New Roman" panose="02020603050405020304" pitchFamily="18"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3923743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木桌上筆筒內的彩色鉛筆">
            <a:extLst>
              <a:ext uri="{FF2B5EF4-FFF2-40B4-BE49-F238E27FC236}">
                <a16:creationId xmlns:a16="http://schemas.microsoft.com/office/drawing/2014/main" id="{883AF07A-6859-B501-AF2F-07EF67E8BA2F}"/>
              </a:ext>
            </a:extLst>
          </p:cNvPr>
          <p:cNvPicPr>
            <a:picLocks noChangeAspect="1"/>
          </p:cNvPicPr>
          <p:nvPr/>
        </p:nvPicPr>
        <p:blipFill rotWithShape="1">
          <a:blip r:embed="rId2"/>
          <a:srcRect l="54410" r="9973" b="-2"/>
          <a:stretch/>
        </p:blipFill>
        <p:spPr>
          <a:xfrm>
            <a:off x="8532726" y="0"/>
            <a:ext cx="3659274" cy="6857999"/>
          </a:xfrm>
          <a:prstGeom prst="rect">
            <a:avLst/>
          </a:prstGeom>
        </p:spPr>
      </p:pic>
      <p:sp>
        <p:nvSpPr>
          <p:cNvPr id="6" name="文字方塊 5">
            <a:extLst>
              <a:ext uri="{FF2B5EF4-FFF2-40B4-BE49-F238E27FC236}">
                <a16:creationId xmlns:a16="http://schemas.microsoft.com/office/drawing/2014/main" id="{2131BBF5-741F-2E3B-E8D3-319F9DD19215}"/>
              </a:ext>
            </a:extLst>
          </p:cNvPr>
          <p:cNvSpPr txBox="1"/>
          <p:nvPr/>
        </p:nvSpPr>
        <p:spPr>
          <a:xfrm>
            <a:off x="0" y="0"/>
            <a:ext cx="6122124" cy="548099"/>
          </a:xfrm>
          <a:prstGeom prst="rect">
            <a:avLst/>
          </a:prstGeom>
          <a:noFill/>
        </p:spPr>
        <p:txBody>
          <a:bodyPr wrap="square">
            <a:spAutoFit/>
          </a:bodyPr>
          <a:lstStyle/>
          <a:p>
            <a:pPr>
              <a:lnSpc>
                <a:spcPct val="115000"/>
              </a:lnSpc>
              <a:spcAft>
                <a:spcPts val="800"/>
              </a:spcAft>
            </a:pPr>
            <a:r>
              <a:rPr lang="en-US" altLang="zh-TW" sz="2800" kern="100" dirty="0">
                <a:effectLst/>
                <a:latin typeface="Times New Roman" panose="02020603050405020304" pitchFamily="18" charset="0"/>
                <a:ea typeface="新細明體" panose="02020500000000000000" pitchFamily="18" charset="-120"/>
                <a:cs typeface="Arial" panose="020B0604020202020204" pitchFamily="34" charset="0"/>
              </a:rPr>
              <a:t>Lender perspective, portal requirement:</a:t>
            </a:r>
          </a:p>
        </p:txBody>
      </p:sp>
      <p:sp>
        <p:nvSpPr>
          <p:cNvPr id="12" name="文字方塊 11">
            <a:extLst>
              <a:ext uri="{FF2B5EF4-FFF2-40B4-BE49-F238E27FC236}">
                <a16:creationId xmlns:a16="http://schemas.microsoft.com/office/drawing/2014/main" id="{53C18AA4-AFE9-A93B-84B9-036DE76DE3AD}"/>
              </a:ext>
            </a:extLst>
          </p:cNvPr>
          <p:cNvSpPr txBox="1"/>
          <p:nvPr/>
        </p:nvSpPr>
        <p:spPr>
          <a:xfrm>
            <a:off x="-26126" y="570948"/>
            <a:ext cx="8395061" cy="11083803"/>
          </a:xfrm>
          <a:prstGeom prst="rect">
            <a:avLst/>
          </a:prstGeom>
          <a:noFill/>
        </p:spPr>
        <p:txBody>
          <a:bodyPr wrap="square">
            <a:spAutoFit/>
          </a:bodyPr>
          <a:lstStyle/>
          <a:p>
            <a:pPr>
              <a:lnSpc>
                <a:spcPct val="115000"/>
              </a:lnSpc>
              <a:spcAft>
                <a:spcPts val="800"/>
              </a:spcAft>
            </a:pPr>
            <a:r>
              <a:rPr lang="en-US" altLang="zh-TW" kern="100" dirty="0">
                <a:latin typeface="Times New Roman" panose="02020603050405020304" pitchFamily="18" charset="0"/>
                <a:ea typeface="新細明體" panose="02020500000000000000" pitchFamily="18" charset="-120"/>
                <a:cs typeface="Arial" panose="020B0604020202020204" pitchFamily="34" charset="0"/>
              </a:rPr>
              <a:t>Expectation and rationale: (Assume no priority in orders) 1</a:t>
            </a:r>
            <a:r>
              <a:rPr lang="en-US" altLang="zh-TW" kern="100" baseline="30000" dirty="0">
                <a:latin typeface="Times New Roman" panose="02020603050405020304" pitchFamily="18" charset="0"/>
                <a:ea typeface="新細明體" panose="02020500000000000000" pitchFamily="18" charset="-120"/>
                <a:cs typeface="Arial" panose="020B0604020202020204" pitchFamily="34" charset="0"/>
              </a:rPr>
              <a:t>st</a:t>
            </a:r>
            <a:r>
              <a:rPr lang="en-US" altLang="zh-TW" kern="100" dirty="0">
                <a:latin typeface="Times New Roman" panose="02020603050405020304" pitchFamily="18" charset="0"/>
                <a:ea typeface="新細明體" panose="02020500000000000000" pitchFamily="18" charset="-120"/>
                <a:cs typeface="Arial" panose="020B0604020202020204" pitchFamily="34" charset="0"/>
              </a:rPr>
              <a:t> draft</a:t>
            </a:r>
          </a:p>
          <a:p>
            <a:pPr>
              <a:lnSpc>
                <a:spcPct val="115000"/>
              </a:lnSpc>
              <a:spcAft>
                <a:spcPts val="800"/>
              </a:spcAft>
            </a:pPr>
            <a:r>
              <a:rPr lang="en-US" altLang="zh-TW" kern="100" dirty="0">
                <a:latin typeface="Times New Roman" panose="02020603050405020304" pitchFamily="18" charset="0"/>
                <a:ea typeface="新細明體" panose="02020500000000000000" pitchFamily="18" charset="-120"/>
                <a:cs typeface="Arial" panose="020B0604020202020204" pitchFamily="34" charset="0"/>
              </a:rPr>
              <a:t>	List out top 10 wishes and rationale I would have as a product owner</a:t>
            </a:r>
          </a:p>
          <a:p>
            <a:pPr>
              <a:lnSpc>
                <a:spcPct val="115000"/>
              </a:lnSpc>
              <a:spcAft>
                <a:spcPts val="800"/>
              </a:spcAft>
            </a:pPr>
            <a:r>
              <a:rPr lang="en-US" altLang="zh-HK" sz="1000" kern="100" dirty="0">
                <a:effectLst/>
                <a:latin typeface="Times New Roman" panose="02020603050405020304" pitchFamily="18" charset="0"/>
                <a:ea typeface="新細明體" panose="02020500000000000000" pitchFamily="18" charset="-120"/>
                <a:cs typeface="Arial" panose="020B0604020202020204" pitchFamily="34" charset="0"/>
              </a:rPr>
              <a:t>As a business, the main concerns are a bit different:</a:t>
            </a:r>
          </a:p>
          <a:p>
            <a:pPr marL="228600" indent="-228600">
              <a:lnSpc>
                <a:spcPct val="115000"/>
              </a:lnSpc>
              <a:spcAft>
                <a:spcPts val="800"/>
              </a:spcAft>
              <a:buFont typeface="+mj-lt"/>
              <a:buAutoNum type="arabicPeriod"/>
            </a:pPr>
            <a:r>
              <a:rPr lang="en-US" altLang="zh-HK" sz="1000" kern="100" dirty="0">
                <a:effectLst/>
                <a:latin typeface="Times New Roman" panose="02020603050405020304" pitchFamily="18" charset="0"/>
                <a:ea typeface="新細明體" panose="02020500000000000000" pitchFamily="18" charset="-120"/>
                <a:cs typeface="Arial" panose="020B0604020202020204" pitchFamily="34" charset="0"/>
              </a:rPr>
              <a:t>Business sustainability </a:t>
            </a:r>
            <a:r>
              <a:rPr lang="en-US" altLang="zh-TW" sz="1000" kern="100" dirty="0">
                <a:effectLst/>
                <a:latin typeface="Times New Roman" panose="02020603050405020304" pitchFamily="18" charset="0"/>
                <a:ea typeface="新細明體" panose="02020500000000000000" pitchFamily="18" charset="-120"/>
                <a:cs typeface="Arial" panose="020B0604020202020204" pitchFamily="34" charset="0"/>
              </a:rPr>
              <a:t>-</a:t>
            </a:r>
            <a:r>
              <a:rPr lang="en-US" altLang="zh-HK" sz="1000" kern="100" dirty="0">
                <a:effectLst/>
                <a:latin typeface="Times New Roman" panose="02020603050405020304" pitchFamily="18" charset="0"/>
                <a:ea typeface="新細明體" panose="02020500000000000000" pitchFamily="18" charset="-120"/>
                <a:cs typeface="Arial" panose="020B0604020202020204" pitchFamily="34" charset="0"/>
              </a:rPr>
              <a:t> every business functions within portal should be compliance </a:t>
            </a:r>
            <a:r>
              <a:rPr lang="en-US" altLang="zh-HK" sz="1000" kern="100" dirty="0">
                <a:latin typeface="Times New Roman" panose="02020603050405020304" pitchFamily="18" charset="0"/>
                <a:ea typeface="新細明體" panose="02020500000000000000" pitchFamily="18" charset="-120"/>
                <a:cs typeface="Arial" panose="020B0604020202020204" pitchFamily="34" charset="0"/>
              </a:rPr>
              <a:t>to avoid breaching any regulation that might cause series penalties like fines, license cancellation etc.</a:t>
            </a:r>
          </a:p>
          <a:p>
            <a:pPr marL="228600" indent="-228600">
              <a:lnSpc>
                <a:spcPct val="115000"/>
              </a:lnSpc>
              <a:spcAft>
                <a:spcPts val="800"/>
              </a:spcAft>
              <a:buFont typeface="+mj-lt"/>
              <a:buAutoNum type="arabicPeriod"/>
            </a:pPr>
            <a:r>
              <a:rPr lang="en-US" altLang="zh-HK" sz="1000" kern="100" dirty="0">
                <a:latin typeface="Times New Roman" panose="02020603050405020304" pitchFamily="18" charset="0"/>
                <a:ea typeface="新細明體" panose="02020500000000000000" pitchFamily="18" charset="-120"/>
                <a:cs typeface="Arial" panose="020B0604020202020204" pitchFamily="34" charset="0"/>
              </a:rPr>
              <a:t>Standardize procedure </a:t>
            </a:r>
            <a:r>
              <a:rPr lang="en-US" altLang="zh-TW" sz="1000" kern="100" dirty="0">
                <a:latin typeface="Times New Roman" panose="02020603050405020304" pitchFamily="18" charset="0"/>
                <a:ea typeface="新細明體" panose="02020500000000000000" pitchFamily="18" charset="-120"/>
                <a:cs typeface="Arial" panose="020B0604020202020204" pitchFamily="34" charset="0"/>
              </a:rPr>
              <a:t>-</a:t>
            </a:r>
            <a:r>
              <a:rPr lang="en-US" altLang="zh-HK" sz="1000" kern="100" dirty="0">
                <a:latin typeface="Times New Roman" panose="02020603050405020304" pitchFamily="18" charset="0"/>
                <a:ea typeface="新細明體" panose="02020500000000000000" pitchFamily="18" charset="-120"/>
                <a:cs typeface="Arial" panose="020B0604020202020204" pitchFamily="34" charset="0"/>
              </a:rPr>
              <a:t> design of lending workflows in portal should be standardize to facilitate efficient client data management, reducing manual work to improve accuracy, shorten case processing time and ensure business operation standard.</a:t>
            </a:r>
          </a:p>
          <a:p>
            <a:pPr marL="228600" indent="-228600">
              <a:lnSpc>
                <a:spcPct val="115000"/>
              </a:lnSpc>
              <a:spcAft>
                <a:spcPts val="800"/>
              </a:spcAft>
              <a:buFont typeface="+mj-lt"/>
              <a:buAutoNum type="arabicPeriod"/>
            </a:pPr>
            <a:r>
              <a:rPr lang="en-US" altLang="zh-HK" sz="1000" kern="100" dirty="0">
                <a:latin typeface="Times New Roman" panose="02020603050405020304" pitchFamily="18" charset="0"/>
                <a:ea typeface="新細明體" panose="02020500000000000000" pitchFamily="18" charset="-120"/>
                <a:cs typeface="Arial" panose="020B0604020202020204" pitchFamily="34" charset="0"/>
              </a:rPr>
              <a:t>Client value </a:t>
            </a:r>
            <a:r>
              <a:rPr lang="en-US" altLang="zh-TW" sz="1000" kern="100" dirty="0">
                <a:latin typeface="Times New Roman" panose="02020603050405020304" pitchFamily="18" charset="0"/>
                <a:ea typeface="新細明體" panose="02020500000000000000" pitchFamily="18" charset="-120"/>
                <a:cs typeface="Arial" panose="020B0604020202020204" pitchFamily="34" charset="0"/>
              </a:rPr>
              <a:t>-</a:t>
            </a:r>
            <a:r>
              <a:rPr lang="en-US" altLang="zh-HK" sz="1000" kern="100" dirty="0">
                <a:latin typeface="Times New Roman" panose="02020603050405020304" pitchFamily="18" charset="0"/>
                <a:ea typeface="新細明體" panose="02020500000000000000" pitchFamily="18" charset="-120"/>
                <a:cs typeface="Arial" panose="020B0604020202020204" pitchFamily="34" charset="0"/>
              </a:rPr>
              <a:t> it is important for company to identify the value of each client they have, the business records they have built, and what products might be suitable for them</a:t>
            </a:r>
          </a:p>
          <a:p>
            <a:pPr marL="228600" indent="-228600">
              <a:lnSpc>
                <a:spcPct val="115000"/>
              </a:lnSpc>
              <a:spcAft>
                <a:spcPts val="800"/>
              </a:spcAft>
              <a:buFont typeface="+mj-lt"/>
              <a:buAutoNum type="arabicPeriod"/>
            </a:pPr>
            <a:r>
              <a:rPr lang="en-US" altLang="zh-HK" sz="1000" kern="100" dirty="0">
                <a:latin typeface="Times New Roman" panose="02020603050405020304" pitchFamily="18" charset="0"/>
                <a:ea typeface="新細明體" panose="02020500000000000000" pitchFamily="18" charset="-120"/>
                <a:cs typeface="Arial" panose="020B0604020202020204" pitchFamily="34" charset="0"/>
              </a:rPr>
              <a:t>Operation friendly </a:t>
            </a:r>
            <a:r>
              <a:rPr lang="en-US" altLang="zh-TW" sz="1000" kern="100" dirty="0">
                <a:latin typeface="Times New Roman" panose="02020603050405020304" pitchFamily="18" charset="0"/>
                <a:ea typeface="新細明體" panose="02020500000000000000" pitchFamily="18" charset="-120"/>
                <a:cs typeface="Arial" panose="020B0604020202020204" pitchFamily="34" charset="0"/>
              </a:rPr>
              <a:t>-</a:t>
            </a:r>
            <a:r>
              <a:rPr lang="en-US" altLang="zh-HK" sz="1000" kern="100" dirty="0">
                <a:latin typeface="Times New Roman" panose="02020603050405020304" pitchFamily="18" charset="0"/>
                <a:ea typeface="新細明體" panose="02020500000000000000" pitchFamily="18" charset="-120"/>
                <a:cs typeface="Arial" panose="020B0604020202020204" pitchFamily="34" charset="0"/>
              </a:rPr>
              <a:t> portal should ease the work for approval in tasks handling, improving business process efficiency. Helping approver in handling complex credit calculation such as loan-to-value ratio, liquidity asset for decision making. Making sure business compliance fulfilling regulatory and audit standards. </a:t>
            </a:r>
          </a:p>
          <a:p>
            <a:pPr marL="228600" indent="-228600">
              <a:lnSpc>
                <a:spcPct val="115000"/>
              </a:lnSpc>
              <a:spcAft>
                <a:spcPts val="800"/>
              </a:spcAft>
              <a:buFont typeface="+mj-lt"/>
              <a:buAutoNum type="arabicPeriod"/>
            </a:pPr>
            <a:r>
              <a:rPr lang="en-US" altLang="zh-HK" sz="1000" kern="100" dirty="0">
                <a:effectLst/>
                <a:latin typeface="Times New Roman" panose="02020603050405020304" pitchFamily="18" charset="0"/>
                <a:ea typeface="新細明體" panose="02020500000000000000" pitchFamily="18" charset="-120"/>
                <a:cs typeface="Arial" panose="020B0604020202020204" pitchFamily="34" charset="0"/>
              </a:rPr>
              <a:t>Information/sales trend analytics </a:t>
            </a:r>
            <a:r>
              <a:rPr lang="en-US" altLang="zh-TW" sz="1000" kern="100" dirty="0">
                <a:effectLst/>
                <a:latin typeface="Times New Roman" panose="02020603050405020304" pitchFamily="18" charset="0"/>
                <a:ea typeface="新細明體" panose="02020500000000000000" pitchFamily="18" charset="-120"/>
                <a:cs typeface="Arial" panose="020B0604020202020204" pitchFamily="34" charset="0"/>
              </a:rPr>
              <a:t>-</a:t>
            </a:r>
            <a:r>
              <a:rPr lang="en-US" altLang="zh-HK" sz="1000" kern="100" dirty="0">
                <a:effectLst/>
                <a:latin typeface="Times New Roman" panose="02020603050405020304" pitchFamily="18" charset="0"/>
                <a:ea typeface="新細明體" panose="02020500000000000000" pitchFamily="18" charset="-120"/>
                <a:cs typeface="Arial" panose="020B0604020202020204" pitchFamily="34" charset="0"/>
              </a:rPr>
              <a:t> portal is ideally capable in client data analytics, helping marketing department to better understand the key KPIs, client and sales trend, facilitate data-driven strategy for profitability improvement.</a:t>
            </a:r>
          </a:p>
          <a:p>
            <a:pPr marL="228600" indent="-228600">
              <a:lnSpc>
                <a:spcPct val="115000"/>
              </a:lnSpc>
              <a:spcAft>
                <a:spcPts val="800"/>
              </a:spcAft>
              <a:buFont typeface="+mj-lt"/>
              <a:buAutoNum type="arabicPeriod"/>
            </a:pPr>
            <a:r>
              <a:rPr lang="en-US" altLang="zh-HK" sz="1000" kern="100" dirty="0">
                <a:effectLst/>
                <a:latin typeface="Times New Roman" panose="02020603050405020304" pitchFamily="18" charset="0"/>
                <a:ea typeface="新細明體" panose="02020500000000000000" pitchFamily="18" charset="-120"/>
                <a:cs typeface="Arial" panose="020B0604020202020204" pitchFamily="34" charset="0"/>
              </a:rPr>
              <a:t>Client status monitoring -</a:t>
            </a:r>
            <a:r>
              <a:rPr lang="en-US" altLang="zh-TW" sz="1000" kern="100" dirty="0">
                <a:latin typeface="Times New Roman" panose="02020603050405020304" pitchFamily="18" charset="0"/>
                <a:ea typeface="新細明體" panose="02020500000000000000" pitchFamily="18" charset="-120"/>
                <a:cs typeface="Arial" panose="020B0604020202020204" pitchFamily="34" charset="0"/>
              </a:rPr>
              <a:t> portal</a:t>
            </a:r>
            <a:r>
              <a:rPr lang="zh-TW" altLang="en-US" sz="1000" kern="100" dirty="0">
                <a:latin typeface="Times New Roman" panose="02020603050405020304" pitchFamily="18" charset="0"/>
                <a:ea typeface="新細明體" panose="02020500000000000000" pitchFamily="18" charset="-120"/>
                <a:cs typeface="Arial" panose="020B0604020202020204" pitchFamily="34" charset="0"/>
              </a:rPr>
              <a:t> </a:t>
            </a:r>
            <a:r>
              <a:rPr lang="en-US" altLang="zh-TW" sz="1000" kern="100" dirty="0">
                <a:latin typeface="Times New Roman" panose="02020603050405020304" pitchFamily="18" charset="0"/>
                <a:ea typeface="新細明體" panose="02020500000000000000" pitchFamily="18" charset="-120"/>
                <a:cs typeface="Arial" panose="020B0604020202020204" pitchFamily="34" charset="0"/>
              </a:rPr>
              <a:t>should</a:t>
            </a:r>
            <a:r>
              <a:rPr lang="zh-TW" altLang="en-US" sz="1000" kern="100" dirty="0">
                <a:latin typeface="Times New Roman" panose="02020603050405020304" pitchFamily="18" charset="0"/>
                <a:ea typeface="新細明體" panose="02020500000000000000" pitchFamily="18" charset="-120"/>
                <a:cs typeface="Arial" panose="020B0604020202020204" pitchFamily="34" charset="0"/>
              </a:rPr>
              <a:t> </a:t>
            </a:r>
            <a:r>
              <a:rPr lang="en-US" altLang="zh-TW" sz="1000" kern="100" dirty="0">
                <a:latin typeface="Times New Roman" panose="02020603050405020304" pitchFamily="18" charset="0"/>
                <a:ea typeface="新細明體" panose="02020500000000000000" pitchFamily="18" charset="-120"/>
                <a:cs typeface="Arial" panose="020B0604020202020204" pitchFamily="34" charset="0"/>
              </a:rPr>
              <a:t>alert</a:t>
            </a:r>
            <a:r>
              <a:rPr lang="zh-TW" altLang="en-US" sz="1000" kern="100" dirty="0">
                <a:latin typeface="Times New Roman" panose="02020603050405020304" pitchFamily="18" charset="0"/>
                <a:ea typeface="新細明體" panose="02020500000000000000" pitchFamily="18" charset="-120"/>
                <a:cs typeface="Arial" panose="020B0604020202020204" pitchFamily="34" charset="0"/>
              </a:rPr>
              <a:t> </a:t>
            </a:r>
            <a:r>
              <a:rPr lang="en-US" altLang="zh-TW" sz="1000" kern="100" dirty="0">
                <a:latin typeface="Times New Roman" panose="02020603050405020304" pitchFamily="18" charset="0"/>
                <a:ea typeface="新細明體" panose="02020500000000000000" pitchFamily="18" charset="-120"/>
                <a:cs typeface="Arial" panose="020B0604020202020204" pitchFamily="34" charset="0"/>
              </a:rPr>
              <a:t>the</a:t>
            </a:r>
            <a:r>
              <a:rPr lang="zh-TW" altLang="en-US" sz="1000" kern="100" dirty="0">
                <a:latin typeface="Times New Roman" panose="02020603050405020304" pitchFamily="18" charset="0"/>
                <a:ea typeface="新細明體" panose="02020500000000000000" pitchFamily="18" charset="-120"/>
                <a:cs typeface="Arial" panose="020B0604020202020204" pitchFamily="34" charset="0"/>
              </a:rPr>
              <a:t> </a:t>
            </a:r>
            <a:r>
              <a:rPr lang="en-US" altLang="zh-TW" sz="1000" kern="100" dirty="0">
                <a:latin typeface="Times New Roman" panose="02020603050405020304" pitchFamily="18" charset="0"/>
                <a:ea typeface="新細明體" panose="02020500000000000000" pitchFamily="18" charset="-120"/>
                <a:cs typeface="Arial" panose="020B0604020202020204" pitchFamily="34" charset="0"/>
              </a:rPr>
              <a:t>operator when there’s problem in client status like abnormal credit fluctuation, bankruptcy etc.</a:t>
            </a:r>
          </a:p>
          <a:p>
            <a:pPr marL="228600" indent="-228600">
              <a:lnSpc>
                <a:spcPct val="115000"/>
              </a:lnSpc>
              <a:spcAft>
                <a:spcPts val="800"/>
              </a:spcAft>
              <a:buFont typeface="+mj-lt"/>
              <a:buAutoNum type="arabicPeriod"/>
            </a:pPr>
            <a:r>
              <a:rPr lang="en-US" altLang="zh-TW" sz="1000" kern="100" dirty="0">
                <a:latin typeface="Times New Roman" panose="02020603050405020304" pitchFamily="18" charset="0"/>
                <a:ea typeface="新細明體" panose="02020500000000000000" pitchFamily="18" charset="-120"/>
                <a:cs typeface="Arial" panose="020B0604020202020204" pitchFamily="34" charset="0"/>
              </a:rPr>
              <a:t>Customized operator authorization - credit decisioning may included different stage of operation which required the portal to set different authorization in functions for various level of worker to collaborate in the cases. Operators in company and client should be able to communicate in the portal.</a:t>
            </a:r>
          </a:p>
          <a:p>
            <a:pPr marL="228600" indent="-228600">
              <a:lnSpc>
                <a:spcPct val="115000"/>
              </a:lnSpc>
              <a:spcAft>
                <a:spcPts val="800"/>
              </a:spcAft>
              <a:buFont typeface="+mj-lt"/>
              <a:buAutoNum type="arabicPeriod"/>
            </a:pPr>
            <a:r>
              <a:rPr lang="en-US" altLang="zh-TW" sz="1000" kern="100" dirty="0">
                <a:latin typeface="Times New Roman" panose="02020603050405020304" pitchFamily="18" charset="0"/>
                <a:ea typeface="新細明體" panose="02020500000000000000" pitchFamily="18" charset="-120"/>
                <a:cs typeface="Arial" panose="020B0604020202020204" pitchFamily="34" charset="0"/>
              </a:rPr>
              <a:t>Case by case features - application handling can be very different given clients have very diverse background; approver would need to customized some special handling or approval terms for some clients.</a:t>
            </a:r>
          </a:p>
          <a:p>
            <a:pPr marL="228600" indent="-228600">
              <a:lnSpc>
                <a:spcPct val="115000"/>
              </a:lnSpc>
              <a:spcAft>
                <a:spcPts val="800"/>
              </a:spcAft>
              <a:buFont typeface="+mj-lt"/>
              <a:buAutoNum type="arabicPeriod"/>
            </a:pPr>
            <a:r>
              <a:rPr lang="en-US" altLang="zh-TW" sz="1000" kern="100" dirty="0">
                <a:latin typeface="Times New Roman" panose="02020603050405020304" pitchFamily="18" charset="0"/>
                <a:ea typeface="新細明體" panose="02020500000000000000" pitchFamily="18" charset="-120"/>
                <a:cs typeface="Arial" panose="020B0604020202020204" pitchFamily="34" charset="0"/>
              </a:rPr>
              <a:t>Risk evaluation - client application should be handled case by case based on the risk rationale behind, portal should be able to evaluate client and provide enough information for application processing</a:t>
            </a:r>
          </a:p>
          <a:p>
            <a:pPr marL="228600" indent="-228600">
              <a:lnSpc>
                <a:spcPct val="115000"/>
              </a:lnSpc>
              <a:spcAft>
                <a:spcPts val="800"/>
              </a:spcAft>
              <a:buFont typeface="+mj-lt"/>
              <a:buAutoNum type="arabicPeriod"/>
            </a:pPr>
            <a:r>
              <a:rPr lang="en-US" altLang="zh-TW" sz="1000" kern="100" dirty="0">
                <a:latin typeface="Times New Roman" panose="02020603050405020304" pitchFamily="18" charset="0"/>
                <a:ea typeface="新細明體" panose="02020500000000000000" pitchFamily="18" charset="-120"/>
                <a:cs typeface="Arial" panose="020B0604020202020204" pitchFamily="34" charset="0"/>
              </a:rPr>
              <a:t>Security - portal should limit the access from operator to use personal device to access client information for lowering the risk of client info exposure.</a:t>
            </a:r>
          </a:p>
          <a:p>
            <a:pPr>
              <a:lnSpc>
                <a:spcPct val="115000"/>
              </a:lnSpc>
              <a:spcAft>
                <a:spcPts val="800"/>
              </a:spcAft>
            </a:pPr>
            <a:r>
              <a:rPr lang="en-US" altLang="zh-HK" sz="1000" kern="100" dirty="0">
                <a:effectLst/>
                <a:latin typeface="Times New Roman" panose="02020603050405020304" pitchFamily="18" charset="0"/>
                <a:ea typeface="新細明體" panose="02020500000000000000" pitchFamily="18" charset="-120"/>
                <a:cs typeface="Arial" panose="020B0604020202020204" pitchFamily="34" charset="0"/>
              </a:rPr>
              <a:t>Remarks: need to have Exceptional handling</a:t>
            </a:r>
          </a:p>
          <a:p>
            <a:pPr>
              <a:lnSpc>
                <a:spcPct val="115000"/>
              </a:lnSpc>
              <a:spcAft>
                <a:spcPts val="800"/>
              </a:spcAft>
            </a:pPr>
            <a:endParaRPr lang="en-US" altLang="zh-HK" sz="1000" kern="100" dirty="0">
              <a:effectLst/>
              <a:latin typeface="Times New Roman" panose="02020603050405020304" pitchFamily="18" charset="0"/>
              <a:ea typeface="新細明體" panose="02020500000000000000" pitchFamily="18" charset="-120"/>
              <a:cs typeface="Arial" panose="020B0604020202020204" pitchFamily="34" charset="0"/>
            </a:endParaRPr>
          </a:p>
          <a:p>
            <a:pPr>
              <a:lnSpc>
                <a:spcPct val="115000"/>
              </a:lnSpc>
              <a:spcAft>
                <a:spcPts val="800"/>
              </a:spcAft>
            </a:pPr>
            <a:endParaRPr lang="en-US" altLang="zh-TW" sz="1000" kern="100" dirty="0">
              <a:effectLst/>
              <a:latin typeface="Times New Roman" panose="02020603050405020304" pitchFamily="18" charset="0"/>
              <a:ea typeface="新細明體" panose="02020500000000000000" pitchFamily="18" charset="-120"/>
              <a:cs typeface="Arial" panose="020B0604020202020204" pitchFamily="34" charset="0"/>
            </a:endParaRPr>
          </a:p>
          <a:p>
            <a:pPr>
              <a:lnSpc>
                <a:spcPct val="115000"/>
              </a:lnSpc>
              <a:spcAft>
                <a:spcPts val="800"/>
              </a:spcAft>
            </a:pPr>
            <a:endParaRPr lang="en-US" altLang="zh-TW" sz="2800" kern="100" dirty="0">
              <a:latin typeface="Times New Roman" panose="02020603050405020304" pitchFamily="18" charset="0"/>
              <a:ea typeface="新細明體" panose="02020500000000000000" pitchFamily="18" charset="-120"/>
              <a:cs typeface="Arial" panose="020B0604020202020204" pitchFamily="34" charset="0"/>
            </a:endParaRPr>
          </a:p>
          <a:p>
            <a:pPr>
              <a:lnSpc>
                <a:spcPct val="115000"/>
              </a:lnSpc>
              <a:spcAft>
                <a:spcPts val="800"/>
              </a:spcAft>
            </a:pPr>
            <a:endParaRPr lang="en-US" altLang="zh-TW" sz="2800" kern="100" dirty="0">
              <a:effectLst/>
              <a:latin typeface="Times New Roman" panose="02020603050405020304" pitchFamily="18" charset="0"/>
              <a:ea typeface="新細明體" panose="02020500000000000000" pitchFamily="18" charset="-120"/>
              <a:cs typeface="Arial" panose="020B0604020202020204" pitchFamily="34" charset="0"/>
            </a:endParaRPr>
          </a:p>
          <a:p>
            <a:pPr>
              <a:lnSpc>
                <a:spcPct val="115000"/>
              </a:lnSpc>
              <a:spcAft>
                <a:spcPts val="800"/>
              </a:spcAft>
            </a:pPr>
            <a:endParaRPr lang="en-US" altLang="zh-TW" sz="2800" kern="100" dirty="0">
              <a:latin typeface="Times New Roman" panose="02020603050405020304" pitchFamily="18" charset="0"/>
              <a:ea typeface="新細明體" panose="02020500000000000000" pitchFamily="18" charset="-120"/>
              <a:cs typeface="Arial" panose="020B0604020202020204" pitchFamily="34" charset="0"/>
            </a:endParaRPr>
          </a:p>
          <a:p>
            <a:pPr>
              <a:lnSpc>
                <a:spcPct val="115000"/>
              </a:lnSpc>
              <a:spcAft>
                <a:spcPts val="800"/>
              </a:spcAft>
            </a:pPr>
            <a:endParaRPr lang="en-US" altLang="zh-TW" sz="2800" kern="100" dirty="0">
              <a:effectLst/>
              <a:latin typeface="Times New Roman" panose="02020603050405020304" pitchFamily="18" charset="0"/>
              <a:ea typeface="新細明體" panose="02020500000000000000" pitchFamily="18" charset="-120"/>
              <a:cs typeface="Arial" panose="020B0604020202020204" pitchFamily="34" charset="0"/>
            </a:endParaRPr>
          </a:p>
          <a:p>
            <a:pPr>
              <a:lnSpc>
                <a:spcPct val="115000"/>
              </a:lnSpc>
              <a:spcAft>
                <a:spcPts val="800"/>
              </a:spcAft>
            </a:pPr>
            <a:endParaRPr lang="en-US" altLang="zh-TW" sz="2800" kern="100" dirty="0">
              <a:latin typeface="Times New Roman" panose="02020603050405020304" pitchFamily="18" charset="0"/>
              <a:ea typeface="新細明體" panose="02020500000000000000" pitchFamily="18" charset="-120"/>
              <a:cs typeface="Arial" panose="020B0604020202020204" pitchFamily="34" charset="0"/>
            </a:endParaRPr>
          </a:p>
          <a:p>
            <a:pPr>
              <a:lnSpc>
                <a:spcPct val="115000"/>
              </a:lnSpc>
              <a:spcAft>
                <a:spcPts val="800"/>
              </a:spcAft>
            </a:pPr>
            <a:endParaRPr lang="en-US" altLang="zh-TW" sz="2800" kern="100" dirty="0">
              <a:effectLst/>
              <a:latin typeface="Times New Roman" panose="02020603050405020304" pitchFamily="18" charset="0"/>
              <a:ea typeface="新細明體" panose="02020500000000000000" pitchFamily="18" charset="-120"/>
              <a:cs typeface="Arial" panose="020B0604020202020204" pitchFamily="34" charset="0"/>
            </a:endParaRPr>
          </a:p>
          <a:p>
            <a:pPr>
              <a:lnSpc>
                <a:spcPct val="115000"/>
              </a:lnSpc>
              <a:spcAft>
                <a:spcPts val="800"/>
              </a:spcAft>
            </a:pPr>
            <a:endParaRPr lang="en-US" altLang="zh-TW" sz="2800" kern="100" dirty="0">
              <a:latin typeface="Times New Roman" panose="02020603050405020304" pitchFamily="18" charset="0"/>
              <a:ea typeface="新細明體" panose="02020500000000000000" pitchFamily="18" charset="-120"/>
              <a:cs typeface="Arial" panose="020B0604020202020204" pitchFamily="34" charset="0"/>
            </a:endParaRPr>
          </a:p>
          <a:p>
            <a:pPr>
              <a:lnSpc>
                <a:spcPct val="115000"/>
              </a:lnSpc>
              <a:spcAft>
                <a:spcPts val="800"/>
              </a:spcAft>
            </a:pPr>
            <a:endParaRPr lang="en-US" altLang="zh-TW" sz="2800" kern="100" dirty="0">
              <a:effectLst/>
              <a:latin typeface="Times New Roman" panose="02020603050405020304" pitchFamily="18"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538549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木桌上筆筒內的彩色鉛筆">
            <a:extLst>
              <a:ext uri="{FF2B5EF4-FFF2-40B4-BE49-F238E27FC236}">
                <a16:creationId xmlns:a16="http://schemas.microsoft.com/office/drawing/2014/main" id="{883AF07A-6859-B501-AF2F-07EF67E8BA2F}"/>
              </a:ext>
            </a:extLst>
          </p:cNvPr>
          <p:cNvPicPr>
            <a:picLocks noChangeAspect="1"/>
          </p:cNvPicPr>
          <p:nvPr/>
        </p:nvPicPr>
        <p:blipFill rotWithShape="1">
          <a:blip r:embed="rId2"/>
          <a:srcRect l="54410" r="9973" b="-2"/>
          <a:stretch/>
        </p:blipFill>
        <p:spPr>
          <a:xfrm>
            <a:off x="8532726" y="0"/>
            <a:ext cx="3659274" cy="6857999"/>
          </a:xfrm>
          <a:prstGeom prst="rect">
            <a:avLst/>
          </a:prstGeom>
        </p:spPr>
      </p:pic>
      <p:sp>
        <p:nvSpPr>
          <p:cNvPr id="6" name="文字方塊 5">
            <a:extLst>
              <a:ext uri="{FF2B5EF4-FFF2-40B4-BE49-F238E27FC236}">
                <a16:creationId xmlns:a16="http://schemas.microsoft.com/office/drawing/2014/main" id="{2131BBF5-741F-2E3B-E8D3-319F9DD19215}"/>
              </a:ext>
            </a:extLst>
          </p:cNvPr>
          <p:cNvSpPr txBox="1"/>
          <p:nvPr/>
        </p:nvSpPr>
        <p:spPr>
          <a:xfrm>
            <a:off x="0" y="81891"/>
            <a:ext cx="6122124" cy="548099"/>
          </a:xfrm>
          <a:prstGeom prst="rect">
            <a:avLst/>
          </a:prstGeom>
          <a:noFill/>
        </p:spPr>
        <p:txBody>
          <a:bodyPr wrap="square">
            <a:spAutoFit/>
          </a:bodyPr>
          <a:lstStyle/>
          <a:p>
            <a:pPr>
              <a:lnSpc>
                <a:spcPct val="115000"/>
              </a:lnSpc>
              <a:spcAft>
                <a:spcPts val="800"/>
              </a:spcAft>
            </a:pPr>
            <a:r>
              <a:rPr lang="en-US" altLang="zh-TW" sz="2800" kern="100" dirty="0">
                <a:latin typeface="Times New Roman" panose="02020603050405020304" pitchFamily="18" charset="0"/>
                <a:ea typeface="新細明體" panose="02020500000000000000" pitchFamily="18" charset="-120"/>
                <a:cs typeface="Arial" panose="020B0604020202020204" pitchFamily="34" charset="0"/>
              </a:rPr>
              <a:t>Ideal business general workflow (draft)</a:t>
            </a:r>
            <a:endParaRPr lang="en-US" altLang="zh-HK" sz="1000" kern="100" dirty="0">
              <a:effectLst/>
              <a:latin typeface="Times New Roman" panose="02020603050405020304" pitchFamily="18" charset="0"/>
              <a:ea typeface="新細明體" panose="02020500000000000000" pitchFamily="18" charset="-120"/>
              <a:cs typeface="Arial" panose="020B0604020202020204" pitchFamily="34" charset="0"/>
            </a:endParaRPr>
          </a:p>
        </p:txBody>
      </p:sp>
      <p:sp>
        <p:nvSpPr>
          <p:cNvPr id="12" name="文字方塊 11">
            <a:extLst>
              <a:ext uri="{FF2B5EF4-FFF2-40B4-BE49-F238E27FC236}">
                <a16:creationId xmlns:a16="http://schemas.microsoft.com/office/drawing/2014/main" id="{53C18AA4-AFE9-A93B-84B9-036DE76DE3AD}"/>
              </a:ext>
            </a:extLst>
          </p:cNvPr>
          <p:cNvSpPr txBox="1"/>
          <p:nvPr/>
        </p:nvSpPr>
        <p:spPr>
          <a:xfrm>
            <a:off x="-26126" y="570948"/>
            <a:ext cx="8395061" cy="6030112"/>
          </a:xfrm>
          <a:prstGeom prst="rect">
            <a:avLst/>
          </a:prstGeom>
          <a:noFill/>
        </p:spPr>
        <p:txBody>
          <a:bodyPr wrap="square">
            <a:spAutoFit/>
          </a:bodyPr>
          <a:lstStyle/>
          <a:p>
            <a:pPr>
              <a:lnSpc>
                <a:spcPct val="115000"/>
              </a:lnSpc>
              <a:spcAft>
                <a:spcPts val="800"/>
              </a:spcAft>
            </a:pPr>
            <a:endParaRPr lang="en-US" altLang="zh-TW" sz="2800" kern="100" dirty="0">
              <a:latin typeface="Times New Roman" panose="02020603050405020304" pitchFamily="18" charset="0"/>
              <a:ea typeface="新細明體" panose="02020500000000000000" pitchFamily="18" charset="-120"/>
              <a:cs typeface="Arial" panose="020B0604020202020204" pitchFamily="34" charset="0"/>
            </a:endParaRPr>
          </a:p>
          <a:p>
            <a:pPr>
              <a:lnSpc>
                <a:spcPct val="115000"/>
              </a:lnSpc>
              <a:spcAft>
                <a:spcPts val="800"/>
              </a:spcAft>
            </a:pPr>
            <a:r>
              <a:rPr lang="en-US" altLang="zh-TW" sz="1000" kern="100" dirty="0">
                <a:latin typeface="Times New Roman" panose="02020603050405020304" pitchFamily="18" charset="0"/>
                <a:ea typeface="新細明體" panose="02020500000000000000" pitchFamily="18" charset="-120"/>
                <a:cs typeface="Times New Roman" panose="02020603050405020304" pitchFamily="18" charset="0"/>
              </a:rPr>
              <a:t>Borrower: </a:t>
            </a:r>
          </a:p>
          <a:p>
            <a:pPr>
              <a:lnSpc>
                <a:spcPct val="115000"/>
              </a:lnSpc>
              <a:spcAft>
                <a:spcPts val="800"/>
              </a:spcAft>
            </a:pPr>
            <a:r>
              <a:rPr lang="en-US" altLang="zh-TW" sz="1000" kern="100" dirty="0">
                <a:latin typeface="Times New Roman" panose="02020603050405020304" pitchFamily="18" charset="0"/>
                <a:ea typeface="新細明體" panose="02020500000000000000" pitchFamily="18" charset="-120"/>
                <a:cs typeface="Times New Roman" panose="02020603050405020304" pitchFamily="18" charset="0"/>
              </a:rPr>
              <a:t>create user profile-&gt;ID verification-&gt;submit application form-&gt;pending approval-&gt;getting approval result-&gt;accept/reject/adjust-&gt;end of application flow</a:t>
            </a:r>
          </a:p>
          <a:p>
            <a:pPr>
              <a:lnSpc>
                <a:spcPct val="115000"/>
              </a:lnSpc>
              <a:spcAft>
                <a:spcPts val="800"/>
              </a:spcAft>
            </a:pPr>
            <a:r>
              <a:rPr lang="en-US" altLang="zh-TW" sz="1000" kern="100" dirty="0">
                <a:latin typeface="Times New Roman" panose="02020603050405020304" pitchFamily="18" charset="0"/>
                <a:ea typeface="新細明體" panose="02020500000000000000" pitchFamily="18" charset="-120"/>
                <a:cs typeface="Times New Roman" panose="02020603050405020304" pitchFamily="18" charset="0"/>
              </a:rPr>
              <a:t>Lender: </a:t>
            </a:r>
          </a:p>
          <a:p>
            <a:pPr>
              <a:lnSpc>
                <a:spcPct val="115000"/>
              </a:lnSpc>
              <a:spcAft>
                <a:spcPts val="800"/>
              </a:spcAft>
            </a:pPr>
            <a:r>
              <a:rPr lang="en-US" altLang="zh-TW" sz="1000" kern="100" dirty="0">
                <a:latin typeface="Times New Roman" panose="02020603050405020304" pitchFamily="18" charset="0"/>
                <a:ea typeface="新細明體" panose="02020500000000000000" pitchFamily="18" charset="-120"/>
                <a:cs typeface="Times New Roman" panose="02020603050405020304" pitchFamily="18" charset="0"/>
              </a:rPr>
              <a:t>received application-&gt;data verification-&gt;credit rating assessment-&gt;decision making-&gt;sending approval result-&gt;getting</a:t>
            </a:r>
            <a:r>
              <a:rPr lang="zh-TW" altLang="en-US" sz="1000" kern="100" dirty="0">
                <a:latin typeface="Times New Roman" panose="02020603050405020304" pitchFamily="18" charset="0"/>
                <a:ea typeface="新細明體" panose="02020500000000000000" pitchFamily="18" charset="-120"/>
                <a:cs typeface="Times New Roman" panose="02020603050405020304" pitchFamily="18" charset="0"/>
              </a:rPr>
              <a:t> </a:t>
            </a:r>
            <a:r>
              <a:rPr lang="en-US" altLang="zh-TW" sz="1000" kern="100" dirty="0">
                <a:latin typeface="Times New Roman" panose="02020603050405020304" pitchFamily="18" charset="0"/>
                <a:ea typeface="新細明體" panose="02020500000000000000" pitchFamily="18" charset="-120"/>
                <a:cs typeface="Times New Roman" panose="02020603050405020304" pitchFamily="18" charset="0"/>
              </a:rPr>
              <a:t>client</a:t>
            </a:r>
            <a:r>
              <a:rPr lang="zh-TW" altLang="en-US" sz="1000" kern="100" dirty="0">
                <a:latin typeface="Times New Roman" panose="02020603050405020304" pitchFamily="18" charset="0"/>
                <a:ea typeface="新細明體" panose="02020500000000000000" pitchFamily="18" charset="-120"/>
                <a:cs typeface="Times New Roman" panose="02020603050405020304" pitchFamily="18" charset="0"/>
              </a:rPr>
              <a:t> </a:t>
            </a:r>
            <a:r>
              <a:rPr lang="en-US" altLang="zh-TW" sz="1000" kern="100" dirty="0">
                <a:latin typeface="Times New Roman" panose="02020603050405020304" pitchFamily="18" charset="0"/>
                <a:ea typeface="新細明體" panose="02020500000000000000" pitchFamily="18" charset="-120"/>
                <a:cs typeface="Times New Roman" panose="02020603050405020304" pitchFamily="18" charset="0"/>
              </a:rPr>
              <a:t>response-&gt;client accept and agreement processing-&gt;fund transfer-&gt;repayment collection-&gt;a/c monitoring(regulatory alert)-&gt;client data reporting-&gt;a/c closure-&gt;end of processing flow </a:t>
            </a:r>
          </a:p>
          <a:p>
            <a:pPr>
              <a:lnSpc>
                <a:spcPct val="115000"/>
              </a:lnSpc>
              <a:spcAft>
                <a:spcPts val="800"/>
              </a:spcAft>
            </a:pPr>
            <a:endParaRPr lang="en-US" altLang="zh-TW" sz="2800" kern="100" dirty="0">
              <a:effectLst/>
              <a:latin typeface="Times New Roman" panose="02020603050405020304" pitchFamily="18" charset="0"/>
              <a:ea typeface="新細明體" panose="02020500000000000000" pitchFamily="18" charset="-120"/>
              <a:cs typeface="Arial" panose="020B0604020202020204" pitchFamily="34" charset="0"/>
            </a:endParaRPr>
          </a:p>
          <a:p>
            <a:pPr>
              <a:lnSpc>
                <a:spcPct val="115000"/>
              </a:lnSpc>
              <a:spcAft>
                <a:spcPts val="800"/>
              </a:spcAft>
            </a:pPr>
            <a:endParaRPr lang="en-US" altLang="zh-TW" sz="2800" kern="100" dirty="0">
              <a:latin typeface="Times New Roman" panose="02020603050405020304" pitchFamily="18" charset="0"/>
              <a:ea typeface="新細明體" panose="02020500000000000000" pitchFamily="18" charset="-120"/>
              <a:cs typeface="Arial" panose="020B0604020202020204" pitchFamily="34" charset="0"/>
            </a:endParaRPr>
          </a:p>
          <a:p>
            <a:pPr>
              <a:lnSpc>
                <a:spcPct val="115000"/>
              </a:lnSpc>
              <a:spcAft>
                <a:spcPts val="800"/>
              </a:spcAft>
            </a:pPr>
            <a:endParaRPr lang="en-US" altLang="zh-TW" sz="2800" kern="100" dirty="0">
              <a:effectLst/>
              <a:latin typeface="Times New Roman" panose="02020603050405020304" pitchFamily="18" charset="0"/>
              <a:ea typeface="新細明體" panose="02020500000000000000" pitchFamily="18" charset="-120"/>
              <a:cs typeface="Arial" panose="020B0604020202020204" pitchFamily="34" charset="0"/>
            </a:endParaRPr>
          </a:p>
          <a:p>
            <a:pPr>
              <a:lnSpc>
                <a:spcPct val="115000"/>
              </a:lnSpc>
              <a:spcAft>
                <a:spcPts val="800"/>
              </a:spcAft>
            </a:pPr>
            <a:endParaRPr lang="en-US" altLang="zh-TW" sz="2800" kern="100" dirty="0">
              <a:latin typeface="Times New Roman" panose="02020603050405020304" pitchFamily="18" charset="0"/>
              <a:ea typeface="新細明體" panose="02020500000000000000" pitchFamily="18" charset="-120"/>
              <a:cs typeface="Arial" panose="020B0604020202020204" pitchFamily="34" charset="0"/>
            </a:endParaRPr>
          </a:p>
          <a:p>
            <a:pPr>
              <a:lnSpc>
                <a:spcPct val="115000"/>
              </a:lnSpc>
              <a:spcAft>
                <a:spcPts val="800"/>
              </a:spcAft>
            </a:pPr>
            <a:endParaRPr lang="en-US" altLang="zh-TW" sz="2800" kern="100" dirty="0">
              <a:effectLst/>
              <a:latin typeface="Times New Roman" panose="02020603050405020304" pitchFamily="18" charset="0"/>
              <a:ea typeface="新細明體" panose="02020500000000000000" pitchFamily="18" charset="-120"/>
              <a:cs typeface="Arial" panose="020B0604020202020204" pitchFamily="34" charset="0"/>
            </a:endParaRPr>
          </a:p>
          <a:p>
            <a:pPr>
              <a:lnSpc>
                <a:spcPct val="115000"/>
              </a:lnSpc>
              <a:spcAft>
                <a:spcPts val="800"/>
              </a:spcAft>
            </a:pPr>
            <a:endParaRPr lang="en-US" altLang="zh-TW" sz="2800" kern="100" dirty="0">
              <a:latin typeface="Times New Roman" panose="02020603050405020304" pitchFamily="18" charset="0"/>
              <a:ea typeface="新細明體" panose="02020500000000000000" pitchFamily="18" charset="-120"/>
              <a:cs typeface="Arial" panose="020B0604020202020204" pitchFamily="34" charset="0"/>
            </a:endParaRPr>
          </a:p>
          <a:p>
            <a:pPr>
              <a:lnSpc>
                <a:spcPct val="115000"/>
              </a:lnSpc>
              <a:spcAft>
                <a:spcPts val="800"/>
              </a:spcAft>
            </a:pPr>
            <a:endParaRPr lang="en-US" altLang="zh-TW" sz="2800" kern="100" dirty="0">
              <a:effectLst/>
              <a:latin typeface="Times New Roman" panose="02020603050405020304" pitchFamily="18"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3500266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木桌上筆筒內的彩色鉛筆">
            <a:extLst>
              <a:ext uri="{FF2B5EF4-FFF2-40B4-BE49-F238E27FC236}">
                <a16:creationId xmlns:a16="http://schemas.microsoft.com/office/drawing/2014/main" id="{883AF07A-6859-B501-AF2F-07EF67E8BA2F}"/>
              </a:ext>
            </a:extLst>
          </p:cNvPr>
          <p:cNvPicPr>
            <a:picLocks noChangeAspect="1"/>
          </p:cNvPicPr>
          <p:nvPr/>
        </p:nvPicPr>
        <p:blipFill rotWithShape="1">
          <a:blip r:embed="rId2"/>
          <a:srcRect l="54410" r="9973" b="-2"/>
          <a:stretch/>
        </p:blipFill>
        <p:spPr>
          <a:xfrm>
            <a:off x="8532726" y="0"/>
            <a:ext cx="3659274" cy="6857999"/>
          </a:xfrm>
          <a:prstGeom prst="rect">
            <a:avLst/>
          </a:prstGeom>
        </p:spPr>
      </p:pic>
      <p:sp>
        <p:nvSpPr>
          <p:cNvPr id="12" name="文字方塊 11">
            <a:extLst>
              <a:ext uri="{FF2B5EF4-FFF2-40B4-BE49-F238E27FC236}">
                <a16:creationId xmlns:a16="http://schemas.microsoft.com/office/drawing/2014/main" id="{53C18AA4-AFE9-A93B-84B9-036DE76DE3AD}"/>
              </a:ext>
            </a:extLst>
          </p:cNvPr>
          <p:cNvSpPr txBox="1"/>
          <p:nvPr/>
        </p:nvSpPr>
        <p:spPr>
          <a:xfrm>
            <a:off x="2621280" y="2843886"/>
            <a:ext cx="3013166" cy="873701"/>
          </a:xfrm>
          <a:prstGeom prst="rect">
            <a:avLst/>
          </a:prstGeom>
          <a:noFill/>
        </p:spPr>
        <p:txBody>
          <a:bodyPr wrap="square">
            <a:spAutoFit/>
          </a:bodyPr>
          <a:lstStyle/>
          <a:p>
            <a:pPr>
              <a:lnSpc>
                <a:spcPct val="115000"/>
              </a:lnSpc>
              <a:spcAft>
                <a:spcPts val="800"/>
              </a:spcAft>
            </a:pPr>
            <a:r>
              <a:rPr lang="en-US" altLang="zh-TW" sz="4800" kern="100" dirty="0">
                <a:latin typeface="Times New Roman" panose="02020603050405020304" pitchFamily="18" charset="0"/>
                <a:ea typeface="新細明體" panose="02020500000000000000" pitchFamily="18" charset="-120"/>
                <a:cs typeface="Arial" panose="020B0604020202020204" pitchFamily="34" charset="0"/>
              </a:rPr>
              <a:t>Question 2</a:t>
            </a:r>
            <a:endParaRPr lang="en-US" altLang="zh-TW" sz="4800" kern="100" dirty="0">
              <a:effectLst/>
              <a:latin typeface="Times New Roman" panose="02020603050405020304" pitchFamily="18"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1422288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3C18AA4-AFE9-A93B-84B9-036DE76DE3AD}"/>
              </a:ext>
            </a:extLst>
          </p:cNvPr>
          <p:cNvSpPr txBox="1"/>
          <p:nvPr/>
        </p:nvSpPr>
        <p:spPr>
          <a:xfrm>
            <a:off x="0" y="0"/>
            <a:ext cx="8395061" cy="483017"/>
          </a:xfrm>
          <a:prstGeom prst="rect">
            <a:avLst/>
          </a:prstGeom>
          <a:noFill/>
        </p:spPr>
        <p:txBody>
          <a:bodyPr wrap="square">
            <a:spAutoFit/>
          </a:bodyPr>
          <a:lstStyle/>
          <a:p>
            <a:pPr>
              <a:lnSpc>
                <a:spcPct val="115000"/>
              </a:lnSpc>
              <a:spcAft>
                <a:spcPts val="800"/>
              </a:spcAft>
            </a:pPr>
            <a:r>
              <a:rPr lang="en-US" altLang="zh-TW" sz="2400" kern="100" dirty="0">
                <a:effectLst/>
                <a:latin typeface="Times New Roman" panose="02020603050405020304" pitchFamily="18" charset="0"/>
                <a:ea typeface="新細明體" panose="02020500000000000000" pitchFamily="18" charset="-120"/>
                <a:cs typeface="Arial" panose="020B0604020202020204" pitchFamily="34" charset="0"/>
              </a:rPr>
              <a:t>1</a:t>
            </a:r>
            <a:r>
              <a:rPr lang="en-US" altLang="zh-TW" sz="2400" kern="100" baseline="30000" dirty="0">
                <a:effectLst/>
                <a:latin typeface="Times New Roman" panose="02020603050405020304" pitchFamily="18" charset="0"/>
                <a:ea typeface="新細明體" panose="02020500000000000000" pitchFamily="18" charset="-120"/>
                <a:cs typeface="Arial" panose="020B0604020202020204" pitchFamily="34" charset="0"/>
              </a:rPr>
              <a:t>st</a:t>
            </a:r>
            <a:r>
              <a:rPr lang="en-US" altLang="zh-TW" sz="2400" kern="100" dirty="0">
                <a:effectLst/>
                <a:latin typeface="Times New Roman" panose="02020603050405020304" pitchFamily="18" charset="0"/>
                <a:ea typeface="新細明體" panose="02020500000000000000" pitchFamily="18" charset="-120"/>
                <a:cs typeface="Arial" panose="020B0604020202020204" pitchFamily="34" charset="0"/>
              </a:rPr>
              <a:t> draft of abandoned notes for question 2</a:t>
            </a:r>
            <a:endParaRPr lang="en-US" altLang="zh-TW" sz="2800" kern="100" dirty="0">
              <a:effectLst/>
              <a:latin typeface="Times New Roman" panose="02020603050405020304" pitchFamily="18" charset="0"/>
              <a:ea typeface="新細明體" panose="02020500000000000000" pitchFamily="18" charset="-120"/>
              <a:cs typeface="Arial" panose="020B0604020202020204" pitchFamily="34" charset="0"/>
            </a:endParaRPr>
          </a:p>
        </p:txBody>
      </p:sp>
      <p:pic>
        <p:nvPicPr>
          <p:cNvPr id="3" name="圖片 2" descr="一張含有 文字, 紙張, 筆跡, 文件 的圖片&#10;&#10;自動產生的描述">
            <a:extLst>
              <a:ext uri="{FF2B5EF4-FFF2-40B4-BE49-F238E27FC236}">
                <a16:creationId xmlns:a16="http://schemas.microsoft.com/office/drawing/2014/main" id="{65B3D6AF-26D1-1DB6-F539-B7DB54BE46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185" y="454636"/>
            <a:ext cx="4802523" cy="6403364"/>
          </a:xfrm>
          <a:prstGeom prst="rect">
            <a:avLst/>
          </a:prstGeom>
        </p:spPr>
      </p:pic>
      <p:pic>
        <p:nvPicPr>
          <p:cNvPr id="5" name="圖片 4" descr="一張含有 文字, 紙張, 筆跡, 紙製品 的圖片&#10;&#10;自動產生的描述">
            <a:extLst>
              <a:ext uri="{FF2B5EF4-FFF2-40B4-BE49-F238E27FC236}">
                <a16:creationId xmlns:a16="http://schemas.microsoft.com/office/drawing/2014/main" id="{53E96C0D-101F-CB9D-4F53-032B5940C8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5680709" y="449153"/>
            <a:ext cx="6408846" cy="6408846"/>
          </a:xfrm>
          <a:prstGeom prst="rect">
            <a:avLst/>
          </a:prstGeom>
        </p:spPr>
      </p:pic>
    </p:spTree>
    <p:extLst>
      <p:ext uri="{BB962C8B-B14F-4D97-AF65-F5344CB8AC3E}">
        <p14:creationId xmlns:p14="http://schemas.microsoft.com/office/powerpoint/2010/main" val="2804346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3C18AA4-AFE9-A93B-84B9-036DE76DE3AD}"/>
              </a:ext>
            </a:extLst>
          </p:cNvPr>
          <p:cNvSpPr txBox="1"/>
          <p:nvPr/>
        </p:nvSpPr>
        <p:spPr>
          <a:xfrm>
            <a:off x="0" y="0"/>
            <a:ext cx="8395061" cy="483017"/>
          </a:xfrm>
          <a:prstGeom prst="rect">
            <a:avLst/>
          </a:prstGeom>
          <a:noFill/>
        </p:spPr>
        <p:txBody>
          <a:bodyPr wrap="square">
            <a:spAutoFit/>
          </a:bodyPr>
          <a:lstStyle/>
          <a:p>
            <a:pPr>
              <a:lnSpc>
                <a:spcPct val="115000"/>
              </a:lnSpc>
              <a:spcAft>
                <a:spcPts val="800"/>
              </a:spcAft>
            </a:pPr>
            <a:r>
              <a:rPr lang="en-US" altLang="zh-TW" sz="2400" kern="100" dirty="0">
                <a:effectLst/>
                <a:latin typeface="Times New Roman" panose="02020603050405020304" pitchFamily="18" charset="0"/>
                <a:ea typeface="新細明體" panose="02020500000000000000" pitchFamily="18" charset="-120"/>
                <a:cs typeface="Arial" panose="020B0604020202020204" pitchFamily="34" charset="0"/>
              </a:rPr>
              <a:t>1</a:t>
            </a:r>
            <a:r>
              <a:rPr lang="en-US" altLang="zh-TW" sz="2400" kern="100" baseline="30000" dirty="0">
                <a:effectLst/>
                <a:latin typeface="Times New Roman" panose="02020603050405020304" pitchFamily="18" charset="0"/>
                <a:ea typeface="新細明體" panose="02020500000000000000" pitchFamily="18" charset="-120"/>
                <a:cs typeface="Arial" panose="020B0604020202020204" pitchFamily="34" charset="0"/>
              </a:rPr>
              <a:t>st</a:t>
            </a:r>
            <a:r>
              <a:rPr lang="en-US" altLang="zh-TW" sz="2400" kern="100" dirty="0">
                <a:effectLst/>
                <a:latin typeface="Times New Roman" panose="02020603050405020304" pitchFamily="18" charset="0"/>
                <a:ea typeface="新細明體" panose="02020500000000000000" pitchFamily="18" charset="-120"/>
                <a:cs typeface="Arial" panose="020B0604020202020204" pitchFamily="34" charset="0"/>
              </a:rPr>
              <a:t> draft of abandoned notes for question 2</a:t>
            </a:r>
            <a:endParaRPr lang="en-US" altLang="zh-TW" sz="2800" kern="100" dirty="0">
              <a:effectLst/>
              <a:latin typeface="Times New Roman" panose="02020603050405020304" pitchFamily="18" charset="0"/>
              <a:ea typeface="新細明體" panose="02020500000000000000" pitchFamily="18" charset="-120"/>
              <a:cs typeface="Arial" panose="020B0604020202020204" pitchFamily="34" charset="0"/>
            </a:endParaRPr>
          </a:p>
        </p:txBody>
      </p:sp>
      <p:sp>
        <p:nvSpPr>
          <p:cNvPr id="6" name="文字方塊 5">
            <a:extLst>
              <a:ext uri="{FF2B5EF4-FFF2-40B4-BE49-F238E27FC236}">
                <a16:creationId xmlns:a16="http://schemas.microsoft.com/office/drawing/2014/main" id="{8E3D1B02-3A6A-E6F9-8A4E-0E98E4477A74}"/>
              </a:ext>
            </a:extLst>
          </p:cNvPr>
          <p:cNvSpPr txBox="1"/>
          <p:nvPr/>
        </p:nvSpPr>
        <p:spPr>
          <a:xfrm>
            <a:off x="-1" y="841006"/>
            <a:ext cx="8395061" cy="5469382"/>
          </a:xfrm>
          <a:prstGeom prst="rect">
            <a:avLst/>
          </a:prstGeom>
          <a:noFill/>
        </p:spPr>
        <p:txBody>
          <a:bodyPr wrap="square">
            <a:spAutoFit/>
          </a:bodyPr>
          <a:lstStyle/>
          <a:p>
            <a:pPr>
              <a:lnSpc>
                <a:spcPct val="115000"/>
              </a:lnSpc>
              <a:spcAft>
                <a:spcPts val="800"/>
              </a:spcAft>
            </a:pPr>
            <a:endParaRPr lang="en-US" altLang="zh-TW" sz="2400" kern="100" dirty="0">
              <a:latin typeface="Times New Roman" panose="02020603050405020304" pitchFamily="18" charset="0"/>
              <a:ea typeface="新細明體" panose="02020500000000000000" pitchFamily="18" charset="-120"/>
              <a:cs typeface="Arial" panose="020B0604020202020204" pitchFamily="34" charset="0"/>
            </a:endParaRPr>
          </a:p>
          <a:p>
            <a:pPr>
              <a:lnSpc>
                <a:spcPct val="115000"/>
              </a:lnSpc>
              <a:spcAft>
                <a:spcPts val="800"/>
              </a:spcAft>
            </a:pPr>
            <a:r>
              <a:rPr lang="en-US" altLang="zh-TW" sz="1200" kern="100" dirty="0">
                <a:latin typeface="Times New Roman" panose="02020603050405020304" pitchFamily="18" charset="0"/>
                <a:ea typeface="新細明體" panose="02020500000000000000" pitchFamily="18" charset="-120"/>
                <a:cs typeface="Times New Roman" panose="02020603050405020304" pitchFamily="18" charset="0"/>
              </a:rPr>
              <a:t>Define problem: system enhancement project</a:t>
            </a:r>
          </a:p>
          <a:p>
            <a:pPr>
              <a:lnSpc>
                <a:spcPct val="115000"/>
              </a:lnSpc>
              <a:spcAft>
                <a:spcPts val="800"/>
              </a:spcAft>
            </a:pPr>
            <a:r>
              <a:rPr lang="en-US" altLang="zh-TW" sz="1200" kern="100" dirty="0">
                <a:latin typeface="Times New Roman" panose="02020603050405020304" pitchFamily="18" charset="0"/>
                <a:ea typeface="新細明體" panose="02020500000000000000" pitchFamily="18" charset="-120"/>
                <a:cs typeface="Times New Roman" panose="02020603050405020304" pitchFamily="18" charset="0"/>
              </a:rPr>
              <a:t>delay in system process (situational video/experience from user)</a:t>
            </a:r>
          </a:p>
          <a:p>
            <a:pPr>
              <a:lnSpc>
                <a:spcPct val="115000"/>
              </a:lnSpc>
              <a:spcAft>
                <a:spcPts val="800"/>
              </a:spcAft>
            </a:pPr>
            <a:r>
              <a:rPr lang="en-US" altLang="zh-TW" sz="1200" kern="100" dirty="0">
                <a:latin typeface="Times New Roman" panose="02020603050405020304" pitchFamily="18" charset="0"/>
                <a:ea typeface="新細明體" panose="02020500000000000000" pitchFamily="18" charset="-120"/>
                <a:cs typeface="Times New Roman" panose="02020603050405020304" pitchFamily="18" charset="0"/>
              </a:rPr>
              <a:t>System workflow revisit to see if workflow is too complex</a:t>
            </a:r>
          </a:p>
          <a:p>
            <a:pPr>
              <a:lnSpc>
                <a:spcPct val="115000"/>
              </a:lnSpc>
              <a:spcAft>
                <a:spcPts val="800"/>
              </a:spcAft>
            </a:pPr>
            <a:r>
              <a:rPr lang="en-US" altLang="zh-TW" sz="1200" kern="100" dirty="0">
                <a:latin typeface="Times New Roman" panose="02020603050405020304" pitchFamily="18" charset="0"/>
                <a:ea typeface="新細明體" panose="02020500000000000000" pitchFamily="18" charset="-120"/>
                <a:cs typeface="Times New Roman" panose="02020603050405020304" pitchFamily="18" charset="0"/>
              </a:rPr>
              <a:t>Root cause analysis (tech collaboration)</a:t>
            </a:r>
          </a:p>
          <a:p>
            <a:pPr>
              <a:lnSpc>
                <a:spcPct val="115000"/>
              </a:lnSpc>
              <a:spcAft>
                <a:spcPts val="800"/>
              </a:spcAft>
            </a:pPr>
            <a:r>
              <a:rPr lang="en-US" altLang="zh-TW" sz="1200" kern="100" dirty="0">
                <a:latin typeface="Times New Roman" panose="02020603050405020304" pitchFamily="18" charset="0"/>
                <a:ea typeface="新細明體" panose="02020500000000000000" pitchFamily="18" charset="-120"/>
                <a:cs typeface="Times New Roman" panose="02020603050405020304" pitchFamily="18" charset="0"/>
              </a:rPr>
              <a:t>Communication and improvement plan on system enhancement</a:t>
            </a:r>
          </a:p>
          <a:p>
            <a:pPr>
              <a:lnSpc>
                <a:spcPct val="115000"/>
              </a:lnSpc>
              <a:spcAft>
                <a:spcPts val="800"/>
              </a:spcAft>
            </a:pPr>
            <a:r>
              <a:rPr lang="en-US" altLang="zh-TW" sz="1200" kern="100" dirty="0">
                <a:latin typeface="Times New Roman" panose="02020603050405020304" pitchFamily="18" charset="0"/>
                <a:ea typeface="新細明體" panose="02020500000000000000" pitchFamily="18" charset="-120"/>
                <a:cs typeface="Times New Roman" panose="02020603050405020304" pitchFamily="18" charset="0"/>
              </a:rPr>
              <a:t>Problem research</a:t>
            </a:r>
          </a:p>
          <a:p>
            <a:pPr>
              <a:lnSpc>
                <a:spcPct val="115000"/>
              </a:lnSpc>
              <a:spcAft>
                <a:spcPts val="800"/>
              </a:spcAft>
            </a:pPr>
            <a:r>
              <a:rPr lang="en-US" altLang="zh-TW" sz="1200" kern="100" dirty="0">
                <a:latin typeface="Times New Roman" panose="02020603050405020304" pitchFamily="18" charset="0"/>
                <a:ea typeface="新細明體" panose="02020500000000000000" pitchFamily="18" charset="-120"/>
                <a:cs typeface="Times New Roman" panose="02020603050405020304" pitchFamily="18" charset="0"/>
              </a:rPr>
              <a:t>Research for workflow, business, market</a:t>
            </a:r>
          </a:p>
          <a:p>
            <a:pPr>
              <a:lnSpc>
                <a:spcPct val="115000"/>
              </a:lnSpc>
              <a:spcAft>
                <a:spcPts val="800"/>
              </a:spcAft>
            </a:pPr>
            <a:r>
              <a:rPr lang="en-US" altLang="zh-TW" sz="1200" kern="100" dirty="0">
                <a:latin typeface="Times New Roman" panose="02020603050405020304" pitchFamily="18" charset="0"/>
                <a:ea typeface="新細明體" panose="02020500000000000000" pitchFamily="18" charset="-120"/>
                <a:cs typeface="Times New Roman" panose="02020603050405020304" pitchFamily="18" charset="0"/>
              </a:rPr>
              <a:t>Identify delays in tiny process</a:t>
            </a:r>
          </a:p>
          <a:p>
            <a:pPr>
              <a:lnSpc>
                <a:spcPct val="115000"/>
              </a:lnSpc>
              <a:spcAft>
                <a:spcPts val="800"/>
              </a:spcAft>
            </a:pPr>
            <a:r>
              <a:rPr lang="en-US" altLang="zh-TW" sz="1200" kern="100" dirty="0">
                <a:latin typeface="Times New Roman" panose="02020603050405020304" pitchFamily="18" charset="0"/>
                <a:ea typeface="新細明體" panose="02020500000000000000" pitchFamily="18" charset="-120"/>
                <a:cs typeface="Times New Roman" panose="02020603050405020304" pitchFamily="18" charset="0"/>
              </a:rPr>
              <a:t>Solution construction</a:t>
            </a:r>
          </a:p>
          <a:p>
            <a:pPr>
              <a:lnSpc>
                <a:spcPct val="115000"/>
              </a:lnSpc>
              <a:spcAft>
                <a:spcPts val="800"/>
              </a:spcAft>
            </a:pPr>
            <a:r>
              <a:rPr lang="en-US" altLang="zh-TW" sz="1200" kern="100" dirty="0">
                <a:latin typeface="Times New Roman" panose="02020603050405020304" pitchFamily="18" charset="0"/>
                <a:ea typeface="新細明體" panose="02020500000000000000" pitchFamily="18" charset="-120"/>
                <a:cs typeface="Times New Roman" panose="02020603050405020304" pitchFamily="18" charset="0"/>
              </a:rPr>
              <a:t>Project presentation, MVP planning, budget plan, resources control, launching plan</a:t>
            </a:r>
          </a:p>
          <a:p>
            <a:pPr>
              <a:lnSpc>
                <a:spcPct val="115000"/>
              </a:lnSpc>
              <a:spcAft>
                <a:spcPts val="800"/>
              </a:spcAft>
            </a:pPr>
            <a:r>
              <a:rPr lang="en-US" altLang="zh-TW" sz="1200" kern="100" dirty="0">
                <a:latin typeface="Times New Roman" panose="02020603050405020304" pitchFamily="18" charset="0"/>
                <a:ea typeface="新細明體" panose="02020500000000000000" pitchFamily="18" charset="-120"/>
                <a:cs typeface="Times New Roman" panose="02020603050405020304" pitchFamily="18" charset="0"/>
              </a:rPr>
              <a:t>Main focus: Turnaround, SLA, process</a:t>
            </a:r>
            <a:r>
              <a:rPr lang="zh-TW" altLang="en-US" sz="1200" kern="100" dirty="0">
                <a:latin typeface="Times New Roman" panose="02020603050405020304" pitchFamily="18" charset="0"/>
                <a:ea typeface="新細明體" panose="02020500000000000000" pitchFamily="18" charset="-120"/>
                <a:cs typeface="Times New Roman" panose="02020603050405020304" pitchFamily="18" charset="0"/>
              </a:rPr>
              <a:t> </a:t>
            </a:r>
            <a:r>
              <a:rPr lang="en-US" altLang="zh-TW" sz="1200" kern="100" dirty="0">
                <a:latin typeface="Times New Roman" panose="02020603050405020304" pitchFamily="18" charset="0"/>
                <a:ea typeface="新細明體" panose="02020500000000000000" pitchFamily="18" charset="-120"/>
                <a:cs typeface="Times New Roman" panose="02020603050405020304" pitchFamily="18" charset="0"/>
              </a:rPr>
              <a:t>time</a:t>
            </a:r>
          </a:p>
          <a:p>
            <a:pPr>
              <a:lnSpc>
                <a:spcPct val="115000"/>
              </a:lnSpc>
              <a:spcAft>
                <a:spcPts val="800"/>
              </a:spcAft>
            </a:pPr>
            <a:r>
              <a:rPr lang="en-US" altLang="zh-TW" sz="1200" kern="100" dirty="0">
                <a:latin typeface="Times New Roman" panose="02020603050405020304" pitchFamily="18" charset="0"/>
                <a:ea typeface="新細明體" panose="02020500000000000000" pitchFamily="18" charset="-120"/>
                <a:cs typeface="Times New Roman" panose="02020603050405020304" pitchFamily="18" charset="0"/>
              </a:rPr>
              <a:t>Keep work and decision transparent</a:t>
            </a:r>
          </a:p>
          <a:p>
            <a:pPr>
              <a:lnSpc>
                <a:spcPct val="115000"/>
              </a:lnSpc>
              <a:spcAft>
                <a:spcPts val="800"/>
              </a:spcAft>
            </a:pPr>
            <a:r>
              <a:rPr lang="en-US" altLang="zh-TW" sz="1200" kern="100" dirty="0">
                <a:latin typeface="Times New Roman" panose="02020603050405020304" pitchFamily="18" charset="0"/>
                <a:ea typeface="新細明體" panose="02020500000000000000" pitchFamily="18" charset="-120"/>
                <a:cs typeface="Times New Roman" panose="02020603050405020304" pitchFamily="18" charset="0"/>
              </a:rPr>
              <a:t>Have plans for: deployment, data comparison of leading time/monitoring, </a:t>
            </a:r>
            <a:r>
              <a:rPr lang="zh-TW" altLang="en-US" sz="1200" kern="100" dirty="0">
                <a:latin typeface="Times New Roman" panose="02020603050405020304" pitchFamily="18" charset="0"/>
                <a:ea typeface="新細明體" panose="02020500000000000000" pitchFamily="18" charset="-120"/>
                <a:cs typeface="Times New Roman" panose="02020603050405020304" pitchFamily="18" charset="0"/>
              </a:rPr>
              <a:t> </a:t>
            </a:r>
            <a:r>
              <a:rPr lang="en-US" altLang="zh-TW" sz="1200" kern="100" dirty="0">
                <a:latin typeface="Times New Roman" panose="02020603050405020304" pitchFamily="18" charset="0"/>
                <a:ea typeface="新細明體" panose="02020500000000000000" pitchFamily="18" charset="-120"/>
                <a:cs typeface="Times New Roman" panose="02020603050405020304" pitchFamily="18" charset="0"/>
              </a:rPr>
              <a:t>continuous follow-up to get user feedback for enhancement review, network traffic check</a:t>
            </a:r>
          </a:p>
          <a:p>
            <a:pPr>
              <a:lnSpc>
                <a:spcPct val="115000"/>
              </a:lnSpc>
              <a:spcAft>
                <a:spcPts val="800"/>
              </a:spcAft>
            </a:pPr>
            <a:r>
              <a:rPr lang="en-US" altLang="zh-TW" sz="1200" kern="100" dirty="0">
                <a:latin typeface="Times New Roman" panose="02020603050405020304" pitchFamily="18" charset="0"/>
                <a:ea typeface="新細明體" panose="02020500000000000000" pitchFamily="18" charset="-120"/>
                <a:cs typeface="Times New Roman" panose="02020603050405020304" pitchFamily="18" charset="0"/>
              </a:rPr>
              <a:t>Possible solution for lowering SLA/process time: OCR</a:t>
            </a:r>
          </a:p>
          <a:p>
            <a:pPr>
              <a:lnSpc>
                <a:spcPct val="115000"/>
              </a:lnSpc>
              <a:spcAft>
                <a:spcPts val="800"/>
              </a:spcAft>
            </a:pPr>
            <a:endParaRPr lang="en-US" altLang="zh-TW" sz="1400" kern="100" dirty="0">
              <a:latin typeface="Times New Roman" panose="02020603050405020304" pitchFamily="18" charset="0"/>
              <a:ea typeface="新細明體" panose="02020500000000000000" pitchFamily="18" charset="-120"/>
              <a:cs typeface="Arial" panose="020B0604020202020204" pitchFamily="34" charset="0"/>
            </a:endParaRPr>
          </a:p>
        </p:txBody>
      </p:sp>
      <p:pic>
        <p:nvPicPr>
          <p:cNvPr id="7" name="Picture 3" descr="木桌上筆筒內的彩色鉛筆">
            <a:extLst>
              <a:ext uri="{FF2B5EF4-FFF2-40B4-BE49-F238E27FC236}">
                <a16:creationId xmlns:a16="http://schemas.microsoft.com/office/drawing/2014/main" id="{0E134A48-BC6F-AA5B-8429-08558FCA57B2}"/>
              </a:ext>
            </a:extLst>
          </p:cNvPr>
          <p:cNvPicPr>
            <a:picLocks noChangeAspect="1"/>
          </p:cNvPicPr>
          <p:nvPr/>
        </p:nvPicPr>
        <p:blipFill rotWithShape="1">
          <a:blip r:embed="rId2"/>
          <a:srcRect l="54410" r="9973" b="-2"/>
          <a:stretch/>
        </p:blipFill>
        <p:spPr>
          <a:xfrm>
            <a:off x="8532726" y="0"/>
            <a:ext cx="3659274" cy="6857999"/>
          </a:xfrm>
          <a:prstGeom prst="rect">
            <a:avLst/>
          </a:prstGeom>
        </p:spPr>
      </p:pic>
    </p:spTree>
    <p:extLst>
      <p:ext uri="{BB962C8B-B14F-4D97-AF65-F5344CB8AC3E}">
        <p14:creationId xmlns:p14="http://schemas.microsoft.com/office/powerpoint/2010/main" val="1029358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木桌上筆筒內的彩色鉛筆">
            <a:extLst>
              <a:ext uri="{FF2B5EF4-FFF2-40B4-BE49-F238E27FC236}">
                <a16:creationId xmlns:a16="http://schemas.microsoft.com/office/drawing/2014/main" id="{883AF07A-6859-B501-AF2F-07EF67E8BA2F}"/>
              </a:ext>
            </a:extLst>
          </p:cNvPr>
          <p:cNvPicPr>
            <a:picLocks noChangeAspect="1"/>
          </p:cNvPicPr>
          <p:nvPr/>
        </p:nvPicPr>
        <p:blipFill rotWithShape="1">
          <a:blip r:embed="rId2"/>
          <a:srcRect l="54410" r="9973" b="-2"/>
          <a:stretch/>
        </p:blipFill>
        <p:spPr>
          <a:xfrm>
            <a:off x="8532726" y="0"/>
            <a:ext cx="3659274" cy="6857999"/>
          </a:xfrm>
          <a:prstGeom prst="rect">
            <a:avLst/>
          </a:prstGeom>
        </p:spPr>
      </p:pic>
      <p:sp>
        <p:nvSpPr>
          <p:cNvPr id="12" name="文字方塊 11">
            <a:extLst>
              <a:ext uri="{FF2B5EF4-FFF2-40B4-BE49-F238E27FC236}">
                <a16:creationId xmlns:a16="http://schemas.microsoft.com/office/drawing/2014/main" id="{53C18AA4-AFE9-A93B-84B9-036DE76DE3AD}"/>
              </a:ext>
            </a:extLst>
          </p:cNvPr>
          <p:cNvSpPr txBox="1"/>
          <p:nvPr/>
        </p:nvSpPr>
        <p:spPr>
          <a:xfrm>
            <a:off x="0" y="0"/>
            <a:ext cx="8647611" cy="7300717"/>
          </a:xfrm>
          <a:prstGeom prst="rect">
            <a:avLst/>
          </a:prstGeom>
          <a:noFill/>
        </p:spPr>
        <p:txBody>
          <a:bodyPr wrap="square">
            <a:spAutoFit/>
          </a:bodyPr>
          <a:lstStyle/>
          <a:p>
            <a:pPr>
              <a:lnSpc>
                <a:spcPct val="115000"/>
              </a:lnSpc>
              <a:spcAft>
                <a:spcPts val="800"/>
              </a:spcAft>
            </a:pPr>
            <a:r>
              <a:rPr lang="en-US" altLang="zh-TW" sz="2400" kern="100" dirty="0">
                <a:latin typeface="Times New Roman" panose="02020603050405020304" pitchFamily="18" charset="0"/>
                <a:ea typeface="新細明體" panose="02020500000000000000" pitchFamily="18" charset="-120"/>
                <a:cs typeface="Arial" panose="020B0604020202020204" pitchFamily="34" charset="0"/>
              </a:rPr>
              <a:t>Q2 2. </a:t>
            </a:r>
            <a:r>
              <a:rPr lang="en-US" altLang="zh-HK" sz="1200" dirty="0"/>
              <a:t>Can you outline the steps you would take, any key factors or actions you would take?</a:t>
            </a:r>
            <a:endParaRPr lang="en-US" altLang="zh-HK" sz="1200" kern="100" dirty="0">
              <a:latin typeface="Times New Roman" panose="02020603050405020304" pitchFamily="18" charset="0"/>
              <a:ea typeface="新細明體" panose="02020500000000000000" pitchFamily="18" charset="-120"/>
              <a:cs typeface="Arial" panose="020B0604020202020204" pitchFamily="34" charset="0"/>
            </a:endParaRPr>
          </a:p>
          <a:p>
            <a:pPr>
              <a:lnSpc>
                <a:spcPct val="115000"/>
              </a:lnSpc>
              <a:spcAft>
                <a:spcPts val="800"/>
              </a:spcAft>
            </a:pPr>
            <a:r>
              <a:rPr lang="en-US" altLang="zh-TW" sz="1200" kern="100" dirty="0">
                <a:latin typeface="Times New Roman" panose="02020603050405020304" pitchFamily="18" charset="0"/>
                <a:ea typeface="新細明體" panose="02020500000000000000" pitchFamily="18" charset="-120"/>
                <a:cs typeface="Arial" panose="020B0604020202020204" pitchFamily="34" charset="0"/>
              </a:rPr>
              <a:t>My Steps will be as following:</a:t>
            </a:r>
          </a:p>
          <a:p>
            <a:pPr>
              <a:lnSpc>
                <a:spcPct val="115000"/>
              </a:lnSpc>
              <a:spcAft>
                <a:spcPts val="800"/>
              </a:spcAft>
            </a:pPr>
            <a:endParaRPr lang="en-US" altLang="zh-TW" sz="1200" kern="100" dirty="0">
              <a:latin typeface="Times New Roman" panose="02020603050405020304" pitchFamily="18" charset="0"/>
              <a:ea typeface="新細明體" panose="02020500000000000000" pitchFamily="18" charset="-120"/>
              <a:cs typeface="Arial" panose="020B0604020202020204" pitchFamily="34" charset="0"/>
            </a:endParaRPr>
          </a:p>
          <a:p>
            <a:pPr marL="228600" indent="-228600">
              <a:lnSpc>
                <a:spcPct val="115000"/>
              </a:lnSpc>
              <a:spcAft>
                <a:spcPts val="800"/>
              </a:spcAft>
              <a:buFont typeface="+mj-lt"/>
              <a:buAutoNum type="arabicPeriod"/>
            </a:pPr>
            <a:r>
              <a:rPr lang="en-US" altLang="zh-TW" sz="1200" kern="100" dirty="0">
                <a:latin typeface="Times New Roman" panose="02020603050405020304" pitchFamily="18" charset="0"/>
                <a:ea typeface="新細明體" panose="02020500000000000000" pitchFamily="18" charset="-120"/>
                <a:cs typeface="Arial" panose="020B0604020202020204" pitchFamily="34" charset="0"/>
              </a:rPr>
              <a:t>Gathering information for the platform, performance(both current and historical), user expectation, business workflow, every involved roles within process, stakeholders involved, and any research needed in enhancing the platform. Those information can be gathered from stakeholders, system documentation, previous project documentation, database record, interviews with users, internet research etc.</a:t>
            </a:r>
          </a:p>
          <a:p>
            <a:pPr marL="228600" indent="-228600">
              <a:lnSpc>
                <a:spcPct val="115000"/>
              </a:lnSpc>
              <a:spcAft>
                <a:spcPts val="800"/>
              </a:spcAft>
              <a:buFont typeface="+mj-lt"/>
              <a:buAutoNum type="arabicPeriod"/>
            </a:pPr>
            <a:r>
              <a:rPr lang="en-US" altLang="zh-TW" sz="1200" kern="100" dirty="0">
                <a:latin typeface="Times New Roman" panose="02020603050405020304" pitchFamily="18" charset="0"/>
                <a:ea typeface="新細明體" panose="02020500000000000000" pitchFamily="18" charset="-120"/>
                <a:cs typeface="Arial" panose="020B0604020202020204" pitchFamily="34" charset="0"/>
              </a:rPr>
              <a:t>Problem questioning to know the difference between ‘delays’ and ‘normal’ in platform performance, discussing with project manager, product manager, user to define the duration differences. Breakdown problem into minimal unit process to check where did the ‘delayed’ happened, figure out estimated duration for each unit process and compare the fact with historical data. Identify if it is manual process or system process, evaluate the resources we need to enhance the efficiency. E.g. if it is a manual process, platform training session may help operator in getting familiar with the operation, improving efficiency and so shorten the process time. If it is system process, work with technical lead in finding any tools/ technology can be used to enhance user experience. Evaluate the costs, manpower, time with project manager and product manager, figuring out options with pros and cons. </a:t>
            </a:r>
          </a:p>
          <a:p>
            <a:pPr marL="228600" indent="-228600">
              <a:lnSpc>
                <a:spcPct val="115000"/>
              </a:lnSpc>
              <a:spcAft>
                <a:spcPts val="800"/>
              </a:spcAft>
              <a:buFont typeface="+mj-lt"/>
              <a:buAutoNum type="arabicPeriod"/>
            </a:pPr>
            <a:r>
              <a:rPr lang="en-US" altLang="zh-TW" sz="1200" kern="100" dirty="0">
                <a:latin typeface="Times New Roman" panose="02020603050405020304" pitchFamily="18" charset="0"/>
                <a:ea typeface="新細明體" panose="02020500000000000000" pitchFamily="18" charset="-120"/>
                <a:cs typeface="Arial" panose="020B0604020202020204" pitchFamily="34" charset="0"/>
              </a:rPr>
              <a:t>Project building, showing the possible options to address the problems, presenting solutions to get stakeholders mutual consent in the project direction, budget and timeline. Kickstarting the project with detailed project documentation, working with technical team in ensuring quality deliverables in timely manner. Work with project manager in resources planning, testing arrangement and launching plans. Minimalize the business effects to users during system deployment, supporting continuous communication on product enhancement between users and tech teams.</a:t>
            </a:r>
          </a:p>
          <a:p>
            <a:pPr>
              <a:lnSpc>
                <a:spcPct val="115000"/>
              </a:lnSpc>
              <a:spcAft>
                <a:spcPts val="800"/>
              </a:spcAft>
            </a:pPr>
            <a:r>
              <a:rPr lang="en-US" altLang="zh-TW" sz="1200" kern="100" dirty="0">
                <a:latin typeface="Times New Roman" panose="02020603050405020304" pitchFamily="18" charset="0"/>
                <a:ea typeface="新細明體" panose="02020500000000000000" pitchFamily="18" charset="-120"/>
                <a:cs typeface="Arial" panose="020B0604020202020204" pitchFamily="34" charset="0"/>
              </a:rPr>
              <a:t>In short, the steps I take can be simplified to 6 steps:</a:t>
            </a:r>
          </a:p>
          <a:p>
            <a:pPr>
              <a:lnSpc>
                <a:spcPct val="115000"/>
              </a:lnSpc>
              <a:spcAft>
                <a:spcPts val="800"/>
              </a:spcAft>
            </a:pPr>
            <a:r>
              <a:rPr lang="en-US" altLang="zh-TW" sz="1200" kern="100" dirty="0">
                <a:latin typeface="Times New Roman" panose="02020603050405020304" pitchFamily="18" charset="0"/>
                <a:ea typeface="新細明體" panose="02020500000000000000" pitchFamily="18" charset="-120"/>
                <a:cs typeface="Arial" panose="020B0604020202020204" pitchFamily="34" charset="0"/>
              </a:rPr>
              <a:t>Platform/ workflow understanding-&gt;problem identification-&gt;solution building-&gt;project initiation-&gt;project contribution-&gt;project closing</a:t>
            </a:r>
          </a:p>
          <a:p>
            <a:pPr>
              <a:lnSpc>
                <a:spcPct val="115000"/>
              </a:lnSpc>
              <a:spcAft>
                <a:spcPts val="800"/>
              </a:spcAft>
            </a:pPr>
            <a:r>
              <a:rPr lang="en-US" altLang="zh-TW" sz="1200" kern="100" dirty="0">
                <a:latin typeface="Times New Roman" panose="02020603050405020304" pitchFamily="18" charset="0"/>
                <a:ea typeface="新細明體" panose="02020500000000000000" pitchFamily="18" charset="-120"/>
                <a:cs typeface="Arial" panose="020B0604020202020204" pitchFamily="34" charset="0"/>
              </a:rPr>
              <a:t>Key factors/ actions I would</a:t>
            </a:r>
            <a:r>
              <a:rPr lang="zh-TW" altLang="en-US" sz="1200" kern="100" dirty="0">
                <a:latin typeface="Times New Roman" panose="02020603050405020304" pitchFamily="18" charset="0"/>
                <a:ea typeface="新細明體" panose="02020500000000000000" pitchFamily="18" charset="-120"/>
                <a:cs typeface="Arial" panose="020B0604020202020204" pitchFamily="34" charset="0"/>
              </a:rPr>
              <a:t> </a:t>
            </a:r>
            <a:r>
              <a:rPr lang="en-US" altLang="zh-TW" sz="1200" kern="100" dirty="0">
                <a:latin typeface="Times New Roman" panose="02020603050405020304" pitchFamily="18" charset="0"/>
                <a:ea typeface="新細明體" panose="02020500000000000000" pitchFamily="18" charset="-120"/>
                <a:cs typeface="Arial" panose="020B0604020202020204" pitchFamily="34" charset="0"/>
              </a:rPr>
              <a:t>take:</a:t>
            </a:r>
          </a:p>
          <a:p>
            <a:pPr>
              <a:lnSpc>
                <a:spcPct val="115000"/>
              </a:lnSpc>
              <a:spcAft>
                <a:spcPts val="800"/>
              </a:spcAft>
            </a:pPr>
            <a:r>
              <a:rPr lang="en-US" altLang="zh-TW" sz="1200" kern="100" dirty="0">
                <a:latin typeface="Times New Roman" panose="02020603050405020304" pitchFamily="18" charset="0"/>
                <a:ea typeface="新細明體" panose="02020500000000000000" pitchFamily="18" charset="-120"/>
                <a:cs typeface="Arial" panose="020B0604020202020204" pitchFamily="34" charset="0"/>
              </a:rPr>
              <a:t>Keep every information/ discussion in record, maintain a detailed knowledge database to avoid information loss. </a:t>
            </a:r>
          </a:p>
          <a:p>
            <a:pPr>
              <a:lnSpc>
                <a:spcPct val="115000"/>
              </a:lnSpc>
              <a:spcAft>
                <a:spcPts val="800"/>
              </a:spcAft>
            </a:pPr>
            <a:r>
              <a:rPr lang="en-US" altLang="zh-TW" sz="1200" kern="100" dirty="0">
                <a:latin typeface="Times New Roman" panose="02020603050405020304" pitchFamily="18" charset="0"/>
                <a:ea typeface="新細明體" panose="02020500000000000000" pitchFamily="18" charset="-120"/>
                <a:cs typeface="Arial" panose="020B0604020202020204" pitchFamily="34" charset="0"/>
              </a:rPr>
              <a:t>Making sure development progress on track, timely follow-up when requirement/ task priority change. </a:t>
            </a:r>
          </a:p>
          <a:p>
            <a:pPr>
              <a:lnSpc>
                <a:spcPct val="115000"/>
              </a:lnSpc>
              <a:spcAft>
                <a:spcPts val="800"/>
              </a:spcAft>
            </a:pPr>
            <a:r>
              <a:rPr lang="en-US" altLang="zh-TW" sz="1200" kern="100" dirty="0">
                <a:latin typeface="Times New Roman" panose="02020603050405020304" pitchFamily="18" charset="0"/>
                <a:ea typeface="新細明體" panose="02020500000000000000" pitchFamily="18" charset="-120"/>
                <a:cs typeface="Arial" panose="020B0604020202020204" pitchFamily="34" charset="0"/>
              </a:rPr>
              <a:t>Ensuring any changes to the project are transparent to stakeholders.</a:t>
            </a:r>
            <a:endParaRPr lang="en-US" altLang="zh-TW" sz="2800" kern="100" dirty="0">
              <a:latin typeface="Times New Roman" panose="02020603050405020304" pitchFamily="18" charset="0"/>
              <a:ea typeface="新細明體" panose="02020500000000000000" pitchFamily="18" charset="-120"/>
              <a:cs typeface="Arial" panose="020B0604020202020204" pitchFamily="34" charset="0"/>
            </a:endParaRPr>
          </a:p>
          <a:p>
            <a:pPr>
              <a:lnSpc>
                <a:spcPct val="115000"/>
              </a:lnSpc>
              <a:spcAft>
                <a:spcPts val="800"/>
              </a:spcAft>
            </a:pPr>
            <a:endParaRPr lang="en-US" altLang="zh-TW" sz="2800" kern="100" dirty="0">
              <a:effectLst/>
              <a:latin typeface="Times New Roman" panose="02020603050405020304" pitchFamily="18"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2221828343"/>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1827</Words>
  <Application>Microsoft Office PowerPoint</Application>
  <PresentationFormat>寬螢幕</PresentationFormat>
  <Paragraphs>116</Paragraphs>
  <Slides>12</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12</vt:i4>
      </vt:variant>
    </vt:vector>
  </HeadingPairs>
  <TitlesOfParts>
    <vt:vector size="17" baseType="lpstr">
      <vt:lpstr>Aptos</vt:lpstr>
      <vt:lpstr>Aptos Display</vt:lpstr>
      <vt:lpstr>Arial</vt:lpstr>
      <vt:lpstr>Times New Roman</vt:lpstr>
      <vt:lpstr>Office 佈景主題</vt:lpstr>
      <vt:lpstr>Draft/ Abandoned Notes</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Draft/ Abandoned Notes</dc:title>
  <dc:creator>Franco Fan</dc:creator>
  <cp:lastModifiedBy>ka ho fan</cp:lastModifiedBy>
  <cp:revision>1</cp:revision>
  <dcterms:created xsi:type="dcterms:W3CDTF">2024-01-22T00:50:50Z</dcterms:created>
  <dcterms:modified xsi:type="dcterms:W3CDTF">2024-01-23T22:43:20Z</dcterms:modified>
</cp:coreProperties>
</file>