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91DA-30C2-43CA-9CEF-5F0F225F44EA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2E19-7B9B-41BF-9DA8-4B8B994C40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F047-9EF4-4569-96A6-DE698D684D44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8B0A-C963-4ECF-AE84-29E40F2F799C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609-055F-4F3B-9F31-67F794826954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ABB0-82C2-436E-B5A3-ECDBE8CECBD5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D27C-AA9E-43AE-BD2A-EA30A96EF604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6E1D-8D91-499A-ABCE-5348462A5CC6}" type="datetime1">
              <a:rPr lang="es-ES" smtClean="0"/>
              <a:t>07/06/2019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674C-5C94-412B-B4C6-DFBD85A8A1C8}" type="datetime1">
              <a:rPr lang="es-ES" smtClean="0"/>
              <a:t>07/06/2019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D0A4-9B01-4293-8D85-765F0DF4BEF7}" type="datetime1">
              <a:rPr lang="es-ES" smtClean="0"/>
              <a:t>07/06/2019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8EFA-8047-4A34-965A-0B3F78C936DB}" type="datetime1">
              <a:rPr lang="es-ES" smtClean="0"/>
              <a:t>07/06/2019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DAF7-A4BD-4623-B4E7-43790A0956B4}" type="datetime1">
              <a:rPr lang="es-ES" smtClean="0"/>
              <a:t>07/06/2019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CC0-70AD-4F64-889D-DB06CB47CE22}" type="datetime1">
              <a:rPr lang="es-ES" smtClean="0"/>
              <a:t>07/06/2019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7CF0-8679-40BE-842D-C76765ADBDA5}" type="datetime1">
              <a:rPr lang="es-ES" smtClean="0"/>
              <a:t>07/06/2019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4FC336C-9FBA-43F5-A485-0BE41DA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8F6A-28C7-4905-A613-E0C9EE8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4123"/>
            <a:ext cx="7886700" cy="2067131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Seguimiento 2 </a:t>
            </a:r>
            <a:br>
              <a:rPr lang="es-ES" sz="48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</a:br>
            <a:r>
              <a:rPr lang="es-ES" sz="48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Proyecto Integrador</a:t>
            </a:r>
            <a:b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</a:br>
            <a:r>
              <a:rPr lang="es-CO" sz="4000" dirty="0">
                <a:solidFill>
                  <a:schemeClr val="accent1">
                    <a:lumMod val="75000"/>
                  </a:schemeClr>
                </a:solidFill>
                <a:latin typeface="FS Joey" panose="02000506040000020004" pitchFamily="2" charset="0"/>
              </a:rPr>
              <a:t>Procesamiento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S Joey" panose="02000506040000020004" pitchFamily="2" charset="0"/>
              </a:rPr>
              <a:t> 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  <a:latin typeface="FS Joey" panose="02000506040000020004" pitchFamily="2" charset="0"/>
              </a:rPr>
              <a:t>de texto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0A3BF-407A-47D4-9F90-8F125F6F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29002"/>
            <a:ext cx="7886700" cy="2170321"/>
          </a:xfrm>
        </p:spPr>
        <p:txBody>
          <a:bodyPr>
            <a:normAutofit fontScale="85000" lnSpcReduction="20000"/>
          </a:bodyPr>
          <a:lstStyle/>
          <a:p>
            <a:r>
              <a:rPr lang="es-ES" b="1" u="sng" dirty="0">
                <a:latin typeface="FS Joey" panose="02000506040000020004" pitchFamily="2" charset="0"/>
              </a:rPr>
              <a:t>Equipo 4</a:t>
            </a:r>
          </a:p>
          <a:p>
            <a:r>
              <a:rPr lang="es-ES" dirty="0">
                <a:latin typeface="FS Joey" panose="02000506040000020004" pitchFamily="2" charset="0"/>
              </a:rPr>
              <a:t>Juan Diego Estrada Pérez</a:t>
            </a:r>
          </a:p>
          <a:p>
            <a:r>
              <a:rPr lang="es-ES" dirty="0">
                <a:latin typeface="FS Joey" panose="02000506040000020004" pitchFamily="2" charset="0"/>
              </a:rPr>
              <a:t>Andrés Franco Zapata</a:t>
            </a:r>
          </a:p>
          <a:p>
            <a:r>
              <a:rPr lang="es-ES" dirty="0">
                <a:latin typeface="FS Joey" panose="02000506040000020004" pitchFamily="2" charset="0"/>
              </a:rPr>
              <a:t>Liceth Cristina Mosquera Galvis</a:t>
            </a:r>
          </a:p>
          <a:p>
            <a:r>
              <a:rPr lang="es-ES" dirty="0">
                <a:latin typeface="FS Joey" panose="02000506040000020004" pitchFamily="2" charset="0"/>
              </a:rPr>
              <a:t>Alejandro Palacio Vásquez</a:t>
            </a:r>
          </a:p>
          <a:p>
            <a:r>
              <a:rPr lang="es-ES" dirty="0">
                <a:latin typeface="FS Joey" panose="02000506040000020004" pitchFamily="2" charset="0"/>
              </a:rPr>
              <a:t>Johan Steward Rios Naranjo</a:t>
            </a:r>
          </a:p>
          <a:p>
            <a:endParaRPr lang="es-ES" dirty="0">
              <a:latin typeface="FS Joey" panose="02000506040000020004" pitchFamily="2" charset="0"/>
            </a:endParaRPr>
          </a:p>
          <a:p>
            <a:endParaRPr lang="es-CO" dirty="0">
              <a:latin typeface="FS Joey" panose="02000506040000020004" pitchFamily="2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1E3FF3-975B-4437-9C70-E3AE63AD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0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Indexación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CD86E66-B091-4FB6-B22A-D992389D1C4E}"/>
              </a:ext>
            </a:extLst>
          </p:cNvPr>
          <p:cNvSpPr/>
          <p:nvPr/>
        </p:nvSpPr>
        <p:spPr>
          <a:xfrm>
            <a:off x="3484636" y="1057618"/>
            <a:ext cx="2075022" cy="108421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Documentos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92378AD-FDF7-418F-8D09-DC12A79B4E71}"/>
              </a:ext>
            </a:extLst>
          </p:cNvPr>
          <p:cNvGrpSpPr/>
          <p:nvPr/>
        </p:nvGrpSpPr>
        <p:grpSpPr>
          <a:xfrm>
            <a:off x="855237" y="2377438"/>
            <a:ext cx="7491929" cy="888206"/>
            <a:chOff x="855237" y="2730137"/>
            <a:chExt cx="7491929" cy="888206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652048B0-2AB3-4A88-AAFF-0B99A42093BC}"/>
                </a:ext>
              </a:extLst>
            </p:cNvPr>
            <p:cNvSpPr/>
            <p:nvPr/>
          </p:nvSpPr>
          <p:spPr>
            <a:xfrm>
              <a:off x="855237" y="2730137"/>
              <a:ext cx="7491929" cy="888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555694FE-1F98-417D-96A2-5DD16D17B1A7}"/>
                </a:ext>
              </a:extLst>
            </p:cNvPr>
            <p:cNvGrpSpPr/>
            <p:nvPr/>
          </p:nvGrpSpPr>
          <p:grpSpPr>
            <a:xfrm>
              <a:off x="952827" y="2861864"/>
              <a:ext cx="7238347" cy="607418"/>
              <a:chOff x="470262" y="2861864"/>
              <a:chExt cx="7238347" cy="607418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77530F0E-A3D8-4369-96B1-EA44EA24C877}"/>
                  </a:ext>
                </a:extLst>
              </p:cNvPr>
              <p:cNvSpPr/>
              <p:nvPr/>
            </p:nvSpPr>
            <p:spPr>
              <a:xfrm>
                <a:off x="470262" y="2861864"/>
                <a:ext cx="1291700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Tokenización</a:t>
                </a:r>
              </a:p>
            </p:txBody>
          </p: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B45B1FD6-C14D-4861-B2BB-4C736E79F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962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84E74686-9AD0-4BB3-85D2-EB16237EB04E}"/>
                  </a:ext>
                </a:extLst>
              </p:cNvPr>
              <p:cNvSpPr/>
              <p:nvPr/>
            </p:nvSpPr>
            <p:spPr>
              <a:xfrm>
                <a:off x="2063930" y="2861864"/>
                <a:ext cx="1058093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Eliminar SW</a:t>
                </a:r>
              </a:p>
            </p:txBody>
          </p: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F65E1BE8-BB75-44C9-A90A-A04098C97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2023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F1204B1A-8767-45AE-9901-F78CE0189DDF}"/>
                  </a:ext>
                </a:extLst>
              </p:cNvPr>
              <p:cNvSpPr/>
              <p:nvPr/>
            </p:nvSpPr>
            <p:spPr>
              <a:xfrm>
                <a:off x="3423991" y="2861864"/>
                <a:ext cx="1161072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 err="1">
                    <a:solidFill>
                      <a:schemeClr val="tx1"/>
                    </a:solidFill>
                    <a:latin typeface="FS Joey" panose="02000506040000020004" pitchFamily="2" charset="0"/>
                  </a:rPr>
                  <a:t>Stemming</a:t>
                </a:r>
                <a:endParaRPr lang="es-CO" sz="1600" dirty="0">
                  <a:solidFill>
                    <a:schemeClr val="tx1"/>
                  </a:solidFill>
                  <a:latin typeface="FS Joey" panose="02000506040000020004" pitchFamily="2" charset="0"/>
                </a:endParaRPr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C3EE12BB-005A-48CD-8729-0E48D988D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63" y="3165573"/>
                <a:ext cx="3019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4BF1AD18-F34B-4EA0-A49A-58945CEC4D50}"/>
                  </a:ext>
                </a:extLst>
              </p:cNvPr>
              <p:cNvSpPr/>
              <p:nvPr/>
            </p:nvSpPr>
            <p:spPr>
              <a:xfrm>
                <a:off x="4887031" y="2861864"/>
                <a:ext cx="1529877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 err="1">
                    <a:solidFill>
                      <a:schemeClr val="tx1"/>
                    </a:solidFill>
                    <a:latin typeface="FS Joey" panose="02000506040000020004" pitchFamily="2" charset="0"/>
                  </a:rPr>
                  <a:t>Lemmatization</a:t>
                </a:r>
                <a:endParaRPr lang="es-CO" sz="1600" dirty="0">
                  <a:solidFill>
                    <a:schemeClr val="tx1"/>
                  </a:solidFill>
                  <a:latin typeface="FS Joey" panose="02000506040000020004" pitchFamily="2" charset="0"/>
                </a:endParaRPr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2EEEB242-4963-4A70-9DF1-3B5FAF8F8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8548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BE49ECE1-358E-47AC-923E-314192955435}"/>
                  </a:ext>
                </a:extLst>
              </p:cNvPr>
              <p:cNvSpPr/>
              <p:nvPr/>
            </p:nvSpPr>
            <p:spPr>
              <a:xfrm>
                <a:off x="6650516" y="2861864"/>
                <a:ext cx="1058093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Otros*</a:t>
                </a:r>
              </a:p>
            </p:txBody>
          </p:sp>
        </p:grpSp>
      </p:grp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DE11AE3F-D304-4925-AE85-36C7283470C2}"/>
              </a:ext>
            </a:extLst>
          </p:cNvPr>
          <p:cNvSpPr/>
          <p:nvPr/>
        </p:nvSpPr>
        <p:spPr>
          <a:xfrm>
            <a:off x="1308522" y="4716571"/>
            <a:ext cx="796073" cy="41801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CB9A528-E4D8-4F80-9867-496E73ED2C06}"/>
              </a:ext>
            </a:extLst>
          </p:cNvPr>
          <p:cNvGrpSpPr/>
          <p:nvPr/>
        </p:nvGrpSpPr>
        <p:grpSpPr>
          <a:xfrm>
            <a:off x="2313707" y="3845044"/>
            <a:ext cx="4517406" cy="1726383"/>
            <a:chOff x="1462937" y="4106301"/>
            <a:chExt cx="4517406" cy="1726383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81F0BF87-EAA9-4E7E-8C85-135285C9E096}"/>
                </a:ext>
              </a:extLst>
            </p:cNvPr>
            <p:cNvSpPr/>
            <p:nvPr/>
          </p:nvSpPr>
          <p:spPr>
            <a:xfrm>
              <a:off x="2017449" y="4657789"/>
              <a:ext cx="1058092" cy="1058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8EAB58E-A37D-4141-B0C4-9355D9088B0C}"/>
                </a:ext>
              </a:extLst>
            </p:cNvPr>
            <p:cNvGrpSpPr/>
            <p:nvPr/>
          </p:nvGrpSpPr>
          <p:grpSpPr>
            <a:xfrm>
              <a:off x="2017449" y="4657789"/>
              <a:ext cx="1058091" cy="1058091"/>
              <a:chOff x="1383520" y="4291148"/>
              <a:chExt cx="1058091" cy="1058091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CFF6CB3E-4DC1-4797-8D93-2E7629D1E241}"/>
                  </a:ext>
                </a:extLst>
              </p:cNvPr>
              <p:cNvCxnSpPr/>
              <p:nvPr/>
            </p:nvCxnSpPr>
            <p:spPr>
              <a:xfrm>
                <a:off x="1515291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ABDA97E1-D3D2-4892-87B1-D61BD61D659A}"/>
                  </a:ext>
                </a:extLst>
              </p:cNvPr>
              <p:cNvCxnSpPr/>
              <p:nvPr/>
            </p:nvCxnSpPr>
            <p:spPr>
              <a:xfrm>
                <a:off x="1746068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7BBADF72-6A7D-4831-AABC-58CF1396DBD5}"/>
                  </a:ext>
                </a:extLst>
              </p:cNvPr>
              <p:cNvCxnSpPr/>
              <p:nvPr/>
            </p:nvCxnSpPr>
            <p:spPr>
              <a:xfrm>
                <a:off x="2013750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4FD051F7-231D-4DB7-9B7A-E5B6AAF86ECA}"/>
                  </a:ext>
                </a:extLst>
              </p:cNvPr>
              <p:cNvCxnSpPr/>
              <p:nvPr/>
            </p:nvCxnSpPr>
            <p:spPr>
              <a:xfrm>
                <a:off x="2244527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BB3613B8-FE56-4B91-9D29-0C38DF2CB742}"/>
                  </a:ext>
                </a:extLst>
              </p:cNvPr>
              <p:cNvGrpSpPr/>
              <p:nvPr/>
            </p:nvGrpSpPr>
            <p:grpSpPr>
              <a:xfrm rot="5400000">
                <a:off x="1547948" y="4291148"/>
                <a:ext cx="729236" cy="1058091"/>
                <a:chOff x="2875352" y="4402183"/>
                <a:chExt cx="729236" cy="1058091"/>
              </a:xfrm>
            </p:grpSpPr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B0DB988E-D2AD-42E0-95C6-7C1348851F80}"/>
                    </a:ext>
                  </a:extLst>
                </p:cNvPr>
                <p:cNvCxnSpPr/>
                <p:nvPr/>
              </p:nvCxnSpPr>
              <p:spPr>
                <a:xfrm>
                  <a:off x="2875352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AD4EB42D-FCC7-49D4-BFFF-237B6D77E41E}"/>
                    </a:ext>
                  </a:extLst>
                </p:cNvPr>
                <p:cNvCxnSpPr/>
                <p:nvPr/>
              </p:nvCxnSpPr>
              <p:spPr>
                <a:xfrm>
                  <a:off x="3106129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>
                  <a:extLst>
                    <a:ext uri="{FF2B5EF4-FFF2-40B4-BE49-F238E27FC236}">
                      <a16:creationId xmlns:a16="http://schemas.microsoft.com/office/drawing/2014/main" id="{6CF54016-F2EC-4AA3-8B82-4712A9EDC08B}"/>
                    </a:ext>
                  </a:extLst>
                </p:cNvPr>
                <p:cNvCxnSpPr/>
                <p:nvPr/>
              </p:nvCxnSpPr>
              <p:spPr>
                <a:xfrm>
                  <a:off x="3373811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43">
                  <a:extLst>
                    <a:ext uri="{FF2B5EF4-FFF2-40B4-BE49-F238E27FC236}">
                      <a16:creationId xmlns:a16="http://schemas.microsoft.com/office/drawing/2014/main" id="{36170CEF-20B9-40A5-86A5-394CFE868C88}"/>
                    </a:ext>
                  </a:extLst>
                </p:cNvPr>
                <p:cNvCxnSpPr/>
                <p:nvPr/>
              </p:nvCxnSpPr>
              <p:spPr>
                <a:xfrm>
                  <a:off x="3604588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F30D2CE4-8DED-4D0F-A38D-425EE179C40E}"/>
                </a:ext>
              </a:extLst>
            </p:cNvPr>
            <p:cNvSpPr/>
            <p:nvPr/>
          </p:nvSpPr>
          <p:spPr>
            <a:xfrm>
              <a:off x="3460026" y="4106301"/>
              <a:ext cx="1291700" cy="6074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b="1" dirty="0">
                  <a:solidFill>
                    <a:schemeClr val="tx1"/>
                  </a:solidFill>
                  <a:latin typeface="FS Joey" panose="02000506040000020004" pitchFamily="2" charset="0"/>
                </a:rPr>
                <a:t>Bag </a:t>
              </a:r>
              <a:r>
                <a:rPr lang="es-CO" sz="1600" b="1" dirty="0" err="1">
                  <a:solidFill>
                    <a:schemeClr val="tx1"/>
                  </a:solidFill>
                  <a:latin typeface="FS Joey" panose="02000506040000020004" pitchFamily="2" charset="0"/>
                </a:rPr>
                <a:t>of</a:t>
              </a:r>
              <a:r>
                <a:rPr lang="es-CO" sz="1600" b="1" dirty="0">
                  <a:solidFill>
                    <a:schemeClr val="tx1"/>
                  </a:solidFill>
                  <a:latin typeface="FS Joey" panose="02000506040000020004" pitchFamily="2" charset="0"/>
                </a:rPr>
                <a:t> </a:t>
              </a:r>
              <a:r>
                <a:rPr lang="es-CO" sz="1600" b="1" dirty="0" err="1">
                  <a:solidFill>
                    <a:schemeClr val="tx1"/>
                  </a:solidFill>
                  <a:latin typeface="FS Joey" panose="02000506040000020004" pitchFamily="2" charset="0"/>
                </a:rPr>
                <a:t>Words</a:t>
              </a:r>
              <a:endParaRPr lang="es-CO" sz="1600" b="1" dirty="0">
                <a:solidFill>
                  <a:schemeClr val="tx1"/>
                </a:solidFill>
                <a:latin typeface="FS Joey" panose="02000506040000020004" pitchFamily="2" charset="0"/>
              </a:endParaRPr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B049EB3D-0706-4E6D-AF97-4B2B55545795}"/>
                </a:ext>
              </a:extLst>
            </p:cNvPr>
            <p:cNvSpPr/>
            <p:nvPr/>
          </p:nvSpPr>
          <p:spPr>
            <a:xfrm rot="16200000">
              <a:off x="1120796" y="4883125"/>
              <a:ext cx="1291700" cy="6074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FS Joey" panose="02000506040000020004" pitchFamily="2" charset="0"/>
                </a:rPr>
                <a:t>Documentos</a:t>
              </a:r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26DE74F2-1B34-40CF-ABAB-E1357D08EF34}"/>
                </a:ext>
              </a:extLst>
            </p:cNvPr>
            <p:cNvSpPr/>
            <p:nvPr/>
          </p:nvSpPr>
          <p:spPr>
            <a:xfrm>
              <a:off x="1900645" y="4190975"/>
              <a:ext cx="1291700" cy="6074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FS Joey" panose="02000506040000020004" pitchFamily="2" charset="0"/>
                </a:rPr>
                <a:t>Tokens</a:t>
              </a:r>
            </a:p>
          </p:txBody>
        </p:sp>
        <p:sp>
          <p:nvSpPr>
            <p:cNvPr id="53" name="Marcador de texto 2">
              <a:extLst>
                <a:ext uri="{FF2B5EF4-FFF2-40B4-BE49-F238E27FC236}">
                  <a16:creationId xmlns:a16="http://schemas.microsoft.com/office/drawing/2014/main" id="{0B4F4A0A-D142-4934-92C8-13580C873220}"/>
                </a:ext>
              </a:extLst>
            </p:cNvPr>
            <p:cNvSpPr txBox="1">
              <a:spLocks/>
            </p:cNvSpPr>
            <p:nvPr/>
          </p:nvSpPr>
          <p:spPr>
            <a:xfrm>
              <a:off x="3218199" y="4861082"/>
              <a:ext cx="2762144" cy="7208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600" dirty="0">
                  <a:latin typeface="FS Joey" panose="02000506040000020004" pitchFamily="2" charset="0"/>
                </a:rPr>
                <a:t>980 documentos</a:t>
              </a:r>
            </a:p>
            <a:p>
              <a:r>
                <a:rPr lang="es-ES" sz="1600" dirty="0">
                  <a:latin typeface="FS Joey" panose="02000506040000020004" pitchFamily="2" charset="0"/>
                </a:rPr>
                <a:t>75,026 tokens</a:t>
              </a:r>
            </a:p>
            <a:p>
              <a:endParaRPr lang="es-CO" sz="1600" dirty="0">
                <a:latin typeface="FS Joey" panose="02000506040000020004" pitchFamily="2" charset="0"/>
              </a:endParaRPr>
            </a:p>
          </p:txBody>
        </p:sp>
      </p:grp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B826A6B2-F80B-4366-A3F3-4569518328B4}"/>
              </a:ext>
            </a:extLst>
          </p:cNvPr>
          <p:cNvSpPr txBox="1">
            <a:spLocks/>
          </p:cNvSpPr>
          <p:nvPr/>
        </p:nvSpPr>
        <p:spPr>
          <a:xfrm>
            <a:off x="5559658" y="882150"/>
            <a:ext cx="2955692" cy="1409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FS Joey" panose="02000506040000020004" pitchFamily="2" charset="0"/>
              </a:rPr>
              <a:t>Formatos .</a:t>
            </a:r>
            <a:r>
              <a:rPr lang="es-ES" sz="1600" dirty="0" err="1">
                <a:latin typeface="FS Joey" panose="02000506040000020004" pitchFamily="2" charset="0"/>
              </a:rPr>
              <a:t>txt</a:t>
            </a:r>
            <a:r>
              <a:rPr lang="es-ES" sz="1600" dirty="0">
                <a:latin typeface="FS Joey" panose="02000506040000020004" pitchFamily="2" charset="0"/>
              </a:rPr>
              <a:t> , .</a:t>
            </a:r>
            <a:r>
              <a:rPr lang="es-ES" sz="1600" dirty="0" err="1">
                <a:latin typeface="FS Joey" panose="02000506040000020004" pitchFamily="2" charset="0"/>
              </a:rPr>
              <a:t>pdf</a:t>
            </a:r>
            <a:r>
              <a:rPr lang="es-ES" sz="1600" dirty="0">
                <a:latin typeface="FS Joey" panose="02000506040000020004" pitchFamily="2" charset="0"/>
              </a:rPr>
              <a:t> y .</a:t>
            </a:r>
            <a:r>
              <a:rPr lang="es-ES" sz="1600" dirty="0" err="1">
                <a:latin typeface="FS Joey" panose="02000506040000020004" pitchFamily="2" charset="0"/>
              </a:rPr>
              <a:t>dc</a:t>
            </a:r>
            <a:endParaRPr lang="es-ES" sz="1600" dirty="0">
              <a:latin typeface="FS Joey" panose="02000506040000020004" pitchFamily="2" charset="0"/>
            </a:endParaRPr>
          </a:p>
          <a:p>
            <a:r>
              <a:rPr lang="es-ES" sz="1600" dirty="0">
                <a:latin typeface="FS Joey" panose="02000506040000020004" pitchFamily="2" charset="0"/>
              </a:rPr>
              <a:t>Mismo dominio de interés</a:t>
            </a:r>
          </a:p>
          <a:p>
            <a:r>
              <a:rPr lang="es-ES" sz="1600" dirty="0">
                <a:latin typeface="FS Joey" panose="02000506040000020004" pitchFamily="2" charset="0"/>
              </a:rPr>
              <a:t>980 documentos</a:t>
            </a:r>
          </a:p>
          <a:p>
            <a:r>
              <a:rPr lang="es-ES" sz="1600" dirty="0">
                <a:latin typeface="FS Joey" panose="02000506040000020004" pitchFamily="2" charset="0"/>
              </a:rPr>
              <a:t>13 millones de palabras</a:t>
            </a:r>
          </a:p>
          <a:p>
            <a:r>
              <a:rPr lang="es-ES" sz="1600" dirty="0">
                <a:latin typeface="FS Joey" panose="02000506040000020004" pitchFamily="2" charset="0"/>
              </a:rPr>
              <a:t>Promedio 12.900 palabras x </a:t>
            </a:r>
            <a:r>
              <a:rPr lang="es-ES" sz="1600" dirty="0" err="1">
                <a:latin typeface="FS Joey" panose="02000506040000020004" pitchFamily="2" charset="0"/>
              </a:rPr>
              <a:t>doc</a:t>
            </a:r>
            <a:endParaRPr lang="es-ES" sz="1600" dirty="0">
              <a:latin typeface="FS Joey" panose="02000506040000020004" pitchFamily="2" charset="0"/>
            </a:endParaRPr>
          </a:p>
          <a:p>
            <a:endParaRPr lang="es-CO" sz="1600" dirty="0">
              <a:latin typeface="FS Joey" panose="02000506040000020004" pitchFamily="2" charset="0"/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06386ED-F0FE-46A1-B141-B096733A7A92}"/>
              </a:ext>
            </a:extLst>
          </p:cNvPr>
          <p:cNvCxnSpPr>
            <a:cxnSpLocks/>
          </p:cNvCxnSpPr>
          <p:nvPr/>
        </p:nvCxnSpPr>
        <p:spPr>
          <a:xfrm rot="5400000">
            <a:off x="4441109" y="1520909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86A1FA-9134-44C0-A2A1-DC55A2A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2CD4FD34-530F-46B4-8076-5BFE7758151E}"/>
              </a:ext>
            </a:extLst>
          </p:cNvPr>
          <p:cNvSpPr txBox="1">
            <a:spLocks/>
          </p:cNvSpPr>
          <p:nvPr/>
        </p:nvSpPr>
        <p:spPr>
          <a:xfrm>
            <a:off x="5217442" y="4140763"/>
            <a:ext cx="523724" cy="34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FS Joey" panose="02000506040000020004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9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Búsqueda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F0BF87-EAA9-4E7E-8C85-135285C9E096}"/>
              </a:ext>
            </a:extLst>
          </p:cNvPr>
          <p:cNvSpPr/>
          <p:nvPr/>
        </p:nvSpPr>
        <p:spPr>
          <a:xfrm>
            <a:off x="1691854" y="2706606"/>
            <a:ext cx="1058092" cy="1058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8EAB58E-A37D-4141-B0C4-9355D9088B0C}"/>
              </a:ext>
            </a:extLst>
          </p:cNvPr>
          <p:cNvGrpSpPr/>
          <p:nvPr/>
        </p:nvGrpSpPr>
        <p:grpSpPr>
          <a:xfrm>
            <a:off x="1691854" y="2718471"/>
            <a:ext cx="1058091" cy="1058091"/>
            <a:chOff x="1383520" y="4291148"/>
            <a:chExt cx="1058091" cy="1058091"/>
          </a:xfrm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FF6CB3E-4DC1-4797-8D93-2E7629D1E241}"/>
                </a:ext>
              </a:extLst>
            </p:cNvPr>
            <p:cNvCxnSpPr/>
            <p:nvPr/>
          </p:nvCxnSpPr>
          <p:spPr>
            <a:xfrm>
              <a:off x="1515291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BDA97E1-D3D2-4892-87B1-D61BD61D659A}"/>
                </a:ext>
              </a:extLst>
            </p:cNvPr>
            <p:cNvCxnSpPr/>
            <p:nvPr/>
          </p:nvCxnSpPr>
          <p:spPr>
            <a:xfrm>
              <a:off x="1746068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7BBADF72-6A7D-4831-AABC-58CF1396DBD5}"/>
                </a:ext>
              </a:extLst>
            </p:cNvPr>
            <p:cNvCxnSpPr/>
            <p:nvPr/>
          </p:nvCxnSpPr>
          <p:spPr>
            <a:xfrm>
              <a:off x="2013750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4FD051F7-231D-4DB7-9B7A-E5B6AAF86ECA}"/>
                </a:ext>
              </a:extLst>
            </p:cNvPr>
            <p:cNvCxnSpPr/>
            <p:nvPr/>
          </p:nvCxnSpPr>
          <p:spPr>
            <a:xfrm>
              <a:off x="2244527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B3613B8-FE56-4B91-9D29-0C38DF2CB742}"/>
                </a:ext>
              </a:extLst>
            </p:cNvPr>
            <p:cNvGrpSpPr/>
            <p:nvPr/>
          </p:nvGrpSpPr>
          <p:grpSpPr>
            <a:xfrm rot="5400000">
              <a:off x="1547948" y="4291148"/>
              <a:ext cx="729236" cy="1058091"/>
              <a:chOff x="2875352" y="4402183"/>
              <a:chExt cx="729236" cy="1058091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B0DB988E-D2AD-42E0-95C6-7C1348851F80}"/>
                  </a:ext>
                </a:extLst>
              </p:cNvPr>
              <p:cNvCxnSpPr/>
              <p:nvPr/>
            </p:nvCxnSpPr>
            <p:spPr>
              <a:xfrm>
                <a:off x="2875352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AD4EB42D-FCC7-49D4-BFFF-237B6D77E41E}"/>
                  </a:ext>
                </a:extLst>
              </p:cNvPr>
              <p:cNvCxnSpPr/>
              <p:nvPr/>
            </p:nvCxnSpPr>
            <p:spPr>
              <a:xfrm>
                <a:off x="3106129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6CF54016-F2EC-4AA3-8B82-4712A9EDC08B}"/>
                  </a:ext>
                </a:extLst>
              </p:cNvPr>
              <p:cNvCxnSpPr/>
              <p:nvPr/>
            </p:nvCxnSpPr>
            <p:spPr>
              <a:xfrm>
                <a:off x="3373811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36170CEF-20B9-40A5-86A5-394CFE868C88}"/>
                  </a:ext>
                </a:extLst>
              </p:cNvPr>
              <p:cNvCxnSpPr/>
              <p:nvPr/>
            </p:nvCxnSpPr>
            <p:spPr>
              <a:xfrm>
                <a:off x="3604588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049EB3D-0706-4E6D-AF97-4B2B55545795}"/>
              </a:ext>
            </a:extLst>
          </p:cNvPr>
          <p:cNvSpPr/>
          <p:nvPr/>
        </p:nvSpPr>
        <p:spPr>
          <a:xfrm rot="16200000">
            <a:off x="795201" y="294380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Tokens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6DE74F2-1B34-40CF-ABAB-E1357D08EF34}"/>
              </a:ext>
            </a:extLst>
          </p:cNvPr>
          <p:cNvSpPr/>
          <p:nvPr/>
        </p:nvSpPr>
        <p:spPr>
          <a:xfrm>
            <a:off x="827416" y="2247635"/>
            <a:ext cx="2865833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&lt;</a:t>
            </a:r>
            <a:r>
              <a:rPr lang="es-CO" sz="1200" dirty="0" err="1">
                <a:solidFill>
                  <a:schemeClr val="tx1"/>
                </a:solidFill>
                <a:latin typeface="FS Joey" panose="02000506040000020004" pitchFamily="2" charset="0"/>
              </a:rPr>
              <a:t>Doc</a:t>
            </a:r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, TFIDF, TF, </a:t>
            </a:r>
            <a:r>
              <a:rPr lang="es-CO" sz="1200" dirty="0" err="1">
                <a:solidFill>
                  <a:schemeClr val="tx1"/>
                </a:solidFill>
                <a:latin typeface="FS Joey" panose="02000506040000020004" pitchFamily="2" charset="0"/>
              </a:rPr>
              <a:t>Length</a:t>
            </a:r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&gt;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0B4F4A0A-D142-4934-92C8-13580C873220}"/>
              </a:ext>
            </a:extLst>
          </p:cNvPr>
          <p:cNvSpPr txBox="1">
            <a:spLocks/>
          </p:cNvSpPr>
          <p:nvPr/>
        </p:nvSpPr>
        <p:spPr>
          <a:xfrm>
            <a:off x="152097" y="4030817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Estructura de datos más utilizada en los sistemas de búsqueda y recuperación de información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E6B4E31-8543-46DD-A108-19E9A3FE6BD9}"/>
              </a:ext>
            </a:extLst>
          </p:cNvPr>
          <p:cNvSpPr/>
          <p:nvPr/>
        </p:nvSpPr>
        <p:spPr>
          <a:xfrm>
            <a:off x="1627301" y="131018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Índice Invertido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15D922-C23C-4F07-B623-1E28F22E2C98}"/>
              </a:ext>
            </a:extLst>
          </p:cNvPr>
          <p:cNvSpPr/>
          <p:nvPr/>
        </p:nvSpPr>
        <p:spPr>
          <a:xfrm>
            <a:off x="6038193" y="1306670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Query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527AA07-F7A2-440E-AEF6-9A2F3A963B27}"/>
              </a:ext>
            </a:extLst>
          </p:cNvPr>
          <p:cNvCxnSpPr>
            <a:stCxn id="2" idx="2"/>
          </p:cNvCxnSpPr>
          <p:nvPr/>
        </p:nvCxnSpPr>
        <p:spPr>
          <a:xfrm>
            <a:off x="4572000" y="1337992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2">
            <a:extLst>
              <a:ext uri="{FF2B5EF4-FFF2-40B4-BE49-F238E27FC236}">
                <a16:creationId xmlns:a16="http://schemas.microsoft.com/office/drawing/2014/main" id="{76B9F61A-9823-41FB-85E9-9390EB23F2CD}"/>
              </a:ext>
            </a:extLst>
          </p:cNvPr>
          <p:cNvSpPr txBox="1">
            <a:spLocks/>
          </p:cNvSpPr>
          <p:nvPr/>
        </p:nvSpPr>
        <p:spPr>
          <a:xfrm>
            <a:off x="4769083" y="2414759"/>
            <a:ext cx="4222813" cy="16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</a:t>
            </a:r>
            <a:r>
              <a:rPr lang="es-CO" sz="1600" b="1" dirty="0">
                <a:latin typeface="FS Joey" panose="02000506040000020004" pitchFamily="2" charset="0"/>
              </a:rPr>
              <a:t>calificar</a:t>
            </a:r>
            <a:r>
              <a:rPr lang="es-CO" sz="1600" dirty="0">
                <a:latin typeface="FS Joey" panose="02000506040000020004" pitchFamily="2" charset="0"/>
              </a:rPr>
              <a:t> las búsquedas usamos la función </a:t>
            </a:r>
            <a:r>
              <a:rPr lang="es-CO" sz="1600" i="1" dirty="0">
                <a:latin typeface="FS Joey" panose="02000506040000020004" pitchFamily="2" charset="0"/>
              </a:rPr>
              <a:t>Okapi BM25.[2]</a:t>
            </a:r>
            <a:endParaRPr lang="es-CO" sz="1600" dirty="0">
              <a:latin typeface="FS Joey" panose="0200050604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1CFF23-A522-4B0E-8484-B3E97A6B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3" y="3036117"/>
            <a:ext cx="3886200" cy="85725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F06F47-B666-46EC-8050-B2FAC31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Validación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0B4F4A0A-D142-4934-92C8-13580C873220}"/>
              </a:ext>
            </a:extLst>
          </p:cNvPr>
          <p:cNvSpPr txBox="1">
            <a:spLocks/>
          </p:cNvSpPr>
          <p:nvPr/>
        </p:nvSpPr>
        <p:spPr>
          <a:xfrm>
            <a:off x="152103" y="2176280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hacer las comparaciones seleccionamos a </a:t>
            </a:r>
            <a:r>
              <a:rPr lang="es-CO" sz="1600" b="1" dirty="0" err="1">
                <a:latin typeface="FS Joey" panose="02000506040000020004" pitchFamily="2" charset="0"/>
              </a:rPr>
              <a:t>MetaPy</a:t>
            </a:r>
            <a:r>
              <a:rPr lang="es-CO" sz="1600" dirty="0">
                <a:latin typeface="FS Joey" panose="02000506040000020004" pitchFamily="2" charset="0"/>
              </a:rPr>
              <a:t> como el experto.[3]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E6B4E31-8543-46DD-A108-19E9A3FE6BD9}"/>
              </a:ext>
            </a:extLst>
          </p:cNvPr>
          <p:cNvSpPr/>
          <p:nvPr/>
        </p:nvSpPr>
        <p:spPr>
          <a:xfrm>
            <a:off x="1668715" y="131018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Valoración Experto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15D922-C23C-4F07-B623-1E28F22E2C98}"/>
              </a:ext>
            </a:extLst>
          </p:cNvPr>
          <p:cNvSpPr/>
          <p:nvPr/>
        </p:nvSpPr>
        <p:spPr>
          <a:xfrm>
            <a:off x="1668715" y="329637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Validación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527AA07-F7A2-440E-AEF6-9A2F3A963B27}"/>
              </a:ext>
            </a:extLst>
          </p:cNvPr>
          <p:cNvCxnSpPr>
            <a:stCxn id="2" idx="2"/>
          </p:cNvCxnSpPr>
          <p:nvPr/>
        </p:nvCxnSpPr>
        <p:spPr>
          <a:xfrm>
            <a:off x="4572000" y="1337992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2">
            <a:extLst>
              <a:ext uri="{FF2B5EF4-FFF2-40B4-BE49-F238E27FC236}">
                <a16:creationId xmlns:a16="http://schemas.microsoft.com/office/drawing/2014/main" id="{76B9F61A-9823-41FB-85E9-9390EB23F2CD}"/>
              </a:ext>
            </a:extLst>
          </p:cNvPr>
          <p:cNvSpPr txBox="1">
            <a:spLocks/>
          </p:cNvSpPr>
          <p:nvPr/>
        </p:nvSpPr>
        <p:spPr>
          <a:xfrm>
            <a:off x="203159" y="4154629"/>
            <a:ext cx="4222813" cy="16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realizar la validación analizamos la matriz de </a:t>
            </a:r>
            <a:r>
              <a:rPr lang="es-CO" sz="1600" b="1" dirty="0">
                <a:latin typeface="FS Joey" panose="02000506040000020004" pitchFamily="2" charset="0"/>
              </a:rPr>
              <a:t>confusión.</a:t>
            </a:r>
            <a:r>
              <a:rPr lang="es-CO" sz="1600" dirty="0">
                <a:latin typeface="FS Joey" panose="02000506040000020004" pitchFamily="2" charset="0"/>
              </a:rPr>
              <a:t>[4]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F5958EE-4387-4C24-BA66-E0EA90CA5B0D}"/>
              </a:ext>
            </a:extLst>
          </p:cNvPr>
          <p:cNvCxnSpPr/>
          <p:nvPr/>
        </p:nvCxnSpPr>
        <p:spPr>
          <a:xfrm>
            <a:off x="6088612" y="1337992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25C385-6A88-4ECF-A34D-D17DFE84DD77}"/>
              </a:ext>
            </a:extLst>
          </p:cNvPr>
          <p:cNvCxnSpPr/>
          <p:nvPr/>
        </p:nvCxnSpPr>
        <p:spPr>
          <a:xfrm>
            <a:off x="6617658" y="1321718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71D5DA7-2F90-4021-B038-F09D5A0A4CD2}"/>
              </a:ext>
            </a:extLst>
          </p:cNvPr>
          <p:cNvCxnSpPr/>
          <p:nvPr/>
        </p:nvCxnSpPr>
        <p:spPr>
          <a:xfrm>
            <a:off x="7146704" y="1337992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98638FC-193D-4CD7-8B52-91ED454946ED}"/>
              </a:ext>
            </a:extLst>
          </p:cNvPr>
          <p:cNvCxnSpPr/>
          <p:nvPr/>
        </p:nvCxnSpPr>
        <p:spPr>
          <a:xfrm rot="5400000">
            <a:off x="6617658" y="1321719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4F9A108-8E35-4165-9C0E-12826414D661}"/>
              </a:ext>
            </a:extLst>
          </p:cNvPr>
          <p:cNvCxnSpPr/>
          <p:nvPr/>
        </p:nvCxnSpPr>
        <p:spPr>
          <a:xfrm rot="5400000">
            <a:off x="6617658" y="784158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3B1C742-F44C-4E7F-A068-02CEC201E218}"/>
              </a:ext>
            </a:extLst>
          </p:cNvPr>
          <p:cNvCxnSpPr/>
          <p:nvPr/>
        </p:nvCxnSpPr>
        <p:spPr>
          <a:xfrm rot="5400000">
            <a:off x="6617657" y="1862489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A2D95FD-7ED2-4BF2-B48A-B19D53B0E092}"/>
              </a:ext>
            </a:extLst>
          </p:cNvPr>
          <p:cNvSpPr/>
          <p:nvPr/>
        </p:nvSpPr>
        <p:spPr>
          <a:xfrm rot="16200000">
            <a:off x="4871241" y="1563328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FS Joey" panose="02000506040000020004" pitchFamily="2" charset="0"/>
              </a:rPr>
              <a:t>Nuestro Buscador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B19E023-B391-4748-B7BE-2159E2B0D4CE}"/>
              </a:ext>
            </a:extLst>
          </p:cNvPr>
          <p:cNvSpPr/>
          <p:nvPr/>
        </p:nvSpPr>
        <p:spPr>
          <a:xfrm>
            <a:off x="5971807" y="611769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err="1">
                <a:solidFill>
                  <a:schemeClr val="tx1"/>
                </a:solidFill>
                <a:latin typeface="FS Joey" panose="02000506040000020004" pitchFamily="2" charset="0"/>
              </a:rPr>
              <a:t>MetaPy</a:t>
            </a:r>
            <a:endParaRPr lang="es-CO" sz="1400" b="1" dirty="0">
              <a:solidFill>
                <a:schemeClr val="tx1"/>
              </a:solidFill>
              <a:latin typeface="FS Joey" panose="02000506040000020004" pitchFamily="2" charset="0"/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560AF82-AA36-436B-B366-F7AB8C4E905E}"/>
              </a:ext>
            </a:extLst>
          </p:cNvPr>
          <p:cNvSpPr/>
          <p:nvPr/>
        </p:nvSpPr>
        <p:spPr>
          <a:xfrm>
            <a:off x="5701488" y="884428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SI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4D2FFF0-8004-4FDB-B2C2-4D25EA6F9D7E}"/>
              </a:ext>
            </a:extLst>
          </p:cNvPr>
          <p:cNvSpPr/>
          <p:nvPr/>
        </p:nvSpPr>
        <p:spPr>
          <a:xfrm>
            <a:off x="6223557" y="904744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NO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7A5CCD7-244B-48D6-A21D-DFC2F44ECED8}"/>
              </a:ext>
            </a:extLst>
          </p:cNvPr>
          <p:cNvSpPr/>
          <p:nvPr/>
        </p:nvSpPr>
        <p:spPr>
          <a:xfrm rot="16200000">
            <a:off x="5249200" y="132260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SI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2AFC37C-6184-465D-BAD5-9ED24623B18D}"/>
              </a:ext>
            </a:extLst>
          </p:cNvPr>
          <p:cNvSpPr/>
          <p:nvPr/>
        </p:nvSpPr>
        <p:spPr>
          <a:xfrm rot="16200000">
            <a:off x="5255504" y="1821835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No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2B2F1BCF-4BD2-4B19-BA21-1165DFEF84F1}"/>
              </a:ext>
            </a:extLst>
          </p:cNvPr>
          <p:cNvSpPr/>
          <p:nvPr/>
        </p:nvSpPr>
        <p:spPr>
          <a:xfrm>
            <a:off x="5709201" y="128583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TP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4EFE05C-3D56-48CF-8C0B-C87D583948D0}"/>
              </a:ext>
            </a:extLst>
          </p:cNvPr>
          <p:cNvSpPr/>
          <p:nvPr/>
        </p:nvSpPr>
        <p:spPr>
          <a:xfrm>
            <a:off x="6217253" y="1294634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FP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1F9498A-3AF5-4675-A3D9-7FC0896F1E85}"/>
              </a:ext>
            </a:extLst>
          </p:cNvPr>
          <p:cNvSpPr/>
          <p:nvPr/>
        </p:nvSpPr>
        <p:spPr>
          <a:xfrm>
            <a:off x="5698712" y="181754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FN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E2DD151-BE83-4E66-9159-8EF707B5157D}"/>
              </a:ext>
            </a:extLst>
          </p:cNvPr>
          <p:cNvSpPr/>
          <p:nvPr/>
        </p:nvSpPr>
        <p:spPr>
          <a:xfrm>
            <a:off x="6206472" y="1827653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TN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arcador de texto 2">
                <a:extLst>
                  <a:ext uri="{FF2B5EF4-FFF2-40B4-BE49-F238E27FC236}">
                    <a16:creationId xmlns:a16="http://schemas.microsoft.com/office/drawing/2014/main" id="{D33EC242-5026-48F2-AD98-E8B8F41D2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860" y="2541098"/>
                <a:ext cx="4324923" cy="1423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sz="1600" dirty="0">
                    <a:latin typeface="FS Joey" panose="02000506040000020004" pitchFamily="2" charset="0"/>
                  </a:rPr>
                  <a:t>Precisión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s-C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s-CO" sz="1600" b="0" dirty="0">
                  <a:latin typeface="FS Joey" panose="02000506040000020004" pitchFamily="2" charset="0"/>
                  <a:ea typeface="Cambria Math" panose="02040503050406030204" pitchFamily="18" charset="0"/>
                </a:endParaRPr>
              </a:p>
              <a:p>
                <a:r>
                  <a:rPr lang="es-CO" sz="1600" dirty="0">
                    <a:latin typeface="FS Joey" panose="02000506040000020004" pitchFamily="2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s-CO" sz="1600" dirty="0">
                  <a:latin typeface="FS Joey" panose="02000506040000020004" pitchFamily="2" charset="0"/>
                </a:endParaRPr>
              </a:p>
            </p:txBody>
          </p:sp>
        </mc:Choice>
        <mc:Fallback xmlns="">
          <p:sp>
            <p:nvSpPr>
              <p:cNvPr id="61" name="Marcador de texto 2">
                <a:extLst>
                  <a:ext uri="{FF2B5EF4-FFF2-40B4-BE49-F238E27FC236}">
                    <a16:creationId xmlns:a16="http://schemas.microsoft.com/office/drawing/2014/main" id="{D33EC242-5026-48F2-AD98-E8B8F41D2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60" y="2541098"/>
                <a:ext cx="4324923" cy="1423805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AF35E4E-1285-4FE7-B2BA-A626FBCF1484}"/>
              </a:ext>
            </a:extLst>
          </p:cNvPr>
          <p:cNvSpPr/>
          <p:nvPr/>
        </p:nvSpPr>
        <p:spPr>
          <a:xfrm>
            <a:off x="6116480" y="519978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Recall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1251CE-F7D6-4960-891B-674A193F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36" y="3507042"/>
            <a:ext cx="2827659" cy="18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Referencias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7A5CCD7-244B-48D6-A21D-DFC2F44ECED8}"/>
              </a:ext>
            </a:extLst>
          </p:cNvPr>
          <p:cNvSpPr/>
          <p:nvPr/>
        </p:nvSpPr>
        <p:spPr>
          <a:xfrm rot="16200000">
            <a:off x="5249200" y="132260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  <a:latin typeface="FS Joey" panose="02000506040000020004" pitchFamily="2" charset="0"/>
            </a:endParaRP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D90AD24B-1D80-4F32-A0B2-2A1CBCBF636E}"/>
              </a:ext>
            </a:extLst>
          </p:cNvPr>
          <p:cNvSpPr txBox="1">
            <a:spLocks/>
          </p:cNvSpPr>
          <p:nvPr/>
        </p:nvSpPr>
        <p:spPr>
          <a:xfrm>
            <a:off x="491731" y="1337992"/>
            <a:ext cx="8195069" cy="1902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6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FS Joey" panose="02000506040000020004" pitchFamily="2" charset="0"/>
              </a:rPr>
              <a:t>Hanna M. Wallach. 2006. Topic modeling: beyond bag-of-words. In Proceedings of the 23rd international conference on Machine learning (ICML '06). ACM, New York, NY, USA, 977-984. DOI: https://doi.org/10.1145/1143844.1143967</a:t>
            </a:r>
            <a:endParaRPr lang="es-CO" sz="19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FS Joey" panose="02000506040000020004" pitchFamily="2" charset="0"/>
              </a:rPr>
              <a:t>H. Z. Stephen Robertson, The Probabilistic Relevance Framework: BM25 and Beyond. Editorial Board, 2009.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 err="1">
                <a:latin typeface="FS Joey" panose="02000506040000020004" pitchFamily="2" charset="0"/>
              </a:rPr>
              <a:t>Massung</a:t>
            </a:r>
            <a:r>
              <a:rPr lang="en-US" sz="1900" dirty="0">
                <a:latin typeface="FS Joey" panose="02000506040000020004" pitchFamily="2" charset="0"/>
              </a:rPr>
              <a:t>, S., Geigle, C., &amp; </a:t>
            </a:r>
            <a:r>
              <a:rPr lang="en-US" sz="1900" dirty="0" err="1">
                <a:latin typeface="FS Joey" panose="02000506040000020004" pitchFamily="2" charset="0"/>
              </a:rPr>
              <a:t>Zhai</a:t>
            </a:r>
            <a:r>
              <a:rPr lang="en-US" sz="1900" dirty="0">
                <a:latin typeface="FS Joey" panose="02000506040000020004" pitchFamily="2" charset="0"/>
              </a:rPr>
              <a:t>, C. (2016). </a:t>
            </a:r>
            <a:r>
              <a:rPr lang="en-US" sz="1900" dirty="0" err="1">
                <a:latin typeface="FS Joey" panose="02000506040000020004" pitchFamily="2" charset="0"/>
              </a:rPr>
              <a:t>MeTA</a:t>
            </a:r>
            <a:r>
              <a:rPr lang="en-US" sz="1900" dirty="0">
                <a:latin typeface="FS Joey" panose="02000506040000020004" pitchFamily="2" charset="0"/>
              </a:rPr>
              <a:t>: A Unified Toolkit for Text Retrieval and Analysis, 91–96. https://doi.org/10.18653/v1/p16-4016</a:t>
            </a:r>
            <a:endParaRPr lang="es-CO" sz="19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FS Joey" panose="02000506040000020004" pitchFamily="2" charset="0"/>
              </a:rPr>
              <a:t>Fawcett, T. (2006). An introduction to ROC analysis. Pattern Recognition Letters, 27(8), 861–874. https://doi.org/10.1016/j.patrec.2005.10.010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A4E8-2648-45BB-8334-DF79CB76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37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c2d2e6112d6baa8ed88620acc0e9f53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300cc0a9f84293867af8b5a362716c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C56CF8-4459-4453-932C-7D3A8EDCE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365</Words>
  <Application>Microsoft Office PowerPoint</Application>
  <PresentationFormat>Presentación en pantalla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FS Joey</vt:lpstr>
      <vt:lpstr>Tema de Office</vt:lpstr>
      <vt:lpstr>Presentación de PowerPoint</vt:lpstr>
      <vt:lpstr>Seguimiento 2  Proyecto Integrador Procesamiento de texto</vt:lpstr>
      <vt:lpstr>Proceso de Indexación</vt:lpstr>
      <vt:lpstr>Proceso de Búsqueda</vt:lpstr>
      <vt:lpstr>Proceso de Validación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Andres Franco Zapata</cp:lastModifiedBy>
  <cp:revision>54</cp:revision>
  <dcterms:created xsi:type="dcterms:W3CDTF">2015-01-20T20:40:07Z</dcterms:created>
  <dcterms:modified xsi:type="dcterms:W3CDTF">2019-06-09T01:24:37Z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