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60" r:id="rId6"/>
    <p:sldId id="266" r:id="rId7"/>
    <p:sldId id="267" r:id="rId8"/>
    <p:sldId id="270" r:id="rId9"/>
    <p:sldId id="262" r:id="rId10"/>
    <p:sldId id="263" r:id="rId11"/>
    <p:sldId id="264" r:id="rId12"/>
    <p:sldId id="269" r:id="rId13"/>
    <p:sldId id="268" r:id="rId14"/>
    <p:sldId id="265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091DA-30C2-43CA-9CEF-5F0F225F44EA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A2E19-7B9B-41BF-9DA8-4B8B994C401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F047-9EF4-4569-96A6-DE698D684D44}" type="datetime1">
              <a:rPr lang="es-ES" smtClean="0"/>
              <a:t>22/06/2019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Z. Stephen Robertson, The Probabilistic Relevance Framework: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8B0A-C963-4ECF-AE84-29E40F2F799C}" type="datetime1">
              <a:rPr lang="es-ES" smtClean="0"/>
              <a:t>22/06/2019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Z. Stephen Robertson, The Probabilistic Relevance Framework: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7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2609-055F-4F3B-9F31-67F794826954}" type="datetime1">
              <a:rPr lang="es-ES" smtClean="0"/>
              <a:t>22/06/2019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Z. Stephen Robertson, The Probabilistic Relevance Framework: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39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ABB0-82C2-436E-B5A3-ECDBE8CECBD5}" type="datetime1">
              <a:rPr lang="es-ES" smtClean="0"/>
              <a:t>22/06/2019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Z. Stephen Robertson, The Probabilistic Relevance Framework: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3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D27C-AA9E-43AE-BD2A-EA30A96EF604}" type="datetime1">
              <a:rPr lang="es-ES" smtClean="0"/>
              <a:t>22/06/2019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Z. Stephen Robertson, The Probabilistic Relevance Framework: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7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6E1D-8D91-499A-ABCE-5348462A5CC6}" type="datetime1">
              <a:rPr lang="es-ES" smtClean="0"/>
              <a:t>22/06/2019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Z. Stephen Robertson, The Probabilistic Relevance Framework: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4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674C-5C94-412B-B4C6-DFBD85A8A1C8}" type="datetime1">
              <a:rPr lang="es-ES" smtClean="0"/>
              <a:t>22/06/2019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Z. Stephen Robertson, The Probabilistic Relevance Framework: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67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D0A4-9B01-4293-8D85-765F0DF4BEF7}" type="datetime1">
              <a:rPr lang="es-ES" smtClean="0"/>
              <a:t>22/06/2019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Z. Stephen Robertson, The Probabilistic Relevance Framework: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8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8EFA-8047-4A34-965A-0B3F78C936DB}" type="datetime1">
              <a:rPr lang="es-ES" smtClean="0"/>
              <a:t>22/06/2019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Z. Stephen Robertson, The Probabilistic Relevance Framework: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0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DAF7-A4BD-4623-B4E7-43790A0956B4}" type="datetime1">
              <a:rPr lang="es-ES" smtClean="0"/>
              <a:t>22/06/2019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Z. Stephen Robertson, The Probabilistic Relevance Framework: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97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3CC0-70AD-4F64-889D-DB06CB47CE22}" type="datetime1">
              <a:rPr lang="es-ES" smtClean="0"/>
              <a:t>22/06/2019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Z. Stephen Robertson, The Probabilistic Relevance Framework: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27CF0-8679-40BE-842D-C76765ADBDA5}" type="datetime1">
              <a:rPr lang="es-ES" smtClean="0"/>
              <a:t>22/06/2019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H. Z. Stephen Robertson, The Probabilistic Relevance Framework: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3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patrec.2005.10.01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94FC336C-9FBA-43F5-A485-0BE41DAD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Z. Stephen Robertson, The Probabilistic Relevance Framework: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67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A44A2-A16C-478A-AF98-00B6638C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29"/>
            <a:ext cx="7886700" cy="1325563"/>
          </a:xfrm>
        </p:spPr>
        <p:txBody>
          <a:bodyPr>
            <a:normAutofit/>
          </a:bodyPr>
          <a:lstStyle/>
          <a:p>
            <a:r>
              <a:rPr lang="es-CO" sz="3200" b="1" dirty="0">
                <a:solidFill>
                  <a:schemeClr val="accent5">
                    <a:lumMod val="75000"/>
                  </a:schemeClr>
                </a:solidFill>
                <a:latin typeface="FS Joey" panose="02000506040000020004" pitchFamily="2" charset="0"/>
              </a:rPr>
              <a:t>Modelado de Tópicos</a:t>
            </a:r>
          </a:p>
        </p:txBody>
      </p:sp>
      <p:sp>
        <p:nvSpPr>
          <p:cNvPr id="53" name="Marcador de texto 2">
            <a:extLst>
              <a:ext uri="{FF2B5EF4-FFF2-40B4-BE49-F238E27FC236}">
                <a16:creationId xmlns:a16="http://schemas.microsoft.com/office/drawing/2014/main" id="{0B4F4A0A-D142-4934-92C8-13580C873220}"/>
              </a:ext>
            </a:extLst>
          </p:cNvPr>
          <p:cNvSpPr txBox="1">
            <a:spLocks/>
          </p:cNvSpPr>
          <p:nvPr/>
        </p:nvSpPr>
        <p:spPr>
          <a:xfrm>
            <a:off x="152103" y="2176280"/>
            <a:ext cx="4324923" cy="14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1600" dirty="0" err="1">
                <a:latin typeface="FS Joey" panose="02000506040000020004" pitchFamily="2" charset="0"/>
              </a:rPr>
              <a:t>MetaData</a:t>
            </a:r>
            <a:r>
              <a:rPr lang="es-CO" sz="1600" dirty="0">
                <a:latin typeface="FS Joey" panose="02000506040000020004" pitchFamily="2" charset="0"/>
              </a:rPr>
              <a:t> </a:t>
            </a:r>
            <a:r>
              <a:rPr lang="es-CO" sz="1600" dirty="0" err="1">
                <a:latin typeface="FS Joey" panose="02000506040000020004" pitchFamily="2" charset="0"/>
              </a:rPr>
              <a:t>Paser</a:t>
            </a:r>
            <a:r>
              <a:rPr lang="es-CO" sz="1600" dirty="0">
                <a:latin typeface="FS Joey" panose="02000506040000020004" pitchFamily="2" charset="0"/>
              </a:rPr>
              <a:t>: Desarrollada para navegar sobre el </a:t>
            </a:r>
            <a:r>
              <a:rPr lang="es-CO" sz="1600" dirty="0" err="1">
                <a:latin typeface="FS Joey" panose="02000506040000020004" pitchFamily="2" charset="0"/>
              </a:rPr>
              <a:t>xml</a:t>
            </a:r>
            <a:r>
              <a:rPr lang="es-CO" sz="1600" dirty="0">
                <a:latin typeface="FS Joey" panose="02000506040000020004" pitchFamily="2" charset="0"/>
              </a:rPr>
              <a:t> utilizando </a:t>
            </a:r>
            <a:r>
              <a:rPr lang="es-CO" sz="1600" dirty="0" err="1">
                <a:latin typeface="FS Joey" panose="02000506040000020004" pitchFamily="2" charset="0"/>
              </a:rPr>
              <a:t>xmlToDict</a:t>
            </a:r>
            <a:r>
              <a:rPr lang="es-CO" sz="1600" dirty="0">
                <a:latin typeface="FS Joey" panose="02000506040000020004" pitchFamily="2" charset="0"/>
              </a:rPr>
              <a:t>. Convierte XML a diccionario. 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E6B4E31-8543-46DD-A108-19E9A3FE6BD9}"/>
              </a:ext>
            </a:extLst>
          </p:cNvPr>
          <p:cNvSpPr/>
          <p:nvPr/>
        </p:nvSpPr>
        <p:spPr>
          <a:xfrm>
            <a:off x="1668715" y="1310186"/>
            <a:ext cx="1291700" cy="607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FS Joey" panose="02000506040000020004" pitchFamily="2" charset="0"/>
              </a:rPr>
              <a:t>Meta Data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715D922-C23C-4F07-B623-1E28F22E2C98}"/>
              </a:ext>
            </a:extLst>
          </p:cNvPr>
          <p:cNvSpPr/>
          <p:nvPr/>
        </p:nvSpPr>
        <p:spPr>
          <a:xfrm>
            <a:off x="5990976" y="1310186"/>
            <a:ext cx="1484309" cy="607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FS Joey" panose="02000506040000020004" pitchFamily="2" charset="0"/>
              </a:rPr>
              <a:t>Categorización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AE45153C-8D0B-44F7-8D8C-552560312ECB}"/>
              </a:ext>
            </a:extLst>
          </p:cNvPr>
          <p:cNvSpPr txBox="1">
            <a:spLocks/>
          </p:cNvSpPr>
          <p:nvPr/>
        </p:nvSpPr>
        <p:spPr>
          <a:xfrm>
            <a:off x="4819077" y="2176280"/>
            <a:ext cx="4324923" cy="14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dirty="0">
                <a:latin typeface="FS Joey" panose="02000506040000020004" pitchFamily="2" charset="0"/>
              </a:rPr>
              <a:t>Latent Dirichlet </a:t>
            </a:r>
            <a:r>
              <a:rPr lang="es-CO" sz="1600" dirty="0" err="1">
                <a:latin typeface="FS Joey" panose="02000506040000020004" pitchFamily="2" charset="0"/>
              </a:rPr>
              <a:t>Allocation</a:t>
            </a:r>
            <a:r>
              <a:rPr lang="es-CO" sz="1600" dirty="0">
                <a:latin typeface="FS Joey" panose="02000506040000020004" pitchFamily="2" charset="0"/>
              </a:rPr>
              <a:t> (LDA)[6]</a:t>
            </a:r>
          </a:p>
          <a:p>
            <a:r>
              <a:rPr lang="es-CO" sz="1600" dirty="0">
                <a:latin typeface="FS Joey" panose="02000506040000020004" pitchFamily="2" charset="0"/>
              </a:rPr>
              <a:t>Clasificar cada documento según su conjunto de palabras </a:t>
            </a:r>
          </a:p>
          <a:p>
            <a:r>
              <a:rPr lang="es-CO" sz="1600" dirty="0">
                <a:latin typeface="FS Joey" panose="02000506040000020004" pitchFamily="2" charset="0"/>
              </a:rPr>
              <a:t>10 categorías o Tópicos</a:t>
            </a:r>
          </a:p>
          <a:p>
            <a:endParaRPr lang="es-CO" sz="1600" dirty="0">
              <a:latin typeface="FS Joey" panose="020005060400000200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281B647-2AD2-4338-A6DF-666C5AA7B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31" y="3406541"/>
            <a:ext cx="6337002" cy="2048081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62D0F1C-9189-44B9-A14D-A05771EFF7F1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572000" y="1337992"/>
            <a:ext cx="42532" cy="2068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84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A44A2-A16C-478A-AF98-00B6638C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29"/>
            <a:ext cx="7886700" cy="1325563"/>
          </a:xfrm>
        </p:spPr>
        <p:txBody>
          <a:bodyPr>
            <a:normAutofit/>
          </a:bodyPr>
          <a:lstStyle/>
          <a:p>
            <a:r>
              <a:rPr lang="es-CO" sz="3200" b="1" dirty="0">
                <a:solidFill>
                  <a:schemeClr val="accent5">
                    <a:lumMod val="75000"/>
                  </a:schemeClr>
                </a:solidFill>
                <a:latin typeface="FS Joey" panose="02000506040000020004" pitchFamily="2" charset="0"/>
              </a:rPr>
              <a:t>Referencias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97A5CCD7-244B-48D6-A21D-DFC2F44ECED8}"/>
              </a:ext>
            </a:extLst>
          </p:cNvPr>
          <p:cNvSpPr/>
          <p:nvPr/>
        </p:nvSpPr>
        <p:spPr>
          <a:xfrm rot="16200000">
            <a:off x="5249200" y="1322600"/>
            <a:ext cx="1291700" cy="607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dirty="0">
              <a:solidFill>
                <a:schemeClr val="tx1"/>
              </a:solidFill>
              <a:latin typeface="FS Joey" panose="02000506040000020004" pitchFamily="2" charset="0"/>
            </a:endParaRP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D90AD24B-1D80-4F32-A0B2-2A1CBCBF636E}"/>
              </a:ext>
            </a:extLst>
          </p:cNvPr>
          <p:cNvSpPr txBox="1">
            <a:spLocks/>
          </p:cNvSpPr>
          <p:nvPr/>
        </p:nvSpPr>
        <p:spPr>
          <a:xfrm>
            <a:off x="491731" y="1337992"/>
            <a:ext cx="8195069" cy="209100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US" sz="1600" dirty="0">
              <a:latin typeface="FS Joey" panose="0200050604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FS Joey" panose="02000506040000020004" pitchFamily="2" charset="0"/>
              </a:rPr>
              <a:t>A. Turing, “Mind a quarterly review of psychology and philosophy,” 1950.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FS Joey" panose="02000506040000020004" pitchFamily="2" charset="0"/>
              </a:rPr>
              <a:t>Hanna M. Wallach. 2006. Topic modeling: beyond bag-of-words. In Proceedings of the 23rd international conference on Machine learning (ICML '06). ACM, New York, NY, USA, 977-984. DOI: https://doi.org/10.1145/1143844.1143967</a:t>
            </a:r>
            <a:endParaRPr lang="es-CO" sz="2000" dirty="0">
              <a:latin typeface="FS Joey" panose="0200050604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FS Joey" panose="02000506040000020004" pitchFamily="2" charset="0"/>
              </a:rPr>
              <a:t>H. Z. Stephen Robertson, The Probabilistic Relevance Framework: BM25 and Beyond. Editorial Board, 2009.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FS Joey" panose="02000506040000020004" pitchFamily="2" charset="0"/>
              </a:rPr>
              <a:t>Massung</a:t>
            </a:r>
            <a:r>
              <a:rPr lang="en-US" sz="2000" dirty="0">
                <a:latin typeface="FS Joey" panose="02000506040000020004" pitchFamily="2" charset="0"/>
              </a:rPr>
              <a:t>, S., Geigle, C., &amp; </a:t>
            </a:r>
            <a:r>
              <a:rPr lang="en-US" sz="2000" dirty="0" err="1">
                <a:latin typeface="FS Joey" panose="02000506040000020004" pitchFamily="2" charset="0"/>
              </a:rPr>
              <a:t>Zhai</a:t>
            </a:r>
            <a:r>
              <a:rPr lang="en-US" sz="2000" dirty="0">
                <a:latin typeface="FS Joey" panose="02000506040000020004" pitchFamily="2" charset="0"/>
              </a:rPr>
              <a:t>, C. (2016). </a:t>
            </a:r>
            <a:r>
              <a:rPr lang="en-US" sz="2000" dirty="0" err="1">
                <a:latin typeface="FS Joey" panose="02000506040000020004" pitchFamily="2" charset="0"/>
              </a:rPr>
              <a:t>MeTA</a:t>
            </a:r>
            <a:r>
              <a:rPr lang="en-US" sz="2000" dirty="0">
                <a:latin typeface="FS Joey" panose="02000506040000020004" pitchFamily="2" charset="0"/>
              </a:rPr>
              <a:t>: A Unified Toolkit for Text Retrieval and Analysis, 91–96. https://doi.org/10.18653/v1/p16-4016</a:t>
            </a:r>
            <a:endParaRPr lang="es-CO" sz="2000" dirty="0">
              <a:latin typeface="FS Joey" panose="0200050604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FS Joey" panose="02000506040000020004" pitchFamily="2" charset="0"/>
              </a:rPr>
              <a:t>Fawcett, T. (2006). An introduction to ROC analysis. Pattern Recognition Letters, 27(8), 861–874. </a:t>
            </a:r>
            <a:r>
              <a:rPr lang="en-US" sz="2000" dirty="0">
                <a:latin typeface="FS Joey" panose="02000506040000020004" pitchFamily="2" charset="0"/>
                <a:hlinkClick r:id="rId2"/>
              </a:rPr>
              <a:t>https://doi.org/10.1016/j.patrec.2005.10.010</a:t>
            </a:r>
            <a:endParaRPr lang="en-US" sz="2000" dirty="0">
              <a:latin typeface="FS Joey" panose="0200050604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FS Joey" panose="02000506040000020004" pitchFamily="2" charset="0"/>
              </a:rPr>
              <a:t>David M </a:t>
            </a:r>
            <a:r>
              <a:rPr lang="en-US" sz="2000" dirty="0" err="1">
                <a:latin typeface="FS Joey" panose="02000506040000020004" pitchFamily="2" charset="0"/>
              </a:rPr>
              <a:t>Blei</a:t>
            </a:r>
            <a:r>
              <a:rPr lang="en-US" sz="2000" dirty="0">
                <a:latin typeface="FS Joey" panose="02000506040000020004" pitchFamily="2" charset="0"/>
              </a:rPr>
              <a:t>, Andrew Y Ng, Michael I </a:t>
            </a:r>
            <a:r>
              <a:rPr lang="en-US" sz="2000" dirty="0" err="1">
                <a:latin typeface="FS Joey" panose="02000506040000020004" pitchFamily="2" charset="0"/>
              </a:rPr>
              <a:t>JordanJournal</a:t>
            </a:r>
            <a:r>
              <a:rPr lang="en-US" sz="2000" dirty="0">
                <a:latin typeface="FS Joey" panose="02000506040000020004" pitchFamily="2" charset="0"/>
              </a:rPr>
              <a:t> of machine Learning research 3 (Jan), 993-1022, 2003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18A4E8-2648-45BB-8334-DF79CB76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Z. Stephen Robertson, The Probabilistic Relevance Framework: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13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B8F6A-28C7-4905-A613-E0C9EE8F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95435"/>
            <a:ext cx="7886700" cy="2067131"/>
          </a:xfrm>
        </p:spPr>
        <p:txBody>
          <a:bodyPr anchor="ctr">
            <a:noAutofit/>
          </a:bodyPr>
          <a:lstStyle/>
          <a:p>
            <a:pPr algn="ctr"/>
            <a:r>
              <a:rPr lang="es-ES" sz="4800" b="1" dirty="0">
                <a:solidFill>
                  <a:schemeClr val="accent5">
                    <a:lumMod val="75000"/>
                  </a:schemeClr>
                </a:solidFill>
                <a:latin typeface="FS Joey" panose="02000506040000020004" pitchFamily="2" charset="0"/>
              </a:rPr>
              <a:t>Proyecto Integrador</a:t>
            </a:r>
            <a:br>
              <a:rPr lang="es-ES" sz="4000" b="1" dirty="0">
                <a:solidFill>
                  <a:schemeClr val="accent5">
                    <a:lumMod val="75000"/>
                  </a:schemeClr>
                </a:solidFill>
                <a:latin typeface="FS Joey" panose="02000506040000020004" pitchFamily="2" charset="0"/>
              </a:rPr>
            </a:br>
            <a:r>
              <a:rPr lang="es-CO" sz="4000" dirty="0">
                <a:solidFill>
                  <a:schemeClr val="accent1">
                    <a:lumMod val="75000"/>
                  </a:schemeClr>
                </a:solidFill>
                <a:latin typeface="FS Joey" panose="02000506040000020004" pitchFamily="2" charset="0"/>
              </a:rPr>
              <a:t>Procesamiento</a:t>
            </a:r>
            <a:r>
              <a:rPr lang="es-CO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S Joey" panose="02000506040000020004" pitchFamily="2" charset="0"/>
              </a:rPr>
              <a:t> </a:t>
            </a:r>
            <a:r>
              <a:rPr lang="es-CO" sz="4000" dirty="0">
                <a:solidFill>
                  <a:schemeClr val="accent1">
                    <a:lumMod val="75000"/>
                  </a:schemeClr>
                </a:solidFill>
                <a:latin typeface="FS Joey" panose="02000506040000020004" pitchFamily="2" charset="0"/>
              </a:rPr>
              <a:t>de texto</a:t>
            </a:r>
          </a:p>
        </p:txBody>
      </p:sp>
    </p:spTree>
    <p:extLst>
      <p:ext uri="{BB962C8B-B14F-4D97-AF65-F5344CB8AC3E}">
        <p14:creationId xmlns:p14="http://schemas.microsoft.com/office/powerpoint/2010/main" val="158801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3AAFB090-5FEB-402D-8F4D-515C38445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523"/>
            <a:ext cx="7886700" cy="483282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latin typeface="FS Joey" panose="02000506040000020004" pitchFamily="2" charset="0"/>
              </a:rPr>
              <a:t>Equipo 4</a:t>
            </a:r>
            <a:endParaRPr lang="es-ES" dirty="0">
              <a:latin typeface="FS Joey" panose="02000506040000020004" pitchFamily="2" charset="0"/>
            </a:endParaRPr>
          </a:p>
          <a:p>
            <a:pPr algn="ctr"/>
            <a:endParaRPr lang="es-CO" dirty="0">
              <a:latin typeface="FS Joey" panose="02000506040000020004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41377A8-4E17-4ACA-A8DC-D81F61E54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87" y="776560"/>
            <a:ext cx="1085850" cy="1438275"/>
          </a:xfrm>
          <a:prstGeom prst="rect">
            <a:avLst/>
          </a:prstGeom>
        </p:spPr>
      </p:pic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A3B2AD34-EE4E-4FFC-BCB1-0B24DEE16D38}"/>
              </a:ext>
            </a:extLst>
          </p:cNvPr>
          <p:cNvSpPr txBox="1">
            <a:spLocks/>
          </p:cNvSpPr>
          <p:nvPr/>
        </p:nvSpPr>
        <p:spPr>
          <a:xfrm>
            <a:off x="161856" y="2214835"/>
            <a:ext cx="2907711" cy="1075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dirty="0">
                <a:latin typeface="FS Joey" panose="02000506040000020004" pitchFamily="2" charset="0"/>
              </a:rPr>
              <a:t>Juan Diego Estrada Pérez</a:t>
            </a:r>
          </a:p>
          <a:p>
            <a:pPr algn="ctr"/>
            <a:r>
              <a:rPr lang="es-ES" sz="2000" dirty="0">
                <a:latin typeface="FS Joey" panose="02000506040000020004" pitchFamily="2" charset="0"/>
              </a:rPr>
              <a:t>Ing. Sistemas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5AE4507-42F0-49D5-83E9-1C9B38E06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362" y="776560"/>
            <a:ext cx="1057275" cy="1438275"/>
          </a:xfrm>
          <a:prstGeom prst="rect">
            <a:avLst/>
          </a:prstGeom>
        </p:spPr>
      </p:pic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8C3BF7C3-2025-4420-8F6A-CDCE3E2726B3}"/>
              </a:ext>
            </a:extLst>
          </p:cNvPr>
          <p:cNvSpPr txBox="1">
            <a:spLocks/>
          </p:cNvSpPr>
          <p:nvPr/>
        </p:nvSpPr>
        <p:spPr>
          <a:xfrm>
            <a:off x="3118143" y="2214834"/>
            <a:ext cx="2907711" cy="1075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dirty="0">
                <a:latin typeface="FS Joey" panose="02000506040000020004" pitchFamily="2" charset="0"/>
              </a:rPr>
              <a:t>Andrés Franco Zapata</a:t>
            </a:r>
          </a:p>
          <a:p>
            <a:pPr algn="ctr"/>
            <a:r>
              <a:rPr lang="es-ES" sz="2000" dirty="0">
                <a:latin typeface="FS Joey" panose="02000506040000020004" pitchFamily="2" charset="0"/>
              </a:rPr>
              <a:t>Ing. Sistemas</a:t>
            </a:r>
            <a:endParaRPr lang="es-CO" sz="2000" dirty="0">
              <a:latin typeface="FS Joey" panose="02000506040000020004" pitchFamily="2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25C97CE-E3C1-4D16-9764-71EF3A789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938" y="814705"/>
            <a:ext cx="1057275" cy="1390650"/>
          </a:xfrm>
          <a:prstGeom prst="rect">
            <a:avLst/>
          </a:prstGeom>
        </p:spPr>
      </p:pic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3999922A-5C40-4A5D-97FB-2BC2AC54394F}"/>
              </a:ext>
            </a:extLst>
          </p:cNvPr>
          <p:cNvSpPr txBox="1">
            <a:spLocks/>
          </p:cNvSpPr>
          <p:nvPr/>
        </p:nvSpPr>
        <p:spPr>
          <a:xfrm>
            <a:off x="6088719" y="2214833"/>
            <a:ext cx="2907711" cy="9575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dirty="0">
                <a:latin typeface="FS Joey" panose="02000506040000020004" pitchFamily="2" charset="0"/>
              </a:rPr>
              <a:t>Liceth Mosquera Galvis</a:t>
            </a:r>
          </a:p>
          <a:p>
            <a:pPr algn="ctr"/>
            <a:r>
              <a:rPr lang="es-CO" sz="2000" dirty="0">
                <a:latin typeface="FS Joey" panose="02000506040000020004" pitchFamily="2" charset="0"/>
              </a:rPr>
              <a:t>Ing. Eléctrica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6F0E7A4-43B3-4AAB-96C9-87C4E8001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591" y="3181858"/>
            <a:ext cx="1152525" cy="141922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8F068F9-0C34-48E1-8EE4-A6EB00E2C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9505" y="3290664"/>
            <a:ext cx="1057275" cy="1352550"/>
          </a:xfrm>
          <a:prstGeom prst="rect">
            <a:avLst/>
          </a:prstGeom>
        </p:spPr>
      </p:pic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C43D50C7-DEA1-4006-9EC5-B7CB971BAF95}"/>
              </a:ext>
            </a:extLst>
          </p:cNvPr>
          <p:cNvSpPr txBox="1">
            <a:spLocks/>
          </p:cNvSpPr>
          <p:nvPr/>
        </p:nvSpPr>
        <p:spPr>
          <a:xfrm>
            <a:off x="1664287" y="4601740"/>
            <a:ext cx="2907711" cy="897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dirty="0">
                <a:latin typeface="FS Joey" panose="02000506040000020004" pitchFamily="2" charset="0"/>
              </a:rPr>
              <a:t>Alejandro Palacio Vásquez</a:t>
            </a:r>
          </a:p>
          <a:p>
            <a:pPr algn="ctr"/>
            <a:r>
              <a:rPr lang="es-ES" sz="2000" dirty="0">
                <a:latin typeface="FS Joey" panose="02000506040000020004" pitchFamily="2" charset="0"/>
              </a:rPr>
              <a:t>Ing. Matemático</a:t>
            </a:r>
            <a:endParaRPr lang="es-CO" sz="2000" dirty="0">
              <a:latin typeface="FS Joey" panose="02000506040000020004" pitchFamily="2" charset="0"/>
            </a:endParaRP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82CCBA84-769C-4031-8993-561A9A779D38}"/>
              </a:ext>
            </a:extLst>
          </p:cNvPr>
          <p:cNvSpPr txBox="1">
            <a:spLocks/>
          </p:cNvSpPr>
          <p:nvPr/>
        </p:nvSpPr>
        <p:spPr>
          <a:xfrm>
            <a:off x="4634863" y="4576533"/>
            <a:ext cx="2907711" cy="897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dirty="0">
                <a:latin typeface="FS Joey" panose="02000506040000020004" pitchFamily="2" charset="0"/>
              </a:rPr>
              <a:t>Johan Steward Rios</a:t>
            </a:r>
          </a:p>
          <a:p>
            <a:pPr algn="ctr"/>
            <a:r>
              <a:rPr lang="es-ES" sz="2000" dirty="0">
                <a:latin typeface="FS Joey" panose="02000506040000020004" pitchFamily="2" charset="0"/>
              </a:rPr>
              <a:t>Ing. Matemático</a:t>
            </a:r>
            <a:endParaRPr lang="es-CO" sz="2000" dirty="0">
              <a:latin typeface="FS Joey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75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A44A2-A16C-478A-AF98-00B6638C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29"/>
            <a:ext cx="7886700" cy="1325563"/>
          </a:xfrm>
        </p:spPr>
        <p:txBody>
          <a:bodyPr>
            <a:normAutofit/>
          </a:bodyPr>
          <a:lstStyle/>
          <a:p>
            <a:r>
              <a:rPr lang="es-CO" sz="3200" b="1" dirty="0">
                <a:solidFill>
                  <a:schemeClr val="accent5">
                    <a:lumMod val="75000"/>
                  </a:schemeClr>
                </a:solidFill>
                <a:latin typeface="FS Joey" panose="02000506040000020004" pitchFamily="2" charset="0"/>
              </a:rPr>
              <a:t>Contexto</a:t>
            </a:r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1CD86E66-B091-4FB6-B22A-D992389D1C4E}"/>
              </a:ext>
            </a:extLst>
          </p:cNvPr>
          <p:cNvSpPr/>
          <p:nvPr/>
        </p:nvSpPr>
        <p:spPr>
          <a:xfrm>
            <a:off x="519708" y="1652249"/>
            <a:ext cx="2256530" cy="1084217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FS Joey" panose="02000506040000020004" pitchFamily="2" charset="0"/>
              </a:rPr>
              <a:t>Procesamiento de Texto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4CD66FF0-BDD8-45C8-842B-09FED82B9913}"/>
              </a:ext>
            </a:extLst>
          </p:cNvPr>
          <p:cNvSpPr/>
          <p:nvPr/>
        </p:nvSpPr>
        <p:spPr>
          <a:xfrm>
            <a:off x="3271865" y="1410903"/>
            <a:ext cx="1685870" cy="60741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  <a:latin typeface="FS Joey" panose="02000506040000020004" pitchFamily="2" charset="0"/>
              </a:rPr>
              <a:t>Minería o Analítica de texto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00DB1975-AE6A-4305-8877-20B29E32CAE6}"/>
              </a:ext>
            </a:extLst>
          </p:cNvPr>
          <p:cNvSpPr/>
          <p:nvPr/>
        </p:nvSpPr>
        <p:spPr>
          <a:xfrm>
            <a:off x="5198255" y="1256331"/>
            <a:ext cx="2085959" cy="75655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  <a:latin typeface="FS Joey" panose="02000506040000020004" pitchFamily="2" charset="0"/>
              </a:rPr>
              <a:t>Respuesta a Tendencias y Avances Tecnológicos 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AFFDD50B-488C-487B-9FAE-5CDE910CCD5F}"/>
              </a:ext>
            </a:extLst>
          </p:cNvPr>
          <p:cNvSpPr/>
          <p:nvPr/>
        </p:nvSpPr>
        <p:spPr>
          <a:xfrm>
            <a:off x="3271865" y="2129048"/>
            <a:ext cx="1685870" cy="60741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  <a:latin typeface="FS Joey" panose="02000506040000020004" pitchFamily="2" charset="0"/>
              </a:rPr>
              <a:t>Primeros estudios 1.950[1]</a:t>
            </a: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0DC9F3C9-AE63-4BB4-B931-6861802676AF}"/>
              </a:ext>
            </a:extLst>
          </p:cNvPr>
          <p:cNvSpPr/>
          <p:nvPr/>
        </p:nvSpPr>
        <p:spPr>
          <a:xfrm>
            <a:off x="5198255" y="2129048"/>
            <a:ext cx="2085959" cy="75655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  <a:latin typeface="FS Joey" panose="02000506040000020004" pitchFamily="2" charset="0"/>
              </a:rPr>
              <a:t>Analizar datos no estructurados</a:t>
            </a: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772FCACC-0002-491E-AB0A-B88A073867EE}"/>
              </a:ext>
            </a:extLst>
          </p:cNvPr>
          <p:cNvSpPr/>
          <p:nvPr/>
        </p:nvSpPr>
        <p:spPr>
          <a:xfrm>
            <a:off x="1002123" y="3514117"/>
            <a:ext cx="1291700" cy="607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FS Joey" panose="02000506040000020004" pitchFamily="2" charset="0"/>
              </a:rPr>
              <a:t>Objetivo General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7042335F-E319-4A5A-A590-44CC69D93ACD}"/>
              </a:ext>
            </a:extLst>
          </p:cNvPr>
          <p:cNvSpPr txBox="1">
            <a:spLocks/>
          </p:cNvSpPr>
          <p:nvPr/>
        </p:nvSpPr>
        <p:spPr>
          <a:xfrm>
            <a:off x="2656891" y="3113177"/>
            <a:ext cx="4984879" cy="1409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s-ES" sz="1600" dirty="0">
                <a:latin typeface="FS Joey" panose="02000506040000020004" pitchFamily="2" charset="0"/>
              </a:rPr>
              <a:t>Recuperación de la información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latin typeface="FS Joey" panose="02000506040000020004" pitchFamily="2" charset="0"/>
              </a:rPr>
              <a:t>Procesamiento de Lenguajes Naturales (NLP)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latin typeface="FS Joey" panose="02000506040000020004" pitchFamily="2" charset="0"/>
              </a:rPr>
              <a:t>Extracción de la información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latin typeface="FS Joey" panose="02000506040000020004" pitchFamily="2" charset="0"/>
              </a:rPr>
              <a:t>Minería de datos</a:t>
            </a:r>
          </a:p>
          <a:p>
            <a:endParaRPr lang="es-CO" sz="1600" dirty="0">
              <a:latin typeface="FS Joey" panose="02000506040000020004" pitchFamily="2" charset="0"/>
            </a:endParaRPr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E21073D1-37A8-4E20-9387-762D73CB3693}"/>
              </a:ext>
            </a:extLst>
          </p:cNvPr>
          <p:cNvGrpSpPr/>
          <p:nvPr/>
        </p:nvGrpSpPr>
        <p:grpSpPr>
          <a:xfrm>
            <a:off x="1856844" y="4658550"/>
            <a:ext cx="6201782" cy="888206"/>
            <a:chOff x="855238" y="2730137"/>
            <a:chExt cx="6201782" cy="888206"/>
          </a:xfrm>
        </p:grpSpPr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96DA0AD2-391B-440E-8392-DD1BBD7FA76A}"/>
                </a:ext>
              </a:extLst>
            </p:cNvPr>
            <p:cNvSpPr/>
            <p:nvPr/>
          </p:nvSpPr>
          <p:spPr>
            <a:xfrm>
              <a:off x="855238" y="2730137"/>
              <a:ext cx="6201782" cy="8882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67" name="Grupo 66">
              <a:extLst>
                <a:ext uri="{FF2B5EF4-FFF2-40B4-BE49-F238E27FC236}">
                  <a16:creationId xmlns:a16="http://schemas.microsoft.com/office/drawing/2014/main" id="{141DD9F8-CCB2-4555-801E-FDFB9E727687}"/>
                </a:ext>
              </a:extLst>
            </p:cNvPr>
            <p:cNvGrpSpPr/>
            <p:nvPr/>
          </p:nvGrpSpPr>
          <p:grpSpPr>
            <a:xfrm>
              <a:off x="952827" y="2861864"/>
              <a:ext cx="5946646" cy="607418"/>
              <a:chOff x="470262" y="2861864"/>
              <a:chExt cx="5946646" cy="607418"/>
            </a:xfrm>
          </p:grpSpPr>
          <p:sp>
            <p:nvSpPr>
              <p:cNvPr id="68" name="Rectángulo: esquinas redondeadas 67">
                <a:extLst>
                  <a:ext uri="{FF2B5EF4-FFF2-40B4-BE49-F238E27FC236}">
                    <a16:creationId xmlns:a16="http://schemas.microsoft.com/office/drawing/2014/main" id="{1AC110D5-11C1-4D9F-A5D8-C4EDD99D4AC7}"/>
                  </a:ext>
                </a:extLst>
              </p:cNvPr>
              <p:cNvSpPr/>
              <p:nvPr/>
            </p:nvSpPr>
            <p:spPr>
              <a:xfrm>
                <a:off x="470262" y="2861864"/>
                <a:ext cx="1291700" cy="607418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600" dirty="0">
                    <a:solidFill>
                      <a:schemeClr val="tx1"/>
                    </a:solidFill>
                    <a:latin typeface="FS Joey" panose="02000506040000020004" pitchFamily="2" charset="0"/>
                  </a:rPr>
                  <a:t>Indexación</a:t>
                </a:r>
              </a:p>
            </p:txBody>
          </p:sp>
          <p:cxnSp>
            <p:nvCxnSpPr>
              <p:cNvPr id="69" name="Conector recto de flecha 68">
                <a:extLst>
                  <a:ext uri="{FF2B5EF4-FFF2-40B4-BE49-F238E27FC236}">
                    <a16:creationId xmlns:a16="http://schemas.microsoft.com/office/drawing/2014/main" id="{7E42CEEA-B047-4D0A-84A1-6195524D5D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1962" y="3165572"/>
                <a:ext cx="30196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ángulo: esquinas redondeadas 69">
                <a:extLst>
                  <a:ext uri="{FF2B5EF4-FFF2-40B4-BE49-F238E27FC236}">
                    <a16:creationId xmlns:a16="http://schemas.microsoft.com/office/drawing/2014/main" id="{E015D47E-C0DA-42B3-A785-45985A828497}"/>
                  </a:ext>
                </a:extLst>
              </p:cNvPr>
              <p:cNvSpPr/>
              <p:nvPr/>
            </p:nvSpPr>
            <p:spPr>
              <a:xfrm>
                <a:off x="2063930" y="2861864"/>
                <a:ext cx="1058093" cy="607418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600" dirty="0">
                    <a:solidFill>
                      <a:schemeClr val="tx1"/>
                    </a:solidFill>
                    <a:latin typeface="FS Joey" panose="02000506040000020004" pitchFamily="2" charset="0"/>
                  </a:rPr>
                  <a:t>Búsqueda</a:t>
                </a:r>
              </a:p>
            </p:txBody>
          </p:sp>
          <p:cxnSp>
            <p:nvCxnSpPr>
              <p:cNvPr id="71" name="Conector recto de flecha 70">
                <a:extLst>
                  <a:ext uri="{FF2B5EF4-FFF2-40B4-BE49-F238E27FC236}">
                    <a16:creationId xmlns:a16="http://schemas.microsoft.com/office/drawing/2014/main" id="{37578F3F-AD7E-46EC-AA4D-BBCE359A01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22023" y="3165572"/>
                <a:ext cx="30196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ángulo: esquinas redondeadas 71">
                <a:extLst>
                  <a:ext uri="{FF2B5EF4-FFF2-40B4-BE49-F238E27FC236}">
                    <a16:creationId xmlns:a16="http://schemas.microsoft.com/office/drawing/2014/main" id="{347BE1CD-348F-40CB-89F9-E0002F7760EE}"/>
                  </a:ext>
                </a:extLst>
              </p:cNvPr>
              <p:cNvSpPr/>
              <p:nvPr/>
            </p:nvSpPr>
            <p:spPr>
              <a:xfrm>
                <a:off x="3423991" y="2861864"/>
                <a:ext cx="1161072" cy="607418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600" dirty="0">
                    <a:solidFill>
                      <a:schemeClr val="tx1"/>
                    </a:solidFill>
                    <a:latin typeface="FS Joey" panose="02000506040000020004" pitchFamily="2" charset="0"/>
                  </a:rPr>
                  <a:t>Validación</a:t>
                </a:r>
              </a:p>
            </p:txBody>
          </p:sp>
          <p:cxnSp>
            <p:nvCxnSpPr>
              <p:cNvPr id="73" name="Conector recto de flecha 72">
                <a:extLst>
                  <a:ext uri="{FF2B5EF4-FFF2-40B4-BE49-F238E27FC236}">
                    <a16:creationId xmlns:a16="http://schemas.microsoft.com/office/drawing/2014/main" id="{C2348219-2BF6-4A93-A6D8-F7C056CA0D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5063" y="3165573"/>
                <a:ext cx="30196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ángulo: esquinas redondeadas 73">
                <a:extLst>
                  <a:ext uri="{FF2B5EF4-FFF2-40B4-BE49-F238E27FC236}">
                    <a16:creationId xmlns:a16="http://schemas.microsoft.com/office/drawing/2014/main" id="{EC9E7592-0232-40FB-8586-09FE48BF5163}"/>
                  </a:ext>
                </a:extLst>
              </p:cNvPr>
              <p:cNvSpPr/>
              <p:nvPr/>
            </p:nvSpPr>
            <p:spPr>
              <a:xfrm>
                <a:off x="4887031" y="2861864"/>
                <a:ext cx="1529877" cy="607418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600" dirty="0">
                    <a:solidFill>
                      <a:schemeClr val="tx1"/>
                    </a:solidFill>
                    <a:latin typeface="FS Joey" panose="02000506040000020004" pitchFamily="2" charset="0"/>
                  </a:rPr>
                  <a:t>Modelado de Tópicos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925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0115277A-3BF3-40A8-9011-A73838D5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29"/>
            <a:ext cx="7886700" cy="1325563"/>
          </a:xfrm>
        </p:spPr>
        <p:txBody>
          <a:bodyPr>
            <a:normAutofit/>
          </a:bodyPr>
          <a:lstStyle/>
          <a:p>
            <a:r>
              <a:rPr lang="es-CO" sz="3200" b="1" dirty="0">
                <a:solidFill>
                  <a:schemeClr val="accent5">
                    <a:lumMod val="75000"/>
                  </a:schemeClr>
                </a:solidFill>
                <a:latin typeface="FS Joey" panose="02000506040000020004" pitchFamily="2" charset="0"/>
              </a:rPr>
              <a:t>Arquitectura</a:t>
            </a:r>
          </a:p>
        </p:txBody>
      </p:sp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C3739403-8122-4AA3-B3C2-D1AADCADB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6" y="942197"/>
            <a:ext cx="87153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2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A44A2-A16C-478A-AF98-00B6638C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29"/>
            <a:ext cx="7886700" cy="1325563"/>
          </a:xfrm>
        </p:spPr>
        <p:txBody>
          <a:bodyPr>
            <a:normAutofit/>
          </a:bodyPr>
          <a:lstStyle/>
          <a:p>
            <a:r>
              <a:rPr lang="es-CO" sz="3200" b="1" dirty="0">
                <a:solidFill>
                  <a:schemeClr val="accent5">
                    <a:lumMod val="75000"/>
                  </a:schemeClr>
                </a:solidFill>
                <a:latin typeface="FS Joey" panose="02000506040000020004" pitchFamily="2" charset="0"/>
              </a:rPr>
              <a:t>Proceso de Indexación</a:t>
            </a:r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1CD86E66-B091-4FB6-B22A-D992389D1C4E}"/>
              </a:ext>
            </a:extLst>
          </p:cNvPr>
          <p:cNvSpPr/>
          <p:nvPr/>
        </p:nvSpPr>
        <p:spPr>
          <a:xfrm>
            <a:off x="3484636" y="1057618"/>
            <a:ext cx="2075022" cy="1084217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FS Joey" panose="02000506040000020004" pitchFamily="2" charset="0"/>
              </a:rPr>
              <a:t>Documentos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392378AD-FDF7-418F-8D09-DC12A79B4E71}"/>
              </a:ext>
            </a:extLst>
          </p:cNvPr>
          <p:cNvGrpSpPr/>
          <p:nvPr/>
        </p:nvGrpSpPr>
        <p:grpSpPr>
          <a:xfrm>
            <a:off x="855237" y="2377438"/>
            <a:ext cx="7491929" cy="888206"/>
            <a:chOff x="855237" y="2730137"/>
            <a:chExt cx="7491929" cy="888206"/>
          </a:xfrm>
        </p:grpSpPr>
        <p:sp>
          <p:nvSpPr>
            <p:cNvPr id="49" name="Rectángulo: esquinas redondeadas 48">
              <a:extLst>
                <a:ext uri="{FF2B5EF4-FFF2-40B4-BE49-F238E27FC236}">
                  <a16:creationId xmlns:a16="http://schemas.microsoft.com/office/drawing/2014/main" id="{652048B0-2AB3-4A88-AAFF-0B99A42093BC}"/>
                </a:ext>
              </a:extLst>
            </p:cNvPr>
            <p:cNvSpPr/>
            <p:nvPr/>
          </p:nvSpPr>
          <p:spPr>
            <a:xfrm>
              <a:off x="855237" y="2730137"/>
              <a:ext cx="7491929" cy="8882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555694FE-1F98-417D-96A2-5DD16D17B1A7}"/>
                </a:ext>
              </a:extLst>
            </p:cNvPr>
            <p:cNvGrpSpPr/>
            <p:nvPr/>
          </p:nvGrpSpPr>
          <p:grpSpPr>
            <a:xfrm>
              <a:off x="952827" y="2861864"/>
              <a:ext cx="7238347" cy="607418"/>
              <a:chOff x="470262" y="2861864"/>
              <a:chExt cx="7238347" cy="607418"/>
            </a:xfrm>
          </p:grpSpPr>
          <p:sp>
            <p:nvSpPr>
              <p:cNvPr id="9" name="Rectángulo: esquinas redondeadas 8">
                <a:extLst>
                  <a:ext uri="{FF2B5EF4-FFF2-40B4-BE49-F238E27FC236}">
                    <a16:creationId xmlns:a16="http://schemas.microsoft.com/office/drawing/2014/main" id="{77530F0E-A3D8-4369-96B1-EA44EA24C877}"/>
                  </a:ext>
                </a:extLst>
              </p:cNvPr>
              <p:cNvSpPr/>
              <p:nvPr/>
            </p:nvSpPr>
            <p:spPr>
              <a:xfrm>
                <a:off x="470262" y="2861864"/>
                <a:ext cx="1291700" cy="607418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600" dirty="0">
                    <a:solidFill>
                      <a:schemeClr val="tx1"/>
                    </a:solidFill>
                    <a:latin typeface="FS Joey" panose="02000506040000020004" pitchFamily="2" charset="0"/>
                  </a:rPr>
                  <a:t>Tokenización</a:t>
                </a:r>
              </a:p>
            </p:txBody>
          </p:sp>
          <p:cxnSp>
            <p:nvCxnSpPr>
              <p:cNvPr id="18" name="Conector recto de flecha 17">
                <a:extLst>
                  <a:ext uri="{FF2B5EF4-FFF2-40B4-BE49-F238E27FC236}">
                    <a16:creationId xmlns:a16="http://schemas.microsoft.com/office/drawing/2014/main" id="{B45B1FD6-C14D-4861-B2BB-4C736E79F9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1962" y="3165572"/>
                <a:ext cx="30196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84E74686-9AD0-4BB3-85D2-EB16237EB04E}"/>
                  </a:ext>
                </a:extLst>
              </p:cNvPr>
              <p:cNvSpPr/>
              <p:nvPr/>
            </p:nvSpPr>
            <p:spPr>
              <a:xfrm>
                <a:off x="2063930" y="2861864"/>
                <a:ext cx="1058093" cy="607418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600" dirty="0">
                    <a:solidFill>
                      <a:schemeClr val="tx1"/>
                    </a:solidFill>
                    <a:latin typeface="FS Joey" panose="02000506040000020004" pitchFamily="2" charset="0"/>
                  </a:rPr>
                  <a:t>Eliminar SW</a:t>
                </a:r>
              </a:p>
            </p:txBody>
          </p:sp>
          <p:cxnSp>
            <p:nvCxnSpPr>
              <p:cNvPr id="21" name="Conector recto de flecha 20">
                <a:extLst>
                  <a:ext uri="{FF2B5EF4-FFF2-40B4-BE49-F238E27FC236}">
                    <a16:creationId xmlns:a16="http://schemas.microsoft.com/office/drawing/2014/main" id="{F65E1BE8-BB75-44C9-A90A-A04098C97C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22023" y="3165572"/>
                <a:ext cx="30196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F1204B1A-8767-45AE-9901-F78CE0189DDF}"/>
                  </a:ext>
                </a:extLst>
              </p:cNvPr>
              <p:cNvSpPr/>
              <p:nvPr/>
            </p:nvSpPr>
            <p:spPr>
              <a:xfrm>
                <a:off x="3423991" y="2861864"/>
                <a:ext cx="1161072" cy="607418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600" dirty="0" err="1">
                    <a:solidFill>
                      <a:schemeClr val="tx1"/>
                    </a:solidFill>
                    <a:latin typeface="FS Joey" panose="02000506040000020004" pitchFamily="2" charset="0"/>
                  </a:rPr>
                  <a:t>Stemming</a:t>
                </a:r>
                <a:endParaRPr lang="es-CO" sz="1600" dirty="0">
                  <a:solidFill>
                    <a:schemeClr val="tx1"/>
                  </a:solidFill>
                  <a:latin typeface="FS Joey" panose="02000506040000020004" pitchFamily="2" charset="0"/>
                </a:endParaRPr>
              </a:p>
            </p:txBody>
          </p:sp>
          <p:cxnSp>
            <p:nvCxnSpPr>
              <p:cNvPr id="26" name="Conector recto de flecha 25">
                <a:extLst>
                  <a:ext uri="{FF2B5EF4-FFF2-40B4-BE49-F238E27FC236}">
                    <a16:creationId xmlns:a16="http://schemas.microsoft.com/office/drawing/2014/main" id="{C3EE12BB-005A-48CD-8729-0E48D988D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5063" y="3165573"/>
                <a:ext cx="30196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4BF1AD18-F34B-4EA0-A49A-58945CEC4D50}"/>
                  </a:ext>
                </a:extLst>
              </p:cNvPr>
              <p:cNvSpPr/>
              <p:nvPr/>
            </p:nvSpPr>
            <p:spPr>
              <a:xfrm>
                <a:off x="4887031" y="2861864"/>
                <a:ext cx="1529877" cy="607418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600" dirty="0" err="1">
                    <a:solidFill>
                      <a:schemeClr val="tx1"/>
                    </a:solidFill>
                    <a:latin typeface="FS Joey" panose="02000506040000020004" pitchFamily="2" charset="0"/>
                  </a:rPr>
                  <a:t>Lemmatization</a:t>
                </a:r>
                <a:endParaRPr lang="es-CO" sz="1600" dirty="0">
                  <a:solidFill>
                    <a:schemeClr val="tx1"/>
                  </a:solidFill>
                  <a:latin typeface="FS Joey" panose="02000506040000020004" pitchFamily="2" charset="0"/>
                </a:endParaRPr>
              </a:p>
            </p:txBody>
          </p:sp>
          <p:cxnSp>
            <p:nvCxnSpPr>
              <p:cNvPr id="31" name="Conector recto de flecha 30">
                <a:extLst>
                  <a:ext uri="{FF2B5EF4-FFF2-40B4-BE49-F238E27FC236}">
                    <a16:creationId xmlns:a16="http://schemas.microsoft.com/office/drawing/2014/main" id="{2EEEB242-4963-4A70-9DF1-3B5FAF8F87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8548" y="3165572"/>
                <a:ext cx="30196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ángulo: esquinas redondeadas 31">
                <a:extLst>
                  <a:ext uri="{FF2B5EF4-FFF2-40B4-BE49-F238E27FC236}">
                    <a16:creationId xmlns:a16="http://schemas.microsoft.com/office/drawing/2014/main" id="{BE49ECE1-358E-47AC-923E-314192955435}"/>
                  </a:ext>
                </a:extLst>
              </p:cNvPr>
              <p:cNvSpPr/>
              <p:nvPr/>
            </p:nvSpPr>
            <p:spPr>
              <a:xfrm>
                <a:off x="6650516" y="2861864"/>
                <a:ext cx="1058093" cy="607418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600" dirty="0">
                    <a:solidFill>
                      <a:schemeClr val="tx1"/>
                    </a:solidFill>
                    <a:latin typeface="FS Joey" panose="02000506040000020004" pitchFamily="2" charset="0"/>
                  </a:rPr>
                  <a:t>Otros*</a:t>
                </a:r>
              </a:p>
            </p:txBody>
          </p:sp>
        </p:grpSp>
      </p:grp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DE11AE3F-D304-4925-AE85-36C7283470C2}"/>
              </a:ext>
            </a:extLst>
          </p:cNvPr>
          <p:cNvSpPr/>
          <p:nvPr/>
        </p:nvSpPr>
        <p:spPr>
          <a:xfrm>
            <a:off x="1308522" y="4716571"/>
            <a:ext cx="796073" cy="418011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2CB9A528-E4D8-4F80-9867-496E73ED2C06}"/>
              </a:ext>
            </a:extLst>
          </p:cNvPr>
          <p:cNvGrpSpPr/>
          <p:nvPr/>
        </p:nvGrpSpPr>
        <p:grpSpPr>
          <a:xfrm>
            <a:off x="2313707" y="3845044"/>
            <a:ext cx="4517406" cy="1726383"/>
            <a:chOff x="1462937" y="4106301"/>
            <a:chExt cx="4517406" cy="1726383"/>
          </a:xfrm>
        </p:grpSpPr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81F0BF87-EAA9-4E7E-8C85-135285C9E096}"/>
                </a:ext>
              </a:extLst>
            </p:cNvPr>
            <p:cNvSpPr/>
            <p:nvPr/>
          </p:nvSpPr>
          <p:spPr>
            <a:xfrm>
              <a:off x="2017449" y="4657789"/>
              <a:ext cx="1058092" cy="10580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98EAB58E-A37D-4141-B0C4-9355D9088B0C}"/>
                </a:ext>
              </a:extLst>
            </p:cNvPr>
            <p:cNvGrpSpPr/>
            <p:nvPr/>
          </p:nvGrpSpPr>
          <p:grpSpPr>
            <a:xfrm>
              <a:off x="2017449" y="4657789"/>
              <a:ext cx="1058091" cy="1058091"/>
              <a:chOff x="1383520" y="4291148"/>
              <a:chExt cx="1058091" cy="1058091"/>
            </a:xfrm>
          </p:grpSpPr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CFF6CB3E-4DC1-4797-8D93-2E7629D1E241}"/>
                  </a:ext>
                </a:extLst>
              </p:cNvPr>
              <p:cNvCxnSpPr/>
              <p:nvPr/>
            </p:nvCxnSpPr>
            <p:spPr>
              <a:xfrm>
                <a:off x="1515291" y="4291148"/>
                <a:ext cx="0" cy="1058091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ABDA97E1-D3D2-4892-87B1-D61BD61D659A}"/>
                  </a:ext>
                </a:extLst>
              </p:cNvPr>
              <p:cNvCxnSpPr/>
              <p:nvPr/>
            </p:nvCxnSpPr>
            <p:spPr>
              <a:xfrm>
                <a:off x="1746068" y="4291148"/>
                <a:ext cx="0" cy="1058091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7BBADF72-6A7D-4831-AABC-58CF1396DBD5}"/>
                  </a:ext>
                </a:extLst>
              </p:cNvPr>
              <p:cNvCxnSpPr/>
              <p:nvPr/>
            </p:nvCxnSpPr>
            <p:spPr>
              <a:xfrm>
                <a:off x="2013750" y="4291148"/>
                <a:ext cx="0" cy="1058091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4FD051F7-231D-4DB7-9B7A-E5B6AAF86ECA}"/>
                  </a:ext>
                </a:extLst>
              </p:cNvPr>
              <p:cNvCxnSpPr/>
              <p:nvPr/>
            </p:nvCxnSpPr>
            <p:spPr>
              <a:xfrm>
                <a:off x="2244527" y="4291148"/>
                <a:ext cx="0" cy="1058091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>
                <a:extLst>
                  <a:ext uri="{FF2B5EF4-FFF2-40B4-BE49-F238E27FC236}">
                    <a16:creationId xmlns:a16="http://schemas.microsoft.com/office/drawing/2014/main" id="{BB3613B8-FE56-4B91-9D29-0C38DF2CB742}"/>
                  </a:ext>
                </a:extLst>
              </p:cNvPr>
              <p:cNvGrpSpPr/>
              <p:nvPr/>
            </p:nvGrpSpPr>
            <p:grpSpPr>
              <a:xfrm rot="5400000">
                <a:off x="1547948" y="4291148"/>
                <a:ext cx="729236" cy="1058091"/>
                <a:chOff x="2875352" y="4402183"/>
                <a:chExt cx="729236" cy="1058091"/>
              </a:xfrm>
            </p:grpSpPr>
            <p:cxnSp>
              <p:nvCxnSpPr>
                <p:cNvPr id="41" name="Conector recto 40">
                  <a:extLst>
                    <a:ext uri="{FF2B5EF4-FFF2-40B4-BE49-F238E27FC236}">
                      <a16:creationId xmlns:a16="http://schemas.microsoft.com/office/drawing/2014/main" id="{B0DB988E-D2AD-42E0-95C6-7C1348851F80}"/>
                    </a:ext>
                  </a:extLst>
                </p:cNvPr>
                <p:cNvCxnSpPr/>
                <p:nvPr/>
              </p:nvCxnSpPr>
              <p:spPr>
                <a:xfrm>
                  <a:off x="2875352" y="4402183"/>
                  <a:ext cx="0" cy="1058091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>
                  <a:extLst>
                    <a:ext uri="{FF2B5EF4-FFF2-40B4-BE49-F238E27FC236}">
                      <a16:creationId xmlns:a16="http://schemas.microsoft.com/office/drawing/2014/main" id="{AD4EB42D-FCC7-49D4-BFFF-237B6D77E41E}"/>
                    </a:ext>
                  </a:extLst>
                </p:cNvPr>
                <p:cNvCxnSpPr/>
                <p:nvPr/>
              </p:nvCxnSpPr>
              <p:spPr>
                <a:xfrm>
                  <a:off x="3106129" y="4402183"/>
                  <a:ext cx="0" cy="1058091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cto 42">
                  <a:extLst>
                    <a:ext uri="{FF2B5EF4-FFF2-40B4-BE49-F238E27FC236}">
                      <a16:creationId xmlns:a16="http://schemas.microsoft.com/office/drawing/2014/main" id="{6CF54016-F2EC-4AA3-8B82-4712A9EDC08B}"/>
                    </a:ext>
                  </a:extLst>
                </p:cNvPr>
                <p:cNvCxnSpPr/>
                <p:nvPr/>
              </p:nvCxnSpPr>
              <p:spPr>
                <a:xfrm>
                  <a:off x="3373811" y="4402183"/>
                  <a:ext cx="0" cy="1058091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ector recto 43">
                  <a:extLst>
                    <a:ext uri="{FF2B5EF4-FFF2-40B4-BE49-F238E27FC236}">
                      <a16:creationId xmlns:a16="http://schemas.microsoft.com/office/drawing/2014/main" id="{36170CEF-20B9-40A5-86A5-394CFE868C88}"/>
                    </a:ext>
                  </a:extLst>
                </p:cNvPr>
                <p:cNvCxnSpPr/>
                <p:nvPr/>
              </p:nvCxnSpPr>
              <p:spPr>
                <a:xfrm>
                  <a:off x="3604588" y="4402183"/>
                  <a:ext cx="0" cy="1058091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F30D2CE4-8DED-4D0F-A38D-425EE179C40E}"/>
                </a:ext>
              </a:extLst>
            </p:cNvPr>
            <p:cNvSpPr/>
            <p:nvPr/>
          </p:nvSpPr>
          <p:spPr>
            <a:xfrm>
              <a:off x="3460026" y="4106301"/>
              <a:ext cx="1291700" cy="6074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600" b="1" dirty="0">
                  <a:solidFill>
                    <a:schemeClr val="tx1"/>
                  </a:solidFill>
                  <a:latin typeface="FS Joey" panose="02000506040000020004" pitchFamily="2" charset="0"/>
                </a:rPr>
                <a:t>Bag </a:t>
              </a:r>
              <a:r>
                <a:rPr lang="es-CO" sz="1600" b="1" dirty="0" err="1">
                  <a:solidFill>
                    <a:schemeClr val="tx1"/>
                  </a:solidFill>
                  <a:latin typeface="FS Joey" panose="02000506040000020004" pitchFamily="2" charset="0"/>
                </a:rPr>
                <a:t>of</a:t>
              </a:r>
              <a:r>
                <a:rPr lang="es-CO" sz="1600" b="1" dirty="0">
                  <a:solidFill>
                    <a:schemeClr val="tx1"/>
                  </a:solidFill>
                  <a:latin typeface="FS Joey" panose="02000506040000020004" pitchFamily="2" charset="0"/>
                </a:rPr>
                <a:t> </a:t>
              </a:r>
              <a:r>
                <a:rPr lang="es-CO" sz="1600" b="1" dirty="0" err="1">
                  <a:solidFill>
                    <a:schemeClr val="tx1"/>
                  </a:solidFill>
                  <a:latin typeface="FS Joey" panose="02000506040000020004" pitchFamily="2" charset="0"/>
                </a:rPr>
                <a:t>Words</a:t>
              </a:r>
              <a:endParaRPr lang="es-CO" sz="1600" b="1" dirty="0">
                <a:solidFill>
                  <a:schemeClr val="tx1"/>
                </a:solidFill>
                <a:latin typeface="FS Joey" panose="02000506040000020004" pitchFamily="2" charset="0"/>
              </a:endParaRPr>
            </a:p>
          </p:txBody>
        </p:sp>
        <p:sp>
          <p:nvSpPr>
            <p:cNvPr id="48" name="Rectángulo: esquinas redondeadas 47">
              <a:extLst>
                <a:ext uri="{FF2B5EF4-FFF2-40B4-BE49-F238E27FC236}">
                  <a16:creationId xmlns:a16="http://schemas.microsoft.com/office/drawing/2014/main" id="{B049EB3D-0706-4E6D-AF97-4B2B55545795}"/>
                </a:ext>
              </a:extLst>
            </p:cNvPr>
            <p:cNvSpPr/>
            <p:nvPr/>
          </p:nvSpPr>
          <p:spPr>
            <a:xfrm rot="16200000">
              <a:off x="1120796" y="4883125"/>
              <a:ext cx="1291700" cy="6074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  <a:latin typeface="FS Joey" panose="02000506040000020004" pitchFamily="2" charset="0"/>
                </a:rPr>
                <a:t>Documentos</a:t>
              </a:r>
            </a:p>
          </p:txBody>
        </p:sp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26DE74F2-1B34-40CF-ABAB-E1357D08EF34}"/>
                </a:ext>
              </a:extLst>
            </p:cNvPr>
            <p:cNvSpPr/>
            <p:nvPr/>
          </p:nvSpPr>
          <p:spPr>
            <a:xfrm>
              <a:off x="1900645" y="4190975"/>
              <a:ext cx="1291700" cy="6074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  <a:latin typeface="FS Joey" panose="02000506040000020004" pitchFamily="2" charset="0"/>
                </a:rPr>
                <a:t>Tokens</a:t>
              </a:r>
            </a:p>
          </p:txBody>
        </p:sp>
        <p:sp>
          <p:nvSpPr>
            <p:cNvPr id="53" name="Marcador de texto 2">
              <a:extLst>
                <a:ext uri="{FF2B5EF4-FFF2-40B4-BE49-F238E27FC236}">
                  <a16:creationId xmlns:a16="http://schemas.microsoft.com/office/drawing/2014/main" id="{0B4F4A0A-D142-4934-92C8-13580C873220}"/>
                </a:ext>
              </a:extLst>
            </p:cNvPr>
            <p:cNvSpPr txBox="1">
              <a:spLocks/>
            </p:cNvSpPr>
            <p:nvPr/>
          </p:nvSpPr>
          <p:spPr>
            <a:xfrm>
              <a:off x="3218199" y="4861082"/>
              <a:ext cx="2762144" cy="72082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1600" dirty="0">
                  <a:latin typeface="FS Joey" panose="02000506040000020004" pitchFamily="2" charset="0"/>
                </a:rPr>
                <a:t>980 documentos</a:t>
              </a:r>
            </a:p>
            <a:p>
              <a:r>
                <a:rPr lang="es-ES" sz="1600" dirty="0">
                  <a:latin typeface="FS Joey" panose="02000506040000020004" pitchFamily="2" charset="0"/>
                </a:rPr>
                <a:t>73,643 tokens</a:t>
              </a:r>
            </a:p>
            <a:p>
              <a:endParaRPr lang="es-CO" sz="1600" dirty="0">
                <a:latin typeface="FS Joey" panose="02000506040000020004" pitchFamily="2" charset="0"/>
              </a:endParaRPr>
            </a:p>
          </p:txBody>
        </p:sp>
      </p:grp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B826A6B2-F80B-4366-A3F3-4569518328B4}"/>
              </a:ext>
            </a:extLst>
          </p:cNvPr>
          <p:cNvSpPr txBox="1">
            <a:spLocks/>
          </p:cNvSpPr>
          <p:nvPr/>
        </p:nvSpPr>
        <p:spPr>
          <a:xfrm>
            <a:off x="5559658" y="882150"/>
            <a:ext cx="3584342" cy="14092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latin typeface="FS Joey" panose="02000506040000020004" pitchFamily="2" charset="0"/>
              </a:rPr>
              <a:t>Formatos .</a:t>
            </a:r>
            <a:r>
              <a:rPr lang="es-ES" sz="1600" dirty="0" err="1">
                <a:latin typeface="FS Joey" panose="02000506040000020004" pitchFamily="2" charset="0"/>
              </a:rPr>
              <a:t>txt</a:t>
            </a:r>
            <a:r>
              <a:rPr lang="es-ES" sz="1600" dirty="0">
                <a:latin typeface="FS Joey" panose="02000506040000020004" pitchFamily="2" charset="0"/>
              </a:rPr>
              <a:t> , .</a:t>
            </a:r>
            <a:r>
              <a:rPr lang="es-ES" sz="1600" dirty="0" err="1">
                <a:latin typeface="FS Joey" panose="02000506040000020004" pitchFamily="2" charset="0"/>
              </a:rPr>
              <a:t>pdf</a:t>
            </a:r>
            <a:r>
              <a:rPr lang="es-ES" sz="1600" dirty="0">
                <a:latin typeface="FS Joey" panose="02000506040000020004" pitchFamily="2" charset="0"/>
              </a:rPr>
              <a:t> y .</a:t>
            </a:r>
            <a:r>
              <a:rPr lang="es-ES" sz="1600" dirty="0" err="1">
                <a:latin typeface="FS Joey" panose="02000506040000020004" pitchFamily="2" charset="0"/>
              </a:rPr>
              <a:t>dc</a:t>
            </a:r>
            <a:endParaRPr lang="es-ES" sz="1600" dirty="0">
              <a:latin typeface="FS Joey" panose="02000506040000020004" pitchFamily="2" charset="0"/>
            </a:endParaRPr>
          </a:p>
          <a:p>
            <a:r>
              <a:rPr lang="es-ES" sz="1600" dirty="0">
                <a:latin typeface="FS Joey" panose="02000506040000020004" pitchFamily="2" charset="0"/>
              </a:rPr>
              <a:t>Mismo dominio de interés</a:t>
            </a:r>
          </a:p>
          <a:p>
            <a:r>
              <a:rPr lang="es-ES" sz="1600" dirty="0">
                <a:latin typeface="FS Joey" panose="02000506040000020004" pitchFamily="2" charset="0"/>
              </a:rPr>
              <a:t>980 documentos</a:t>
            </a:r>
          </a:p>
          <a:p>
            <a:r>
              <a:rPr lang="es-ES" sz="1600" dirty="0">
                <a:latin typeface="FS Joey" panose="02000506040000020004" pitchFamily="2" charset="0"/>
              </a:rPr>
              <a:t>13 millones de palabras</a:t>
            </a:r>
          </a:p>
          <a:p>
            <a:r>
              <a:rPr lang="es-ES" sz="1600" dirty="0">
                <a:latin typeface="FS Joey" panose="02000506040000020004" pitchFamily="2" charset="0"/>
              </a:rPr>
              <a:t>Promedio 12.900 palabras x documento</a:t>
            </a:r>
          </a:p>
          <a:p>
            <a:endParaRPr lang="es-CO" sz="1600" dirty="0">
              <a:latin typeface="FS Joey" panose="02000506040000020004" pitchFamily="2" charset="0"/>
            </a:endParaRPr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06386ED-F0FE-46A1-B141-B096733A7A92}"/>
              </a:ext>
            </a:extLst>
          </p:cNvPr>
          <p:cNvCxnSpPr>
            <a:cxnSpLocks/>
          </p:cNvCxnSpPr>
          <p:nvPr/>
        </p:nvCxnSpPr>
        <p:spPr>
          <a:xfrm rot="5400000">
            <a:off x="4441109" y="1520909"/>
            <a:ext cx="0" cy="4116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arcador de texto 2">
            <a:extLst>
              <a:ext uri="{FF2B5EF4-FFF2-40B4-BE49-F238E27FC236}">
                <a16:creationId xmlns:a16="http://schemas.microsoft.com/office/drawing/2014/main" id="{2CD4FD34-530F-46B4-8076-5BFE7758151E}"/>
              </a:ext>
            </a:extLst>
          </p:cNvPr>
          <p:cNvSpPr txBox="1">
            <a:spLocks/>
          </p:cNvSpPr>
          <p:nvPr/>
        </p:nvSpPr>
        <p:spPr>
          <a:xfrm>
            <a:off x="5217442" y="4140763"/>
            <a:ext cx="523724" cy="34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600" dirty="0">
                <a:latin typeface="FS Joey" panose="02000506040000020004" pitchFamily="2" charset="0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098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A44A2-A16C-478A-AF98-00B6638C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29"/>
            <a:ext cx="7886700" cy="1325563"/>
          </a:xfrm>
        </p:spPr>
        <p:txBody>
          <a:bodyPr>
            <a:normAutofit/>
          </a:bodyPr>
          <a:lstStyle/>
          <a:p>
            <a:r>
              <a:rPr lang="es-CO" sz="3200" b="1" dirty="0">
                <a:solidFill>
                  <a:schemeClr val="accent5">
                    <a:lumMod val="75000"/>
                  </a:schemeClr>
                </a:solidFill>
                <a:latin typeface="FS Joey" panose="02000506040000020004" pitchFamily="2" charset="0"/>
              </a:rPr>
              <a:t>Proceso de Búsqueda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81F0BF87-EAA9-4E7E-8C85-135285C9E096}"/>
              </a:ext>
            </a:extLst>
          </p:cNvPr>
          <p:cNvSpPr/>
          <p:nvPr/>
        </p:nvSpPr>
        <p:spPr>
          <a:xfrm>
            <a:off x="1691854" y="2706606"/>
            <a:ext cx="1058092" cy="1058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98EAB58E-A37D-4141-B0C4-9355D9088B0C}"/>
              </a:ext>
            </a:extLst>
          </p:cNvPr>
          <p:cNvGrpSpPr/>
          <p:nvPr/>
        </p:nvGrpSpPr>
        <p:grpSpPr>
          <a:xfrm>
            <a:off x="1691854" y="2718471"/>
            <a:ext cx="1058091" cy="1058091"/>
            <a:chOff x="1383520" y="4291148"/>
            <a:chExt cx="1058091" cy="1058091"/>
          </a:xfrm>
        </p:grpSpPr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CFF6CB3E-4DC1-4797-8D93-2E7629D1E241}"/>
                </a:ext>
              </a:extLst>
            </p:cNvPr>
            <p:cNvCxnSpPr/>
            <p:nvPr/>
          </p:nvCxnSpPr>
          <p:spPr>
            <a:xfrm>
              <a:off x="1515291" y="4291148"/>
              <a:ext cx="0" cy="105809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ABDA97E1-D3D2-4892-87B1-D61BD61D659A}"/>
                </a:ext>
              </a:extLst>
            </p:cNvPr>
            <p:cNvCxnSpPr/>
            <p:nvPr/>
          </p:nvCxnSpPr>
          <p:spPr>
            <a:xfrm>
              <a:off x="1746068" y="4291148"/>
              <a:ext cx="0" cy="105809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7BBADF72-6A7D-4831-AABC-58CF1396DBD5}"/>
                </a:ext>
              </a:extLst>
            </p:cNvPr>
            <p:cNvCxnSpPr/>
            <p:nvPr/>
          </p:nvCxnSpPr>
          <p:spPr>
            <a:xfrm>
              <a:off x="2013750" y="4291148"/>
              <a:ext cx="0" cy="105809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4FD051F7-231D-4DB7-9B7A-E5B6AAF86ECA}"/>
                </a:ext>
              </a:extLst>
            </p:cNvPr>
            <p:cNvCxnSpPr/>
            <p:nvPr/>
          </p:nvCxnSpPr>
          <p:spPr>
            <a:xfrm>
              <a:off x="2244527" y="4291148"/>
              <a:ext cx="0" cy="105809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BB3613B8-FE56-4B91-9D29-0C38DF2CB742}"/>
                </a:ext>
              </a:extLst>
            </p:cNvPr>
            <p:cNvGrpSpPr/>
            <p:nvPr/>
          </p:nvGrpSpPr>
          <p:grpSpPr>
            <a:xfrm rot="5400000">
              <a:off x="1547948" y="4291148"/>
              <a:ext cx="729236" cy="1058091"/>
              <a:chOff x="2875352" y="4402183"/>
              <a:chExt cx="729236" cy="1058091"/>
            </a:xfrm>
          </p:grpSpPr>
          <p:cxnSp>
            <p:nvCxnSpPr>
              <p:cNvPr id="41" name="Conector recto 40">
                <a:extLst>
                  <a:ext uri="{FF2B5EF4-FFF2-40B4-BE49-F238E27FC236}">
                    <a16:creationId xmlns:a16="http://schemas.microsoft.com/office/drawing/2014/main" id="{B0DB988E-D2AD-42E0-95C6-7C1348851F80}"/>
                  </a:ext>
                </a:extLst>
              </p:cNvPr>
              <p:cNvCxnSpPr/>
              <p:nvPr/>
            </p:nvCxnSpPr>
            <p:spPr>
              <a:xfrm>
                <a:off x="2875352" y="4402183"/>
                <a:ext cx="0" cy="1058091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>
                <a:extLst>
                  <a:ext uri="{FF2B5EF4-FFF2-40B4-BE49-F238E27FC236}">
                    <a16:creationId xmlns:a16="http://schemas.microsoft.com/office/drawing/2014/main" id="{AD4EB42D-FCC7-49D4-BFFF-237B6D77E41E}"/>
                  </a:ext>
                </a:extLst>
              </p:cNvPr>
              <p:cNvCxnSpPr/>
              <p:nvPr/>
            </p:nvCxnSpPr>
            <p:spPr>
              <a:xfrm>
                <a:off x="3106129" y="4402183"/>
                <a:ext cx="0" cy="1058091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6CF54016-F2EC-4AA3-8B82-4712A9EDC08B}"/>
                  </a:ext>
                </a:extLst>
              </p:cNvPr>
              <p:cNvCxnSpPr/>
              <p:nvPr/>
            </p:nvCxnSpPr>
            <p:spPr>
              <a:xfrm>
                <a:off x="3373811" y="4402183"/>
                <a:ext cx="0" cy="1058091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36170CEF-20B9-40A5-86A5-394CFE868C88}"/>
                  </a:ext>
                </a:extLst>
              </p:cNvPr>
              <p:cNvCxnSpPr/>
              <p:nvPr/>
            </p:nvCxnSpPr>
            <p:spPr>
              <a:xfrm>
                <a:off x="3604588" y="4402183"/>
                <a:ext cx="0" cy="1058091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B049EB3D-0706-4E6D-AF97-4B2B55545795}"/>
              </a:ext>
            </a:extLst>
          </p:cNvPr>
          <p:cNvSpPr/>
          <p:nvPr/>
        </p:nvSpPr>
        <p:spPr>
          <a:xfrm rot="16200000">
            <a:off x="795201" y="2943807"/>
            <a:ext cx="1291700" cy="607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  <a:latin typeface="FS Joey" panose="02000506040000020004" pitchFamily="2" charset="0"/>
              </a:rPr>
              <a:t>Tokens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26DE74F2-1B34-40CF-ABAB-E1357D08EF34}"/>
              </a:ext>
            </a:extLst>
          </p:cNvPr>
          <p:cNvSpPr/>
          <p:nvPr/>
        </p:nvSpPr>
        <p:spPr>
          <a:xfrm>
            <a:off x="827416" y="2247635"/>
            <a:ext cx="2865833" cy="607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FS Joey" panose="02000506040000020004" pitchFamily="2" charset="0"/>
              </a:rPr>
              <a:t>&lt;</a:t>
            </a:r>
            <a:r>
              <a:rPr lang="es-CO" sz="1200" dirty="0" err="1">
                <a:solidFill>
                  <a:schemeClr val="tx1"/>
                </a:solidFill>
                <a:latin typeface="FS Joey" panose="02000506040000020004" pitchFamily="2" charset="0"/>
              </a:rPr>
              <a:t>Doc</a:t>
            </a:r>
            <a:r>
              <a:rPr lang="es-CO" sz="1200" dirty="0">
                <a:solidFill>
                  <a:schemeClr val="tx1"/>
                </a:solidFill>
                <a:latin typeface="FS Joey" panose="02000506040000020004" pitchFamily="2" charset="0"/>
              </a:rPr>
              <a:t>, TFIDF, TF, </a:t>
            </a:r>
            <a:r>
              <a:rPr lang="es-CO" sz="1200" dirty="0" err="1">
                <a:solidFill>
                  <a:schemeClr val="tx1"/>
                </a:solidFill>
                <a:latin typeface="FS Joey" panose="02000506040000020004" pitchFamily="2" charset="0"/>
              </a:rPr>
              <a:t>Length</a:t>
            </a:r>
            <a:r>
              <a:rPr lang="es-CO" sz="1200" dirty="0">
                <a:solidFill>
                  <a:schemeClr val="tx1"/>
                </a:solidFill>
                <a:latin typeface="FS Joey" panose="02000506040000020004" pitchFamily="2" charset="0"/>
              </a:rPr>
              <a:t>&gt;</a:t>
            </a:r>
          </a:p>
        </p:txBody>
      </p:sp>
      <p:sp>
        <p:nvSpPr>
          <p:cNvPr id="53" name="Marcador de texto 2">
            <a:extLst>
              <a:ext uri="{FF2B5EF4-FFF2-40B4-BE49-F238E27FC236}">
                <a16:creationId xmlns:a16="http://schemas.microsoft.com/office/drawing/2014/main" id="{0B4F4A0A-D142-4934-92C8-13580C873220}"/>
              </a:ext>
            </a:extLst>
          </p:cNvPr>
          <p:cNvSpPr txBox="1">
            <a:spLocks/>
          </p:cNvSpPr>
          <p:nvPr/>
        </p:nvSpPr>
        <p:spPr>
          <a:xfrm>
            <a:off x="152097" y="4030817"/>
            <a:ext cx="4324923" cy="14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1600" dirty="0">
                <a:latin typeface="FS Joey" panose="02000506040000020004" pitchFamily="2" charset="0"/>
              </a:rPr>
              <a:t>Estructura de datos más utilizada en los sistemas de búsqueda y recuperación de información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E6B4E31-8543-46DD-A108-19E9A3FE6BD9}"/>
              </a:ext>
            </a:extLst>
          </p:cNvPr>
          <p:cNvSpPr/>
          <p:nvPr/>
        </p:nvSpPr>
        <p:spPr>
          <a:xfrm>
            <a:off x="1627301" y="1310186"/>
            <a:ext cx="1291700" cy="607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FS Joey" panose="02000506040000020004" pitchFamily="2" charset="0"/>
              </a:rPr>
              <a:t>Índice Invertido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715D922-C23C-4F07-B623-1E28F22E2C98}"/>
              </a:ext>
            </a:extLst>
          </p:cNvPr>
          <p:cNvSpPr/>
          <p:nvPr/>
        </p:nvSpPr>
        <p:spPr>
          <a:xfrm>
            <a:off x="6038193" y="1306670"/>
            <a:ext cx="1291700" cy="607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FS Joey" panose="02000506040000020004" pitchFamily="2" charset="0"/>
              </a:rPr>
              <a:t>Query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527AA07-F7A2-440E-AEF6-9A2F3A963B27}"/>
              </a:ext>
            </a:extLst>
          </p:cNvPr>
          <p:cNvCxnSpPr>
            <a:stCxn id="2" idx="2"/>
          </p:cNvCxnSpPr>
          <p:nvPr/>
        </p:nvCxnSpPr>
        <p:spPr>
          <a:xfrm>
            <a:off x="4572000" y="1337992"/>
            <a:ext cx="0" cy="4116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Marcador de texto 2">
            <a:extLst>
              <a:ext uri="{FF2B5EF4-FFF2-40B4-BE49-F238E27FC236}">
                <a16:creationId xmlns:a16="http://schemas.microsoft.com/office/drawing/2014/main" id="{76B9F61A-9823-41FB-85E9-9390EB23F2CD}"/>
              </a:ext>
            </a:extLst>
          </p:cNvPr>
          <p:cNvSpPr txBox="1">
            <a:spLocks/>
          </p:cNvSpPr>
          <p:nvPr/>
        </p:nvSpPr>
        <p:spPr>
          <a:xfrm>
            <a:off x="4769083" y="2414759"/>
            <a:ext cx="4222813" cy="1665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1600" dirty="0">
                <a:latin typeface="FS Joey" panose="02000506040000020004" pitchFamily="2" charset="0"/>
              </a:rPr>
              <a:t>Para </a:t>
            </a:r>
            <a:r>
              <a:rPr lang="es-CO" sz="1600" b="1" dirty="0">
                <a:latin typeface="FS Joey" panose="02000506040000020004" pitchFamily="2" charset="0"/>
              </a:rPr>
              <a:t>calificar</a:t>
            </a:r>
            <a:r>
              <a:rPr lang="es-CO" sz="1600" dirty="0">
                <a:latin typeface="FS Joey" panose="02000506040000020004" pitchFamily="2" charset="0"/>
              </a:rPr>
              <a:t> las búsquedas usamos la función </a:t>
            </a:r>
            <a:r>
              <a:rPr lang="es-CO" sz="1600" i="1" dirty="0">
                <a:latin typeface="FS Joey" panose="02000506040000020004" pitchFamily="2" charset="0"/>
              </a:rPr>
              <a:t>Okapi BM25 [3]</a:t>
            </a:r>
            <a:endParaRPr lang="es-CO" sz="1600" dirty="0">
              <a:latin typeface="FS Joey" panose="02000506040000020004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1CFF23-A522-4B0E-8484-B3E97A6B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763" y="3036117"/>
            <a:ext cx="3886200" cy="857250"/>
          </a:xfrm>
          <a:prstGeom prst="rect">
            <a:avLst/>
          </a:prstGeom>
        </p:spPr>
      </p:pic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E2EEA686-D97C-435E-9397-AB144111EB6E}"/>
              </a:ext>
            </a:extLst>
          </p:cNvPr>
          <p:cNvSpPr txBox="1">
            <a:spLocks/>
          </p:cNvSpPr>
          <p:nvPr/>
        </p:nvSpPr>
        <p:spPr>
          <a:xfrm>
            <a:off x="4782456" y="4080273"/>
            <a:ext cx="4222813" cy="621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1600" dirty="0">
                <a:latin typeface="FS Joey" panose="02000506040000020004" pitchFamily="2" charset="0"/>
              </a:rPr>
              <a:t>Existen varios tipos de modelos para </a:t>
            </a:r>
            <a:r>
              <a:rPr lang="es-CO" sz="1600" b="1" dirty="0">
                <a:latin typeface="FS Joey" panose="02000506040000020004" pitchFamily="2" charset="0"/>
              </a:rPr>
              <a:t>calificar</a:t>
            </a:r>
            <a:r>
              <a:rPr lang="es-CO" sz="1600" dirty="0">
                <a:latin typeface="FS Joey" panose="02000506040000020004" pitchFamily="2" charset="0"/>
              </a:rPr>
              <a:t> y </a:t>
            </a:r>
            <a:r>
              <a:rPr lang="es-CO" sz="1600" b="1" dirty="0">
                <a:latin typeface="FS Joey" panose="02000506040000020004" pitchFamily="2" charset="0"/>
              </a:rPr>
              <a:t>recuperar</a:t>
            </a:r>
            <a:r>
              <a:rPr lang="es-CO" sz="1600" dirty="0">
                <a:latin typeface="FS Joey" panose="02000506040000020004" pitchFamily="2" charset="0"/>
              </a:rPr>
              <a:t> información</a:t>
            </a:r>
          </a:p>
        </p:txBody>
      </p:sp>
    </p:spTree>
    <p:extLst>
      <p:ext uri="{BB962C8B-B14F-4D97-AF65-F5344CB8AC3E}">
        <p14:creationId xmlns:p14="http://schemas.microsoft.com/office/powerpoint/2010/main" val="344679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A44A2-A16C-478A-AF98-00B6638C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29"/>
            <a:ext cx="7886700" cy="1325563"/>
          </a:xfrm>
        </p:spPr>
        <p:txBody>
          <a:bodyPr>
            <a:normAutofit/>
          </a:bodyPr>
          <a:lstStyle/>
          <a:p>
            <a:r>
              <a:rPr lang="es-CO" sz="3200" b="1" dirty="0">
                <a:solidFill>
                  <a:schemeClr val="accent5">
                    <a:lumMod val="75000"/>
                  </a:schemeClr>
                </a:solidFill>
                <a:latin typeface="FS Joey" panose="02000506040000020004" pitchFamily="2" charset="0"/>
              </a:rPr>
              <a:t>Proceso de Validación</a:t>
            </a:r>
          </a:p>
        </p:txBody>
      </p:sp>
      <p:sp>
        <p:nvSpPr>
          <p:cNvPr id="53" name="Marcador de texto 2">
            <a:extLst>
              <a:ext uri="{FF2B5EF4-FFF2-40B4-BE49-F238E27FC236}">
                <a16:creationId xmlns:a16="http://schemas.microsoft.com/office/drawing/2014/main" id="{0B4F4A0A-D142-4934-92C8-13580C873220}"/>
              </a:ext>
            </a:extLst>
          </p:cNvPr>
          <p:cNvSpPr txBox="1">
            <a:spLocks/>
          </p:cNvSpPr>
          <p:nvPr/>
        </p:nvSpPr>
        <p:spPr>
          <a:xfrm>
            <a:off x="152103" y="2176280"/>
            <a:ext cx="4324923" cy="14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1600" dirty="0">
                <a:latin typeface="FS Joey" panose="02000506040000020004" pitchFamily="2" charset="0"/>
              </a:rPr>
              <a:t>Para hacer las comparaciones seleccionamos a </a:t>
            </a:r>
            <a:r>
              <a:rPr lang="es-CO" sz="1600" b="1" dirty="0" err="1">
                <a:latin typeface="FS Joey" panose="02000506040000020004" pitchFamily="2" charset="0"/>
              </a:rPr>
              <a:t>MetaPy</a:t>
            </a:r>
            <a:r>
              <a:rPr lang="es-CO" sz="1600" dirty="0">
                <a:latin typeface="FS Joey" panose="02000506040000020004" pitchFamily="2" charset="0"/>
              </a:rPr>
              <a:t> como el experto [4]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E6B4E31-8543-46DD-A108-19E9A3FE6BD9}"/>
              </a:ext>
            </a:extLst>
          </p:cNvPr>
          <p:cNvSpPr/>
          <p:nvPr/>
        </p:nvSpPr>
        <p:spPr>
          <a:xfrm>
            <a:off x="1668715" y="1310186"/>
            <a:ext cx="1291700" cy="607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FS Joey" panose="02000506040000020004" pitchFamily="2" charset="0"/>
              </a:rPr>
              <a:t>Valoración Experto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715D922-C23C-4F07-B623-1E28F22E2C98}"/>
              </a:ext>
            </a:extLst>
          </p:cNvPr>
          <p:cNvSpPr/>
          <p:nvPr/>
        </p:nvSpPr>
        <p:spPr>
          <a:xfrm>
            <a:off x="1668715" y="3296376"/>
            <a:ext cx="1291700" cy="607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FS Joey" panose="02000506040000020004" pitchFamily="2" charset="0"/>
              </a:rPr>
              <a:t>Validación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527AA07-F7A2-440E-AEF6-9A2F3A963B27}"/>
              </a:ext>
            </a:extLst>
          </p:cNvPr>
          <p:cNvCxnSpPr>
            <a:stCxn id="2" idx="2"/>
          </p:cNvCxnSpPr>
          <p:nvPr/>
        </p:nvCxnSpPr>
        <p:spPr>
          <a:xfrm>
            <a:off x="4572000" y="1337992"/>
            <a:ext cx="0" cy="4116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Marcador de texto 2">
            <a:extLst>
              <a:ext uri="{FF2B5EF4-FFF2-40B4-BE49-F238E27FC236}">
                <a16:creationId xmlns:a16="http://schemas.microsoft.com/office/drawing/2014/main" id="{76B9F61A-9823-41FB-85E9-9390EB23F2CD}"/>
              </a:ext>
            </a:extLst>
          </p:cNvPr>
          <p:cNvSpPr txBox="1">
            <a:spLocks/>
          </p:cNvSpPr>
          <p:nvPr/>
        </p:nvSpPr>
        <p:spPr>
          <a:xfrm>
            <a:off x="203159" y="4154629"/>
            <a:ext cx="4222813" cy="1665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1600" dirty="0">
                <a:latin typeface="FS Joey" panose="02000506040000020004" pitchFamily="2" charset="0"/>
              </a:rPr>
              <a:t>Para realizar la validación analizamos la matriz de </a:t>
            </a:r>
            <a:r>
              <a:rPr lang="es-CO" sz="1600" b="1" dirty="0">
                <a:latin typeface="FS Joey" panose="02000506040000020004" pitchFamily="2" charset="0"/>
              </a:rPr>
              <a:t>confusión </a:t>
            </a:r>
            <a:r>
              <a:rPr lang="es-CO" sz="1600" dirty="0">
                <a:latin typeface="FS Joey" panose="02000506040000020004" pitchFamily="2" charset="0"/>
              </a:rPr>
              <a:t>[5]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8F5958EE-4387-4C24-BA66-E0EA90CA5B0D}"/>
              </a:ext>
            </a:extLst>
          </p:cNvPr>
          <p:cNvCxnSpPr/>
          <p:nvPr/>
        </p:nvCxnSpPr>
        <p:spPr>
          <a:xfrm>
            <a:off x="6088612" y="1337992"/>
            <a:ext cx="0" cy="105809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D25C385-6A88-4ECF-A34D-D17DFE84DD77}"/>
              </a:ext>
            </a:extLst>
          </p:cNvPr>
          <p:cNvCxnSpPr/>
          <p:nvPr/>
        </p:nvCxnSpPr>
        <p:spPr>
          <a:xfrm>
            <a:off x="6617658" y="1321718"/>
            <a:ext cx="0" cy="105809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71D5DA7-2F90-4021-B038-F09D5A0A4CD2}"/>
              </a:ext>
            </a:extLst>
          </p:cNvPr>
          <p:cNvCxnSpPr/>
          <p:nvPr/>
        </p:nvCxnSpPr>
        <p:spPr>
          <a:xfrm>
            <a:off x="7146704" y="1337992"/>
            <a:ext cx="0" cy="105809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98638FC-193D-4CD7-8B52-91ED454946ED}"/>
              </a:ext>
            </a:extLst>
          </p:cNvPr>
          <p:cNvCxnSpPr/>
          <p:nvPr/>
        </p:nvCxnSpPr>
        <p:spPr>
          <a:xfrm rot="5400000">
            <a:off x="6617658" y="1321719"/>
            <a:ext cx="0" cy="105809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4F9A108-8E35-4165-9C0E-12826414D661}"/>
              </a:ext>
            </a:extLst>
          </p:cNvPr>
          <p:cNvCxnSpPr/>
          <p:nvPr/>
        </p:nvCxnSpPr>
        <p:spPr>
          <a:xfrm rot="5400000">
            <a:off x="6617658" y="784158"/>
            <a:ext cx="0" cy="105809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83B1C742-F44C-4E7F-A068-02CEC201E218}"/>
              </a:ext>
            </a:extLst>
          </p:cNvPr>
          <p:cNvCxnSpPr/>
          <p:nvPr/>
        </p:nvCxnSpPr>
        <p:spPr>
          <a:xfrm rot="5400000">
            <a:off x="6617657" y="1862489"/>
            <a:ext cx="0" cy="105809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2A2D95FD-7ED2-4BF2-B48A-B19D53B0E092}"/>
              </a:ext>
            </a:extLst>
          </p:cNvPr>
          <p:cNvSpPr/>
          <p:nvPr/>
        </p:nvSpPr>
        <p:spPr>
          <a:xfrm rot="16200000">
            <a:off x="4871241" y="1563328"/>
            <a:ext cx="1291700" cy="607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>
                <a:solidFill>
                  <a:schemeClr val="tx1"/>
                </a:solidFill>
                <a:latin typeface="FS Joey" panose="02000506040000020004" pitchFamily="2" charset="0"/>
              </a:rPr>
              <a:t>Nuestro Buscador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FB19E023-B391-4748-B7BE-2159E2B0D4CE}"/>
              </a:ext>
            </a:extLst>
          </p:cNvPr>
          <p:cNvSpPr/>
          <p:nvPr/>
        </p:nvSpPr>
        <p:spPr>
          <a:xfrm>
            <a:off x="5971807" y="611769"/>
            <a:ext cx="1291700" cy="607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 err="1">
                <a:solidFill>
                  <a:schemeClr val="tx1"/>
                </a:solidFill>
                <a:latin typeface="FS Joey" panose="02000506040000020004" pitchFamily="2" charset="0"/>
              </a:rPr>
              <a:t>MetaPy</a:t>
            </a:r>
            <a:endParaRPr lang="es-CO" sz="1400" b="1" dirty="0">
              <a:solidFill>
                <a:schemeClr val="tx1"/>
              </a:solidFill>
              <a:latin typeface="FS Joey" panose="02000506040000020004" pitchFamily="2" charset="0"/>
            </a:endParaRP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3560AF82-AA36-436B-B366-F7AB8C4E905E}"/>
              </a:ext>
            </a:extLst>
          </p:cNvPr>
          <p:cNvSpPr/>
          <p:nvPr/>
        </p:nvSpPr>
        <p:spPr>
          <a:xfrm>
            <a:off x="5701488" y="884428"/>
            <a:ext cx="1291700" cy="607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  <a:latin typeface="FS Joey" panose="02000506040000020004" pitchFamily="2" charset="0"/>
              </a:rPr>
              <a:t>SI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64D2FFF0-8004-4FDB-B2C2-4D25EA6F9D7E}"/>
              </a:ext>
            </a:extLst>
          </p:cNvPr>
          <p:cNvSpPr/>
          <p:nvPr/>
        </p:nvSpPr>
        <p:spPr>
          <a:xfrm>
            <a:off x="6223557" y="904744"/>
            <a:ext cx="1291700" cy="607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  <a:latin typeface="FS Joey" panose="02000506040000020004" pitchFamily="2" charset="0"/>
              </a:rPr>
              <a:t>NO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97A5CCD7-244B-48D6-A21D-DFC2F44ECED8}"/>
              </a:ext>
            </a:extLst>
          </p:cNvPr>
          <p:cNvSpPr/>
          <p:nvPr/>
        </p:nvSpPr>
        <p:spPr>
          <a:xfrm rot="16200000">
            <a:off x="5249200" y="1322600"/>
            <a:ext cx="1291700" cy="607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  <a:latin typeface="FS Joey" panose="02000506040000020004" pitchFamily="2" charset="0"/>
              </a:rPr>
              <a:t>SI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F2AFC37C-6184-465D-BAD5-9ED24623B18D}"/>
              </a:ext>
            </a:extLst>
          </p:cNvPr>
          <p:cNvSpPr/>
          <p:nvPr/>
        </p:nvSpPr>
        <p:spPr>
          <a:xfrm rot="16200000">
            <a:off x="5255504" y="1821835"/>
            <a:ext cx="1291700" cy="607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  <a:latin typeface="FS Joey" panose="02000506040000020004" pitchFamily="2" charset="0"/>
              </a:rPr>
              <a:t>No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2B2F1BCF-4BD2-4B19-BA21-1165DFEF84F1}"/>
              </a:ext>
            </a:extLst>
          </p:cNvPr>
          <p:cNvSpPr/>
          <p:nvPr/>
        </p:nvSpPr>
        <p:spPr>
          <a:xfrm>
            <a:off x="5709201" y="1285837"/>
            <a:ext cx="1291700" cy="607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i="1" dirty="0">
                <a:solidFill>
                  <a:schemeClr val="tx1"/>
                </a:solidFill>
                <a:latin typeface="FS Joey" panose="02000506040000020004" pitchFamily="2" charset="0"/>
              </a:rPr>
              <a:t>TP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4EFE05C-3D56-48CF-8C0B-C87D583948D0}"/>
              </a:ext>
            </a:extLst>
          </p:cNvPr>
          <p:cNvSpPr/>
          <p:nvPr/>
        </p:nvSpPr>
        <p:spPr>
          <a:xfrm>
            <a:off x="6217253" y="1294634"/>
            <a:ext cx="1291700" cy="607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i="1" dirty="0">
                <a:solidFill>
                  <a:schemeClr val="tx1"/>
                </a:solidFill>
                <a:latin typeface="FS Joey" panose="02000506040000020004" pitchFamily="2" charset="0"/>
              </a:rPr>
              <a:t>FP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B1F9498A-3AF5-4675-A3D9-7FC0896F1E85}"/>
              </a:ext>
            </a:extLst>
          </p:cNvPr>
          <p:cNvSpPr/>
          <p:nvPr/>
        </p:nvSpPr>
        <p:spPr>
          <a:xfrm>
            <a:off x="5698712" y="1817540"/>
            <a:ext cx="1291700" cy="607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i="1" dirty="0">
                <a:solidFill>
                  <a:schemeClr val="tx1"/>
                </a:solidFill>
                <a:latin typeface="FS Joey" panose="02000506040000020004" pitchFamily="2" charset="0"/>
              </a:rPr>
              <a:t>FN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BE2DD151-BE83-4E66-9159-8EF707B5157D}"/>
              </a:ext>
            </a:extLst>
          </p:cNvPr>
          <p:cNvSpPr/>
          <p:nvPr/>
        </p:nvSpPr>
        <p:spPr>
          <a:xfrm>
            <a:off x="6206472" y="1827653"/>
            <a:ext cx="1291700" cy="607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i="1" dirty="0">
                <a:solidFill>
                  <a:schemeClr val="tx1"/>
                </a:solidFill>
                <a:latin typeface="FS Joey" panose="02000506040000020004" pitchFamily="2" charset="0"/>
              </a:rPr>
              <a:t>TN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Marcador de texto 2">
                <a:extLst>
                  <a:ext uri="{FF2B5EF4-FFF2-40B4-BE49-F238E27FC236}">
                    <a16:creationId xmlns:a16="http://schemas.microsoft.com/office/drawing/2014/main" id="{D33EC242-5026-48F2-AD98-E8B8F41D2D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9860" y="2541098"/>
                <a:ext cx="4324923" cy="14238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CO" sz="1600" dirty="0">
                    <a:latin typeface="FS Joey" panose="02000506040000020004" pitchFamily="2" charset="0"/>
                  </a:rPr>
                  <a:t>Precisión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s-CO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s-C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s-CO" sz="1600" b="0" dirty="0">
                  <a:latin typeface="FS Joey" panose="02000506040000020004" pitchFamily="2" charset="0"/>
                  <a:ea typeface="Cambria Math" panose="02040503050406030204" pitchFamily="18" charset="0"/>
                </a:endParaRPr>
              </a:p>
              <a:p>
                <a:r>
                  <a:rPr lang="es-CO" sz="1600" dirty="0">
                    <a:latin typeface="FS Joey" panose="02000506040000020004" pitchFamily="2" charset="0"/>
                  </a:rPr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16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s-CO" sz="16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s-CO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O" sz="16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s-CO" sz="1600" dirty="0">
                  <a:latin typeface="FS Joey" panose="02000506040000020004" pitchFamily="2" charset="0"/>
                </a:endParaRPr>
              </a:p>
            </p:txBody>
          </p:sp>
        </mc:Choice>
        <mc:Fallback xmlns="">
          <p:sp>
            <p:nvSpPr>
              <p:cNvPr id="61" name="Marcador de texto 2">
                <a:extLst>
                  <a:ext uri="{FF2B5EF4-FFF2-40B4-BE49-F238E27FC236}">
                    <a16:creationId xmlns:a16="http://schemas.microsoft.com/office/drawing/2014/main" id="{D33EC242-5026-48F2-AD98-E8B8F41D2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860" y="2541098"/>
                <a:ext cx="4324923" cy="1423805"/>
              </a:xfrm>
              <a:prstGeom prst="rect">
                <a:avLst/>
              </a:prstGeom>
              <a:blipFill>
                <a:blip r:embed="rId2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AAF35E4E-1285-4FE7-B2BA-A626FBCF1484}"/>
              </a:ext>
            </a:extLst>
          </p:cNvPr>
          <p:cNvSpPr/>
          <p:nvPr/>
        </p:nvSpPr>
        <p:spPr>
          <a:xfrm>
            <a:off x="6116480" y="5199787"/>
            <a:ext cx="1291700" cy="607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  <a:latin typeface="FS Joey" panose="02000506040000020004" pitchFamily="2" charset="0"/>
              </a:rPr>
              <a:t>Recall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E1251CE-F7D6-4960-891B-674A193F2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736" y="3507042"/>
            <a:ext cx="2827659" cy="188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1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DFCD1D-515A-47BD-80A1-D262E3FB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Z. Stephen Robertson, The Probabilistic Relevance Framework:</a:t>
            </a:r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92D50D6-C5CD-4DA1-B7AF-B1293E19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29"/>
            <a:ext cx="7886700" cy="1325563"/>
          </a:xfrm>
        </p:spPr>
        <p:txBody>
          <a:bodyPr>
            <a:normAutofit/>
          </a:bodyPr>
          <a:lstStyle/>
          <a:p>
            <a:r>
              <a:rPr lang="es-CO" sz="3200" b="1" dirty="0">
                <a:solidFill>
                  <a:schemeClr val="accent5">
                    <a:lumMod val="75000"/>
                  </a:schemeClr>
                </a:solidFill>
                <a:latin typeface="FS Joey" panose="02000506040000020004" pitchFamily="2" charset="0"/>
              </a:rPr>
              <a:t>Proceso de Validación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B6F687D-2B5A-49E6-BE1C-697FF5916960}"/>
              </a:ext>
            </a:extLst>
          </p:cNvPr>
          <p:cNvSpPr/>
          <p:nvPr/>
        </p:nvSpPr>
        <p:spPr>
          <a:xfrm>
            <a:off x="649363" y="3953617"/>
            <a:ext cx="1291700" cy="607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FS Joey" panose="02000506040000020004" pitchFamily="2" charset="0"/>
              </a:rPr>
              <a:t>Ejemplo</a:t>
            </a:r>
          </a:p>
        </p:txBody>
      </p:sp>
      <p:pic>
        <p:nvPicPr>
          <p:cNvPr id="9" name="Imagen 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18E01C39-A465-413F-959E-6B5FED124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887" y="2830875"/>
            <a:ext cx="4124325" cy="2657475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C214063-47CC-428D-8470-A48242ED083A}"/>
              </a:ext>
            </a:extLst>
          </p:cNvPr>
          <p:cNvSpPr/>
          <p:nvPr/>
        </p:nvSpPr>
        <p:spPr>
          <a:xfrm>
            <a:off x="649363" y="1753342"/>
            <a:ext cx="1291700" cy="607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FS Joey" panose="02000506040000020004" pitchFamily="2" charset="0"/>
              </a:rPr>
              <a:t>Valoración Experto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1509C39-A76F-4F3A-8572-1C77D54D8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206" y="1087800"/>
            <a:ext cx="58388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38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955263290692D4784D72EA0A35C6260" ma:contentTypeVersion="1" ma:contentTypeDescription="Crear nuevo documento." ma:contentTypeScope="" ma:versionID="c2d2e6112d6baa8ed88620acc0e9f53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d300cc0a9f84293867af8b5a362716ca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Fecha de inicio programada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Fecha de finalización programada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E1218E-F2BF-43CE-97F0-76A6D1305AB6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5C56CF8-4459-4453-932C-7D3A8EDCE4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1BE622-BA61-471F-AA2F-3651AC9CFC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3498</TotalTime>
  <Words>499</Words>
  <Application>Microsoft Office PowerPoint</Application>
  <PresentationFormat>Presentación en pantalla (4:3)</PresentationFormat>
  <Paragraphs>93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FS Joey</vt:lpstr>
      <vt:lpstr>Tema de Office</vt:lpstr>
      <vt:lpstr>Presentación de PowerPoint</vt:lpstr>
      <vt:lpstr>Proyecto Integrador Procesamiento de texto</vt:lpstr>
      <vt:lpstr>Presentación de PowerPoint</vt:lpstr>
      <vt:lpstr>Contexto</vt:lpstr>
      <vt:lpstr>Arquitectura</vt:lpstr>
      <vt:lpstr>Proceso de Indexación</vt:lpstr>
      <vt:lpstr>Proceso de Búsqueda</vt:lpstr>
      <vt:lpstr>Proceso de Validación</vt:lpstr>
      <vt:lpstr>Proceso de Validación</vt:lpstr>
      <vt:lpstr>Modelado de Tópicos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Patricia Giraldo Ramirez</dc:creator>
  <cp:lastModifiedBy>Andres Franco Zapata</cp:lastModifiedBy>
  <cp:revision>72</cp:revision>
  <dcterms:created xsi:type="dcterms:W3CDTF">2015-01-20T20:40:07Z</dcterms:created>
  <dcterms:modified xsi:type="dcterms:W3CDTF">2019-06-22T18:18:30Z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0x010100F955263290692D4784D72EA0A35C6260</vt:lpwstr>
  </property>
</Properties>
</file>