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7724" y="1605455"/>
            <a:ext cx="8825658" cy="3329581"/>
          </a:xfrm>
          <a:scene3d>
            <a:camera prst="perspectiveContrastingRightFacing"/>
            <a:lightRig rig="threePt" dir="t"/>
          </a:scene3d>
        </p:spPr>
        <p:txBody>
          <a:bodyPr/>
          <a:lstStyle/>
          <a:p>
            <a:pPr algn="ctr"/>
            <a:r>
              <a:rPr lang="es-GT" dirty="0" smtClean="0"/>
              <a:t>APLICACIONES HIBRIDAS Y SITIOS WEB</a:t>
            </a:r>
            <a:endParaRPr lang="es-GT" dirty="0"/>
          </a:p>
        </p:txBody>
      </p:sp>
      <p:pic>
        <p:nvPicPr>
          <p:cNvPr id="4" name="Imagen 3"/>
          <p:cNvPicPr>
            <a:picLocks noChangeAspect="1"/>
          </p:cNvPicPr>
          <p:nvPr/>
        </p:nvPicPr>
        <p:blipFill>
          <a:blip r:embed="rId2"/>
          <a:stretch>
            <a:fillRect/>
          </a:stretch>
        </p:blipFill>
        <p:spPr>
          <a:xfrm>
            <a:off x="9046375" y="5599750"/>
            <a:ext cx="3145625" cy="1258250"/>
          </a:xfrm>
          <a:prstGeom prst="rect">
            <a:avLst/>
          </a:prstGeom>
        </p:spPr>
      </p:pic>
    </p:spTree>
    <p:extLst>
      <p:ext uri="{BB962C8B-B14F-4D97-AF65-F5344CB8AC3E}">
        <p14:creationId xmlns:p14="http://schemas.microsoft.com/office/powerpoint/2010/main" val="32297145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2013" y="1639614"/>
            <a:ext cx="9404723" cy="2349061"/>
          </a:xfrm>
          <a:scene3d>
            <a:camera prst="perspectiveContrastingRightFacing"/>
            <a:lightRig rig="threePt" dir="t"/>
          </a:scene3d>
        </p:spPr>
        <p:txBody>
          <a:bodyPr/>
          <a:lstStyle/>
          <a:p>
            <a:r>
              <a:rPr lang="es-GT" sz="8000" dirty="0" smtClean="0">
                <a:latin typeface="Adobe Caslon Pro Bold" panose="0205070206050A020403" pitchFamily="18" charset="0"/>
              </a:rPr>
              <a:t>APLICACIONES HIBRIDAS</a:t>
            </a:r>
            <a:endParaRPr lang="es-GT" sz="8000" dirty="0">
              <a:latin typeface="Adobe Caslon Pro Bold" panose="0205070206050A020403" pitchFamily="18" charset="0"/>
            </a:endParaRPr>
          </a:p>
        </p:txBody>
      </p:sp>
      <p:pic>
        <p:nvPicPr>
          <p:cNvPr id="3" name="Imagen 2"/>
          <p:cNvPicPr>
            <a:picLocks noChangeAspect="1"/>
          </p:cNvPicPr>
          <p:nvPr/>
        </p:nvPicPr>
        <p:blipFill>
          <a:blip r:embed="rId2"/>
          <a:stretch>
            <a:fillRect/>
          </a:stretch>
        </p:blipFill>
        <p:spPr>
          <a:xfrm>
            <a:off x="930165" y="2994243"/>
            <a:ext cx="2983296" cy="1988864"/>
          </a:xfrm>
          <a:prstGeom prst="rect">
            <a:avLst/>
          </a:prstGeom>
          <a:scene3d>
            <a:camera prst="perspectiveContrastingRightFacing"/>
            <a:lightRig rig="threePt" dir="t"/>
          </a:scene3d>
        </p:spPr>
      </p:pic>
    </p:spTree>
    <p:extLst>
      <p:ext uri="{BB962C8B-B14F-4D97-AF65-F5344CB8AC3E}">
        <p14:creationId xmlns:p14="http://schemas.microsoft.com/office/powerpoint/2010/main" val="20195865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0967" y="563076"/>
            <a:ext cx="9404723" cy="840055"/>
          </a:xfrm>
        </p:spPr>
        <p:txBody>
          <a:bodyPr/>
          <a:lstStyle/>
          <a:p>
            <a:r>
              <a:rPr lang="es-GT" dirty="0"/>
              <a:t>¿</a:t>
            </a:r>
            <a:r>
              <a:rPr lang="es-GT" dirty="0" smtClean="0">
                <a:latin typeface="Adobe Caslon Pro Bold" panose="0205070206050A020403" pitchFamily="18" charset="0"/>
              </a:rPr>
              <a:t>QUÉ  SON  Y  CÓMO  </a:t>
            </a:r>
            <a:r>
              <a:rPr lang="es-GT" dirty="0">
                <a:latin typeface="Adobe Caslon Pro Bold" panose="0205070206050A020403" pitchFamily="18" charset="0"/>
              </a:rPr>
              <a:t>USARLAS?</a:t>
            </a:r>
          </a:p>
        </p:txBody>
      </p:sp>
      <p:sp>
        <p:nvSpPr>
          <p:cNvPr id="3" name="Marcador de contenido 2"/>
          <p:cNvSpPr>
            <a:spLocks noGrp="1"/>
          </p:cNvSpPr>
          <p:nvPr>
            <p:ph idx="1"/>
          </p:nvPr>
        </p:nvSpPr>
        <p:spPr>
          <a:xfrm>
            <a:off x="1260967" y="1674546"/>
            <a:ext cx="8946541" cy="4195481"/>
          </a:xfrm>
        </p:spPr>
        <p:txBody>
          <a:bodyPr>
            <a:normAutofit/>
          </a:bodyPr>
          <a:lstStyle/>
          <a:p>
            <a:pPr algn="just"/>
            <a:r>
              <a:rPr lang="es-GT" sz="2400" dirty="0">
                <a:latin typeface="Adobe Caslon Pro Bold" panose="0205070206050A020403" pitchFamily="18" charset="0"/>
              </a:rPr>
              <a:t>Las aplicaciones híbridas son aplicaciones móviles diseñadas en un lenguaje de programación web ya sea HTML5, CSS o JavaScript, junto con un framework que permite adaptar la vista web a cualquier vista de un dispositivo móvil. En otras palabras, no son más que una aplicación construida para ser utilizada o implementada en distintos sistemas operativos móviles, tales como, iOS, Android o Windows Phone, evitándonos la tarea de crear una aplicación para cada sistema operativo. De esta manera, una aplicación híbrida puede ser adaptada a múltiples plataformas móviles sin crear nuevos códigos, pero ajustándose a algunos cambios operacionales para cada uno de ellos.</a:t>
            </a:r>
          </a:p>
        </p:txBody>
      </p:sp>
    </p:spTree>
    <p:extLst>
      <p:ext uri="{BB962C8B-B14F-4D97-AF65-F5344CB8AC3E}">
        <p14:creationId xmlns:p14="http://schemas.microsoft.com/office/powerpoint/2010/main" val="18012033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953" y="421187"/>
            <a:ext cx="9404723" cy="1400530"/>
          </a:xfrm>
        </p:spPr>
        <p:txBody>
          <a:bodyPr/>
          <a:lstStyle/>
          <a:p>
            <a:r>
              <a:rPr lang="es-GT" dirty="0" smtClean="0"/>
              <a:t>?Porque desarrollar un proyecto?</a:t>
            </a:r>
            <a:endParaRPr lang="es-GT" dirty="0"/>
          </a:p>
        </p:txBody>
      </p:sp>
      <p:sp>
        <p:nvSpPr>
          <p:cNvPr id="3" name="Marcador de contenido 2"/>
          <p:cNvSpPr>
            <a:spLocks noGrp="1"/>
          </p:cNvSpPr>
          <p:nvPr>
            <p:ph idx="1"/>
          </p:nvPr>
        </p:nvSpPr>
        <p:spPr>
          <a:xfrm>
            <a:off x="1104293" y="1453828"/>
            <a:ext cx="8946541" cy="4195481"/>
          </a:xfrm>
        </p:spPr>
        <p:txBody>
          <a:bodyPr>
            <a:normAutofit/>
          </a:bodyPr>
          <a:lstStyle/>
          <a:p>
            <a:pPr algn="just"/>
            <a:r>
              <a:rPr lang="es-GT" sz="2400" dirty="0">
                <a:latin typeface="Adobe Caslon Pro Bold" panose="0205070206050A020403" pitchFamily="18" charset="0"/>
              </a:rPr>
              <a:t>Su creación es mucho más sencilla y económica.</a:t>
            </a:r>
          </a:p>
          <a:p>
            <a:pPr algn="just"/>
            <a:r>
              <a:rPr lang="es-GT" sz="2400" dirty="0">
                <a:latin typeface="Adobe Caslon Pro Bold" panose="0205070206050A020403" pitchFamily="18" charset="0"/>
              </a:rPr>
              <a:t>El código base con el que se crea la app puede utilizarse en múltiples plataformas.  </a:t>
            </a:r>
          </a:p>
          <a:p>
            <a:pPr algn="just"/>
            <a:r>
              <a:rPr lang="es-GT" sz="2400" dirty="0">
                <a:latin typeface="Adobe Caslon Pro Bold" panose="0205070206050A020403" pitchFamily="18" charset="0"/>
              </a:rPr>
              <a:t>No necesitas de permisos externos para publicarla en las tiendas de aplicaciones</a:t>
            </a:r>
            <a:r>
              <a:rPr lang="es-GT" sz="2400" dirty="0"/>
              <a:t>.</a:t>
            </a:r>
          </a:p>
        </p:txBody>
      </p:sp>
      <p:pic>
        <p:nvPicPr>
          <p:cNvPr id="4" name="Imagen 3"/>
          <p:cNvPicPr>
            <a:picLocks noChangeAspect="1"/>
          </p:cNvPicPr>
          <p:nvPr/>
        </p:nvPicPr>
        <p:blipFill>
          <a:blip r:embed="rId2"/>
          <a:stretch>
            <a:fillRect/>
          </a:stretch>
        </p:blipFill>
        <p:spPr>
          <a:xfrm>
            <a:off x="757451" y="4536527"/>
            <a:ext cx="2857500" cy="1600200"/>
          </a:xfrm>
          <a:prstGeom prst="rect">
            <a:avLst/>
          </a:prstGeom>
        </p:spPr>
      </p:pic>
      <p:pic>
        <p:nvPicPr>
          <p:cNvPr id="5" name="Imagen 4"/>
          <p:cNvPicPr>
            <a:picLocks noChangeAspect="1"/>
          </p:cNvPicPr>
          <p:nvPr/>
        </p:nvPicPr>
        <p:blipFill>
          <a:blip r:embed="rId3"/>
          <a:stretch>
            <a:fillRect/>
          </a:stretch>
        </p:blipFill>
        <p:spPr>
          <a:xfrm>
            <a:off x="4338756" y="4371321"/>
            <a:ext cx="2743429" cy="1682636"/>
          </a:xfrm>
          <a:prstGeom prst="rect">
            <a:avLst/>
          </a:prstGeom>
        </p:spPr>
      </p:pic>
      <p:pic>
        <p:nvPicPr>
          <p:cNvPr id="6" name="Imagen 5"/>
          <p:cNvPicPr>
            <a:picLocks noChangeAspect="1"/>
          </p:cNvPicPr>
          <p:nvPr/>
        </p:nvPicPr>
        <p:blipFill>
          <a:blip r:embed="rId4"/>
          <a:stretch>
            <a:fillRect/>
          </a:stretch>
        </p:blipFill>
        <p:spPr>
          <a:xfrm>
            <a:off x="7585879" y="4387251"/>
            <a:ext cx="3949279" cy="1765406"/>
          </a:xfrm>
          <a:prstGeom prst="rect">
            <a:avLst/>
          </a:prstGeom>
        </p:spPr>
      </p:pic>
    </p:spTree>
    <p:extLst>
      <p:ext uri="{BB962C8B-B14F-4D97-AF65-F5344CB8AC3E}">
        <p14:creationId xmlns:p14="http://schemas.microsoft.com/office/powerpoint/2010/main" val="42533386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80">
                                          <p:stCondLst>
                                            <p:cond delay="0"/>
                                          </p:stCondLst>
                                        </p:cTn>
                                        <p:tgtEl>
                                          <p:spTgt spid="6"/>
                                        </p:tgtEl>
                                      </p:cBhvr>
                                    </p:animEffect>
                                    <p:anim calcmode="lin" valueType="num">
                                      <p:cBhvr>
                                        <p:cTn id="4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4" dur="26">
                                          <p:stCondLst>
                                            <p:cond delay="650"/>
                                          </p:stCondLst>
                                        </p:cTn>
                                        <p:tgtEl>
                                          <p:spTgt spid="6"/>
                                        </p:tgtEl>
                                      </p:cBhvr>
                                      <p:to x="100000" y="60000"/>
                                    </p:animScale>
                                    <p:animScale>
                                      <p:cBhvr>
                                        <p:cTn id="55" dur="166" decel="50000">
                                          <p:stCondLst>
                                            <p:cond delay="676"/>
                                          </p:stCondLst>
                                        </p:cTn>
                                        <p:tgtEl>
                                          <p:spTgt spid="6"/>
                                        </p:tgtEl>
                                      </p:cBhvr>
                                      <p:to x="100000" y="100000"/>
                                    </p:animScale>
                                    <p:animScale>
                                      <p:cBhvr>
                                        <p:cTn id="56" dur="26">
                                          <p:stCondLst>
                                            <p:cond delay="1312"/>
                                          </p:stCondLst>
                                        </p:cTn>
                                        <p:tgtEl>
                                          <p:spTgt spid="6"/>
                                        </p:tgtEl>
                                      </p:cBhvr>
                                      <p:to x="100000" y="80000"/>
                                    </p:animScale>
                                    <p:animScale>
                                      <p:cBhvr>
                                        <p:cTn id="57" dur="166" decel="50000">
                                          <p:stCondLst>
                                            <p:cond delay="1338"/>
                                          </p:stCondLst>
                                        </p:cTn>
                                        <p:tgtEl>
                                          <p:spTgt spid="6"/>
                                        </p:tgtEl>
                                      </p:cBhvr>
                                      <p:to x="100000" y="100000"/>
                                    </p:animScale>
                                    <p:animScale>
                                      <p:cBhvr>
                                        <p:cTn id="58" dur="26">
                                          <p:stCondLst>
                                            <p:cond delay="1642"/>
                                          </p:stCondLst>
                                        </p:cTn>
                                        <p:tgtEl>
                                          <p:spTgt spid="6"/>
                                        </p:tgtEl>
                                      </p:cBhvr>
                                      <p:to x="100000" y="90000"/>
                                    </p:animScale>
                                    <p:animScale>
                                      <p:cBhvr>
                                        <p:cTn id="59" dur="166" decel="50000">
                                          <p:stCondLst>
                                            <p:cond delay="1668"/>
                                          </p:stCondLst>
                                        </p:cTn>
                                        <p:tgtEl>
                                          <p:spTgt spid="6"/>
                                        </p:tgtEl>
                                      </p:cBhvr>
                                      <p:to x="100000" y="100000"/>
                                    </p:animScale>
                                    <p:animScale>
                                      <p:cBhvr>
                                        <p:cTn id="60" dur="26">
                                          <p:stCondLst>
                                            <p:cond delay="1808"/>
                                          </p:stCondLst>
                                        </p:cTn>
                                        <p:tgtEl>
                                          <p:spTgt spid="6"/>
                                        </p:tgtEl>
                                      </p:cBhvr>
                                      <p:to x="100000" y="95000"/>
                                    </p:animScale>
                                    <p:animScale>
                                      <p:cBhvr>
                                        <p:cTn id="61" dur="166" decel="50000">
                                          <p:stCondLst>
                                            <p:cond delay="1834"/>
                                          </p:stCondLst>
                                        </p:cTn>
                                        <p:tgtEl>
                                          <p:spTgt spid="6"/>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3">
                                            <p:txEl>
                                              <p:pRg st="0" end="0"/>
                                            </p:txEl>
                                          </p:spTgt>
                                        </p:tgtEl>
                                        <p:attrNameLst>
                                          <p:attrName>style.visibility</p:attrName>
                                        </p:attrNameLst>
                                      </p:cBhvr>
                                      <p:to>
                                        <p:strVal val="visible"/>
                                      </p:to>
                                    </p:set>
                                    <p:anim calcmode="lin" valueType="num">
                                      <p:cBhvr>
                                        <p:cTn id="6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69" dur="1000"/>
                                        <p:tgtEl>
                                          <p:spTgt spid="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grpId="0"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 calcmode="lin" valueType="num">
                                      <p:cBhvr>
                                        <p:cTn id="7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77" dur="1000"/>
                                        <p:tgtEl>
                                          <p:spTgt spid="3">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anim calcmode="lin" valueType="num">
                                      <p:cBhvr>
                                        <p:cTn id="8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8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24030" y="1718441"/>
            <a:ext cx="9128508" cy="3773212"/>
          </a:xfrm>
        </p:spPr>
        <p:txBody>
          <a:bodyPr>
            <a:normAutofit/>
          </a:bodyPr>
          <a:lstStyle/>
          <a:p>
            <a:pPr algn="just"/>
            <a:r>
              <a:rPr lang="es-GT" sz="2400" dirty="0">
                <a:latin typeface="Adobe Caslon Pro Bold" panose="0205070206050A020403" pitchFamily="18" charset="0"/>
              </a:rPr>
              <a:t>Mantienen el carácter multiplataforma en gran parte, siguen usando tecnologías Web, aunque corren localmente en el dispositivo, pudiendo ejecutarse también sin conexión a Internet. Al estar embebidas en un navegador de una aplicación nativa tienen el mismo tipo de acceso a las APIs nativas de cada sistema operativo así como a los recursos propios del sistema tipo procesador, GPS, </a:t>
            </a:r>
            <a:r>
              <a:rPr lang="es-GT" sz="2400" dirty="0" smtClean="0">
                <a:latin typeface="Adobe Caslon Pro Bold" panose="0205070206050A020403" pitchFamily="18" charset="0"/>
              </a:rPr>
              <a:t>cámara, </a:t>
            </a:r>
            <a:r>
              <a:rPr lang="es-GT" sz="2400" dirty="0">
                <a:latin typeface="Adobe Caslon Pro Bold" panose="0205070206050A020403" pitchFamily="18" charset="0"/>
              </a:rPr>
              <a:t>etc.</a:t>
            </a:r>
          </a:p>
          <a:p>
            <a:pPr algn="just"/>
            <a:r>
              <a:rPr lang="es-GT" sz="2400" dirty="0">
                <a:latin typeface="Adobe Caslon Pro Bold" panose="0205070206050A020403" pitchFamily="18" charset="0"/>
              </a:rPr>
              <a:t>Además mantiene el modo de distribución de las apps nativas ya que pueden ofrecerse a los App </a:t>
            </a:r>
            <a:r>
              <a:rPr lang="es-GT" sz="2400" dirty="0" smtClean="0">
                <a:latin typeface="Adobe Caslon Pro Bold" panose="0205070206050A020403" pitchFamily="18" charset="0"/>
              </a:rPr>
              <a:t>Stores </a:t>
            </a:r>
            <a:r>
              <a:rPr lang="es-GT" sz="2400" dirty="0">
                <a:latin typeface="Adobe Caslon Pro Bold" panose="0205070206050A020403" pitchFamily="18" charset="0"/>
              </a:rPr>
              <a:t>de las diferentes marcas.</a:t>
            </a:r>
          </a:p>
        </p:txBody>
      </p:sp>
    </p:spTree>
    <p:extLst>
      <p:ext uri="{BB962C8B-B14F-4D97-AF65-F5344CB8AC3E}">
        <p14:creationId xmlns:p14="http://schemas.microsoft.com/office/powerpoint/2010/main" val="33666410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2014" y="2029269"/>
            <a:ext cx="9404723" cy="1400530"/>
          </a:xfrm>
          <a:scene3d>
            <a:camera prst="perspectiveContrastingRightFacing"/>
            <a:lightRig rig="threePt" dir="t"/>
          </a:scene3d>
        </p:spPr>
        <p:txBody>
          <a:bodyPr/>
          <a:lstStyle/>
          <a:p>
            <a:r>
              <a:rPr lang="es-GT" sz="8000" dirty="0" smtClean="0">
                <a:latin typeface="Adobe Caslon Pro Bold" panose="0205070206050A020403" pitchFamily="18" charset="0"/>
              </a:rPr>
              <a:t>SITIOS WEB</a:t>
            </a:r>
            <a:endParaRPr lang="es-GT" sz="8000" dirty="0">
              <a:latin typeface="Adobe Caslon Pro Bold" panose="0205070206050A020403" pitchFamily="18" charset="0"/>
            </a:endParaRPr>
          </a:p>
        </p:txBody>
      </p:sp>
      <p:pic>
        <p:nvPicPr>
          <p:cNvPr id="3" name="Imagen 2"/>
          <p:cNvPicPr>
            <a:picLocks noChangeAspect="1"/>
          </p:cNvPicPr>
          <p:nvPr/>
        </p:nvPicPr>
        <p:blipFill>
          <a:blip r:embed="rId2"/>
          <a:stretch>
            <a:fillRect/>
          </a:stretch>
        </p:blipFill>
        <p:spPr>
          <a:xfrm>
            <a:off x="1375465" y="2918721"/>
            <a:ext cx="2549873" cy="1448328"/>
          </a:xfrm>
          <a:prstGeom prst="rect">
            <a:avLst/>
          </a:prstGeom>
          <a:scene3d>
            <a:camera prst="perspectiveContrastingRightFacing"/>
            <a:lightRig rig="threePt" dir="t"/>
          </a:scene3d>
        </p:spPr>
      </p:pic>
    </p:spTree>
    <p:extLst>
      <p:ext uri="{BB962C8B-B14F-4D97-AF65-F5344CB8AC3E}">
        <p14:creationId xmlns:p14="http://schemas.microsoft.com/office/powerpoint/2010/main" val="23024674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29435" y="1040525"/>
            <a:ext cx="8946541" cy="2443654"/>
          </a:xfrm>
        </p:spPr>
        <p:txBody>
          <a:bodyPr>
            <a:normAutofit/>
          </a:bodyPr>
          <a:lstStyle/>
          <a:p>
            <a:pPr algn="just"/>
            <a:r>
              <a:rPr lang="es-GT" sz="2400" dirty="0">
                <a:latin typeface="Adobe Caslon Pro Bold" panose="0205070206050A020403" pitchFamily="18" charset="0"/>
              </a:rPr>
              <a:t>Todos los sitios web públicamente accesibles constituyen una gigantesca World Wide Web de información; y un gigantesco entramado de recursos de alcance mundial. A las páginas de un sitio web se accede frecuentemente a través de un URL raíz común llamado portada, que normalmente reside en el mismo servidor físico.</a:t>
            </a:r>
          </a:p>
        </p:txBody>
      </p:sp>
      <p:pic>
        <p:nvPicPr>
          <p:cNvPr id="4" name="Imagen 3"/>
          <p:cNvPicPr>
            <a:picLocks noChangeAspect="1"/>
          </p:cNvPicPr>
          <p:nvPr/>
        </p:nvPicPr>
        <p:blipFill>
          <a:blip r:embed="rId2"/>
          <a:stretch>
            <a:fillRect/>
          </a:stretch>
        </p:blipFill>
        <p:spPr>
          <a:xfrm>
            <a:off x="3452648" y="3911066"/>
            <a:ext cx="4099035" cy="2143795"/>
          </a:xfrm>
          <a:prstGeom prst="rect">
            <a:avLst/>
          </a:prstGeom>
        </p:spPr>
      </p:pic>
    </p:spTree>
    <p:extLst>
      <p:ext uri="{BB962C8B-B14F-4D97-AF65-F5344CB8AC3E}">
        <p14:creationId xmlns:p14="http://schemas.microsoft.com/office/powerpoint/2010/main" val="9483329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951" y="451636"/>
            <a:ext cx="9404723" cy="603572"/>
          </a:xfrm>
        </p:spPr>
        <p:txBody>
          <a:bodyPr/>
          <a:lstStyle/>
          <a:p>
            <a:r>
              <a:rPr lang="es-GT" dirty="0" smtClean="0">
                <a:latin typeface="Adobe Caslon Pro Bold" panose="0205070206050A020403" pitchFamily="18" charset="0"/>
              </a:rPr>
              <a:t>CLASIFICACIÓN DE SITIOS WEB</a:t>
            </a:r>
            <a:endParaRPr lang="es-GT" dirty="0">
              <a:latin typeface="Adobe Caslon Pro Bold" panose="0205070206050A020403" pitchFamily="18" charset="0"/>
            </a:endParaRPr>
          </a:p>
        </p:txBody>
      </p:sp>
      <p:sp>
        <p:nvSpPr>
          <p:cNvPr id="3" name="Marcador de contenido 2"/>
          <p:cNvSpPr>
            <a:spLocks noGrp="1"/>
          </p:cNvSpPr>
          <p:nvPr>
            <p:ph idx="1"/>
          </p:nvPr>
        </p:nvSpPr>
        <p:spPr>
          <a:xfrm>
            <a:off x="875201" y="1170049"/>
            <a:ext cx="9175633" cy="5073096"/>
          </a:xfrm>
        </p:spPr>
        <p:txBody>
          <a:bodyPr>
            <a:noAutofit/>
          </a:bodyPr>
          <a:lstStyle/>
          <a:p>
            <a:pPr algn="just"/>
            <a:r>
              <a:rPr lang="es-GT" sz="2400" dirty="0">
                <a:latin typeface="Adobe Caslon Pro Bold" panose="0205070206050A020403" pitchFamily="18" charset="0"/>
              </a:rPr>
              <a:t>Sitios Web Estáticos: Se denomina sitio web estático a aquellos que no acceden a una base de datos para obtener el contenido. Por lo general un sitio web estático es utilizado cuando el propietario del sitio no requiere realizar un continuo cambio en la información que contiene cada página.</a:t>
            </a:r>
          </a:p>
          <a:p>
            <a:pPr algn="just"/>
            <a:endParaRPr lang="es-GT" sz="2400" dirty="0">
              <a:latin typeface="Adobe Caslon Pro Bold" panose="0205070206050A020403" pitchFamily="18" charset="0"/>
            </a:endParaRPr>
          </a:p>
          <a:p>
            <a:pPr algn="just"/>
            <a:r>
              <a:rPr lang="es-GT" sz="2400" dirty="0">
                <a:latin typeface="Adobe Caslon Pro Bold" panose="0205070206050A020403" pitchFamily="18" charset="0"/>
              </a:rPr>
              <a:t>Sitios Web Dinámicos: 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spTree>
    <p:extLst>
      <p:ext uri="{BB962C8B-B14F-4D97-AF65-F5344CB8AC3E}">
        <p14:creationId xmlns:p14="http://schemas.microsoft.com/office/powerpoint/2010/main" val="41297884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459</Words>
  <Application>Microsoft Office PowerPoint</Application>
  <PresentationFormat>Panorámica</PresentationFormat>
  <Paragraphs>16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Adobe Caslon Pro Bold</vt:lpstr>
      <vt:lpstr>Arial</vt:lpstr>
      <vt:lpstr>Century Gothic</vt:lpstr>
      <vt:lpstr>Wingdings 3</vt:lpstr>
      <vt:lpstr>Ion</vt:lpstr>
      <vt:lpstr>APLICACIONES HIBRIDAS Y SITIOS WEB</vt:lpstr>
      <vt:lpstr>APLICACIONES HIBRIDAS</vt:lpstr>
      <vt:lpstr>¿QUÉ  SON  Y  CÓMO  USARLAS?</vt:lpstr>
      <vt:lpstr>?Porque desarrollar un proyecto?</vt:lpstr>
      <vt:lpstr>Presentación de PowerPoint</vt:lpstr>
      <vt:lpstr>SITIOS WEB</vt:lpstr>
      <vt:lpstr>Presentación de PowerPoint</vt:lpstr>
      <vt:lpstr>CLASIFICACIÓN DE SITIOS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4</cp:revision>
  <dcterms:created xsi:type="dcterms:W3CDTF">2019-05-30T13:48:46Z</dcterms:created>
  <dcterms:modified xsi:type="dcterms:W3CDTF">2019-05-30T14:15:35Z</dcterms:modified>
</cp:coreProperties>
</file>