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559675" cx="10080625"/>
  <p:notesSz cx="7772400" cy="10058400"/>
  <p:embeddedFontLst>
    <p:embeddedFont>
      <p:font typeface="Ubuntu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72f606b5_0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72f606b5_0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72f606b5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72f606b5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72f606b5_0_6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72f606b5_0_6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4"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504000" y="300960"/>
            <a:ext cx="9072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04000" y="176868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3"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3"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4"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504000" y="300960"/>
            <a:ext cx="9072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r">
              <a:buNone/>
              <a:defRPr sz="1400"/>
            </a:lvl1pPr>
            <a:lvl2pPr lvl="1" algn="r">
              <a:buNone/>
              <a:defRPr sz="1400"/>
            </a:lvl2pPr>
            <a:lvl3pPr lvl="2" algn="r">
              <a:buNone/>
              <a:defRPr sz="1400"/>
            </a:lvl3pPr>
            <a:lvl4pPr lvl="3" algn="r">
              <a:buNone/>
              <a:defRPr sz="1400"/>
            </a:lvl4pPr>
            <a:lvl5pPr lvl="4" algn="r">
              <a:buNone/>
              <a:defRPr sz="1400"/>
            </a:lvl5pPr>
            <a:lvl6pPr lvl="5" algn="r">
              <a:buNone/>
              <a:defRPr sz="1400"/>
            </a:lvl6pPr>
            <a:lvl7pPr lvl="6" algn="r">
              <a:buNone/>
              <a:defRPr sz="1400"/>
            </a:lvl7pPr>
            <a:lvl8pPr lvl="7" algn="r">
              <a:buNone/>
              <a:defRPr sz="1400"/>
            </a:lvl8pPr>
            <a:lvl9pPr lvl="8" algn="r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504000" y="6884280"/>
            <a:ext cx="2351880" cy="52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444120" y="6884280"/>
            <a:ext cx="3191760" cy="52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24480" y="6884280"/>
            <a:ext cx="2351880" cy="52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/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722772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164160" y="0"/>
            <a:ext cx="9070560" cy="54792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QSGW calculation for Gd</a:t>
            </a:r>
            <a:r>
              <a:rPr lang="en-US" sz="2600">
                <a:solidFill>
                  <a:srgbClr val="2F2B20"/>
                </a:solidFill>
              </a:rPr>
              <a:t>. T.kotani 1dec2018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27"/>
          <p:cNvSpPr/>
          <p:nvPr/>
        </p:nvSpPr>
        <p:spPr>
          <a:xfrm>
            <a:off x="91225" y="547925"/>
            <a:ext cx="9989400" cy="6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Key setting:</a:t>
            </a:r>
            <a:r>
              <a:rPr lang="en-US" sz="1100" u="sng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IDMOD=1 for f orbitals. Probably, together with PWMODE=1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/home/usr2/h70252a/SWJ/GdTEST/15p5f_pwmode1_66_r33_idmod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ctrl.gd ---------------------------------------------------------------------------------</a:t>
            </a:r>
            <a:endParaRPr sz="18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ITER MIX=A2,b=.2, (smaller b, b=0.2 may give slow but stable convergence for lmf)</a:t>
            </a:r>
            <a:endParaRPr b="1"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APW setting</a:t>
            </a:r>
            <a:endParaRPr b="1"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PWMODE=</a:t>
            </a: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F2B2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G vectors of APW basis sets is given at the energy cutoff at q=0. </a:t>
            </a:r>
            <a:endParaRPr sz="1100">
              <a:solidFill>
                <a:srgbClr val="2F2B20"/>
              </a:solidFill>
              <a:highlight>
                <a:srgbClr val="C9DA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F2B20"/>
                </a:solidFill>
                <a:highlight>
                  <a:srgbClr val="C9DAF8"/>
                </a:highlight>
              </a:rPr>
              <a:t> The set of G vectors are q-independent for PWMODE=1</a:t>
            </a:r>
            <a:endParaRPr sz="1100">
              <a:solidFill>
                <a:srgbClr val="2F2B20"/>
              </a:solidFill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F2B2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This gives smoother  interpolation in BZ. Stable convergence. </a:t>
            </a:r>
            <a:endParaRPr sz="1800">
              <a:highlight>
                <a:srgbClr val="C9DAF8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100"/>
              <a:buChar char="●"/>
            </a:pPr>
            <a:r>
              <a:rPr b="1" lang="en-US" sz="1100">
                <a:solidFill>
                  <a:srgbClr val="2F2B20"/>
                </a:solidFill>
              </a:rPr>
              <a:t>SPEC</a:t>
            </a:r>
            <a:r>
              <a:rPr b="1" lang="en-US" sz="1100">
                <a:solidFill>
                  <a:srgbClr val="2F2B20"/>
                </a:solidFill>
              </a:rPr>
              <a:t> settings</a:t>
            </a:r>
            <a:endParaRPr b="1"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ATOM=Gd Z=64</a:t>
            </a: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R=3.3</a:t>
            </a:r>
            <a:r>
              <a:rPr lang="en-US" sz="110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100">
                <a:solidFill>
                  <a:srgbClr val="2F2B2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0000FF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0000FF"/>
                </a:solidFill>
                <a:highlight>
                  <a:srgbClr val="C9DAF8"/>
                </a:highlight>
              </a:rPr>
              <a:t># we enlarge R (ctrlgen use R=3.0 as upper limit. )--&gt;use lmchk to know MT overlaps</a:t>
            </a:r>
            <a:endParaRPr sz="1800">
              <a:solidFill>
                <a:srgbClr val="0000FF"/>
              </a:solidFill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EH=-1 -1 -1 -1    RSMH=1.65 1.65 1.65 1.65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EH2=-2 -2 -2 </a:t>
            </a:r>
            <a:r>
              <a:rPr lang="en-US" sz="11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-2  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RSMH2=1.65 1.65 1.65</a:t>
            </a:r>
            <a:r>
              <a:rPr lang="en-US" sz="11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 1.65 </a:t>
            </a:r>
            <a:r>
              <a:rPr lang="en-US" sz="1100">
                <a:solidFill>
                  <a:srgbClr val="0000FF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# we use 2-</a:t>
            </a:r>
            <a:r>
              <a:rPr lang="en-US" sz="1100">
                <a:solidFill>
                  <a:srgbClr val="0000FF"/>
                </a:solidFill>
                <a:highlight>
                  <a:srgbClr val="C9DAF8"/>
                </a:highlight>
              </a:rPr>
              <a:t>MTO’s for f channel.</a:t>
            </a:r>
            <a:endParaRPr sz="1800">
              <a:solidFill>
                <a:srgbClr val="0000FF"/>
              </a:solidFill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KMXA={kmxa}  LMX=3 </a:t>
            </a:r>
            <a:r>
              <a:rPr lang="en-US" sz="11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LMXA=6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NMCORE=1 </a:t>
            </a:r>
            <a:r>
              <a:rPr lang="en-US" sz="1100">
                <a:solidFill>
                  <a:srgbClr val="FF3366"/>
                </a:solidFill>
              </a:rPr>
              <a:t> </a:t>
            </a:r>
            <a:r>
              <a:rPr lang="en-US" sz="1100">
                <a:solidFill>
                  <a:srgbClr val="0000FF"/>
                </a:solidFill>
                <a:highlight>
                  <a:srgbClr val="C9DAF8"/>
                </a:highlight>
              </a:rPr>
              <a:t># LMXA (charge expanded in MT is up to l=6)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PZ=0,15.9,0,5.5   </a:t>
            </a:r>
            <a:r>
              <a:rPr lang="en-US" sz="1100">
                <a:highlight>
                  <a:srgbClr val="CFE2F3"/>
                </a:highlight>
              </a:rPr>
              <a:t>we add LO for 5p and 5f --- +10.0 for 5p means extended lo (for cores).</a:t>
            </a:r>
            <a:endParaRPr sz="1800">
              <a:highlight>
                <a:srgbClr val="CFE2F3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MMOM=0 0 0 7   </a:t>
            </a:r>
            <a:r>
              <a:rPr lang="en-US" sz="1100">
                <a:solidFill>
                  <a:srgbClr val="FF3366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 #Initial condition for magnetic mo</a:t>
            </a:r>
            <a:r>
              <a:rPr lang="en-US" sz="1100">
                <a:solidFill>
                  <a:srgbClr val="FF3366"/>
                </a:solidFill>
                <a:highlight>
                  <a:srgbClr val="CFE2F3"/>
                </a:highlight>
              </a:rPr>
              <a:t>ment for </a:t>
            </a:r>
            <a:r>
              <a:rPr lang="en-US" sz="1100">
                <a:solidFill>
                  <a:srgbClr val="FF3366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s,p,d,f</a:t>
            </a:r>
            <a:endParaRPr sz="1800">
              <a:highlight>
                <a:srgbClr val="CFE2F3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IDMOD=0 0 0 1 </a:t>
            </a:r>
            <a:r>
              <a:rPr lang="en-US" sz="1100">
                <a:solidFill>
                  <a:srgbClr val="FF3366"/>
                </a:solidFill>
              </a:rPr>
              <a:t>  </a:t>
            </a:r>
            <a:r>
              <a:rPr lang="en-US" sz="1100">
                <a:solidFill>
                  <a:srgbClr val="FF3366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#This fix radial basis for f orbitals. –-&gt; you can use FRZWF=T instead ( this means all IDMOD=1).</a:t>
            </a:r>
            <a:endParaRPr sz="1100">
              <a:solidFill>
                <a:srgbClr val="FF3366"/>
              </a:solidFill>
              <a:highlight>
                <a:srgbClr val="C9DA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3366"/>
                </a:solidFill>
                <a:highlight>
                  <a:srgbClr val="C9DAF8"/>
                </a:highlight>
              </a:rPr>
              <a:t>   Takao found IDMOD is needed to make calculation stable→ too many MTO basis for 4f. Roles of MTO basis can switches--&gt;seesaw like instability).</a:t>
            </a:r>
            <a:endParaRPr sz="1100">
              <a:solidFill>
                <a:srgbClr val="FF3366"/>
              </a:solidFill>
              <a:highlight>
                <a:srgbClr val="C9DAF8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3366"/>
              </a:solidFill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i="1"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lmfa|grep conf</a:t>
            </a: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. It shows what MTO basis </a:t>
            </a:r>
            <a:r>
              <a:rPr lang="en-US" sz="1100">
                <a:highlight>
                  <a:srgbClr val="C9DAF8"/>
                </a:highlight>
              </a:rPr>
              <a:t>we use for </a:t>
            </a:r>
            <a:endParaRPr sz="1800"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 6s6p5f4d \times 2 basis + 5p5f as local orbital </a:t>
            </a:r>
            <a:endParaRPr sz="1800"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 (10+5.9=15.9 for 5p is better setting for semicore.15.9 is</a:t>
            </a:r>
            <a:endParaRPr sz="1800"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   'extended local orbital'--it is similar with MTO.)</a:t>
            </a:r>
            <a:endParaRPr sz="1800"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16X2+ 3+7= 40 MTO for each spin.</a:t>
            </a:r>
            <a:endParaRPr sz="1100">
              <a:solidFill>
                <a:srgbClr val="000000"/>
              </a:solidFill>
              <a:highlight>
                <a:srgbClr val="C9DA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C9DAF8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      It is better to treat 5p (spilt core)--&gt;grep spill llmf </a:t>
            </a:r>
            <a:endParaRPr sz="1100">
              <a:solidFill>
                <a:srgbClr val="000000"/>
              </a:solidFill>
              <a:highlight>
                <a:srgbClr val="C9DA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C9DAF8"/>
              </a:highlight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SO setting and nk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        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const pwemax=3 </a:t>
            </a:r>
            <a:r>
              <a:rPr lang="en-US" sz="11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nk1=13 nk2=13 nk3=9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nit=150  gmax=15  nspin=2 metal=3 </a:t>
            </a:r>
            <a:r>
              <a:rPr lang="en-US" sz="11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so=2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xcfun=1 ssig=1.0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 	    </a:t>
            </a:r>
            <a:r>
              <a:rPr lang="en-US" sz="1100">
                <a:highlight>
                  <a:srgbClr val="CFE2F3"/>
                </a:highlight>
              </a:rPr>
              <a:t>so=2</a:t>
            </a:r>
            <a:r>
              <a:rPr lang="en-US" sz="1100">
                <a:solidFill>
                  <a:srgbClr val="000000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 is for LdotS case. Not needed for Gd.</a:t>
            </a:r>
            <a:endParaRPr sz="1800">
              <a:highlight>
                <a:srgbClr val="CFE2F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-US" sz="1100"/>
              <a:t>Crystal symmetry setting</a:t>
            </a:r>
            <a:endParaRPr b="1" sz="1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SYMGRP r4z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C9DAF8"/>
                </a:highlight>
              </a:rPr>
              <a:t>T</a:t>
            </a: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this may be needed to </a:t>
            </a:r>
            <a:r>
              <a:rPr lang="en-US" sz="1100">
                <a:highlight>
                  <a:srgbClr val="C9DAF8"/>
                </a:highlight>
              </a:rPr>
              <a:t>have</a:t>
            </a:r>
            <a:r>
              <a:rPr lang="en-US" sz="1100">
                <a:solidFill>
                  <a:srgbClr val="000000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 finite orbital moment. (If we set 'find, it means that we use alll the lattice symmetry---we use 'find' for Gd ).</a:t>
            </a:r>
            <a:endParaRPr sz="1800"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We may need  </a:t>
            </a:r>
            <a:endParaRPr sz="1800">
              <a:highlight>
                <a:srgbClr val="D0E0E3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IDU= 0 0 0 2 UH= 0 0 0 0 JH= 0 0 0 0</a:t>
            </a:r>
            <a:endParaRPr sz="1800">
              <a:highlight>
                <a:srgbClr val="D0E0E3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   in order to to show density matrix for 4f channel (two representations shown-- real harmonics and spherical harmonics).</a:t>
            </a:r>
            <a:endParaRPr sz="1800">
              <a:highlight>
                <a:srgbClr val="D0E0E3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   (occunum.gd is needed for initial condition of “LDA+U” setting. But it is dummy).</a:t>
            </a:r>
            <a:endParaRPr sz="1800">
              <a:highlight>
                <a:srgbClr val="D0E0E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410040" y="599760"/>
            <a:ext cx="6784200" cy="632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GWinput ------------------------------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basis setting 1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None/>
            </a:pPr>
            <a:r>
              <a:t/>
            </a:r>
            <a:endParaRPr sz="1800"/>
          </a:p>
          <a:p>
            <a:pPr indent="-3143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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&lt;PRODUCT_BASIS&gt;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tolerance to remove products due to poor linear-independency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1.0E-0</a:t>
            </a:r>
            <a:r>
              <a:rPr lang="en-US" sz="1100">
                <a:solidFill>
                  <a:srgbClr val="FF0000"/>
                </a:solidFill>
              </a:rPr>
              <a:t>2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lcutmx(atom) = maximum l-cutoff for the product basis.  =4 is required for atoms with valence d, like Ni Ga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6 6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0E0E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This gives product basis at atomic sites up to l=6. l=6 is required for 4f systems.</a:t>
            </a:r>
            <a:endParaRPr sz="1800">
              <a:highlight>
                <a:srgbClr val="D0E0E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 Proabably because 4fx4f  gives l up to l=6.</a:t>
            </a:r>
            <a:endParaRPr sz="1100">
              <a:solidFill>
                <a:srgbClr val="000000"/>
              </a:solidFill>
              <a:highlight>
                <a:srgbClr val="D0E0E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D0E0E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The numbers</a:t>
            </a:r>
            <a:endParaRPr sz="1800">
              <a:highlight>
                <a:srgbClr val="D0E0E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   1.0E-02</a:t>
            </a:r>
            <a:endParaRPr sz="1800">
              <a:highlight>
                <a:srgbClr val="D0E0E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D0E0E3"/>
                </a:highlight>
              </a:rPr>
              <a:t>is a</a:t>
            </a: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 cutoff numbers for linear dependency cutoff</a:t>
            </a:r>
            <a:r>
              <a:rPr lang="en-US" sz="1100">
                <a:highlight>
                  <a:srgbClr val="D0E0E3"/>
                </a:highlight>
              </a:rPr>
              <a:t> for all l</a:t>
            </a:r>
            <a:r>
              <a:rPr lang="en-US" sz="1100">
                <a:solidFill>
                  <a:srgbClr val="000000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=0,1,2,3,4,5,6.</a:t>
            </a:r>
            <a:endParaRPr sz="1100">
              <a:highlight>
                <a:srgbClr val="D0E0E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D0E0E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&gt;grep nb lbas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shows number of product basis for each l of atomic sites as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rgbClr val="EFEFEF"/>
                </a:highlight>
              </a:rPr>
              <a:t> </a:t>
            </a:r>
            <a:r>
              <a:rPr lang="en-US" sz="1000">
                <a:highlight>
                  <a:srgbClr val="D9D9D9"/>
                </a:highlight>
              </a:rPr>
              <a:t> *** lx  *** Used nb =           0           6 &lt;--</a:t>
            </a:r>
            <a:r>
              <a:rPr lang="en-US" sz="1000">
                <a:solidFill>
                  <a:schemeClr val="dk1"/>
                </a:solidFill>
                <a:highlight>
                  <a:srgbClr val="D9D9D9"/>
                </a:highlight>
              </a:rPr>
              <a:t>(for each l we show </a:t>
            </a:r>
            <a:r>
              <a:rPr lang="en-US" sz="1000">
                <a:solidFill>
                  <a:schemeClr val="dk1"/>
                </a:solidFill>
                <a:highlight>
                  <a:srgbClr val="D9D9D9"/>
                </a:highlight>
                <a:latin typeface="Ubuntu"/>
                <a:ea typeface="Ubuntu"/>
                <a:cs typeface="Ubuntu"/>
                <a:sym typeface="Ubuntu"/>
              </a:rPr>
              <a:t> numbers of radial functions)</a:t>
            </a:r>
            <a:endParaRPr sz="10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rgbClr val="D9D9D9"/>
                </a:highlight>
              </a:rPr>
              <a:t>  *** lx  *** Used nb =           1           5</a:t>
            </a:r>
            <a:br>
              <a:rPr lang="en-US" sz="1000">
                <a:highlight>
                  <a:srgbClr val="D9D9D9"/>
                </a:highlight>
              </a:rPr>
            </a:br>
            <a:r>
              <a:rPr lang="en-US" sz="1000">
                <a:highlight>
                  <a:srgbClr val="D9D9D9"/>
                </a:highlight>
              </a:rPr>
              <a:t>  *** lx  *** Used nb =           2           5</a:t>
            </a:r>
            <a:br>
              <a:rPr lang="en-US" sz="1000">
                <a:highlight>
                  <a:srgbClr val="D9D9D9"/>
                </a:highlight>
              </a:rPr>
            </a:br>
            <a:r>
              <a:rPr lang="en-US" sz="1000">
                <a:highlight>
                  <a:srgbClr val="D9D9D9"/>
                </a:highlight>
              </a:rPr>
              <a:t>  *** lx  *** Used nb =           3           5</a:t>
            </a:r>
            <a:br>
              <a:rPr lang="en-US" sz="1000">
                <a:highlight>
                  <a:srgbClr val="D9D9D9"/>
                </a:highlight>
              </a:rPr>
            </a:br>
            <a:r>
              <a:rPr lang="en-US" sz="1000">
                <a:highlight>
                  <a:srgbClr val="D9D9D9"/>
                </a:highlight>
              </a:rPr>
              <a:t>  *** lx  *** Used nb =           4           4</a:t>
            </a:r>
            <a:br>
              <a:rPr lang="en-US" sz="1000">
                <a:highlight>
                  <a:srgbClr val="D9D9D9"/>
                </a:highlight>
              </a:rPr>
            </a:br>
            <a:r>
              <a:rPr lang="en-US" sz="1000">
                <a:highlight>
                  <a:srgbClr val="D9D9D9"/>
                </a:highlight>
              </a:rPr>
              <a:t>  *** lx  *** Used nb =           5           3</a:t>
            </a:r>
            <a:br>
              <a:rPr lang="en-US" sz="1000">
                <a:highlight>
                  <a:srgbClr val="D9D9D9"/>
                </a:highlight>
              </a:rPr>
            </a:br>
            <a:r>
              <a:rPr lang="en-US" sz="1000">
                <a:highlight>
                  <a:srgbClr val="D9D9D9"/>
                </a:highlight>
              </a:rPr>
              <a:t>  *** lx  *** Used nb =           6           3</a:t>
            </a:r>
            <a:br>
              <a:rPr lang="en-US" sz="1000">
                <a:highlight>
                  <a:srgbClr val="D9D9D9"/>
                </a:highlight>
              </a:rPr>
            </a:br>
            <a:r>
              <a:rPr lang="en-US" sz="1000">
                <a:highlight>
                  <a:srgbClr val="D9D9D9"/>
                </a:highlight>
              </a:rPr>
              <a:t> basnfp: BASFP... kmx nblocha=   31  189</a:t>
            </a:r>
            <a:endParaRPr sz="1000">
              <a:highlight>
                <a:srgbClr val="D9D9D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D9D9D9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189 is total numbers of PB at a site.</a:t>
            </a:r>
            <a:endParaRPr sz="1000"/>
          </a:p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0" y="0"/>
            <a:ext cx="97995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Product basis setting 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Mixed product basis </a:t>
            </a:r>
            <a:r>
              <a:rPr lang="en-US" sz="1100">
                <a:solidFill>
                  <a:schemeClr val="dk1"/>
                </a:solidFill>
              </a:rPr>
              <a:t>(caution. we have two atomic sites!)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  2    3    1    </a:t>
            </a:r>
            <a:r>
              <a:rPr lang="en-US" sz="1100">
                <a:solidFill>
                  <a:srgbClr val="FF0000"/>
                </a:solidFill>
              </a:rPr>
              <a:t>1</a:t>
            </a:r>
            <a:r>
              <a:rPr lang="en-US" sz="1100">
                <a:solidFill>
                  <a:schemeClr val="dk1"/>
                </a:solidFill>
              </a:rPr>
              <a:t>    1   ! 4f_p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  2    3    2    </a:t>
            </a:r>
            <a:r>
              <a:rPr lang="en-US" sz="1100">
                <a:solidFill>
                  <a:srgbClr val="FF3366"/>
                </a:solidFill>
              </a:rPr>
              <a:t>0</a:t>
            </a:r>
            <a:r>
              <a:rPr lang="en-US" sz="1100">
                <a:solidFill>
                  <a:srgbClr val="FF3366"/>
                </a:solidFill>
              </a:rPr>
              <a:t>    1  </a:t>
            </a:r>
            <a:r>
              <a:rPr lang="en-US" sz="1100">
                <a:solidFill>
                  <a:schemeClr val="dk1"/>
                </a:solidFill>
              </a:rPr>
              <a:t> ! 4f_d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3366"/>
                </a:solidFill>
              </a:rPr>
              <a:t>    </a:t>
            </a:r>
            <a:r>
              <a:rPr lang="en-US" sz="1100">
                <a:solidFill>
                  <a:schemeClr val="dk1"/>
                </a:solidFill>
              </a:rPr>
              <a:t>   2    3    3    0    1   ! 5f_l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9DAF8"/>
                </a:highlight>
              </a:rPr>
              <a:t>This is for MixedProductBasis to expand 4fx4f orbitals.</a:t>
            </a:r>
            <a:endParaRPr sz="1800"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k points</a:t>
            </a:r>
            <a:endParaRPr sz="1100">
              <a:solidFill>
                <a:schemeClr val="dk1"/>
              </a:solidFill>
            </a:endParaRPr>
          </a:p>
          <a:p>
            <a:pPr indent="-31432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"/>
              <a:buFont typeface="Noto Sans Symbols"/>
              <a:buChar char=""/>
            </a:pPr>
            <a:r>
              <a:rPr lang="en-US" sz="1100">
                <a:solidFill>
                  <a:schemeClr val="dk1"/>
                </a:solidFill>
              </a:rPr>
              <a:t>n1n2n3 6 6 4</a:t>
            </a:r>
            <a:endParaRPr sz="1100">
              <a:solidFill>
                <a:schemeClr val="dk1"/>
              </a:solidFill>
            </a:endParaRPr>
          </a:p>
          <a:p>
            <a:pPr indent="-69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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69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"/>
            </a:pPr>
            <a:r>
              <a:rPr lang="en-US" sz="1100">
                <a:solidFill>
                  <a:schemeClr val="dk1"/>
                </a:solidFill>
              </a:rPr>
              <a:t>(probably reasonable. </a:t>
            </a:r>
            <a:endParaRPr sz="1100">
              <a:solidFill>
                <a:schemeClr val="dk1"/>
              </a:solidFill>
            </a:endParaRPr>
          </a:p>
          <a:p>
            <a:pPr indent="-69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"/>
            </a:pPr>
            <a:r>
              <a:rPr lang="en-US" sz="1100">
                <a:solidFill>
                  <a:schemeClr val="dk1"/>
                </a:solidFill>
              </a:rPr>
              <a:t>I recommend 6x6x6 for ZB. for 0.1 eV</a:t>
            </a:r>
            <a:endParaRPr sz="1100">
              <a:solidFill>
                <a:schemeClr val="dk1"/>
              </a:solidFill>
            </a:endParaRPr>
          </a:p>
          <a:p>
            <a:pPr indent="-69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"/>
            </a:pPr>
            <a:r>
              <a:rPr lang="en-US" sz="1100">
                <a:solidFill>
                  <a:schemeClr val="dk1"/>
                </a:solidFill>
              </a:rPr>
              <a:t>level of convergence for band gaps)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Reduce computational efforts.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niw 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emax_sigm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QpGcut_psi  3.0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QpGcut_cou 2.5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0" y="4021525"/>
            <a:ext cx="6000900" cy="3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</a:rPr>
              <a:t>RESULT</a:t>
            </a:r>
            <a:endParaRPr b="1" sz="15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/home/usr2/h70252a/SWJ/GdTEST/15p5f_pwmode1_66_r33_idmod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45 minutes per iteration with 24core.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mmom=15.</a:t>
            </a:r>
            <a:r>
              <a:rPr lang="en-US" sz="1200"/>
              <a:t>60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-8eV,8eV.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/home/usr2/h70252a/SWJ/GdTEST/15p5f_pwmode1_66_r33_idmod_3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is for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QpGcut_psi 4.0  !(See unit_2pioa for unit) |q+G| cutoff for eigenfunction.</a:t>
            </a:r>
            <a:br>
              <a:rPr lang="en-US" sz="900"/>
            </a:br>
            <a:r>
              <a:rPr lang="en-US" sz="900"/>
              <a:t>  QpGcut_cou 3.0  !(See unit_2pioa for unit) |q+G| cutoff for Coulomb and W.</a:t>
            </a:r>
            <a:br>
              <a:rPr lang="en-US" sz="900"/>
            </a:br>
            <a:r>
              <a:rPr lang="en-US" sz="900"/>
              <a:t>  emax_sigm  3  !(Ry)  emax cutoff for Sigma</a:t>
            </a:r>
            <a:br>
              <a:rPr lang="en-US" sz="900"/>
            </a:br>
            <a:r>
              <a:rPr lang="en-US" sz="900"/>
              <a:t>  niw      10  ! Number of frequencies along Im axis. Used for integration to get Sigma_c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4f level is 0.1eV shallower.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4CCCC"/>
                </a:highlight>
              </a:rPr>
              <a:t>Use attatched datta for plotting (bandplot.isp. bandplot.isp.comp).</a:t>
            </a:r>
            <a:endParaRPr sz="900">
              <a:highlight>
                <a:srgbClr val="F4CCCC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900"/>
            </a:b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00" y="106395"/>
            <a:ext cx="5492675" cy="41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306650" y="461675"/>
            <a:ext cx="7092900" cy="6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980000"/>
                </a:solidFill>
              </a:rPr>
              <a:t>A different settings  </a:t>
            </a:r>
            <a:r>
              <a:rPr b="1" lang="en-US" sz="1500" u="sng">
                <a:solidFill>
                  <a:srgbClr val="980000"/>
                </a:solidFill>
              </a:rPr>
              <a:t>(large cutoff)  </a:t>
            </a:r>
            <a:r>
              <a:rPr b="1" lang="en-US" sz="1500">
                <a:solidFill>
                  <a:srgbClr val="980000"/>
                </a:solidFill>
              </a:rPr>
              <a:t>at 15p5f_pwmode1_66_r33_idmod_lc -----------------</a:t>
            </a:r>
            <a:endParaRPr b="1"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    Changes from 15p5f_pwmode1_66_r33_idmod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Larger setting for 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 </a:t>
            </a:r>
            <a:r>
              <a:rPr lang="en-US" sz="1000"/>
              <a:t>QpGcut_psi 4.0  !(See unit_2pioa for unit) |q+G| cutoff for eigenfunction.</a:t>
            </a:r>
            <a:br>
              <a:rPr lang="en-US" sz="1000"/>
            </a:br>
            <a:r>
              <a:rPr lang="en-US" sz="1000"/>
              <a:t> QpGcut_cou 3.0  !(See unit_2pioa for unit) |q+G| cutoff for Coulomb and W.</a:t>
            </a:r>
            <a:br>
              <a:rPr lang="en-US" sz="1000"/>
            </a:br>
            <a:r>
              <a:rPr lang="en-US" sz="1000"/>
              <a:t> emax_sigm  3  !(Ry)  emax cutoff for Sigma</a:t>
            </a:r>
            <a:br>
              <a:rPr lang="en-US" sz="1000"/>
            </a:br>
            <a:r>
              <a:rPr lang="en-US" sz="1000"/>
              <a:t> niw      10   ! Number of frequencies along Im axis. Used for integration to get Sigma_c</a:t>
            </a:r>
            <a:br>
              <a:rPr lang="en-US" sz="1000"/>
            </a:b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lcutmx</a:t>
            </a:r>
            <a:endParaRPr b="1"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1.0E-03 1.0E-03 1.0E-03 1.0E-03 1.0E-02 3.0E-02 3.0E-02</a:t>
            </a:r>
            <a:endParaRPr b="1"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D0E0E3"/>
                </a:highlight>
              </a:rPr>
              <a:t>These numbers</a:t>
            </a:r>
            <a:r>
              <a:rPr lang="en-US" sz="1800">
                <a:solidFill>
                  <a:schemeClr val="dk1"/>
                </a:solidFill>
                <a:highlight>
                  <a:srgbClr val="D0E0E3"/>
                </a:highlight>
              </a:rPr>
              <a:t> </a:t>
            </a:r>
            <a:r>
              <a:rPr lang="en-US" sz="1100">
                <a:solidFill>
                  <a:schemeClr val="dk1"/>
                </a:solidFill>
                <a:highlight>
                  <a:srgbClr val="D0E0E3"/>
                </a:highlight>
              </a:rPr>
              <a:t>are cutoff numbers for linear dependency cutoff. Each for l=0,1,2,3,4,5,6.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product basis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Mixed product basis (caution. we have two atomic sites)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  3    1    </a:t>
            </a:r>
            <a:r>
              <a:rPr lang="en-US" sz="1100">
                <a:solidFill>
                  <a:srgbClr val="FF0000"/>
                </a:solidFill>
              </a:rPr>
              <a:t>1</a:t>
            </a:r>
            <a:r>
              <a:rPr lang="en-US" sz="1100">
                <a:solidFill>
                  <a:schemeClr val="dk1"/>
                </a:solidFill>
              </a:rPr>
              <a:t>    1   ! 4f_p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       3    2    </a:t>
            </a:r>
            <a:r>
              <a:rPr lang="en-US" sz="1100">
                <a:solidFill>
                  <a:srgbClr val="FF3366"/>
                </a:solidFill>
              </a:rPr>
              <a:t>1    1  </a:t>
            </a:r>
            <a:r>
              <a:rPr lang="en-US" sz="1100">
                <a:solidFill>
                  <a:schemeClr val="dk1"/>
                </a:solidFill>
              </a:rPr>
              <a:t> ! 4f_d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3366"/>
                </a:solidFill>
              </a:rPr>
              <a:t>     </a:t>
            </a:r>
            <a:r>
              <a:rPr lang="en-US" sz="1100">
                <a:solidFill>
                  <a:schemeClr val="dk1"/>
                </a:solidFill>
                <a:highlight>
                  <a:srgbClr val="C9DAF8"/>
                </a:highlight>
              </a:rPr>
              <a:t>This is for MixedProductBasis to expand 4fx4f orbitals.</a:t>
            </a:r>
            <a:endParaRPr sz="1800"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&gt; grep nb lbas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*** lx  *** Used nb =           0           8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*** lx  *** Used nb =           1           7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*** lx  *** Used nb =           2           8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*** lx  *** Used nb =           3           6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*** lx  *** Used nb =           4           6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*** lx  *** Used nb =           5           3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*** lx  *** Used nb =           6           3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  basnfp: BASFP... kmx nblocha=   41  237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pwemax=3 in ctrl file</a:t>
            </a:r>
            <a:endParaRPr b="1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</a:rPr>
              <a:t>RESULT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6</a:t>
            </a:r>
            <a:r>
              <a:rPr lang="en-US" sz="1200">
                <a:solidFill>
                  <a:schemeClr val="dk1"/>
                </a:solidFill>
              </a:rPr>
              <a:t>5 minutes per iteration with 24core.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mmom=15.</a:t>
            </a:r>
            <a:r>
              <a:rPr lang="en-US" sz="1200"/>
              <a:t>58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-8eV,8eV.  (~0.15eV </a:t>
            </a:r>
            <a:r>
              <a:rPr lang="en-US" sz="1200"/>
              <a:t>deeper 4f level).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 see good agreement with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15p5f_pwmode1_66_r33_idmod.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100" y="3762750"/>
            <a:ext cx="5354974" cy="35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306650" y="461675"/>
            <a:ext cx="9515700" cy="6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980000"/>
                </a:solidFill>
              </a:rPr>
              <a:t>A different settings  </a:t>
            </a:r>
            <a:r>
              <a:rPr b="1" lang="en-US" sz="1500" u="sng">
                <a:solidFill>
                  <a:srgbClr val="980000"/>
                </a:solidFill>
              </a:rPr>
              <a:t>(large MTO basis)</a:t>
            </a:r>
            <a:r>
              <a:rPr b="1" lang="en-US" sz="1500">
                <a:solidFill>
                  <a:srgbClr val="980000"/>
                </a:solidFill>
              </a:rPr>
              <a:t> at 7s15p6d5f_pwmode1_pz7555_66</a:t>
            </a:r>
            <a:endParaRPr b="1"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Changes from 15p5f_pwmode1_66_r33_idmod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mixbeta 0.2</a:t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             mixing parameter of self-energy → not effective.</a:t>
            </a:r>
            <a:endParaRPr b="1"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Larger setting for 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 </a:t>
            </a:r>
            <a:r>
              <a:rPr lang="en-US" sz="1000"/>
              <a:t>QpGcut_psi 4.0  !(See unit_2pioa for unit) |q+G| cutoff for eigenfunction.</a:t>
            </a:r>
            <a:br>
              <a:rPr lang="en-US" sz="1000"/>
            </a:br>
            <a:r>
              <a:rPr lang="en-US" sz="1000"/>
              <a:t> QpGcut_cou 3.0  !(See unit_2pioa for unit) |q+G| cutoff for Coulomb and W.</a:t>
            </a:r>
            <a:br>
              <a:rPr lang="en-US" sz="1000"/>
            </a:br>
            <a:r>
              <a:rPr lang="en-US" sz="1000"/>
              <a:t> emax_sigm  2</a:t>
            </a:r>
            <a:r>
              <a:rPr lang="en-US" sz="1000"/>
              <a:t> </a:t>
            </a:r>
            <a:r>
              <a:rPr lang="en-US" sz="1000"/>
              <a:t> !(Ry)  emax cutoff for Sigma</a:t>
            </a:r>
            <a:br>
              <a:rPr lang="en-US" sz="1000"/>
            </a:br>
            <a:r>
              <a:rPr lang="en-US" sz="1000"/>
              <a:t> niw      10   ! Number of frequencies along Im axis. Used for integration to get Sigma_c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lcutmx</a:t>
            </a:r>
            <a:endParaRPr b="1"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1.0E-03 1.0E-03 1.0E-03 1.0E-03 1.0E-02 3.0E-02 3.0E-02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product basis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  Mixed product basis (caution. we have two atomic sites)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      3    1    </a:t>
            </a:r>
            <a:r>
              <a:rPr lang="en-US" sz="1100">
                <a:solidFill>
                  <a:srgbClr val="FF0000"/>
                </a:solidFill>
              </a:rPr>
              <a:t>1</a:t>
            </a:r>
            <a:r>
              <a:rPr lang="en-US" sz="1100">
                <a:solidFill>
                  <a:schemeClr val="dk1"/>
                </a:solidFill>
              </a:rPr>
              <a:t>    1   ! 4f_p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      3    2    </a:t>
            </a:r>
            <a:r>
              <a:rPr lang="en-US" sz="1100">
                <a:solidFill>
                  <a:srgbClr val="FF3366"/>
                </a:solidFill>
              </a:rPr>
              <a:t>1    1  </a:t>
            </a:r>
            <a:r>
              <a:rPr lang="en-US" sz="1100">
                <a:solidFill>
                  <a:schemeClr val="dk1"/>
                </a:solidFill>
              </a:rPr>
              <a:t> ! 4f_d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3366"/>
                </a:solidFill>
              </a:rPr>
              <a:t>     </a:t>
            </a:r>
            <a:r>
              <a:rPr lang="en-US" sz="1100">
                <a:solidFill>
                  <a:schemeClr val="dk1"/>
                </a:solidFill>
                <a:highlight>
                  <a:srgbClr val="C9DAF8"/>
                </a:highlight>
              </a:rPr>
              <a:t>This is for MixedProductBasis to expand 4fx4f orbitals.</a:t>
            </a:r>
            <a:endParaRPr sz="1800">
              <a:solidFill>
                <a:schemeClr val="dk1"/>
              </a:solidFill>
              <a:highlight>
                <a:srgbClr val="C9DAF8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&gt; grep nb lbas</a:t>
            </a:r>
            <a:endParaRPr b="1"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 *** lx  *** Used nb =           0           9</a:t>
            </a:r>
            <a:br>
              <a:rPr b="1" lang="en-US" sz="1000"/>
            </a:br>
            <a:r>
              <a:rPr b="1" lang="en-US" sz="1000"/>
              <a:t>  *** lx  *** Used nb =           1           8</a:t>
            </a:r>
            <a:br>
              <a:rPr b="1" lang="en-US" sz="1000"/>
            </a:br>
            <a:r>
              <a:rPr b="1" lang="en-US" sz="1000"/>
              <a:t>  *** lx  *** Used nb =           2          10</a:t>
            </a:r>
            <a:br>
              <a:rPr b="1" lang="en-US" sz="1000"/>
            </a:br>
            <a:r>
              <a:rPr b="1" lang="en-US" sz="1000"/>
              <a:t>  *** lx  *** Used nb =           3           8</a:t>
            </a:r>
            <a:br>
              <a:rPr b="1" lang="en-US" sz="1000"/>
            </a:br>
            <a:r>
              <a:rPr b="1" lang="en-US" sz="1000"/>
              <a:t>  *** lx  *** Used nb =           4           7</a:t>
            </a:r>
            <a:br>
              <a:rPr b="1" lang="en-US" sz="1000"/>
            </a:br>
            <a:r>
              <a:rPr b="1" lang="en-US" sz="1000"/>
              <a:t>  *** lx  *** Used nb =           5           3</a:t>
            </a:r>
            <a:br>
              <a:rPr b="1" lang="en-US" sz="1000"/>
            </a:br>
            <a:r>
              <a:rPr b="1" lang="en-US" sz="1000"/>
              <a:t>  *** lx  *** Used nb =           6           3</a:t>
            </a:r>
            <a:br>
              <a:rPr b="1" lang="en-US" sz="1000"/>
            </a:br>
            <a:r>
              <a:rPr b="1" lang="en-US" sz="1000"/>
              <a:t> basnfp: BASFP... kmx nblocha=   48  274</a:t>
            </a:r>
            <a:br>
              <a:rPr b="1" lang="en-US" sz="1000"/>
            </a:br>
            <a:endParaRPr b="1" sz="10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pwemax=3, PZ=7.5,15.9,6.5,5.5,  and FRZWF=T (instead of  IDMOD).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     </a:t>
            </a:r>
            <a:r>
              <a:rPr lang="en-US" sz="1000"/>
              <a:t>Thus we tread 7s, 5p, 6d, 5f as local orbitals.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</a:rPr>
              <a:t>RESULT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65 minutes per iteration with 24core.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mmom=15.</a:t>
            </a:r>
            <a:r>
              <a:rPr lang="en-US" sz="1200"/>
              <a:t>56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-8eV,8eV.  (~0.</a:t>
            </a:r>
            <a:r>
              <a:rPr lang="en-US" sz="1200"/>
              <a:t>01ej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200"/>
              <a:t>agreement for</a:t>
            </a:r>
            <a:r>
              <a:rPr lang="en-US" sz="1200"/>
              <a:t> 4f level).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 see good agreement with </a:t>
            </a:r>
            <a:r>
              <a:rPr lang="en-US" sz="1200">
                <a:solidFill>
                  <a:schemeClr val="dk1"/>
                </a:solidFill>
              </a:rPr>
              <a:t>15p5f_pwmode1_66_r33_idmod.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Energy bands can be slightly diffrent for higher energy above &gt;10 eV or so.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950" y="3056050"/>
            <a:ext cx="4214275" cy="42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