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6" r:id="rId11"/>
    <p:sldId id="267" r:id="rId12"/>
    <p:sldId id="268" r:id="rId13"/>
    <p:sldId id="269" r:id="rId14"/>
    <p:sldId id="270"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8D5B65-9AAB-4967-BD33-EB8C272F8C51}" v="2" dt="2024-08-06T17:37:13.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4" d="100"/>
          <a:sy n="134" d="100"/>
        </p:scale>
        <p:origin x="186"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Franco ARenas" userId="4ba23d5b7de37717" providerId="LiveId" clId="{C98D5B65-9AAB-4967-BD33-EB8C272F8C51}"/>
    <pc:docChg chg="custSel addSld delSld modSld sldOrd">
      <pc:chgData name="Francisco Franco ARenas" userId="4ba23d5b7de37717" providerId="LiveId" clId="{C98D5B65-9AAB-4967-BD33-EB8C272F8C51}" dt="2024-08-06T17:38:40.376" v="60" actId="20577"/>
      <pc:docMkLst>
        <pc:docMk/>
      </pc:docMkLst>
      <pc:sldChg chg="modSp mod">
        <pc:chgData name="Francisco Franco ARenas" userId="4ba23d5b7de37717" providerId="LiveId" clId="{C98D5B65-9AAB-4967-BD33-EB8C272F8C51}" dt="2024-08-06T17:38:40.376" v="60" actId="20577"/>
        <pc:sldMkLst>
          <pc:docMk/>
          <pc:sldMk cId="0" sldId="258"/>
        </pc:sldMkLst>
        <pc:spChg chg="mod">
          <ac:chgData name="Francisco Franco ARenas" userId="4ba23d5b7de37717" providerId="LiveId" clId="{C98D5B65-9AAB-4967-BD33-EB8C272F8C51}" dt="2024-08-06T17:38:40.376" v="60" actId="20577"/>
          <ac:spMkLst>
            <pc:docMk/>
            <pc:sldMk cId="0" sldId="258"/>
            <ac:spMk id="3" creationId="{00000000-0000-0000-0000-000000000000}"/>
          </ac:spMkLst>
        </pc:spChg>
      </pc:sldChg>
      <pc:sldChg chg="del">
        <pc:chgData name="Francisco Franco ARenas" userId="4ba23d5b7de37717" providerId="LiveId" clId="{C98D5B65-9AAB-4967-BD33-EB8C272F8C51}" dt="2024-08-06T17:35:26.222" v="10" actId="47"/>
        <pc:sldMkLst>
          <pc:docMk/>
          <pc:sldMk cId="2366082588" sldId="265"/>
        </pc:sldMkLst>
      </pc:sldChg>
      <pc:sldChg chg="addSp mod">
        <pc:chgData name="Francisco Franco ARenas" userId="4ba23d5b7de37717" providerId="LiveId" clId="{C98D5B65-9AAB-4967-BD33-EB8C272F8C51}" dt="2024-08-06T17:31:43.205" v="0" actId="22"/>
        <pc:sldMkLst>
          <pc:docMk/>
          <pc:sldMk cId="1645626172" sldId="267"/>
        </pc:sldMkLst>
        <pc:picChg chg="add">
          <ac:chgData name="Francisco Franco ARenas" userId="4ba23d5b7de37717" providerId="LiveId" clId="{C98D5B65-9AAB-4967-BD33-EB8C272F8C51}" dt="2024-08-06T17:31:43.205" v="0" actId="22"/>
          <ac:picMkLst>
            <pc:docMk/>
            <pc:sldMk cId="1645626172" sldId="267"/>
            <ac:picMk id="5" creationId="{0C5DC98F-CFBB-E25F-42F6-71E21D095103}"/>
          </ac:picMkLst>
        </pc:picChg>
      </pc:sldChg>
      <pc:sldChg chg="addSp delSp new mod">
        <pc:chgData name="Francisco Franco ARenas" userId="4ba23d5b7de37717" providerId="LiveId" clId="{C98D5B65-9AAB-4967-BD33-EB8C272F8C51}" dt="2024-08-06T17:32:56.336" v="4" actId="22"/>
        <pc:sldMkLst>
          <pc:docMk/>
          <pc:sldMk cId="1291626448" sldId="268"/>
        </pc:sldMkLst>
        <pc:spChg chg="del">
          <ac:chgData name="Francisco Franco ARenas" userId="4ba23d5b7de37717" providerId="LiveId" clId="{C98D5B65-9AAB-4967-BD33-EB8C272F8C51}" dt="2024-08-06T17:32:55.581" v="3" actId="478"/>
          <ac:spMkLst>
            <pc:docMk/>
            <pc:sldMk cId="1291626448" sldId="268"/>
            <ac:spMk id="2" creationId="{2453500F-877B-C643-1258-E26C533CD678}"/>
          </ac:spMkLst>
        </pc:spChg>
        <pc:spChg chg="del">
          <ac:chgData name="Francisco Franco ARenas" userId="4ba23d5b7de37717" providerId="LiveId" clId="{C98D5B65-9AAB-4967-BD33-EB8C272F8C51}" dt="2024-08-06T17:32:54.587" v="2" actId="478"/>
          <ac:spMkLst>
            <pc:docMk/>
            <pc:sldMk cId="1291626448" sldId="268"/>
            <ac:spMk id="3" creationId="{FE48F5FE-E104-7231-54DF-09889DCA93AB}"/>
          </ac:spMkLst>
        </pc:spChg>
        <pc:picChg chg="add">
          <ac:chgData name="Francisco Franco ARenas" userId="4ba23d5b7de37717" providerId="LiveId" clId="{C98D5B65-9AAB-4967-BD33-EB8C272F8C51}" dt="2024-08-06T17:32:56.336" v="4" actId="22"/>
          <ac:picMkLst>
            <pc:docMk/>
            <pc:sldMk cId="1291626448" sldId="268"/>
            <ac:picMk id="5" creationId="{BF5F4FB6-C2F2-E825-CC96-5BBB777B5B13}"/>
          </ac:picMkLst>
        </pc:picChg>
      </pc:sldChg>
      <pc:sldChg chg="addSp delSp new mod">
        <pc:chgData name="Francisco Franco ARenas" userId="4ba23d5b7de37717" providerId="LiveId" clId="{C98D5B65-9AAB-4967-BD33-EB8C272F8C51}" dt="2024-08-06T17:33:57.234" v="8" actId="22"/>
        <pc:sldMkLst>
          <pc:docMk/>
          <pc:sldMk cId="357906894" sldId="269"/>
        </pc:sldMkLst>
        <pc:spChg chg="del">
          <ac:chgData name="Francisco Franco ARenas" userId="4ba23d5b7de37717" providerId="LiveId" clId="{C98D5B65-9AAB-4967-BD33-EB8C272F8C51}" dt="2024-08-06T17:33:12.952" v="7" actId="478"/>
          <ac:spMkLst>
            <pc:docMk/>
            <pc:sldMk cId="357906894" sldId="269"/>
            <ac:spMk id="2" creationId="{56842CAD-712C-DF79-24D2-6F3D0701D016}"/>
          </ac:spMkLst>
        </pc:spChg>
        <pc:spChg chg="del">
          <ac:chgData name="Francisco Franco ARenas" userId="4ba23d5b7de37717" providerId="LiveId" clId="{C98D5B65-9AAB-4967-BD33-EB8C272F8C51}" dt="2024-08-06T17:33:10.714" v="6" actId="478"/>
          <ac:spMkLst>
            <pc:docMk/>
            <pc:sldMk cId="357906894" sldId="269"/>
            <ac:spMk id="3" creationId="{1D5307B1-6FAC-0BCC-60B1-33E33CC3D67E}"/>
          </ac:spMkLst>
        </pc:spChg>
        <pc:picChg chg="add">
          <ac:chgData name="Francisco Franco ARenas" userId="4ba23d5b7de37717" providerId="LiveId" clId="{C98D5B65-9AAB-4967-BD33-EB8C272F8C51}" dt="2024-08-06T17:33:57.234" v="8" actId="22"/>
          <ac:picMkLst>
            <pc:docMk/>
            <pc:sldMk cId="357906894" sldId="269"/>
            <ac:picMk id="5" creationId="{55804E39-5EB8-F615-25B5-AE5C34E60B4D}"/>
          </ac:picMkLst>
        </pc:picChg>
      </pc:sldChg>
      <pc:sldChg chg="addSp delSp modSp new mod ord setBg">
        <pc:chgData name="Francisco Franco ARenas" userId="4ba23d5b7de37717" providerId="LiveId" clId="{C98D5B65-9AAB-4967-BD33-EB8C272F8C51}" dt="2024-08-06T17:38:12.925" v="46" actId="26606"/>
        <pc:sldMkLst>
          <pc:docMk/>
          <pc:sldMk cId="2633886701" sldId="270"/>
        </pc:sldMkLst>
        <pc:spChg chg="mod">
          <ac:chgData name="Francisco Franco ARenas" userId="4ba23d5b7de37717" providerId="LiveId" clId="{C98D5B65-9AAB-4967-BD33-EB8C272F8C51}" dt="2024-08-06T17:37:43.986" v="42" actId="26606"/>
          <ac:spMkLst>
            <pc:docMk/>
            <pc:sldMk cId="2633886701" sldId="270"/>
            <ac:spMk id="2" creationId="{E3E3358C-43FA-45BA-4A1A-6838069D0089}"/>
          </ac:spMkLst>
        </pc:spChg>
        <pc:spChg chg="del mod">
          <ac:chgData name="Francisco Franco ARenas" userId="4ba23d5b7de37717" providerId="LiveId" clId="{C98D5B65-9AAB-4967-BD33-EB8C272F8C51}" dt="2024-08-06T17:37:43.986" v="42" actId="26606"/>
          <ac:spMkLst>
            <pc:docMk/>
            <pc:sldMk cId="2633886701" sldId="270"/>
            <ac:spMk id="3" creationId="{90E3BB6D-17B4-1B84-5BD2-445E325CE92E}"/>
          </ac:spMkLst>
        </pc:spChg>
        <pc:spChg chg="add">
          <ac:chgData name="Francisco Franco ARenas" userId="4ba23d5b7de37717" providerId="LiveId" clId="{C98D5B65-9AAB-4967-BD33-EB8C272F8C51}" dt="2024-08-06T17:37:43.986" v="42" actId="26606"/>
          <ac:spMkLst>
            <pc:docMk/>
            <pc:sldMk cId="2633886701" sldId="270"/>
            <ac:spMk id="9" creationId="{BACC6370-2D7E-4714-9D71-7542949D7D5D}"/>
          </ac:spMkLst>
        </pc:spChg>
        <pc:spChg chg="add">
          <ac:chgData name="Francisco Franco ARenas" userId="4ba23d5b7de37717" providerId="LiveId" clId="{C98D5B65-9AAB-4967-BD33-EB8C272F8C51}" dt="2024-08-06T17:37:43.986" v="42" actId="26606"/>
          <ac:spMkLst>
            <pc:docMk/>
            <pc:sldMk cId="2633886701" sldId="270"/>
            <ac:spMk id="11" creationId="{F68B3F68-107C-434F-AA38-110D5EA91B85}"/>
          </ac:spMkLst>
        </pc:spChg>
        <pc:spChg chg="add">
          <ac:chgData name="Francisco Franco ARenas" userId="4ba23d5b7de37717" providerId="LiveId" clId="{C98D5B65-9AAB-4967-BD33-EB8C272F8C51}" dt="2024-08-06T17:37:43.986" v="42" actId="26606"/>
          <ac:spMkLst>
            <pc:docMk/>
            <pc:sldMk cId="2633886701" sldId="270"/>
            <ac:spMk id="13" creationId="{AAD0DBB9-1A4B-4391-81D4-CB19F9AB918A}"/>
          </ac:spMkLst>
        </pc:spChg>
        <pc:spChg chg="add">
          <ac:chgData name="Francisco Franco ARenas" userId="4ba23d5b7de37717" providerId="LiveId" clId="{C98D5B65-9AAB-4967-BD33-EB8C272F8C51}" dt="2024-08-06T17:37:43.986" v="42" actId="26606"/>
          <ac:spMkLst>
            <pc:docMk/>
            <pc:sldMk cId="2633886701" sldId="270"/>
            <ac:spMk id="15" creationId="{063BBA22-50EA-4C4D-BE05-F1CE4E63AA56}"/>
          </ac:spMkLst>
        </pc:spChg>
        <pc:graphicFrameChg chg="add modGraphic">
          <ac:chgData name="Francisco Franco ARenas" userId="4ba23d5b7de37717" providerId="LiveId" clId="{C98D5B65-9AAB-4967-BD33-EB8C272F8C51}" dt="2024-08-06T17:38:12.925" v="46" actId="26606"/>
          <ac:graphicFrameMkLst>
            <pc:docMk/>
            <pc:sldMk cId="2633886701" sldId="270"/>
            <ac:graphicFrameMk id="5" creationId="{0A71D1A2-9870-003F-5A4D-95288D2CAD69}"/>
          </ac:graphicFrameMkLst>
        </pc:graphicFrameChg>
      </pc:sldChg>
      <pc:sldChg chg="delSp add del ord setBg delDesignElem">
        <pc:chgData name="Francisco Franco ARenas" userId="4ba23d5b7de37717" providerId="LiveId" clId="{C98D5B65-9AAB-4967-BD33-EB8C272F8C51}" dt="2024-08-06T17:37:56.064" v="43" actId="47"/>
        <pc:sldMkLst>
          <pc:docMk/>
          <pc:sldMk cId="3720822791" sldId="271"/>
        </pc:sldMkLst>
        <pc:spChg chg="del">
          <ac:chgData name="Francisco Franco ARenas" userId="4ba23d5b7de37717" providerId="LiveId" clId="{C98D5B65-9AAB-4967-BD33-EB8C272F8C51}" dt="2024-08-06T17:36:48.861" v="34"/>
          <ac:spMkLst>
            <pc:docMk/>
            <pc:sldMk cId="3720822791" sldId="271"/>
            <ac:spMk id="8" creationId="{DAF1966E-FD40-4A4A-B61B-C4DF7FA05F06}"/>
          </ac:spMkLst>
        </pc:spChg>
        <pc:spChg chg="del">
          <ac:chgData name="Francisco Franco ARenas" userId="4ba23d5b7de37717" providerId="LiveId" clId="{C98D5B65-9AAB-4967-BD33-EB8C272F8C51}" dt="2024-08-06T17:36:48.861" v="34"/>
          <ac:spMkLst>
            <pc:docMk/>
            <pc:sldMk cId="3720822791" sldId="271"/>
            <ac:spMk id="10" creationId="{047BFA19-D45E-416B-A404-7AF2F3F27017}"/>
          </ac:spMkLst>
        </pc:spChg>
        <pc:spChg chg="del">
          <ac:chgData name="Francisco Franco ARenas" userId="4ba23d5b7de37717" providerId="LiveId" clId="{C98D5B65-9AAB-4967-BD33-EB8C272F8C51}" dt="2024-08-06T17:36:48.861" v="34"/>
          <ac:spMkLst>
            <pc:docMk/>
            <pc:sldMk cId="3720822791" sldId="271"/>
            <ac:spMk id="12" creationId="{8E0105E7-23DB-4CF2-8258-FF47C7620F6E}"/>
          </ac:spMkLst>
        </pc:spChg>
        <pc:spChg chg="del">
          <ac:chgData name="Francisco Franco ARenas" userId="4ba23d5b7de37717" providerId="LiveId" clId="{C98D5B65-9AAB-4967-BD33-EB8C272F8C51}" dt="2024-08-06T17:36:48.861" v="34"/>
          <ac:spMkLst>
            <pc:docMk/>
            <pc:sldMk cId="3720822791" sldId="271"/>
            <ac:spMk id="14" creationId="{074B4F7D-14B2-478B-8BF5-01E4E0C5D263}"/>
          </ac:spMkLst>
        </pc:spChg>
      </pc:sldChg>
      <pc:sldChg chg="delSp add del setBg delDesignElem">
        <pc:chgData name="Francisco Franco ARenas" userId="4ba23d5b7de37717" providerId="LiveId" clId="{C98D5B65-9AAB-4967-BD33-EB8C272F8C51}" dt="2024-08-06T17:37:16.249" v="41" actId="47"/>
        <pc:sldMkLst>
          <pc:docMk/>
          <pc:sldMk cId="1642846371" sldId="272"/>
        </pc:sldMkLst>
        <pc:spChg chg="del">
          <ac:chgData name="Francisco Franco ARenas" userId="4ba23d5b7de37717" providerId="LiveId" clId="{C98D5B65-9AAB-4967-BD33-EB8C272F8C51}" dt="2024-08-06T17:37:13.126" v="40"/>
          <ac:spMkLst>
            <pc:docMk/>
            <pc:sldMk cId="1642846371" sldId="272"/>
            <ac:spMk id="8" creationId="{DAF1966E-FD40-4A4A-B61B-C4DF7FA05F06}"/>
          </ac:spMkLst>
        </pc:spChg>
        <pc:spChg chg="del">
          <ac:chgData name="Francisco Franco ARenas" userId="4ba23d5b7de37717" providerId="LiveId" clId="{C98D5B65-9AAB-4967-BD33-EB8C272F8C51}" dt="2024-08-06T17:37:13.126" v="40"/>
          <ac:spMkLst>
            <pc:docMk/>
            <pc:sldMk cId="1642846371" sldId="272"/>
            <ac:spMk id="10" creationId="{047BFA19-D45E-416B-A404-7AF2F3F27017}"/>
          </ac:spMkLst>
        </pc:spChg>
        <pc:spChg chg="del">
          <ac:chgData name="Francisco Franco ARenas" userId="4ba23d5b7de37717" providerId="LiveId" clId="{C98D5B65-9AAB-4967-BD33-EB8C272F8C51}" dt="2024-08-06T17:37:13.126" v="40"/>
          <ac:spMkLst>
            <pc:docMk/>
            <pc:sldMk cId="1642846371" sldId="272"/>
            <ac:spMk id="12" creationId="{8E0105E7-23DB-4CF2-8258-FF47C7620F6E}"/>
          </ac:spMkLst>
        </pc:spChg>
        <pc:spChg chg="del">
          <ac:chgData name="Francisco Franco ARenas" userId="4ba23d5b7de37717" providerId="LiveId" clId="{C98D5B65-9AAB-4967-BD33-EB8C272F8C51}" dt="2024-08-06T17:37:13.126" v="40"/>
          <ac:spMkLst>
            <pc:docMk/>
            <pc:sldMk cId="1642846371" sldId="272"/>
            <ac:spMk id="14" creationId="{074B4F7D-14B2-478B-8BF5-01E4E0C5D26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39A567-F8DA-490F-88E1-58F46CD352BE}"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FD03A325-CB9B-42D7-B7FB-346C60CBB94A}">
      <dgm:prSet/>
      <dgm:spPr/>
      <dgm:t>
        <a:bodyPr/>
        <a:lstStyle/>
        <a:p>
          <a:pPr>
            <a:lnSpc>
              <a:spcPct val="100000"/>
            </a:lnSpc>
          </a:pPr>
          <a:r>
            <a:rPr lang="en-US"/>
            <a:t>- The projects presented in this paper demonstrate my ability to collect, analyze, and visualize data to generate actionable insights.</a:t>
          </a:r>
        </a:p>
      </dgm:t>
    </dgm:pt>
    <dgm:pt modelId="{6184EB78-D8B9-4DB2-9989-2D5A17B57B6F}" type="parTrans" cxnId="{ECFD256C-7A60-464A-B765-E69827B1A9AD}">
      <dgm:prSet/>
      <dgm:spPr/>
      <dgm:t>
        <a:bodyPr/>
        <a:lstStyle/>
        <a:p>
          <a:endParaRPr lang="en-US"/>
        </a:p>
      </dgm:t>
    </dgm:pt>
    <dgm:pt modelId="{02A23B6F-FB24-4449-BACE-34E7A1815577}" type="sibTrans" cxnId="{ECFD256C-7A60-464A-B765-E69827B1A9AD}">
      <dgm:prSet/>
      <dgm:spPr/>
      <dgm:t>
        <a:bodyPr/>
        <a:lstStyle/>
        <a:p>
          <a:endParaRPr lang="en-US"/>
        </a:p>
      </dgm:t>
    </dgm:pt>
    <dgm:pt modelId="{2853DFD0-4EB6-4F38-9E63-4E22EAFB2250}">
      <dgm:prSet/>
      <dgm:spPr/>
      <dgm:t>
        <a:bodyPr/>
        <a:lstStyle/>
        <a:p>
          <a:pPr>
            <a:lnSpc>
              <a:spcPct val="100000"/>
            </a:lnSpc>
          </a:pPr>
          <a:r>
            <a:rPr lang="en-US"/>
            <a:t>Through these projects, I have developed a diverse set of skills, including data collection, data cleaning, data analysis, machine learning, and data visualization.-</a:t>
          </a:r>
        </a:p>
      </dgm:t>
    </dgm:pt>
    <dgm:pt modelId="{637F2294-52D7-432D-92B5-DDF35B415303}" type="parTrans" cxnId="{DC1DAB08-BD4E-4810-81F7-C245EC14B618}">
      <dgm:prSet/>
      <dgm:spPr/>
      <dgm:t>
        <a:bodyPr/>
        <a:lstStyle/>
        <a:p>
          <a:endParaRPr lang="en-US"/>
        </a:p>
      </dgm:t>
    </dgm:pt>
    <dgm:pt modelId="{ED268570-5D9F-4BC3-8C4B-DC8D2DE3B5E7}" type="sibTrans" cxnId="{DC1DAB08-BD4E-4810-81F7-C245EC14B618}">
      <dgm:prSet/>
      <dgm:spPr/>
      <dgm:t>
        <a:bodyPr/>
        <a:lstStyle/>
        <a:p>
          <a:endParaRPr lang="en-US"/>
        </a:p>
      </dgm:t>
    </dgm:pt>
    <dgm:pt modelId="{0D13A15E-5CC4-4110-B92F-6EAD085F9582}">
      <dgm:prSet/>
      <dgm:spPr/>
      <dgm:t>
        <a:bodyPr/>
        <a:lstStyle/>
        <a:p>
          <a:pPr>
            <a:lnSpc>
              <a:spcPct val="100000"/>
            </a:lnSpc>
          </a:pPr>
          <a:r>
            <a:rPr lang="en-US"/>
            <a:t>I have also honed my ability to communicate complex data insights to a broad range of audiences, using a variety of visualization techniques and tools.</a:t>
          </a:r>
        </a:p>
      </dgm:t>
    </dgm:pt>
    <dgm:pt modelId="{3BEDA669-F5AD-465E-B8D8-902B467EA55C}" type="parTrans" cxnId="{6939EDFA-0817-4A37-9BAE-B3D0D4C33A92}">
      <dgm:prSet/>
      <dgm:spPr/>
      <dgm:t>
        <a:bodyPr/>
        <a:lstStyle/>
        <a:p>
          <a:endParaRPr lang="en-US"/>
        </a:p>
      </dgm:t>
    </dgm:pt>
    <dgm:pt modelId="{47F48AB0-D70F-4855-B109-C244F7E67AEC}" type="sibTrans" cxnId="{6939EDFA-0817-4A37-9BAE-B3D0D4C33A92}">
      <dgm:prSet/>
      <dgm:spPr/>
      <dgm:t>
        <a:bodyPr/>
        <a:lstStyle/>
        <a:p>
          <a:endParaRPr lang="en-US"/>
        </a:p>
      </dgm:t>
    </dgm:pt>
    <dgm:pt modelId="{9CB8EDC1-F873-4117-89DB-127E48925268}">
      <dgm:prSet/>
      <dgm:spPr/>
      <dgm:t>
        <a:bodyPr/>
        <a:lstStyle/>
        <a:p>
          <a:pPr>
            <a:lnSpc>
              <a:spcPct val="100000"/>
            </a:lnSpc>
          </a:pPr>
          <a:r>
            <a:rPr lang="en-US"/>
            <a:t>The projects have provided me with a solid foundation in data science and have equipped me with the skills necessary to succeed in a data-driven world.</a:t>
          </a:r>
        </a:p>
      </dgm:t>
    </dgm:pt>
    <dgm:pt modelId="{7A3BBDC1-2733-48EE-855E-5FA618A89679}" type="parTrans" cxnId="{4EECEA1E-4CFC-43A2-A4A7-3B4553BCF049}">
      <dgm:prSet/>
      <dgm:spPr/>
      <dgm:t>
        <a:bodyPr/>
        <a:lstStyle/>
        <a:p>
          <a:endParaRPr lang="en-US"/>
        </a:p>
      </dgm:t>
    </dgm:pt>
    <dgm:pt modelId="{BFAF6DFD-F2E1-4956-9ADC-70B264866AB9}" type="sibTrans" cxnId="{4EECEA1E-4CFC-43A2-A4A7-3B4553BCF049}">
      <dgm:prSet/>
      <dgm:spPr/>
      <dgm:t>
        <a:bodyPr/>
        <a:lstStyle/>
        <a:p>
          <a:endParaRPr lang="en-US"/>
        </a:p>
      </dgm:t>
    </dgm:pt>
    <dgm:pt modelId="{8B433EC9-1B7E-454D-8B63-5D2A32526D15}" type="pres">
      <dgm:prSet presAssocID="{4A39A567-F8DA-490F-88E1-58F46CD352BE}" presName="root" presStyleCnt="0">
        <dgm:presLayoutVars>
          <dgm:dir/>
          <dgm:resizeHandles val="exact"/>
        </dgm:presLayoutVars>
      </dgm:prSet>
      <dgm:spPr/>
    </dgm:pt>
    <dgm:pt modelId="{09190F1C-AF62-4F97-8E6C-033BF8F9B7EC}" type="pres">
      <dgm:prSet presAssocID="{FD03A325-CB9B-42D7-B7FB-346C60CBB94A}" presName="compNode" presStyleCnt="0"/>
      <dgm:spPr/>
    </dgm:pt>
    <dgm:pt modelId="{75ACA606-FBC0-4106-85B8-E641192E256F}" type="pres">
      <dgm:prSet presAssocID="{FD03A325-CB9B-42D7-B7FB-346C60CBB94A}" presName="bgRect" presStyleLbl="bgShp" presStyleIdx="0" presStyleCnt="4"/>
      <dgm:spPr/>
    </dgm:pt>
    <dgm:pt modelId="{8B49E7FF-7484-4037-9DA4-8BD10C012A4D}" type="pres">
      <dgm:prSet presAssocID="{FD03A325-CB9B-42D7-B7FB-346C60CBB94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a"/>
        </a:ext>
      </dgm:extLst>
    </dgm:pt>
    <dgm:pt modelId="{43A0A5DE-FCB6-4A3C-A847-88B583413BFD}" type="pres">
      <dgm:prSet presAssocID="{FD03A325-CB9B-42D7-B7FB-346C60CBB94A}" presName="spaceRect" presStyleCnt="0"/>
      <dgm:spPr/>
    </dgm:pt>
    <dgm:pt modelId="{79DE16A2-FF2E-431C-85CE-334248B1BCD7}" type="pres">
      <dgm:prSet presAssocID="{FD03A325-CB9B-42D7-B7FB-346C60CBB94A}" presName="parTx" presStyleLbl="revTx" presStyleIdx="0" presStyleCnt="4">
        <dgm:presLayoutVars>
          <dgm:chMax val="0"/>
          <dgm:chPref val="0"/>
        </dgm:presLayoutVars>
      </dgm:prSet>
      <dgm:spPr/>
    </dgm:pt>
    <dgm:pt modelId="{891E510C-7CF0-49EA-8C4E-87680AEC792F}" type="pres">
      <dgm:prSet presAssocID="{02A23B6F-FB24-4449-BACE-34E7A1815577}" presName="sibTrans" presStyleCnt="0"/>
      <dgm:spPr/>
    </dgm:pt>
    <dgm:pt modelId="{3FC85DF1-5257-434C-A2DC-07BF3B21E3AF}" type="pres">
      <dgm:prSet presAssocID="{2853DFD0-4EB6-4F38-9E63-4E22EAFB2250}" presName="compNode" presStyleCnt="0"/>
      <dgm:spPr/>
    </dgm:pt>
    <dgm:pt modelId="{B27CDF01-465D-4246-8B1E-8D9DE1ED6B46}" type="pres">
      <dgm:prSet presAssocID="{2853DFD0-4EB6-4F38-9E63-4E22EAFB2250}" presName="bgRect" presStyleLbl="bgShp" presStyleIdx="1" presStyleCnt="4"/>
      <dgm:spPr/>
    </dgm:pt>
    <dgm:pt modelId="{1BDC599A-611F-44F9-8FA8-101290ACFD17}" type="pres">
      <dgm:prSet presAssocID="{2853DFD0-4EB6-4F38-9E63-4E22EAFB225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ngranajes"/>
        </a:ext>
      </dgm:extLst>
    </dgm:pt>
    <dgm:pt modelId="{638BE74C-AC50-4259-8587-0FEE82B3A930}" type="pres">
      <dgm:prSet presAssocID="{2853DFD0-4EB6-4F38-9E63-4E22EAFB2250}" presName="spaceRect" presStyleCnt="0"/>
      <dgm:spPr/>
    </dgm:pt>
    <dgm:pt modelId="{04527810-1D0E-4CF8-870F-FF4845C2F547}" type="pres">
      <dgm:prSet presAssocID="{2853DFD0-4EB6-4F38-9E63-4E22EAFB2250}" presName="parTx" presStyleLbl="revTx" presStyleIdx="1" presStyleCnt="4">
        <dgm:presLayoutVars>
          <dgm:chMax val="0"/>
          <dgm:chPref val="0"/>
        </dgm:presLayoutVars>
      </dgm:prSet>
      <dgm:spPr/>
    </dgm:pt>
    <dgm:pt modelId="{0D9C7AF4-8AB3-45EC-AE68-E7894D45171C}" type="pres">
      <dgm:prSet presAssocID="{ED268570-5D9F-4BC3-8C4B-DC8D2DE3B5E7}" presName="sibTrans" presStyleCnt="0"/>
      <dgm:spPr/>
    </dgm:pt>
    <dgm:pt modelId="{C20FE3AB-9E0E-4444-93B4-F482BA9DE9A5}" type="pres">
      <dgm:prSet presAssocID="{0D13A15E-5CC4-4110-B92F-6EAD085F9582}" presName="compNode" presStyleCnt="0"/>
      <dgm:spPr/>
    </dgm:pt>
    <dgm:pt modelId="{F437580F-A2C8-472B-A050-147AD9CE4C00}" type="pres">
      <dgm:prSet presAssocID="{0D13A15E-5CC4-4110-B92F-6EAD085F9582}" presName="bgRect" presStyleLbl="bgShp" presStyleIdx="2" presStyleCnt="4"/>
      <dgm:spPr/>
    </dgm:pt>
    <dgm:pt modelId="{31A709F1-F95D-4243-BC9D-9094604A8D83}" type="pres">
      <dgm:prSet presAssocID="{0D13A15E-5CC4-4110-B92F-6EAD085F95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rson with Idea"/>
        </a:ext>
      </dgm:extLst>
    </dgm:pt>
    <dgm:pt modelId="{F7544675-AE39-42A2-9112-6418C81194A8}" type="pres">
      <dgm:prSet presAssocID="{0D13A15E-5CC4-4110-B92F-6EAD085F9582}" presName="spaceRect" presStyleCnt="0"/>
      <dgm:spPr/>
    </dgm:pt>
    <dgm:pt modelId="{DEE62FA2-9179-4BE5-9A6C-12C31602A330}" type="pres">
      <dgm:prSet presAssocID="{0D13A15E-5CC4-4110-B92F-6EAD085F9582}" presName="parTx" presStyleLbl="revTx" presStyleIdx="2" presStyleCnt="4">
        <dgm:presLayoutVars>
          <dgm:chMax val="0"/>
          <dgm:chPref val="0"/>
        </dgm:presLayoutVars>
      </dgm:prSet>
      <dgm:spPr/>
    </dgm:pt>
    <dgm:pt modelId="{7E9408BB-DB46-40AD-A270-C95316A7F397}" type="pres">
      <dgm:prSet presAssocID="{47F48AB0-D70F-4855-B109-C244F7E67AEC}" presName="sibTrans" presStyleCnt="0"/>
      <dgm:spPr/>
    </dgm:pt>
    <dgm:pt modelId="{2351D660-AE6C-40C1-ABF2-0C389AEED1EE}" type="pres">
      <dgm:prSet presAssocID="{9CB8EDC1-F873-4117-89DB-127E48925268}" presName="compNode" presStyleCnt="0"/>
      <dgm:spPr/>
    </dgm:pt>
    <dgm:pt modelId="{0E180DEA-9711-426B-8F1B-167FE6A19387}" type="pres">
      <dgm:prSet presAssocID="{9CB8EDC1-F873-4117-89DB-127E48925268}" presName="bgRect" presStyleLbl="bgShp" presStyleIdx="3" presStyleCnt="4"/>
      <dgm:spPr/>
    </dgm:pt>
    <dgm:pt modelId="{635DBCC2-7F6E-4CF0-82B1-64583DAD8BC7}" type="pres">
      <dgm:prSet presAssocID="{9CB8EDC1-F873-4117-89DB-127E489252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990C7BB1-A4C7-4EF1-88F3-659B08729E12}" type="pres">
      <dgm:prSet presAssocID="{9CB8EDC1-F873-4117-89DB-127E48925268}" presName="spaceRect" presStyleCnt="0"/>
      <dgm:spPr/>
    </dgm:pt>
    <dgm:pt modelId="{5B4B2CD6-121C-47BE-AC73-E8451CF5DB74}" type="pres">
      <dgm:prSet presAssocID="{9CB8EDC1-F873-4117-89DB-127E48925268}" presName="parTx" presStyleLbl="revTx" presStyleIdx="3" presStyleCnt="4">
        <dgm:presLayoutVars>
          <dgm:chMax val="0"/>
          <dgm:chPref val="0"/>
        </dgm:presLayoutVars>
      </dgm:prSet>
      <dgm:spPr/>
    </dgm:pt>
  </dgm:ptLst>
  <dgm:cxnLst>
    <dgm:cxn modelId="{D086A205-71C8-4276-8E91-7A20D0AA0D8B}" type="presOf" srcId="{FD03A325-CB9B-42D7-B7FB-346C60CBB94A}" destId="{79DE16A2-FF2E-431C-85CE-334248B1BCD7}" srcOrd="0" destOrd="0" presId="urn:microsoft.com/office/officeart/2018/2/layout/IconVerticalSolidList"/>
    <dgm:cxn modelId="{DC1DAB08-BD4E-4810-81F7-C245EC14B618}" srcId="{4A39A567-F8DA-490F-88E1-58F46CD352BE}" destId="{2853DFD0-4EB6-4F38-9E63-4E22EAFB2250}" srcOrd="1" destOrd="0" parTransId="{637F2294-52D7-432D-92B5-DDF35B415303}" sibTransId="{ED268570-5D9F-4BC3-8C4B-DC8D2DE3B5E7}"/>
    <dgm:cxn modelId="{4EECEA1E-4CFC-43A2-A4A7-3B4553BCF049}" srcId="{4A39A567-F8DA-490F-88E1-58F46CD352BE}" destId="{9CB8EDC1-F873-4117-89DB-127E48925268}" srcOrd="3" destOrd="0" parTransId="{7A3BBDC1-2733-48EE-855E-5FA618A89679}" sibTransId="{BFAF6DFD-F2E1-4956-9ADC-70B264866AB9}"/>
    <dgm:cxn modelId="{A64ADC48-890C-4C25-ABFC-3FE2F9EEA815}" type="presOf" srcId="{0D13A15E-5CC4-4110-B92F-6EAD085F9582}" destId="{DEE62FA2-9179-4BE5-9A6C-12C31602A330}" srcOrd="0" destOrd="0" presId="urn:microsoft.com/office/officeart/2018/2/layout/IconVerticalSolidList"/>
    <dgm:cxn modelId="{ECFD256C-7A60-464A-B765-E69827B1A9AD}" srcId="{4A39A567-F8DA-490F-88E1-58F46CD352BE}" destId="{FD03A325-CB9B-42D7-B7FB-346C60CBB94A}" srcOrd="0" destOrd="0" parTransId="{6184EB78-D8B9-4DB2-9989-2D5A17B57B6F}" sibTransId="{02A23B6F-FB24-4449-BACE-34E7A1815577}"/>
    <dgm:cxn modelId="{EE5FB8C8-249E-46DD-A3E2-E933C948C05F}" type="presOf" srcId="{9CB8EDC1-F873-4117-89DB-127E48925268}" destId="{5B4B2CD6-121C-47BE-AC73-E8451CF5DB74}" srcOrd="0" destOrd="0" presId="urn:microsoft.com/office/officeart/2018/2/layout/IconVerticalSolidList"/>
    <dgm:cxn modelId="{6288B9DE-B8EE-40B4-9915-C1733D0FDF5A}" type="presOf" srcId="{2853DFD0-4EB6-4F38-9E63-4E22EAFB2250}" destId="{04527810-1D0E-4CF8-870F-FF4845C2F547}" srcOrd="0" destOrd="0" presId="urn:microsoft.com/office/officeart/2018/2/layout/IconVerticalSolidList"/>
    <dgm:cxn modelId="{3BAA9FF9-3A46-45C3-9C52-03D16211521A}" type="presOf" srcId="{4A39A567-F8DA-490F-88E1-58F46CD352BE}" destId="{8B433EC9-1B7E-454D-8B63-5D2A32526D15}" srcOrd="0" destOrd="0" presId="urn:microsoft.com/office/officeart/2018/2/layout/IconVerticalSolidList"/>
    <dgm:cxn modelId="{6939EDFA-0817-4A37-9BAE-B3D0D4C33A92}" srcId="{4A39A567-F8DA-490F-88E1-58F46CD352BE}" destId="{0D13A15E-5CC4-4110-B92F-6EAD085F9582}" srcOrd="2" destOrd="0" parTransId="{3BEDA669-F5AD-465E-B8D8-902B467EA55C}" sibTransId="{47F48AB0-D70F-4855-B109-C244F7E67AEC}"/>
    <dgm:cxn modelId="{590B0602-93BE-4AF6-A22D-BC1B1751ABD9}" type="presParOf" srcId="{8B433EC9-1B7E-454D-8B63-5D2A32526D15}" destId="{09190F1C-AF62-4F97-8E6C-033BF8F9B7EC}" srcOrd="0" destOrd="0" presId="urn:microsoft.com/office/officeart/2018/2/layout/IconVerticalSolidList"/>
    <dgm:cxn modelId="{F9A07986-B690-4E37-8A55-F6578164C3CF}" type="presParOf" srcId="{09190F1C-AF62-4F97-8E6C-033BF8F9B7EC}" destId="{75ACA606-FBC0-4106-85B8-E641192E256F}" srcOrd="0" destOrd="0" presId="urn:microsoft.com/office/officeart/2018/2/layout/IconVerticalSolidList"/>
    <dgm:cxn modelId="{1136A82D-308D-4A0E-ABC4-3A521D6D6FCA}" type="presParOf" srcId="{09190F1C-AF62-4F97-8E6C-033BF8F9B7EC}" destId="{8B49E7FF-7484-4037-9DA4-8BD10C012A4D}" srcOrd="1" destOrd="0" presId="urn:microsoft.com/office/officeart/2018/2/layout/IconVerticalSolidList"/>
    <dgm:cxn modelId="{3EB970E8-117F-486D-BAFE-E64276D35C22}" type="presParOf" srcId="{09190F1C-AF62-4F97-8E6C-033BF8F9B7EC}" destId="{43A0A5DE-FCB6-4A3C-A847-88B583413BFD}" srcOrd="2" destOrd="0" presId="urn:microsoft.com/office/officeart/2018/2/layout/IconVerticalSolidList"/>
    <dgm:cxn modelId="{005C6049-A0DD-4824-B36C-77DD79FF2B6E}" type="presParOf" srcId="{09190F1C-AF62-4F97-8E6C-033BF8F9B7EC}" destId="{79DE16A2-FF2E-431C-85CE-334248B1BCD7}" srcOrd="3" destOrd="0" presId="urn:microsoft.com/office/officeart/2018/2/layout/IconVerticalSolidList"/>
    <dgm:cxn modelId="{DEBD023C-4D91-4597-81BD-BAB1ECA2A2B7}" type="presParOf" srcId="{8B433EC9-1B7E-454D-8B63-5D2A32526D15}" destId="{891E510C-7CF0-49EA-8C4E-87680AEC792F}" srcOrd="1" destOrd="0" presId="urn:microsoft.com/office/officeart/2018/2/layout/IconVerticalSolidList"/>
    <dgm:cxn modelId="{4E8F8665-DC36-48EC-B29D-D8B45C80AF17}" type="presParOf" srcId="{8B433EC9-1B7E-454D-8B63-5D2A32526D15}" destId="{3FC85DF1-5257-434C-A2DC-07BF3B21E3AF}" srcOrd="2" destOrd="0" presId="urn:microsoft.com/office/officeart/2018/2/layout/IconVerticalSolidList"/>
    <dgm:cxn modelId="{38635CD2-0EC9-4A4C-B1D0-64527D13F9A2}" type="presParOf" srcId="{3FC85DF1-5257-434C-A2DC-07BF3B21E3AF}" destId="{B27CDF01-465D-4246-8B1E-8D9DE1ED6B46}" srcOrd="0" destOrd="0" presId="urn:microsoft.com/office/officeart/2018/2/layout/IconVerticalSolidList"/>
    <dgm:cxn modelId="{5BEF5F32-077E-45A7-8175-9302E3256B35}" type="presParOf" srcId="{3FC85DF1-5257-434C-A2DC-07BF3B21E3AF}" destId="{1BDC599A-611F-44F9-8FA8-101290ACFD17}" srcOrd="1" destOrd="0" presId="urn:microsoft.com/office/officeart/2018/2/layout/IconVerticalSolidList"/>
    <dgm:cxn modelId="{69383C1C-96A9-4B64-8834-1D7EAA812A39}" type="presParOf" srcId="{3FC85DF1-5257-434C-A2DC-07BF3B21E3AF}" destId="{638BE74C-AC50-4259-8587-0FEE82B3A930}" srcOrd="2" destOrd="0" presId="urn:microsoft.com/office/officeart/2018/2/layout/IconVerticalSolidList"/>
    <dgm:cxn modelId="{04BABD65-DD94-4CF6-A561-A3923AD1AA6C}" type="presParOf" srcId="{3FC85DF1-5257-434C-A2DC-07BF3B21E3AF}" destId="{04527810-1D0E-4CF8-870F-FF4845C2F547}" srcOrd="3" destOrd="0" presId="urn:microsoft.com/office/officeart/2018/2/layout/IconVerticalSolidList"/>
    <dgm:cxn modelId="{8F667CE6-4FB6-4160-8D50-8B13C3ED70FE}" type="presParOf" srcId="{8B433EC9-1B7E-454D-8B63-5D2A32526D15}" destId="{0D9C7AF4-8AB3-45EC-AE68-E7894D45171C}" srcOrd="3" destOrd="0" presId="urn:microsoft.com/office/officeart/2018/2/layout/IconVerticalSolidList"/>
    <dgm:cxn modelId="{DBA33CF4-EBC6-43CA-B7B3-C9743389674F}" type="presParOf" srcId="{8B433EC9-1B7E-454D-8B63-5D2A32526D15}" destId="{C20FE3AB-9E0E-4444-93B4-F482BA9DE9A5}" srcOrd="4" destOrd="0" presId="urn:microsoft.com/office/officeart/2018/2/layout/IconVerticalSolidList"/>
    <dgm:cxn modelId="{5C10235E-393F-4C35-9F40-6D2E7E5724B6}" type="presParOf" srcId="{C20FE3AB-9E0E-4444-93B4-F482BA9DE9A5}" destId="{F437580F-A2C8-472B-A050-147AD9CE4C00}" srcOrd="0" destOrd="0" presId="urn:microsoft.com/office/officeart/2018/2/layout/IconVerticalSolidList"/>
    <dgm:cxn modelId="{CB7C2865-1C4D-4E0A-94E7-52E2709DDB8D}" type="presParOf" srcId="{C20FE3AB-9E0E-4444-93B4-F482BA9DE9A5}" destId="{31A709F1-F95D-4243-BC9D-9094604A8D83}" srcOrd="1" destOrd="0" presId="urn:microsoft.com/office/officeart/2018/2/layout/IconVerticalSolidList"/>
    <dgm:cxn modelId="{EFC9D8A1-95AB-4A11-B8DE-0941059CE45C}" type="presParOf" srcId="{C20FE3AB-9E0E-4444-93B4-F482BA9DE9A5}" destId="{F7544675-AE39-42A2-9112-6418C81194A8}" srcOrd="2" destOrd="0" presId="urn:microsoft.com/office/officeart/2018/2/layout/IconVerticalSolidList"/>
    <dgm:cxn modelId="{50F5CF78-02A0-444D-BEBC-336FB5D8C3B0}" type="presParOf" srcId="{C20FE3AB-9E0E-4444-93B4-F482BA9DE9A5}" destId="{DEE62FA2-9179-4BE5-9A6C-12C31602A330}" srcOrd="3" destOrd="0" presId="urn:microsoft.com/office/officeart/2018/2/layout/IconVerticalSolidList"/>
    <dgm:cxn modelId="{2CABA6D1-CC4D-4603-A6EB-52293D414B7A}" type="presParOf" srcId="{8B433EC9-1B7E-454D-8B63-5D2A32526D15}" destId="{7E9408BB-DB46-40AD-A270-C95316A7F397}" srcOrd="5" destOrd="0" presId="urn:microsoft.com/office/officeart/2018/2/layout/IconVerticalSolidList"/>
    <dgm:cxn modelId="{1FB4BFD2-C951-4476-B519-EEF191F584F4}" type="presParOf" srcId="{8B433EC9-1B7E-454D-8B63-5D2A32526D15}" destId="{2351D660-AE6C-40C1-ABF2-0C389AEED1EE}" srcOrd="6" destOrd="0" presId="urn:microsoft.com/office/officeart/2018/2/layout/IconVerticalSolidList"/>
    <dgm:cxn modelId="{A9406638-CFFB-4B8A-A602-EFFF7E2B754F}" type="presParOf" srcId="{2351D660-AE6C-40C1-ABF2-0C389AEED1EE}" destId="{0E180DEA-9711-426B-8F1B-167FE6A19387}" srcOrd="0" destOrd="0" presId="urn:microsoft.com/office/officeart/2018/2/layout/IconVerticalSolidList"/>
    <dgm:cxn modelId="{883144F9-7747-487B-9BD0-EC12004713C0}" type="presParOf" srcId="{2351D660-AE6C-40C1-ABF2-0C389AEED1EE}" destId="{635DBCC2-7F6E-4CF0-82B1-64583DAD8BC7}" srcOrd="1" destOrd="0" presId="urn:microsoft.com/office/officeart/2018/2/layout/IconVerticalSolidList"/>
    <dgm:cxn modelId="{C2B530BC-59DE-4E0C-BD32-18D28ADF3F5C}" type="presParOf" srcId="{2351D660-AE6C-40C1-ABF2-0C389AEED1EE}" destId="{990C7BB1-A4C7-4EF1-88F3-659B08729E12}" srcOrd="2" destOrd="0" presId="urn:microsoft.com/office/officeart/2018/2/layout/IconVerticalSolidList"/>
    <dgm:cxn modelId="{8716B862-FB7B-46F6-A01D-0709B630B4FC}" type="presParOf" srcId="{2351D660-AE6C-40C1-ABF2-0C389AEED1EE}" destId="{5B4B2CD6-121C-47BE-AC73-E8451CF5DB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CA606-FBC0-4106-85B8-E641192E256F}">
      <dsp:nvSpPr>
        <dsp:cNvPr id="0" name=""/>
        <dsp:cNvSpPr/>
      </dsp:nvSpPr>
      <dsp:spPr>
        <a:xfrm>
          <a:off x="0" y="1305"/>
          <a:ext cx="8195871" cy="661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9E7FF-7484-4037-9DA4-8BD10C012A4D}">
      <dsp:nvSpPr>
        <dsp:cNvPr id="0" name=""/>
        <dsp:cNvSpPr/>
      </dsp:nvSpPr>
      <dsp:spPr>
        <a:xfrm>
          <a:off x="200095" y="150136"/>
          <a:ext cx="363809" cy="363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DE16A2-FF2E-431C-85CE-334248B1BCD7}">
      <dsp:nvSpPr>
        <dsp:cNvPr id="0" name=""/>
        <dsp:cNvSpPr/>
      </dsp:nvSpPr>
      <dsp:spPr>
        <a:xfrm>
          <a:off x="764000" y="1305"/>
          <a:ext cx="7431870" cy="661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06" tIns="70006" rIns="70006" bIns="70006" numCol="1" spcCol="1270" anchor="ctr" anchorCtr="0">
          <a:noAutofit/>
        </a:bodyPr>
        <a:lstStyle/>
        <a:p>
          <a:pPr marL="0" lvl="0" indent="0" algn="l" defTabSz="711200">
            <a:lnSpc>
              <a:spcPct val="100000"/>
            </a:lnSpc>
            <a:spcBef>
              <a:spcPct val="0"/>
            </a:spcBef>
            <a:spcAft>
              <a:spcPct val="35000"/>
            </a:spcAft>
            <a:buNone/>
          </a:pPr>
          <a:r>
            <a:rPr lang="en-US" sz="1600" kern="1200"/>
            <a:t>- The projects presented in this paper demonstrate my ability to collect, analyze, and visualize data to generate actionable insights.</a:t>
          </a:r>
        </a:p>
      </dsp:txBody>
      <dsp:txXfrm>
        <a:off x="764000" y="1305"/>
        <a:ext cx="7431870" cy="661472"/>
      </dsp:txXfrm>
    </dsp:sp>
    <dsp:sp modelId="{B27CDF01-465D-4246-8B1E-8D9DE1ED6B46}">
      <dsp:nvSpPr>
        <dsp:cNvPr id="0" name=""/>
        <dsp:cNvSpPr/>
      </dsp:nvSpPr>
      <dsp:spPr>
        <a:xfrm>
          <a:off x="0" y="828145"/>
          <a:ext cx="8195871" cy="661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C599A-611F-44F9-8FA8-101290ACFD17}">
      <dsp:nvSpPr>
        <dsp:cNvPr id="0" name=""/>
        <dsp:cNvSpPr/>
      </dsp:nvSpPr>
      <dsp:spPr>
        <a:xfrm>
          <a:off x="200095" y="976976"/>
          <a:ext cx="363809" cy="3638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527810-1D0E-4CF8-870F-FF4845C2F547}">
      <dsp:nvSpPr>
        <dsp:cNvPr id="0" name=""/>
        <dsp:cNvSpPr/>
      </dsp:nvSpPr>
      <dsp:spPr>
        <a:xfrm>
          <a:off x="764000" y="828145"/>
          <a:ext cx="7431870" cy="661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06" tIns="70006" rIns="70006" bIns="70006" numCol="1" spcCol="1270" anchor="ctr" anchorCtr="0">
          <a:noAutofit/>
        </a:bodyPr>
        <a:lstStyle/>
        <a:p>
          <a:pPr marL="0" lvl="0" indent="0" algn="l" defTabSz="711200">
            <a:lnSpc>
              <a:spcPct val="100000"/>
            </a:lnSpc>
            <a:spcBef>
              <a:spcPct val="0"/>
            </a:spcBef>
            <a:spcAft>
              <a:spcPct val="35000"/>
            </a:spcAft>
            <a:buNone/>
          </a:pPr>
          <a:r>
            <a:rPr lang="en-US" sz="1600" kern="1200"/>
            <a:t>Through these projects, I have developed a diverse set of skills, including data collection, data cleaning, data analysis, machine learning, and data visualization.-</a:t>
          </a:r>
        </a:p>
      </dsp:txBody>
      <dsp:txXfrm>
        <a:off x="764000" y="828145"/>
        <a:ext cx="7431870" cy="661472"/>
      </dsp:txXfrm>
    </dsp:sp>
    <dsp:sp modelId="{F437580F-A2C8-472B-A050-147AD9CE4C00}">
      <dsp:nvSpPr>
        <dsp:cNvPr id="0" name=""/>
        <dsp:cNvSpPr/>
      </dsp:nvSpPr>
      <dsp:spPr>
        <a:xfrm>
          <a:off x="0" y="1654986"/>
          <a:ext cx="8195871" cy="661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709F1-F95D-4243-BC9D-9094604A8D83}">
      <dsp:nvSpPr>
        <dsp:cNvPr id="0" name=""/>
        <dsp:cNvSpPr/>
      </dsp:nvSpPr>
      <dsp:spPr>
        <a:xfrm>
          <a:off x="200095" y="1803817"/>
          <a:ext cx="363809" cy="3638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E62FA2-9179-4BE5-9A6C-12C31602A330}">
      <dsp:nvSpPr>
        <dsp:cNvPr id="0" name=""/>
        <dsp:cNvSpPr/>
      </dsp:nvSpPr>
      <dsp:spPr>
        <a:xfrm>
          <a:off x="764000" y="1654986"/>
          <a:ext cx="7431870" cy="661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06" tIns="70006" rIns="70006" bIns="70006" numCol="1" spcCol="1270" anchor="ctr" anchorCtr="0">
          <a:noAutofit/>
        </a:bodyPr>
        <a:lstStyle/>
        <a:p>
          <a:pPr marL="0" lvl="0" indent="0" algn="l" defTabSz="711200">
            <a:lnSpc>
              <a:spcPct val="100000"/>
            </a:lnSpc>
            <a:spcBef>
              <a:spcPct val="0"/>
            </a:spcBef>
            <a:spcAft>
              <a:spcPct val="35000"/>
            </a:spcAft>
            <a:buNone/>
          </a:pPr>
          <a:r>
            <a:rPr lang="en-US" sz="1600" kern="1200"/>
            <a:t>I have also honed my ability to communicate complex data insights to a broad range of audiences, using a variety of visualization techniques and tools.</a:t>
          </a:r>
        </a:p>
      </dsp:txBody>
      <dsp:txXfrm>
        <a:off x="764000" y="1654986"/>
        <a:ext cx="7431870" cy="661472"/>
      </dsp:txXfrm>
    </dsp:sp>
    <dsp:sp modelId="{0E180DEA-9711-426B-8F1B-167FE6A19387}">
      <dsp:nvSpPr>
        <dsp:cNvPr id="0" name=""/>
        <dsp:cNvSpPr/>
      </dsp:nvSpPr>
      <dsp:spPr>
        <a:xfrm>
          <a:off x="0" y="2481826"/>
          <a:ext cx="8195871" cy="6614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5DBCC2-7F6E-4CF0-82B1-64583DAD8BC7}">
      <dsp:nvSpPr>
        <dsp:cNvPr id="0" name=""/>
        <dsp:cNvSpPr/>
      </dsp:nvSpPr>
      <dsp:spPr>
        <a:xfrm>
          <a:off x="200095" y="2630657"/>
          <a:ext cx="363809" cy="3638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B2CD6-121C-47BE-AC73-E8451CF5DB74}">
      <dsp:nvSpPr>
        <dsp:cNvPr id="0" name=""/>
        <dsp:cNvSpPr/>
      </dsp:nvSpPr>
      <dsp:spPr>
        <a:xfrm>
          <a:off x="764000" y="2481826"/>
          <a:ext cx="7431870" cy="661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006" tIns="70006" rIns="70006" bIns="70006" numCol="1" spcCol="1270" anchor="ctr" anchorCtr="0">
          <a:noAutofit/>
        </a:bodyPr>
        <a:lstStyle/>
        <a:p>
          <a:pPr marL="0" lvl="0" indent="0" algn="l" defTabSz="711200">
            <a:lnSpc>
              <a:spcPct val="100000"/>
            </a:lnSpc>
            <a:spcBef>
              <a:spcPct val="0"/>
            </a:spcBef>
            <a:spcAft>
              <a:spcPct val="35000"/>
            </a:spcAft>
            <a:buNone/>
          </a:pPr>
          <a:r>
            <a:rPr lang="en-US" sz="1600" kern="1200"/>
            <a:t>The projects have provided me with a solid foundation in data science and have equipped me with the skills necessary to succeed in a data-driven world.</a:t>
          </a:r>
        </a:p>
      </dsp:txBody>
      <dsp:txXfrm>
        <a:off x="764000" y="2481826"/>
        <a:ext cx="7431870" cy="6614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‹Nº›</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499711"/>
            <a:ext cx="6858000" cy="2073021"/>
          </a:xfrm>
        </p:spPr>
        <p:txBody>
          <a:bodyPr anchor="ctr">
            <a:normAutofit/>
          </a:bodyPr>
          <a:lstStyle/>
          <a:p>
            <a:pPr marL="0" lvl="0" indent="0">
              <a:buNone/>
            </a:pPr>
            <a:r>
              <a:rPr lang="en-US" sz="5400"/>
              <a:t>IST 782 Applied Portfolio</a:t>
            </a:r>
          </a:p>
        </p:txBody>
      </p:sp>
      <p:sp>
        <p:nvSpPr>
          <p:cNvPr id="3" name="Subtitle 2"/>
          <p:cNvSpPr>
            <a:spLocks noGrp="1"/>
          </p:cNvSpPr>
          <p:nvPr>
            <p:ph type="subTitle" idx="1"/>
          </p:nvPr>
        </p:nvSpPr>
        <p:spPr>
          <a:xfrm>
            <a:off x="1475184" y="4233862"/>
            <a:ext cx="6193632" cy="473869"/>
          </a:xfrm>
        </p:spPr>
        <p:txBody>
          <a:bodyPr anchor="ctr">
            <a:normAutofit/>
          </a:bodyPr>
          <a:lstStyle/>
          <a:p>
            <a:pPr marL="0" lvl="0" indent="0">
              <a:lnSpc>
                <a:spcPct val="90000"/>
              </a:lnSpc>
              <a:buNone/>
            </a:pPr>
            <a:br>
              <a:rPr lang="en-US" sz="800"/>
            </a:br>
            <a:br>
              <a:rPr lang="en-US" sz="800"/>
            </a:br>
            <a:r>
              <a:rPr lang="en-US" sz="800"/>
              <a:t>Francisco Franco Arenas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p:cNvSpPr>
            <a:spLocks noGrp="1"/>
          </p:cNvSpPr>
          <p:nvPr>
            <p:ph type="dt" sz="half" idx="10"/>
          </p:nvPr>
        </p:nvSpPr>
        <p:spPr>
          <a:xfrm>
            <a:off x="325622" y="4767262"/>
            <a:ext cx="874528" cy="273844"/>
          </a:xfrm>
        </p:spPr>
        <p:txBody>
          <a:bodyPr>
            <a:normAutofit/>
          </a:bodyPr>
          <a:lstStyle/>
          <a:p>
            <a:pPr marL="0" lvl="0" indent="0">
              <a:spcAft>
                <a:spcPts val="600"/>
              </a:spcAft>
              <a:buNone/>
            </a:pPr>
            <a:r>
              <a:rPr lang="en-US">
                <a:solidFill>
                  <a:schemeClr val="tx1">
                    <a:lumMod val="50000"/>
                    <a:lumOff val="50000"/>
                  </a:schemeClr>
                </a:solidFill>
              </a:rPr>
              <a:t>2024-08-06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F6C115-4E6D-2550-55F2-08CBEC8DB8CB}"/>
              </a:ext>
            </a:extLst>
          </p:cNvPr>
          <p:cNvPicPr>
            <a:picLocks noChangeAspect="1"/>
          </p:cNvPicPr>
          <p:nvPr/>
        </p:nvPicPr>
        <p:blipFill>
          <a:blip r:embed="rId2"/>
          <a:stretch>
            <a:fillRect/>
          </a:stretch>
        </p:blipFill>
        <p:spPr>
          <a:xfrm>
            <a:off x="531929" y="0"/>
            <a:ext cx="8080141" cy="5143500"/>
          </a:xfrm>
          <a:prstGeom prst="rect">
            <a:avLst/>
          </a:prstGeom>
        </p:spPr>
      </p:pic>
    </p:spTree>
    <p:extLst>
      <p:ext uri="{BB962C8B-B14F-4D97-AF65-F5344CB8AC3E}">
        <p14:creationId xmlns:p14="http://schemas.microsoft.com/office/powerpoint/2010/main" val="3287756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C5DC98F-CFBB-E25F-42F6-71E21D095103}"/>
              </a:ext>
            </a:extLst>
          </p:cNvPr>
          <p:cNvPicPr>
            <a:picLocks noChangeAspect="1"/>
          </p:cNvPicPr>
          <p:nvPr/>
        </p:nvPicPr>
        <p:blipFill>
          <a:blip r:embed="rId2"/>
          <a:stretch>
            <a:fillRect/>
          </a:stretch>
        </p:blipFill>
        <p:spPr>
          <a:xfrm>
            <a:off x="0" y="142543"/>
            <a:ext cx="9144000" cy="4858413"/>
          </a:xfrm>
          <a:prstGeom prst="rect">
            <a:avLst/>
          </a:prstGeom>
        </p:spPr>
      </p:pic>
    </p:spTree>
    <p:extLst>
      <p:ext uri="{BB962C8B-B14F-4D97-AF65-F5344CB8AC3E}">
        <p14:creationId xmlns:p14="http://schemas.microsoft.com/office/powerpoint/2010/main" val="164562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F5F4FB6-C2F2-E825-CC96-5BBB777B5B13}"/>
              </a:ext>
            </a:extLst>
          </p:cNvPr>
          <p:cNvPicPr>
            <a:picLocks noChangeAspect="1"/>
          </p:cNvPicPr>
          <p:nvPr/>
        </p:nvPicPr>
        <p:blipFill>
          <a:blip r:embed="rId2"/>
          <a:stretch>
            <a:fillRect/>
          </a:stretch>
        </p:blipFill>
        <p:spPr>
          <a:xfrm>
            <a:off x="0" y="270425"/>
            <a:ext cx="9144000" cy="4602650"/>
          </a:xfrm>
          <a:prstGeom prst="rect">
            <a:avLst/>
          </a:prstGeom>
        </p:spPr>
      </p:pic>
    </p:spTree>
    <p:extLst>
      <p:ext uri="{BB962C8B-B14F-4D97-AF65-F5344CB8AC3E}">
        <p14:creationId xmlns:p14="http://schemas.microsoft.com/office/powerpoint/2010/main" val="1291626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5804E39-5EB8-F615-25B5-AE5C34E60B4D}"/>
              </a:ext>
            </a:extLst>
          </p:cNvPr>
          <p:cNvPicPr>
            <a:picLocks noChangeAspect="1"/>
          </p:cNvPicPr>
          <p:nvPr/>
        </p:nvPicPr>
        <p:blipFill>
          <a:blip r:embed="rId2"/>
          <a:stretch>
            <a:fillRect/>
          </a:stretch>
        </p:blipFill>
        <p:spPr>
          <a:xfrm>
            <a:off x="0" y="256228"/>
            <a:ext cx="9144000" cy="4631043"/>
          </a:xfrm>
          <a:prstGeom prst="rect">
            <a:avLst/>
          </a:prstGeom>
        </p:spPr>
      </p:pic>
    </p:spTree>
    <p:extLst>
      <p:ext uri="{BB962C8B-B14F-4D97-AF65-F5344CB8AC3E}">
        <p14:creationId xmlns:p14="http://schemas.microsoft.com/office/powerpoint/2010/main" val="35790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3E3358C-43FA-45BA-4A1A-6838069D0089}"/>
              </a:ext>
            </a:extLst>
          </p:cNvPr>
          <p:cNvSpPr>
            <a:spLocks noGrp="1"/>
          </p:cNvSpPr>
          <p:nvPr>
            <p:ph type="title"/>
          </p:nvPr>
        </p:nvSpPr>
        <p:spPr>
          <a:xfrm>
            <a:off x="1028697" y="261648"/>
            <a:ext cx="7533018" cy="658297"/>
          </a:xfrm>
        </p:spPr>
        <p:txBody>
          <a:bodyPr anchor="ctr">
            <a:normAutofit/>
          </a:bodyPr>
          <a:lstStyle/>
          <a:p>
            <a:r>
              <a:rPr lang="es-ES" sz="3000">
                <a:solidFill>
                  <a:srgbClr val="FFFFFF"/>
                </a:solidFill>
              </a:rPr>
              <a:t>Conclusion</a:t>
            </a:r>
            <a:endParaRPr lang="en-US" sz="3000">
              <a:solidFill>
                <a:srgbClr val="FFFFFF"/>
              </a:solidFill>
            </a:endParaRPr>
          </a:p>
        </p:txBody>
      </p:sp>
      <p:graphicFrame>
        <p:nvGraphicFramePr>
          <p:cNvPr id="5" name="Marcador de contenido 2">
            <a:extLst>
              <a:ext uri="{FF2B5EF4-FFF2-40B4-BE49-F238E27FC236}">
                <a16:creationId xmlns:a16="http://schemas.microsoft.com/office/drawing/2014/main" id="{0A71D1A2-9870-003F-5A4D-95288D2CAD69}"/>
              </a:ext>
            </a:extLst>
          </p:cNvPr>
          <p:cNvGraphicFramePr>
            <a:graphicFrameLocks noGrp="1"/>
          </p:cNvGraphicFramePr>
          <p:nvPr>
            <p:ph idx="1"/>
            <p:extLst>
              <p:ext uri="{D42A27DB-BD31-4B8C-83A1-F6EECF244321}">
                <p14:modId xmlns:p14="http://schemas.microsoft.com/office/powerpoint/2010/main" val="226155434"/>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88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lnSpc>
                <a:spcPct val="90000"/>
              </a:lnSpc>
            </a:pPr>
            <a:r>
              <a:rPr lang="en-US" sz="1700"/>
              <a:t>This is a presentation about the final project of the course IST 782 Applied Portfolio.</a:t>
            </a:r>
          </a:p>
          <a:p>
            <a:pPr lvl="0">
              <a:lnSpc>
                <a:spcPct val="90000"/>
              </a:lnSpc>
            </a:pPr>
            <a:r>
              <a:rPr lang="en-US" sz="1700"/>
              <a:t>3 projects presented:</a:t>
            </a:r>
          </a:p>
          <a:p>
            <a:pPr lvl="1">
              <a:lnSpc>
                <a:spcPct val="90000"/>
              </a:lnSpc>
            </a:pPr>
            <a:r>
              <a:rPr lang="en-US" sz="1700"/>
              <a:t>Project 1: IST 719 Information Visualization: Poster on transitions from University to employment in Spain</a:t>
            </a:r>
          </a:p>
          <a:p>
            <a:pPr lvl="1">
              <a:lnSpc>
                <a:spcPct val="90000"/>
              </a:lnSpc>
            </a:pPr>
            <a:r>
              <a:rPr lang="en-US" sz="1700"/>
              <a:t>Project 2: IST 718 Big Data: ML classifier of financial complaints</a:t>
            </a:r>
          </a:p>
          <a:p>
            <a:pPr lvl="1">
              <a:lnSpc>
                <a:spcPct val="90000"/>
              </a:lnSpc>
            </a:pPr>
            <a:r>
              <a:rPr lang="en-US" sz="1700"/>
              <a:t>Project 3: IST 737 Visual Analytic Dashboards: Europe’s quality of life visualization dashboard</a:t>
            </a:r>
          </a:p>
          <a:p>
            <a:pPr lvl="0">
              <a:lnSpc>
                <a:spcPct val="90000"/>
              </a:lnSpc>
            </a:pPr>
            <a:r>
              <a:rPr lang="en-US" sz="1700"/>
              <a:t>These 3 projects are the culmination of the learning objectives of the Applied Data Science program at Syracuse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About me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dirty="0"/>
              <a:t>Francisco Franco Arenas</a:t>
            </a:r>
          </a:p>
          <a:p>
            <a:pPr lvl="0"/>
            <a:r>
              <a:rPr lang="en-US" sz="1700" dirty="0"/>
              <a:t>Industrial engineer with background in economics</a:t>
            </a:r>
          </a:p>
          <a:p>
            <a:pPr lvl="0"/>
            <a:r>
              <a:rPr lang="en-US" sz="1700" dirty="0"/>
              <a:t>Economist at the Ministry of Economic Affairs in Spain since 2019</a:t>
            </a:r>
          </a:p>
          <a:p>
            <a:pPr lvl="0"/>
            <a:r>
              <a:rPr lang="en-US" sz="1700" dirty="0"/>
              <a:t>Started the MS in Applied Data Science at Syracuse University in autumn 2023</a:t>
            </a:r>
          </a:p>
          <a:p>
            <a:pPr lvl="0"/>
            <a:r>
              <a:rPr lang="en-US" sz="1700" dirty="0"/>
              <a:t>Passionate about data analysis and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Why Data Science?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lnSpc>
                <a:spcPct val="90000"/>
              </a:lnSpc>
            </a:pPr>
            <a:r>
              <a:rPr lang="en-US" sz="1400"/>
              <a:t>Data science stands at the intersection of statistical analysis, computational techniques, and domain-specific knowledge, offering powerful tools for extracting meaningful insights from vast datasets.</a:t>
            </a:r>
          </a:p>
          <a:p>
            <a:pPr lvl="0">
              <a:lnSpc>
                <a:spcPct val="90000"/>
              </a:lnSpc>
            </a:pPr>
            <a:r>
              <a:rPr lang="en-US" sz="1400"/>
              <a:t>As an economist at the Ministry of Economic Affairs in Spain, I recognized the transformative potential of data science to enhance decision-making and policy formulation.</a:t>
            </a:r>
          </a:p>
          <a:p>
            <a:pPr lvl="0">
              <a:lnSpc>
                <a:spcPct val="90000"/>
              </a:lnSpc>
            </a:pPr>
            <a:r>
              <a:rPr lang="en-US" sz="1400"/>
              <a:t>Pursuing a Master of Science in Applied Data Science was a strategic decision to augment my expertise with advanced data analysis skills.</a:t>
            </a:r>
          </a:p>
          <a:p>
            <a:pPr lvl="0">
              <a:lnSpc>
                <a:spcPct val="90000"/>
              </a:lnSpc>
            </a:pPr>
            <a:r>
              <a:rPr lang="en-US" sz="1400"/>
              <a:t>This program has equipped me with the ability to harness complex data, apply sophisticated machine learning algorithms, and develop predictive models, thereby improving my capacity to analyze economic trends, evaluate policies, and make data-driven recommendations.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Learning Objectives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marL="0" lvl="0" indent="0">
              <a:lnSpc>
                <a:spcPct val="90000"/>
              </a:lnSpc>
              <a:buNone/>
            </a:pPr>
            <a:r>
              <a:rPr lang="en-US" sz="1400"/>
              <a:t>The main learning goals of the program are as follows:</a:t>
            </a:r>
          </a:p>
          <a:p>
            <a:pPr marL="342900" lvl="0" indent="-342900">
              <a:lnSpc>
                <a:spcPct val="90000"/>
              </a:lnSpc>
              <a:buAutoNum type="arabicPeriod"/>
            </a:pPr>
            <a:r>
              <a:rPr lang="en-US" sz="1400"/>
              <a:t>Collect, store, and access data by identifying and leveraging applicable technologies</a:t>
            </a:r>
          </a:p>
          <a:p>
            <a:pPr marL="342900" lvl="0" indent="-342900">
              <a:lnSpc>
                <a:spcPct val="90000"/>
              </a:lnSpc>
              <a:buAutoNum type="arabicPeriod"/>
            </a:pPr>
            <a:r>
              <a:rPr lang="en-US" sz="1400"/>
              <a:t>Create actionable insight across a range of contexts (e.g. societal, business, political), using data and the full data science life cycle</a:t>
            </a:r>
          </a:p>
          <a:p>
            <a:pPr marL="342900" lvl="0" indent="-342900">
              <a:lnSpc>
                <a:spcPct val="90000"/>
              </a:lnSpc>
              <a:buAutoNum type="arabicPeriod"/>
            </a:pPr>
            <a:r>
              <a:rPr lang="en-US" sz="1400"/>
              <a:t>Apply visualization and predictive models to help generate actionable insight</a:t>
            </a:r>
          </a:p>
          <a:p>
            <a:pPr marL="342900" lvl="0" indent="-342900">
              <a:lnSpc>
                <a:spcPct val="90000"/>
              </a:lnSpc>
              <a:buAutoNum type="arabicPeriod"/>
            </a:pPr>
            <a:r>
              <a:rPr lang="en-US" sz="1400"/>
              <a:t>Use programming languages such as R and Python to support the generation of actionable insight</a:t>
            </a:r>
          </a:p>
          <a:p>
            <a:pPr marL="342900" lvl="0" indent="-342900">
              <a:lnSpc>
                <a:spcPct val="90000"/>
              </a:lnSpc>
              <a:buAutoNum type="arabicPeriod"/>
            </a:pPr>
            <a:r>
              <a:rPr lang="en-US" sz="1400"/>
              <a:t>Communicate insights gained via visualization and analytics to a broad range of audiences (including project sponsors and technical team leads)</a:t>
            </a:r>
          </a:p>
          <a:p>
            <a:pPr marL="342900" lvl="0" indent="-342900">
              <a:lnSpc>
                <a:spcPct val="90000"/>
              </a:lnSpc>
              <a:buAutoNum type="arabicPeriod"/>
            </a:pPr>
            <a:r>
              <a:rPr lang="en-US" sz="1400"/>
              <a:t>Apply ethics in the development, use and evaluation of data and predictive models (e.g., fairness, bias, transparency, privacy)</a:t>
            </a:r>
          </a:p>
          <a:p>
            <a:pPr marL="0" lvl="0" indent="0">
              <a:lnSpc>
                <a:spcPct val="90000"/>
              </a:lnSpc>
              <a:buNone/>
            </a:pPr>
            <a:r>
              <a:rPr lang="en-US" sz="1400"/>
              <a:t>The projects presented in this paper demonstrate how I have met these learning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lnSpc>
                <a:spcPct val="90000"/>
              </a:lnSpc>
              <a:buNone/>
            </a:pPr>
            <a:r>
              <a:rPr lang="en-US" sz="2600"/>
              <a:t>Project 1: IST 719 Information Visualization: Poster on transitions from University to employment in Spain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b="1"/>
              <a:t>Objective</a:t>
            </a:r>
            <a:r>
              <a:rPr lang="en-US" sz="1700"/>
              <a:t>: Create a poster that visualizes the transitions from University to employment in Spain.</a:t>
            </a:r>
          </a:p>
          <a:p>
            <a:pPr lvl="0"/>
            <a:r>
              <a:rPr lang="en-US" sz="1700" b="1"/>
              <a:t>Dataset</a:t>
            </a:r>
            <a:r>
              <a:rPr lang="en-US" sz="1700"/>
              <a:t>: University Placement Survey of Spain</a:t>
            </a:r>
          </a:p>
          <a:p>
            <a:pPr lvl="0"/>
            <a:r>
              <a:rPr lang="en-US" sz="1700" b="1"/>
              <a:t>Tools</a:t>
            </a:r>
            <a:r>
              <a:rPr lang="en-US" sz="1700"/>
              <a:t>: R, ggplot2, Adobe Illustrator</a:t>
            </a:r>
          </a:p>
          <a:p>
            <a:pPr lvl="0"/>
            <a:r>
              <a:rPr lang="en-US" sz="1700" b="1"/>
              <a:t>Techniques</a:t>
            </a:r>
            <a:r>
              <a:rPr lang="en-US" sz="1700"/>
              <a:t>: Alluvial plot, Ridgeline plot, Cleveland dot plot, etc.</a:t>
            </a:r>
          </a:p>
          <a:p>
            <a:pPr lvl="0"/>
            <a:r>
              <a:rPr lang="en-US" sz="1700" b="1"/>
              <a:t>Learning</a:t>
            </a:r>
            <a:r>
              <a:rPr lang="en-US" sz="1700"/>
              <a:t>: Advanced visualization techniques, effective data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645CDEE-EE1C-89DB-DDCD-0563D5D0AFA4}"/>
              </a:ext>
            </a:extLst>
          </p:cNvPr>
          <p:cNvPicPr>
            <a:picLocks noChangeAspect="1"/>
          </p:cNvPicPr>
          <p:nvPr/>
        </p:nvPicPr>
        <p:blipFill>
          <a:blip r:embed="rId2"/>
          <a:stretch>
            <a:fillRect/>
          </a:stretch>
        </p:blipFill>
        <p:spPr>
          <a:xfrm>
            <a:off x="675755" y="0"/>
            <a:ext cx="7792489" cy="5143500"/>
          </a:xfrm>
          <a:prstGeom prst="rect">
            <a:avLst/>
          </a:prstGeom>
        </p:spPr>
      </p:pic>
    </p:spTree>
    <p:extLst>
      <p:ext uri="{BB962C8B-B14F-4D97-AF65-F5344CB8AC3E}">
        <p14:creationId xmlns:p14="http://schemas.microsoft.com/office/powerpoint/2010/main" val="342225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lnSpc>
                <a:spcPct val="90000"/>
              </a:lnSpc>
              <a:buNone/>
            </a:pPr>
            <a:r>
              <a:rPr lang="en-US" sz="2800"/>
              <a:t>Project 2: IST 718 Big Data: ML classifier of financial complaints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b="1"/>
              <a:t>Objective</a:t>
            </a:r>
            <a:r>
              <a:rPr lang="en-US" sz="1700"/>
              <a:t>: Develop a machine learning classifier to predict the outcome of financial complaints.</a:t>
            </a:r>
          </a:p>
          <a:p>
            <a:pPr lvl="0"/>
            <a:r>
              <a:rPr lang="en-US" sz="1700" b="1"/>
              <a:t>Dataset</a:t>
            </a:r>
            <a:r>
              <a:rPr lang="en-US" sz="1700"/>
              <a:t>: Consumer Financial Protection Bureau (CFPB) complaints</a:t>
            </a:r>
          </a:p>
          <a:p>
            <a:pPr lvl="0"/>
            <a:r>
              <a:rPr lang="en-US" sz="1700" b="1"/>
              <a:t>Tools</a:t>
            </a:r>
            <a:r>
              <a:rPr lang="en-US" sz="1700"/>
              <a:t>: PySpark, Google Colab</a:t>
            </a:r>
          </a:p>
          <a:p>
            <a:pPr lvl="0"/>
            <a:r>
              <a:rPr lang="en-US" sz="1700" b="1"/>
              <a:t>Techniques</a:t>
            </a:r>
            <a:r>
              <a:rPr lang="en-US" sz="1700"/>
              <a:t>: Text preprocessing, feature extraction, machine learning</a:t>
            </a:r>
          </a:p>
          <a:p>
            <a:pPr lvl="0"/>
            <a:r>
              <a:rPr lang="en-US" sz="1700" b="1"/>
              <a:t>Learning</a:t>
            </a:r>
            <a:r>
              <a:rPr lang="en-US" sz="1700"/>
              <a:t>: Big data processing, machine learning on large datasets, text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lnSpc>
                <a:spcPct val="90000"/>
              </a:lnSpc>
              <a:buNone/>
            </a:pPr>
            <a:r>
              <a:rPr lang="en-US" sz="2800"/>
              <a:t>Project 3: IST 737 Visual Analytic Dashboards: Europe’s quality of life visualization dashboard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b="1"/>
              <a:t>Objective</a:t>
            </a:r>
            <a:r>
              <a:rPr lang="en-US" sz="1700"/>
              <a:t>: Develop an interactive dashboard to visualize the quality of life in the European Union.</a:t>
            </a:r>
          </a:p>
          <a:p>
            <a:pPr lvl="0"/>
            <a:r>
              <a:rPr lang="en-US" sz="1700" b="1"/>
              <a:t>Dataset</a:t>
            </a:r>
            <a:r>
              <a:rPr lang="en-US" sz="1700"/>
              <a:t>: Eurostat data on quality of life indicators</a:t>
            </a:r>
          </a:p>
          <a:p>
            <a:pPr lvl="0"/>
            <a:r>
              <a:rPr lang="en-US" sz="1700" b="1"/>
              <a:t>Tools</a:t>
            </a:r>
            <a:r>
              <a:rPr lang="en-US" sz="1700"/>
              <a:t>: Tableau, R</a:t>
            </a:r>
          </a:p>
          <a:p>
            <a:pPr lvl="0"/>
            <a:r>
              <a:rPr lang="en-US" sz="1700" b="1"/>
              <a:t>Techniques</a:t>
            </a:r>
            <a:r>
              <a:rPr lang="en-US" sz="1700"/>
              <a:t>: Data collection, data preparation, interactive dashboard design</a:t>
            </a:r>
          </a:p>
          <a:p>
            <a:pPr lvl="0"/>
            <a:r>
              <a:rPr lang="en-US" sz="1700" b="1"/>
              <a:t>Learning</a:t>
            </a:r>
            <a:r>
              <a:rPr lang="en-US" sz="1700"/>
              <a:t>: Data visualization, interactive dashboards, storytelling with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718</Words>
  <Application>Microsoft Office PowerPoint</Application>
  <PresentationFormat>Presentación en pantalla (16:9)</PresentationFormat>
  <Paragraphs>53</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Office Theme</vt:lpstr>
      <vt:lpstr>IST 782 Applied Portfolio</vt:lpstr>
      <vt:lpstr>Introduction</vt:lpstr>
      <vt:lpstr>About me</vt:lpstr>
      <vt:lpstr>Why Data Science?</vt:lpstr>
      <vt:lpstr>Learning Objectives</vt:lpstr>
      <vt:lpstr>Project 1: IST 719 Information Visualization: Poster on transitions from University to employment in Spain</vt:lpstr>
      <vt:lpstr>Presentación de PowerPoint</vt:lpstr>
      <vt:lpstr>Project 2: IST 718 Big Data: ML classifier of financial complaints</vt:lpstr>
      <vt:lpstr>Project 3: IST 737 Visual Analytic Dashboards: Europe’s quality of life visualization dashboard</vt:lpstr>
      <vt:lpstr>Presentación de PowerPoint</vt:lpstr>
      <vt:lpstr>Presentación de PowerPoint</vt:lpstr>
      <vt:lpstr>Presentación de PowerPoint</vt:lpstr>
      <vt:lpstr>Presentación de PowerPoint</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782 Applied Portfolio</dc:title>
  <dc:creator>Francisco Franco Arenas</dc:creator>
  <cp:keywords/>
  <cp:lastModifiedBy>Francisco Franco ARenas</cp:lastModifiedBy>
  <cp:revision>1</cp:revision>
  <dcterms:created xsi:type="dcterms:W3CDTF">2024-08-06T17:23:11Z</dcterms:created>
  <dcterms:modified xsi:type="dcterms:W3CDTF">2024-08-06T17:38:49Z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2024-08-06</vt:lpwstr>
  </property>
  <property fmtid="{D5CDD505-2E9C-101B-9397-08002B2CF9AE}" pid="3" name="output">
    <vt:lpwstr/>
  </property>
</Properties>
</file>