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j3eTLglEaP5gERM4E0WFqo/k6g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598ccdf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ce598cc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e598ccdf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ce598ccd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e598ccdf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ce598ccd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e47b77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e47b77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e47b774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e47b774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range text on a white background&#10;&#10;Description automatically generated" id="9" name="Google Shape;9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59081"/>
            <a:ext cx="1122503" cy="3844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387350" y="1271725"/>
            <a:ext cx="63693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Consumer Complaint Classification</a:t>
            </a:r>
            <a:endParaRPr b="0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732800" y="2911250"/>
            <a:ext cx="34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 718 Big Data Analytics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2024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732800" y="35695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4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Francisco Franco Arenas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Qidu Quentin Fu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Yixing (Leo) Zhu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Ximeng Deng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621125" y="1447350"/>
            <a:ext cx="6575400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Problem &amp; Objective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2-Stages Prediction Models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Reflection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565600" y="2582948"/>
            <a:ext cx="3582300" cy="34410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621125" y="1218750"/>
            <a:ext cx="7376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Vectorization of Consumer complaint narrative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IDF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Doesn’t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 - </a:t>
            </a: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Spark NLP to build and apply a BERT embedding (small_bert_L2_128 model) pipeline to the textual data, generating dense vector representations for each token.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- IDF, vocabSize = 500, minDF = 2.0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month and day with cyclical transformation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encode company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all transformation and creation of features for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 the Product column for two stages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to train and test dataframe (0.8-0.2)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598ccdfa_0_0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ce598ccdfa_0_0"/>
          <p:cNvSpPr txBox="1"/>
          <p:nvPr/>
        </p:nvSpPr>
        <p:spPr>
          <a:xfrm>
            <a:off x="621125" y="1447350"/>
            <a:ext cx="7376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Vectorization of Consumer complaint narrative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IDF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month and day with cyclical transformation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Normalizing month and date to [0-1] range and then multiplying by 2*pi to get the angle within a full circle.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features used are the sin and cos of those angles, so day 31st and 1st and month 12 and 1 are consecutive.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encode company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all transformation and creation of features for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 the Product column for two stages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to train and test dataframe (0.8-0.2)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598ccdfa_0_5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ce598ccdfa_0_5"/>
          <p:cNvSpPr txBox="1"/>
          <p:nvPr/>
        </p:nvSpPr>
        <p:spPr>
          <a:xfrm>
            <a:off x="621125" y="1447350"/>
            <a:ext cx="7376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Vectorization of Consumer complaint narrative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IDF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month and day with cyclical transformation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encode company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more than 1,000 companies, therefore this approach exploded dimensionality.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all transformation and creation of features for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 the Product column for two stages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to train and test dataframe (0.8-0.2)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e598ccdfa_0_10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ce598ccdfa_0_10"/>
          <p:cNvSpPr txBox="1"/>
          <p:nvPr/>
        </p:nvSpPr>
        <p:spPr>
          <a:xfrm>
            <a:off x="621125" y="1447350"/>
            <a:ext cx="7376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Vectorization of Consumer complaint narrative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IDF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month and day with cyclical transformation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encode company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all transformation and creation of features for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 the Product column for two stages ML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stage: label 0 for majority class, label 1 otherwise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stage: labels 2-5 for the remaining classes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●"/>
            </a:pPr>
            <a:r>
              <a:rPr b="0" i="0" lang="en" sz="1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 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train and test dataframe (0.8-0.2)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475" y="1155850"/>
            <a:ext cx="5371026" cy="38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index &amp; </a:t>
            </a: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stage index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1675" y="2890100"/>
            <a:ext cx="2213075" cy="17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6299950" y="1326300"/>
            <a:ext cx="240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for first category, 1 otherwise, in float type because it needs it for the confusion matrix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3241850" y="1554275"/>
            <a:ext cx="1276200" cy="32214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Downsampling for the Second stage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3200" y="1381300"/>
            <a:ext cx="4607966" cy="359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697325" y="1381300"/>
            <a:ext cx="2793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out rows where Product_index is 0.0 (Credit reporting)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sample 50% of the rows where Product_index is 1.0 (Debt collection)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all other rows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Models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621125" y="1447350"/>
            <a:ext cx="737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stage: Predict the majority class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stage: Predict the minority classes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●"/>
            </a:pPr>
            <a:r>
              <a:rPr b="0" i="0" lang="e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both predictions and obtain confusion matrix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883650" y="2878675"/>
            <a:ext cx="73767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used the Random Forest algorithm to train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Gradient Boost had better results in binary classification but does not support multi-class classification in spark. XGBoost also doesn’t work very well in the Colab Spark environment.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e47b774d7_0_0"/>
          <p:cNvSpPr txBox="1"/>
          <p:nvPr/>
        </p:nvSpPr>
        <p:spPr>
          <a:xfrm>
            <a:off x="358100" y="1031775"/>
            <a:ext cx="334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 ROC AUC: 0.9108343913287731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ROC AUC: 0.911446990344491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Confusion Matrix: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[[184582. 2443.]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  60407. 40769.]]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2ce47b774d7_0_0"/>
          <p:cNvSpPr txBox="1"/>
          <p:nvPr/>
        </p:nvSpPr>
        <p:spPr>
          <a:xfrm>
            <a:off x="358100" y="2940375"/>
            <a:ext cx="355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the Majority Class (0):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Recall: 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0.9869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Specificity: 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0.9869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the Minority Class (1):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Recall: 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0.4029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specificity: </a:t>
            </a: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0.9434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g2ce47b774d7_0_0"/>
          <p:cNvSpPr txBox="1"/>
          <p:nvPr/>
        </p:nvSpPr>
        <p:spPr>
          <a:xfrm>
            <a:off x="358100" y="372675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stage - binary classification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2ce47b774d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500" y="1184175"/>
            <a:ext cx="4594376" cy="38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e47b774d7_0_14"/>
          <p:cNvSpPr txBox="1"/>
          <p:nvPr/>
        </p:nvSpPr>
        <p:spPr>
          <a:xfrm>
            <a:off x="327000" y="1177050"/>
            <a:ext cx="40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Train F1 Score: 0.763486814657958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Test F1 Score: 0.7645873783466283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ce47b774d7_0_14"/>
          <p:cNvSpPr txBox="1"/>
          <p:nvPr/>
        </p:nvSpPr>
        <p:spPr>
          <a:xfrm>
            <a:off x="4727650" y="1177050"/>
            <a:ext cx="42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Total F1 Score: 0.6276493957707988 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ce47b774d7_0_14"/>
          <p:cNvSpPr txBox="1"/>
          <p:nvPr/>
        </p:nvSpPr>
        <p:spPr>
          <a:xfrm>
            <a:off x="327000" y="517950"/>
            <a:ext cx="3587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stage classification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ce47b774d7_0_14"/>
          <p:cNvSpPr txBox="1"/>
          <p:nvPr/>
        </p:nvSpPr>
        <p:spPr>
          <a:xfrm>
            <a:off x="4727650" y="517950"/>
            <a:ext cx="2468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results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2ce47b774d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00" y="1945050"/>
            <a:ext cx="3547501" cy="236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ce47b774d7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650" y="1945050"/>
            <a:ext cx="3967624" cy="15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621125" y="1447350"/>
            <a:ext cx="6575400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Problem &amp; Objective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2-Stages Prediction Models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Reflection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12750" y="1470577"/>
            <a:ext cx="3582300" cy="36240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Reflection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621125" y="1447350"/>
            <a:ext cx="73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621125" y="1218750"/>
            <a:ext cx="73767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Development of a two-stage prediction model with 0.63 F1 score accuracy to classify consumer complaints effectively, utilizing NLP techniques and machine learning algorithms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Reduction of data complexity by transforming raw text into structured features, improving the model’s performance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b="1"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`Exploration of  additional ensemble techniques to further enhance model accuracy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more machine learning algorithms for </a:t>
            </a:r>
            <a:r>
              <a:rPr lang="en" sz="17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17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161925" y="205444"/>
            <a:ext cx="8696325" cy="480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Overview: problems and objectives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2577509" y="1932214"/>
            <a:ext cx="3764913" cy="2011136"/>
            <a:chOff x="1469816" y="2906485"/>
            <a:chExt cx="5019884" cy="2681515"/>
          </a:xfrm>
        </p:grpSpPr>
        <p:pic>
          <p:nvPicPr>
            <p:cNvPr descr="preencoded.png" id="72" name="Google Shape;7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4748" y="2906485"/>
              <a:ext cx="999875" cy="847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3"/>
            <p:cNvSpPr/>
            <p:nvPr/>
          </p:nvSpPr>
          <p:spPr>
            <a:xfrm>
              <a:off x="1469816" y="4136388"/>
              <a:ext cx="5019884" cy="537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96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rgbClr val="2A292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Understand consumer financial issues</a:t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61916" y="4706717"/>
              <a:ext cx="4011879" cy="881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50" u="none" cap="none" strike="noStrike">
                  <a:solidFill>
                    <a:srgbClr val="5A5A4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Analyze the complaint data to identify key pain points and issues consumers face with financial services</a:t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6285538" y="1979839"/>
            <a:ext cx="2858462" cy="2040591"/>
            <a:chOff x="6832955" y="3006912"/>
            <a:chExt cx="3811282" cy="2720788"/>
          </a:xfrm>
        </p:grpSpPr>
        <p:pic>
          <p:nvPicPr>
            <p:cNvPr descr="preencoded.png" id="76" name="Google Shape;7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33784" y="3006912"/>
              <a:ext cx="752287" cy="638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3"/>
            <p:cNvSpPr/>
            <p:nvPr/>
          </p:nvSpPr>
          <p:spPr>
            <a:xfrm>
              <a:off x="6832955" y="4136388"/>
              <a:ext cx="3760482" cy="549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96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050" u="none" cap="none" strike="noStrike">
                  <a:solidFill>
                    <a:srgbClr val="2A292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Improve complaint handling</a:t>
              </a:r>
              <a:endParaRPr b="1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883755" y="4719416"/>
              <a:ext cx="3760482" cy="1008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50" u="none" cap="none" strike="noStrike">
                  <a:solidFill>
                    <a:srgbClr val="5A5A4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Leverage insights from complaint analysis to improve complaint resolution processes</a:t>
              </a:r>
              <a:endParaRPr/>
            </a:p>
          </p:txBody>
        </p:sp>
      </p:grpSp>
      <p:cxnSp>
        <p:nvCxnSpPr>
          <p:cNvPr id="79" name="Google Shape;79;p3"/>
          <p:cNvCxnSpPr/>
          <p:nvPr/>
        </p:nvCxnSpPr>
        <p:spPr>
          <a:xfrm>
            <a:off x="190500" y="609600"/>
            <a:ext cx="866775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"/>
          <p:cNvSpPr/>
          <p:nvPr/>
        </p:nvSpPr>
        <p:spPr>
          <a:xfrm>
            <a:off x="2847975" y="1205569"/>
            <a:ext cx="6115050" cy="518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Objectives: to better understand consumer financial issues and improve complaint handling 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2400" y="1272244"/>
            <a:ext cx="2209800" cy="2490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Problems: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A29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A29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A29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Financial consumer complaint texts are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1) of large volume,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2) unstructured,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3) inefficient for manual processing.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621125" y="1447350"/>
            <a:ext cx="6575400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Problem &amp; Objective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2-Stages Prediction Models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Reflection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575025" y="1866502"/>
            <a:ext cx="3582300" cy="39000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/>
          <p:nvPr/>
        </p:nvSpPr>
        <p:spPr>
          <a:xfrm>
            <a:off x="161925" y="205444"/>
            <a:ext cx="8696325" cy="480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description: The data is 4m + rows and 18 columns spanning collected from 2015 to 2023 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/>
          <p:nvPr/>
        </p:nvCxnSpPr>
        <p:spPr>
          <a:xfrm>
            <a:off x="171647" y="986672"/>
            <a:ext cx="866775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/>
          <p:nvPr/>
        </p:nvSpPr>
        <p:spPr>
          <a:xfrm>
            <a:off x="177905" y="1357277"/>
            <a:ext cx="1621410" cy="658489"/>
          </a:xfrm>
          <a:prstGeom prst="rect">
            <a:avLst/>
          </a:prstGeom>
          <a:solidFill>
            <a:srgbClr val="008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90699" y="1357277"/>
            <a:ext cx="5692219" cy="64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database: https://catalog.data.gov/dataset/consumer-complaint-database</a:t>
            </a:r>
            <a:endParaRPr b="0" i="0" sz="1400" u="none" cap="none" strike="noStrike">
              <a:solidFill>
                <a:srgbClr val="1D2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77905" y="2168506"/>
            <a:ext cx="1621410" cy="658489"/>
          </a:xfrm>
          <a:prstGeom prst="rect">
            <a:avLst/>
          </a:prstGeom>
          <a:solidFill>
            <a:srgbClr val="008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2790699" y="2168506"/>
            <a:ext cx="5692219" cy="64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2015 - 2023 </a:t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77905" y="2979735"/>
            <a:ext cx="1621410" cy="658489"/>
          </a:xfrm>
          <a:prstGeom prst="rect">
            <a:avLst/>
          </a:prstGeom>
          <a:solidFill>
            <a:srgbClr val="008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790699" y="2979735"/>
            <a:ext cx="5692219" cy="64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columns and 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4,506,189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rows.</a:t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7905" y="3790963"/>
            <a:ext cx="1621410" cy="658489"/>
          </a:xfrm>
          <a:prstGeom prst="rect">
            <a:avLst/>
          </a:prstGeom>
          <a:solidFill>
            <a:srgbClr val="008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790699" y="3790963"/>
            <a:ext cx="5692219" cy="64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 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Predictors: Date Sent to the Company, Sub-Issue, Company, </a:t>
            </a: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Narrative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Zip Code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621125" y="581600"/>
            <a:ext cx="5058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621125" y="1447350"/>
            <a:ext cx="6575400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Problem &amp; Objective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2-Stages Prediction Models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lphaU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Reflection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75025" y="2234151"/>
            <a:ext cx="3582300" cy="337500"/>
          </a:xfrm>
          <a:prstGeom prst="rect">
            <a:avLst/>
          </a:prstGeom>
          <a:noFill/>
          <a:ln cap="flat" cmpd="sng" w="25400">
            <a:solidFill>
              <a:srgbClr val="EF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143071" y="92323"/>
            <a:ext cx="8696325" cy="480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Data cleaning: Thematically group issues together based their issues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"/>
          <p:cNvCxnSpPr/>
          <p:nvPr/>
        </p:nvCxnSpPr>
        <p:spPr>
          <a:xfrm>
            <a:off x="171646" y="496479"/>
            <a:ext cx="866775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"/>
          <p:cNvSpPr/>
          <p:nvPr/>
        </p:nvSpPr>
        <p:spPr>
          <a:xfrm>
            <a:off x="177905" y="1357277"/>
            <a:ext cx="1621410" cy="658489"/>
          </a:xfrm>
          <a:prstGeom prst="rect">
            <a:avLst/>
          </a:prstGeom>
          <a:solidFill>
            <a:srgbClr val="008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2790699" y="1357277"/>
            <a:ext cx="5692219" cy="64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Thematic analysis groups the issues into fewer ones.</a:t>
            </a:r>
            <a:endParaRPr b="0" i="0" sz="1400" u="none" cap="none" strike="noStrike">
              <a:solidFill>
                <a:srgbClr val="1D2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77905" y="2168506"/>
            <a:ext cx="1621410" cy="658489"/>
          </a:xfrm>
          <a:prstGeom prst="rect">
            <a:avLst/>
          </a:prstGeom>
          <a:solidFill>
            <a:srgbClr val="008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Category numbers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2790699" y="2168506"/>
            <a:ext cx="5692219" cy="641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➔ </a:t>
            </a: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675" y="537825"/>
            <a:ext cx="6180999" cy="24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675" y="3368550"/>
            <a:ext cx="6082925" cy="12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699975" y="537825"/>
            <a:ext cx="1361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699965" y="3368550"/>
            <a:ext cx="92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143071" y="92323"/>
            <a:ext cx="8696325" cy="480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7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Data cleaning: Thematically group issues together based their issues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8"/>
          <p:cNvCxnSpPr/>
          <p:nvPr/>
        </p:nvCxnSpPr>
        <p:spPr>
          <a:xfrm>
            <a:off x="171646" y="496479"/>
            <a:ext cx="866775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161925" y="120603"/>
            <a:ext cx="8696325" cy="737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Data cleaning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9"/>
          <p:cNvCxnSpPr/>
          <p:nvPr/>
        </p:nvCxnSpPr>
        <p:spPr>
          <a:xfrm>
            <a:off x="171647" y="487051"/>
            <a:ext cx="866775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p9"/>
          <p:cNvGrpSpPr/>
          <p:nvPr/>
        </p:nvGrpSpPr>
        <p:grpSpPr>
          <a:xfrm>
            <a:off x="122548" y="1263191"/>
            <a:ext cx="8626440" cy="895548"/>
            <a:chOff x="169682" y="1108083"/>
            <a:chExt cx="8626440" cy="954163"/>
          </a:xfrm>
        </p:grpSpPr>
        <p:grpSp>
          <p:nvGrpSpPr>
            <p:cNvPr id="137" name="Google Shape;137;p9"/>
            <p:cNvGrpSpPr/>
            <p:nvPr/>
          </p:nvGrpSpPr>
          <p:grpSpPr>
            <a:xfrm>
              <a:off x="169682" y="1126936"/>
              <a:ext cx="1897779" cy="907030"/>
              <a:chOff x="273377" y="1909360"/>
              <a:chExt cx="1897779" cy="907030"/>
            </a:xfrm>
          </p:grpSpPr>
          <p:pic>
            <p:nvPicPr>
              <p:cNvPr descr="preencoded.png" id="138" name="Google Shape;138;p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49955" y="1909360"/>
                <a:ext cx="1821201" cy="9070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9"/>
              <p:cNvSpPr txBox="1"/>
              <p:nvPr/>
            </p:nvSpPr>
            <p:spPr>
              <a:xfrm>
                <a:off x="273377" y="2173664"/>
                <a:ext cx="17524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Drop nulls &amp; duplicates</a:t>
                </a: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3617733" y="1155216"/>
              <a:ext cx="1814059" cy="907030"/>
              <a:chOff x="2006894" y="1909360"/>
              <a:chExt cx="1814059" cy="907030"/>
            </a:xfrm>
          </p:grpSpPr>
          <p:pic>
            <p:nvPicPr>
              <p:cNvPr descr="preencoded.png" id="141" name="Google Shape;141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06894" y="1909360"/>
                <a:ext cx="1814059" cy="9070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9"/>
              <p:cNvSpPr txBox="1"/>
              <p:nvPr/>
            </p:nvSpPr>
            <p:spPr>
              <a:xfrm>
                <a:off x="2160309" y="2173664"/>
                <a:ext cx="13949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Rename products</a:t>
                </a:r>
                <a:endParaRPr/>
              </a:p>
            </p:txBody>
          </p:sp>
        </p:grpSp>
        <p:grpSp>
          <p:nvGrpSpPr>
            <p:cNvPr id="143" name="Google Shape;143;p9"/>
            <p:cNvGrpSpPr/>
            <p:nvPr/>
          </p:nvGrpSpPr>
          <p:grpSpPr>
            <a:xfrm>
              <a:off x="6982063" y="1108083"/>
              <a:ext cx="1814059" cy="907030"/>
              <a:chOff x="3663828" y="1909360"/>
              <a:chExt cx="1814059" cy="907030"/>
            </a:xfrm>
          </p:grpSpPr>
          <p:pic>
            <p:nvPicPr>
              <p:cNvPr descr="preencoded.png" id="144" name="Google Shape;144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663828" y="1909360"/>
                <a:ext cx="1814059" cy="9070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9"/>
              <p:cNvSpPr txBox="1"/>
              <p:nvPr/>
            </p:nvSpPr>
            <p:spPr>
              <a:xfrm>
                <a:off x="3830424" y="2203516"/>
                <a:ext cx="12089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Select features</a:t>
                </a:r>
                <a:endParaRPr/>
              </a:p>
            </p:txBody>
          </p:sp>
        </p:grpSp>
      </p:grpSp>
      <p:sp>
        <p:nvSpPr>
          <p:cNvPr id="146" name="Google Shape;146;p9"/>
          <p:cNvSpPr txBox="1"/>
          <p:nvPr/>
        </p:nvSpPr>
        <p:spPr>
          <a:xfrm>
            <a:off x="98980" y="672330"/>
            <a:ext cx="81023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Cleaning drops NULLs and duplicates, renames categories of the target variable product, and selects relevant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117835" y="2402836"/>
            <a:ext cx="816832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A2921"/>
                </a:solidFill>
                <a:latin typeface="Montserrat"/>
                <a:ea typeface="Montserrat"/>
                <a:cs typeface="Montserrat"/>
                <a:sym typeface="Montserrat"/>
              </a:rPr>
              <a:t>Text preprocessing pipeline 1) lowercase, 2) remove placeholders, punctuations, stop words, emojis/emoticons &amp; special characters, 3) tokenize, normalize, and lemmatize tokens.  </a:t>
            </a:r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208553" y="3180866"/>
            <a:ext cx="1821201" cy="907030"/>
            <a:chOff x="208553" y="3180866"/>
            <a:chExt cx="1821201" cy="907030"/>
          </a:xfrm>
        </p:grpSpPr>
        <p:pic>
          <p:nvPicPr>
            <p:cNvPr descr="preencoded.png" id="149" name="Google Shape;14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553" y="3180866"/>
              <a:ext cx="1821201" cy="907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9"/>
            <p:cNvSpPr txBox="1"/>
            <p:nvPr/>
          </p:nvSpPr>
          <p:spPr>
            <a:xfrm>
              <a:off x="245097" y="3487918"/>
              <a:ext cx="11877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Lowercase </a:t>
              </a: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6953782" y="3077172"/>
            <a:ext cx="1814059" cy="907030"/>
            <a:chOff x="3522426" y="3180866"/>
            <a:chExt cx="1814059" cy="907030"/>
          </a:xfrm>
        </p:grpSpPr>
        <p:pic>
          <p:nvPicPr>
            <p:cNvPr descr="preencoded.png" id="152" name="Google Shape;15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22426" y="3180866"/>
              <a:ext cx="1814059" cy="907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9"/>
            <p:cNvSpPr txBox="1"/>
            <p:nvPr/>
          </p:nvSpPr>
          <p:spPr>
            <a:xfrm>
              <a:off x="3762866" y="3461209"/>
              <a:ext cx="11877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Further preprocessing</a:t>
              </a:r>
              <a:endParaRPr/>
            </a:p>
          </p:txBody>
        </p:sp>
      </p:grpSp>
      <p:grpSp>
        <p:nvGrpSpPr>
          <p:cNvPr id="154" name="Google Shape;154;p9"/>
          <p:cNvGrpSpPr/>
          <p:nvPr/>
        </p:nvGrpSpPr>
        <p:grpSpPr>
          <a:xfrm>
            <a:off x="3584738" y="3096025"/>
            <a:ext cx="1814059" cy="907030"/>
            <a:chOff x="1865492" y="3180866"/>
            <a:chExt cx="1814059" cy="907030"/>
          </a:xfrm>
        </p:grpSpPr>
        <p:pic>
          <p:nvPicPr>
            <p:cNvPr descr="preencoded.png" id="155" name="Google Shape;15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65492" y="3180866"/>
              <a:ext cx="1814059" cy="907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9"/>
            <p:cNvSpPr txBox="1"/>
            <p:nvPr/>
          </p:nvSpPr>
          <p:spPr>
            <a:xfrm>
              <a:off x="2105319" y="3453353"/>
              <a:ext cx="118777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Removal 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