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91b3da1d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91b3da1d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938720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938720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91b3da1d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91b3da1d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91b3da1d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91b3da1d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91b3da1d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91b3da1d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91b3da1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91b3da1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91b3da3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91b3da3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91b3da1d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91b3da1d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1b3da3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91b3da3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91b3da1d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91b3da1d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91b3da1d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91b3da1d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91b3da1d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91b3da1d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91b3da3b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91b3da3b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mateibejan/15000-gutenberg-boo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Gutenberg Books Data Mining Project</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By: Sophia, Megan, Francisco, and Lily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&amp; Insights</a:t>
            </a:r>
            <a:endParaRPr/>
          </a:p>
        </p:txBody>
      </p:sp>
      <p:sp>
        <p:nvSpPr>
          <p:cNvPr id="134" name="Google Shape;134;p22"/>
          <p:cNvSpPr txBox="1"/>
          <p:nvPr>
            <p:ph idx="1" type="body"/>
          </p:nvPr>
        </p:nvSpPr>
        <p:spPr>
          <a:xfrm>
            <a:off x="311700" y="1122950"/>
            <a:ext cx="8520600" cy="3867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There are 15,000 books in the corpus - we were only able to run these models on a subset of 1000</a:t>
            </a:r>
            <a:endParaRPr/>
          </a:p>
          <a:p>
            <a:pPr indent="-317500" lvl="1" marL="914400" rtl="0" algn="l">
              <a:spcBef>
                <a:spcPts val="0"/>
              </a:spcBef>
              <a:spcAft>
                <a:spcPts val="0"/>
              </a:spcAft>
              <a:buSzPts val="1400"/>
              <a:buChar char="○"/>
            </a:pPr>
            <a:r>
              <a:rPr lang="en"/>
              <a:t>There are 118 </a:t>
            </a:r>
            <a:r>
              <a:rPr lang="en"/>
              <a:t>different</a:t>
            </a:r>
            <a:r>
              <a:rPr lang="en"/>
              <a:t> </a:t>
            </a:r>
            <a:r>
              <a:rPr lang="en"/>
              <a:t>categories</a:t>
            </a:r>
            <a:r>
              <a:rPr lang="en"/>
              <a:t> - required us to manually decide which books were fiction or </a:t>
            </a:r>
            <a:r>
              <a:rPr lang="en"/>
              <a:t>nonfiction, possible that there are both fiction and nonfiction books in each category</a:t>
            </a:r>
            <a:endParaRPr/>
          </a:p>
          <a:p>
            <a:pPr indent="-317500" lvl="1" marL="914400" rtl="0" algn="l">
              <a:spcBef>
                <a:spcPts val="0"/>
              </a:spcBef>
              <a:spcAft>
                <a:spcPts val="0"/>
              </a:spcAft>
              <a:buSzPts val="1400"/>
              <a:buChar char="○"/>
            </a:pPr>
            <a:r>
              <a:rPr lang="en"/>
              <a:t>Difficulting parsing sentences correctly during preprocessing (Ex: “takenshowing”, “syl”)</a:t>
            </a:r>
            <a:endParaRPr/>
          </a:p>
          <a:p>
            <a:pPr indent="-342900" lvl="0" marL="457200" rtl="0" algn="l">
              <a:spcBef>
                <a:spcPts val="0"/>
              </a:spcBef>
              <a:spcAft>
                <a:spcPts val="0"/>
              </a:spcAft>
              <a:buSzPts val="1800"/>
              <a:buChar char="●"/>
            </a:pPr>
            <a:r>
              <a:rPr lang="en"/>
              <a:t>Insights</a:t>
            </a:r>
            <a:endParaRPr/>
          </a:p>
          <a:p>
            <a:pPr indent="-317500" lvl="1" marL="914400" rtl="0" algn="l">
              <a:spcBef>
                <a:spcPts val="0"/>
              </a:spcBef>
              <a:spcAft>
                <a:spcPts val="0"/>
              </a:spcAft>
              <a:buSzPts val="1400"/>
              <a:buChar char="○"/>
            </a:pPr>
            <a:r>
              <a:rPr lang="en"/>
              <a:t>The algorithms with the highest accuracy both included the words “little”, “man”, and “came” as top positive features of fiction texts. These words are human-centric and </a:t>
            </a:r>
            <a:r>
              <a:rPr lang="en"/>
              <a:t>easy</a:t>
            </a:r>
            <a:r>
              <a:rPr lang="en"/>
              <a:t> to understand, which makes them more appropriate for, and </a:t>
            </a:r>
            <a:r>
              <a:rPr lang="en"/>
              <a:t>likely</a:t>
            </a:r>
            <a:r>
              <a:rPr lang="en"/>
              <a:t> more common in, works of fiction.</a:t>
            </a:r>
            <a:endParaRPr/>
          </a:p>
          <a:p>
            <a:pPr indent="-317500" lvl="1" marL="914400" rtl="0" algn="l">
              <a:spcBef>
                <a:spcPts val="0"/>
              </a:spcBef>
              <a:spcAft>
                <a:spcPts val="0"/>
              </a:spcAft>
              <a:buSzPts val="1400"/>
              <a:buChar char="○"/>
            </a:pPr>
            <a:r>
              <a:rPr lang="en"/>
              <a:t>For all models considered, the top negative features were comprised mostly of the incorrectly parsed made-up words, suggesting it </a:t>
            </a:r>
            <a:r>
              <a:rPr lang="en"/>
              <a:t>attributes</a:t>
            </a:r>
            <a:r>
              <a:rPr lang="en"/>
              <a:t> words that are not in the English dictionary to nonfiction </a:t>
            </a:r>
            <a:r>
              <a:rPr lang="en"/>
              <a:t>works which may have scientific or historic names.</a:t>
            </a:r>
            <a:endParaRPr/>
          </a:p>
          <a:p>
            <a:pPr indent="-317500" lvl="1" marL="914400" rtl="0" algn="l">
              <a:spcBef>
                <a:spcPts val="0"/>
              </a:spcBef>
              <a:spcAft>
                <a:spcPts val="0"/>
              </a:spcAft>
              <a:buSzPts val="1400"/>
              <a:buChar char="○"/>
            </a:pPr>
            <a:r>
              <a:rPr lang="en"/>
              <a:t>The positive features highlight narrative and descriptive elements, while for negative features the CountVectorizer focused on more scientific themes, which fits with our classification goal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approach: using pretrained LLM</a:t>
            </a:r>
            <a:endParaRPr/>
          </a:p>
        </p:txBody>
      </p:sp>
      <p:sp>
        <p:nvSpPr>
          <p:cNvPr id="140" name="Google Shape;140;p23"/>
          <p:cNvSpPr txBox="1"/>
          <p:nvPr>
            <p:ph idx="1" type="body"/>
          </p:nvPr>
        </p:nvSpPr>
        <p:spPr>
          <a:xfrm>
            <a:off x="311700" y="1122950"/>
            <a:ext cx="8520600" cy="386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Approach 1: Zero-shot classifier</a:t>
            </a:r>
            <a:endParaRPr/>
          </a:p>
          <a:p>
            <a:pPr indent="-317500" lvl="1" marL="914400" rtl="0" algn="l">
              <a:spcBef>
                <a:spcPts val="0"/>
              </a:spcBef>
              <a:spcAft>
                <a:spcPts val="0"/>
              </a:spcAft>
              <a:buSzPts val="1400"/>
              <a:buChar char="○"/>
            </a:pPr>
            <a:r>
              <a:rPr lang="en"/>
              <a:t>Using zero-shot classifier with a pretrained model, asking to classify the book as fiction or not fiction.</a:t>
            </a:r>
            <a:endParaRPr/>
          </a:p>
          <a:p>
            <a:pPr indent="-317500" lvl="1" marL="914400" rtl="0" algn="l">
              <a:spcBef>
                <a:spcPts val="0"/>
              </a:spcBef>
              <a:spcAft>
                <a:spcPts val="0"/>
              </a:spcAft>
              <a:buSzPts val="1400"/>
              <a:buChar char="○"/>
            </a:pPr>
            <a:r>
              <a:rPr lang="en"/>
              <a:t>Model used: llama3:8b-instruct-q3_K_S.</a:t>
            </a:r>
            <a:endParaRPr/>
          </a:p>
          <a:p>
            <a:pPr indent="-317500" lvl="1" marL="914400" rtl="0" algn="l">
              <a:spcBef>
                <a:spcPts val="0"/>
              </a:spcBef>
              <a:spcAft>
                <a:spcPts val="0"/>
              </a:spcAft>
              <a:buSzPts val="1400"/>
              <a:buChar char="○"/>
            </a:pPr>
            <a:r>
              <a:rPr lang="en"/>
              <a:t>Computed calling the Ollama API in a local docker container.</a:t>
            </a:r>
            <a:endParaRPr/>
          </a:p>
          <a:p>
            <a:pPr indent="-317500" lvl="1" marL="914400" rtl="0" algn="l">
              <a:spcBef>
                <a:spcPts val="0"/>
              </a:spcBef>
              <a:spcAft>
                <a:spcPts val="0"/>
              </a:spcAft>
              <a:buSzPts val="1400"/>
              <a:buChar char="○"/>
            </a:pPr>
            <a:r>
              <a:rPr lang="en"/>
              <a:t>Caveat: Not feasible with local computing without GPU, as each call to the API takes more than 10 minutes</a:t>
            </a:r>
            <a:endParaRPr/>
          </a:p>
          <a:p>
            <a:pPr indent="-342900" lvl="0" marL="457200" rtl="0" algn="l">
              <a:spcBef>
                <a:spcPts val="0"/>
              </a:spcBef>
              <a:spcAft>
                <a:spcPts val="0"/>
              </a:spcAft>
              <a:buSzPts val="1800"/>
              <a:buChar char="●"/>
            </a:pPr>
            <a:r>
              <a:rPr lang="en"/>
              <a:t>Approach 2: fine </a:t>
            </a:r>
            <a:r>
              <a:rPr lang="en"/>
              <a:t>tuning</a:t>
            </a:r>
            <a:r>
              <a:rPr lang="en"/>
              <a:t> a pretrained model</a:t>
            </a:r>
            <a:endParaRPr/>
          </a:p>
          <a:p>
            <a:pPr indent="-317500" lvl="1" marL="914400" rtl="0" algn="l">
              <a:spcBef>
                <a:spcPts val="0"/>
              </a:spcBef>
              <a:spcAft>
                <a:spcPts val="0"/>
              </a:spcAft>
              <a:buSzPts val="1400"/>
              <a:buChar char="○"/>
            </a:pPr>
            <a:r>
              <a:rPr lang="en"/>
              <a:t>Using transformers, we can fine-tune a model for our classification task with the labeled data</a:t>
            </a:r>
            <a:endParaRPr/>
          </a:p>
          <a:p>
            <a:pPr indent="-317500" lvl="1" marL="914400" rtl="0" algn="l">
              <a:spcBef>
                <a:spcPts val="0"/>
              </a:spcBef>
              <a:spcAft>
                <a:spcPts val="0"/>
              </a:spcAft>
              <a:buSzPts val="1400"/>
              <a:buChar char="○"/>
            </a:pPr>
            <a:r>
              <a:rPr lang="en"/>
              <a:t>Model: distilbert-base-uncased</a:t>
            </a:r>
            <a:endParaRPr/>
          </a:p>
          <a:p>
            <a:pPr indent="-317500" lvl="1" marL="914400" rtl="0" algn="l">
              <a:spcBef>
                <a:spcPts val="0"/>
              </a:spcBef>
              <a:spcAft>
                <a:spcPts val="0"/>
              </a:spcAft>
              <a:buSzPts val="1400"/>
              <a:buChar char="○"/>
            </a:pPr>
            <a:r>
              <a:rPr lang="en"/>
              <a:t>Computed in Google Colab TPU</a:t>
            </a:r>
            <a:endParaRPr/>
          </a:p>
          <a:p>
            <a:pPr indent="-317500" lvl="1" marL="914400" rtl="0" algn="l">
              <a:spcBef>
                <a:spcPts val="0"/>
              </a:spcBef>
              <a:spcAft>
                <a:spcPts val="0"/>
              </a:spcAft>
              <a:buSzPts val="1400"/>
              <a:buChar char="○"/>
            </a:pPr>
            <a:r>
              <a:rPr lang="en"/>
              <a:t>Again, it takes too much time to train, so alternative </a:t>
            </a:r>
            <a:r>
              <a:rPr lang="en"/>
              <a:t>approaches</a:t>
            </a:r>
            <a:r>
              <a:rPr lang="en"/>
              <a:t> such as training on a sample of each book might be explored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6" name="Google Shape;146;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succeeded in building two models with accuracies above 0.82 for  classifying texts into fiction or nonfiction categories.</a:t>
            </a:r>
            <a:endParaRPr/>
          </a:p>
          <a:p>
            <a:pPr indent="-342900" lvl="0" marL="457200" rtl="0" algn="l">
              <a:spcBef>
                <a:spcPts val="0"/>
              </a:spcBef>
              <a:spcAft>
                <a:spcPts val="0"/>
              </a:spcAft>
              <a:buSzPts val="1800"/>
              <a:buChar char="●"/>
            </a:pPr>
            <a:r>
              <a:rPr lang="en"/>
              <a:t>Our </a:t>
            </a:r>
            <a:r>
              <a:rPr lang="en"/>
              <a:t>feature</a:t>
            </a:r>
            <a:r>
              <a:rPr lang="en"/>
              <a:t> analysis revealed commonalities between words found in fiction texts, but revealed that the function we created to split words in the text was not completely successful in parsing words at the correct junction.</a:t>
            </a:r>
            <a:endParaRPr/>
          </a:p>
          <a:p>
            <a:pPr indent="-342900" lvl="0" marL="457200" rtl="0" algn="l">
              <a:spcBef>
                <a:spcPts val="0"/>
              </a:spcBef>
              <a:spcAft>
                <a:spcPts val="0"/>
              </a:spcAft>
              <a:buSzPts val="1800"/>
              <a:buChar char="●"/>
            </a:pPr>
            <a:r>
              <a:rPr lang="en"/>
              <a:t>Potential future analysis would include adding additional parameters to identify and correct the </a:t>
            </a:r>
            <a:r>
              <a:rPr lang="en"/>
              <a:t>parsing</a:t>
            </a:r>
            <a:r>
              <a:rPr lang="en"/>
              <a:t> issue.</a:t>
            </a:r>
            <a:endParaRPr/>
          </a:p>
          <a:p>
            <a:pPr indent="-342900" lvl="0" marL="457200" rtl="0" algn="l">
              <a:spcBef>
                <a:spcPts val="0"/>
              </a:spcBef>
              <a:spcAft>
                <a:spcPts val="0"/>
              </a:spcAft>
              <a:buSzPts val="1800"/>
              <a:buChar char="●"/>
            </a:pPr>
            <a:r>
              <a:rPr lang="en"/>
              <a:t>Test the accuracy of the model on classifying by just titles and subtitles.</a:t>
            </a:r>
            <a:endParaRPr/>
          </a:p>
          <a:p>
            <a:pPr indent="-342900" lvl="0" marL="457200" rtl="0" algn="l">
              <a:spcBef>
                <a:spcPts val="0"/>
              </a:spcBef>
              <a:spcAft>
                <a:spcPts val="0"/>
              </a:spcAft>
              <a:buSzPts val="1800"/>
              <a:buChar char="●"/>
            </a:pPr>
            <a:r>
              <a:rPr lang="en"/>
              <a:t>We would expand the model to </a:t>
            </a:r>
            <a:r>
              <a:rPr lang="en"/>
              <a:t>include more of the book collection.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Contributions</a:t>
            </a:r>
            <a:endParaRPr/>
          </a:p>
        </p:txBody>
      </p:sp>
      <p:sp>
        <p:nvSpPr>
          <p:cNvPr id="152" name="Google Shape;152;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b="1" lang="en"/>
              <a:t>Idea Conception and Project Proposal:</a:t>
            </a:r>
            <a:r>
              <a:rPr lang="en"/>
              <a:t> </a:t>
            </a:r>
            <a:r>
              <a:rPr lang="en"/>
              <a:t>Megan, Lily, Sophia, Francisco</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b="1" lang="en"/>
              <a:t>Model Building Testing:</a:t>
            </a:r>
            <a:r>
              <a:rPr lang="en"/>
              <a:t> Megan and </a:t>
            </a:r>
            <a:r>
              <a:rPr lang="en"/>
              <a:t>Francisco</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b="1" lang="en"/>
              <a:t>Slide Creation and Insight Analysis: </a:t>
            </a:r>
            <a:r>
              <a:rPr lang="en"/>
              <a:t>Sophia and Lily</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b="1" lang="en"/>
              <a:t>Presentation:</a:t>
            </a:r>
            <a:r>
              <a:rPr lang="en"/>
              <a:t> Megan, Lily, Sophia, Francisco</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6" title="Bear Byebear GIF (Provided by Tenor)"/>
          <p:cNvPicPr preferRelativeResize="0"/>
          <p:nvPr/>
        </p:nvPicPr>
        <p:blipFill>
          <a:blip r:embed="rId3">
            <a:alphaModFix/>
          </a:blip>
          <a:stretch>
            <a:fillRect/>
          </a:stretch>
        </p:blipFill>
        <p:spPr>
          <a:xfrm>
            <a:off x="2062950" y="661301"/>
            <a:ext cx="4776075" cy="382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Classify books into fiction and non-fiction categories based on book text.</a:t>
            </a:r>
            <a:endParaRPr/>
          </a:p>
        </p:txBody>
      </p:sp>
      <p:pic>
        <p:nvPicPr>
          <p:cNvPr id="76" name="Google Shape;76;p14" title="Many Books on the shelf Vector Clipart image - Free stock photo ..."/>
          <p:cNvPicPr preferRelativeResize="0"/>
          <p:nvPr/>
        </p:nvPicPr>
        <p:blipFill>
          <a:blip r:embed="rId3">
            <a:alphaModFix/>
          </a:blip>
          <a:stretch>
            <a:fillRect/>
          </a:stretch>
        </p:blipFill>
        <p:spPr>
          <a:xfrm>
            <a:off x="2813662" y="1961700"/>
            <a:ext cx="3516677" cy="288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Set</a:t>
            </a:r>
            <a:endParaRPr/>
          </a:p>
        </p:txBody>
      </p:sp>
      <p:sp>
        <p:nvSpPr>
          <p:cNvPr id="82" name="Google Shape;82;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Challenge</a:t>
            </a:r>
            <a:endParaRPr/>
          </a:p>
          <a:p>
            <a:pPr indent="-342900" lvl="1" marL="914400" rtl="0" algn="l">
              <a:spcBef>
                <a:spcPts val="0"/>
              </a:spcBef>
              <a:spcAft>
                <a:spcPts val="0"/>
              </a:spcAft>
              <a:buSzPts val="1800"/>
              <a:buChar char="○"/>
            </a:pPr>
            <a:r>
              <a:rPr lang="en" sz="1800"/>
              <a:t>The dataset contains a diverse set of 118 different categories that need to be accurately grouped into fiction and nonfiction</a:t>
            </a:r>
            <a:endParaRPr/>
          </a:p>
          <a:p>
            <a:pPr indent="-342900" lvl="0" marL="457200" rtl="0" algn="l">
              <a:spcBef>
                <a:spcPts val="0"/>
              </a:spcBef>
              <a:spcAft>
                <a:spcPts val="0"/>
              </a:spcAft>
              <a:buSzPts val="1800"/>
              <a:buChar char="●"/>
            </a:pPr>
            <a:r>
              <a:rPr lang="en"/>
              <a:t>Significance</a:t>
            </a:r>
            <a:endParaRPr/>
          </a:p>
          <a:p>
            <a:pPr indent="-342900" lvl="1" marL="914400" rtl="0" algn="l">
              <a:spcBef>
                <a:spcPts val="0"/>
              </a:spcBef>
              <a:spcAft>
                <a:spcPts val="0"/>
              </a:spcAft>
              <a:buSzPts val="1800"/>
              <a:buChar char="○"/>
            </a:pPr>
            <a:r>
              <a:rPr lang="en" sz="1800"/>
              <a:t>Accurate classification can enhance the organization and retrieval of books in digital libraries ultimately improving user experience and accessibility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hlinkClick r:id="rId3"/>
              </a:rPr>
              <a:t>The Dataset</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Dataset Source - Kaggle</a:t>
            </a:r>
            <a:endParaRPr/>
          </a:p>
          <a:p>
            <a:pPr indent="-317500" lvl="1" marL="914400" rtl="0" algn="l">
              <a:spcBef>
                <a:spcPts val="0"/>
              </a:spcBef>
              <a:spcAft>
                <a:spcPts val="0"/>
              </a:spcAft>
              <a:buSzPts val="1400"/>
              <a:buChar char="○"/>
            </a:pPr>
            <a:r>
              <a:rPr lang="en"/>
              <a:t>Corpus: Books scraped from the Gutenberg website</a:t>
            </a:r>
            <a:endParaRPr/>
          </a:p>
          <a:p>
            <a:pPr indent="-317500" lvl="1" marL="914400" rtl="0" algn="l">
              <a:spcBef>
                <a:spcPts val="0"/>
              </a:spcBef>
              <a:spcAft>
                <a:spcPts val="0"/>
              </a:spcAft>
              <a:buSzPts val="1400"/>
              <a:buChar char="○"/>
            </a:pPr>
            <a:r>
              <a:rPr lang="en"/>
              <a:t>Total Books: 15,000</a:t>
            </a:r>
            <a:endParaRPr/>
          </a:p>
          <a:p>
            <a:pPr indent="-342900" lvl="0" marL="457200" rtl="0" algn="l">
              <a:spcBef>
                <a:spcPts val="0"/>
              </a:spcBef>
              <a:spcAft>
                <a:spcPts val="0"/>
              </a:spcAft>
              <a:buSzPts val="1800"/>
              <a:buChar char="●"/>
            </a:pPr>
            <a:r>
              <a:rPr lang="en"/>
              <a:t>Contents</a:t>
            </a:r>
            <a:endParaRPr/>
          </a:p>
          <a:p>
            <a:pPr indent="-317500" lvl="1" marL="914400" rtl="0" algn="l">
              <a:spcBef>
                <a:spcPts val="0"/>
              </a:spcBef>
              <a:spcAft>
                <a:spcPts val="0"/>
              </a:spcAft>
              <a:buSzPts val="1400"/>
              <a:buChar char="○"/>
            </a:pPr>
            <a:r>
              <a:rPr lang="en"/>
              <a:t>Book texts</a:t>
            </a:r>
            <a:endParaRPr/>
          </a:p>
          <a:p>
            <a:pPr indent="-317500" lvl="1" marL="914400" rtl="0" algn="l">
              <a:spcBef>
                <a:spcPts val="0"/>
              </a:spcBef>
              <a:spcAft>
                <a:spcPts val="0"/>
              </a:spcAft>
              <a:buSzPts val="1400"/>
              <a:buChar char="○"/>
            </a:pPr>
            <a:r>
              <a:rPr lang="en"/>
              <a:t>Titles</a:t>
            </a:r>
            <a:endParaRPr/>
          </a:p>
          <a:p>
            <a:pPr indent="-317500" lvl="1" marL="914400" rtl="0" algn="l">
              <a:spcBef>
                <a:spcPts val="0"/>
              </a:spcBef>
              <a:spcAft>
                <a:spcPts val="0"/>
              </a:spcAft>
              <a:buSzPts val="1400"/>
              <a:buChar char="○"/>
            </a:pPr>
            <a:r>
              <a:rPr lang="en"/>
              <a:t>Authors</a:t>
            </a:r>
            <a:endParaRPr/>
          </a:p>
          <a:p>
            <a:pPr indent="-342900" lvl="0" marL="457200" rtl="0" algn="l">
              <a:spcBef>
                <a:spcPts val="0"/>
              </a:spcBef>
              <a:spcAft>
                <a:spcPts val="0"/>
              </a:spcAft>
              <a:buSzPts val="1800"/>
              <a:buChar char="●"/>
            </a:pPr>
            <a:r>
              <a:rPr lang="en"/>
              <a:t>Metadata:</a:t>
            </a:r>
            <a:endParaRPr/>
          </a:p>
          <a:p>
            <a:pPr indent="-317500" lvl="1" marL="914400" rtl="0" algn="l">
              <a:spcBef>
                <a:spcPts val="0"/>
              </a:spcBef>
              <a:spcAft>
                <a:spcPts val="0"/>
              </a:spcAft>
              <a:buSzPts val="1400"/>
              <a:buChar char="○"/>
            </a:pPr>
            <a:r>
              <a:rPr lang="en"/>
              <a:t>Categories/Genres stored in volunteer-curated “bookshelves”</a:t>
            </a:r>
            <a:endParaRPr/>
          </a:p>
          <a:p>
            <a:pPr indent="-342900" lvl="0" marL="457200" rtl="0" algn="l">
              <a:spcBef>
                <a:spcPts val="0"/>
              </a:spcBef>
              <a:spcAft>
                <a:spcPts val="0"/>
              </a:spcAft>
              <a:buSzPts val="1800"/>
              <a:buChar char="●"/>
            </a:pPr>
            <a:r>
              <a:rPr lang="en"/>
              <a:t>Languages:</a:t>
            </a:r>
            <a:endParaRPr/>
          </a:p>
          <a:p>
            <a:pPr indent="-317500" lvl="1" marL="914400" rtl="0" algn="l">
              <a:spcBef>
                <a:spcPts val="0"/>
              </a:spcBef>
              <a:spcAft>
                <a:spcPts val="0"/>
              </a:spcAft>
              <a:buSzPts val="1400"/>
              <a:buChar char="○"/>
            </a:pPr>
            <a:r>
              <a:rPr lang="en"/>
              <a:t>Extensive range</a:t>
            </a:r>
            <a:endParaRPr/>
          </a:p>
          <a:p>
            <a:pPr indent="-317500" lvl="1" marL="914400" rtl="0" algn="l">
              <a:spcBef>
                <a:spcPts val="0"/>
              </a:spcBef>
              <a:spcAft>
                <a:spcPts val="0"/>
              </a:spcAft>
              <a:buSzPts val="1400"/>
              <a:buChar char="○"/>
            </a:pPr>
            <a:r>
              <a:rPr lang="en"/>
              <a:t>Focus on English-language titles for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Strategies for Preprocessing</a:t>
            </a:r>
            <a:endParaRPr/>
          </a:p>
        </p:txBody>
      </p:sp>
      <p:sp>
        <p:nvSpPr>
          <p:cNvPr id="94" name="Google Shape;94;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Sampled 1000 Titles from Data</a:t>
            </a:r>
            <a:endParaRPr/>
          </a:p>
          <a:p>
            <a:pPr indent="-317500" lvl="1" marL="914400" rtl="0" algn="l">
              <a:spcBef>
                <a:spcPts val="0"/>
              </a:spcBef>
              <a:spcAft>
                <a:spcPts val="0"/>
              </a:spcAft>
              <a:buSzPts val="1400"/>
              <a:buChar char="○"/>
            </a:pPr>
            <a:r>
              <a:rPr lang="en"/>
              <a:t>To develop and test our model, we took a subset of 1000 books from the 15,000 available</a:t>
            </a:r>
            <a:endParaRPr/>
          </a:p>
          <a:p>
            <a:pPr indent="-342900" lvl="0" marL="457200" rtl="0" algn="l">
              <a:spcBef>
                <a:spcPts val="0"/>
              </a:spcBef>
              <a:spcAft>
                <a:spcPts val="0"/>
              </a:spcAft>
              <a:buSzPts val="1800"/>
              <a:buChar char="●"/>
            </a:pPr>
            <a:r>
              <a:rPr lang="en"/>
              <a:t>Remove NaN</a:t>
            </a:r>
            <a:endParaRPr/>
          </a:p>
          <a:p>
            <a:pPr indent="-317500" lvl="1" marL="914400" rtl="0" algn="l">
              <a:spcBef>
                <a:spcPts val="0"/>
              </a:spcBef>
              <a:spcAft>
                <a:spcPts val="0"/>
              </a:spcAft>
              <a:buSzPts val="1400"/>
              <a:buChar char="○"/>
            </a:pPr>
            <a:r>
              <a:rPr lang="en"/>
              <a:t>Dropped rows containing NaN for text</a:t>
            </a:r>
            <a:endParaRPr/>
          </a:p>
          <a:p>
            <a:pPr indent="-342900" lvl="0" marL="457200" rtl="0" algn="l">
              <a:spcBef>
                <a:spcPts val="0"/>
              </a:spcBef>
              <a:spcAft>
                <a:spcPts val="0"/>
              </a:spcAft>
              <a:buSzPts val="1800"/>
              <a:buChar char="●"/>
            </a:pPr>
            <a:r>
              <a:rPr lang="en"/>
              <a:t>Create Fiction/Nonfiction Labels</a:t>
            </a:r>
            <a:endParaRPr/>
          </a:p>
          <a:p>
            <a:pPr indent="-317500" lvl="1" marL="914400" rtl="0" algn="l">
              <a:spcBef>
                <a:spcPts val="0"/>
              </a:spcBef>
              <a:spcAft>
                <a:spcPts val="0"/>
              </a:spcAft>
              <a:buSzPts val="1400"/>
              <a:buChar char="○"/>
            </a:pPr>
            <a:r>
              <a:rPr lang="en"/>
              <a:t>Manually assigned genres to boolean Fiction (0)  and Nonfiction (1)  categories</a:t>
            </a:r>
            <a:endParaRPr/>
          </a:p>
          <a:p>
            <a:pPr indent="-342900" lvl="0" marL="457200" rtl="0" algn="l">
              <a:spcBef>
                <a:spcPts val="0"/>
              </a:spcBef>
              <a:spcAft>
                <a:spcPts val="0"/>
              </a:spcAft>
              <a:buSzPts val="1800"/>
              <a:buChar char="●"/>
            </a:pPr>
            <a:r>
              <a:rPr lang="en"/>
              <a:t>Separate Conjoined Text</a:t>
            </a:r>
            <a:endParaRPr/>
          </a:p>
          <a:p>
            <a:pPr indent="-317500" lvl="1" marL="914400" rtl="0" algn="l">
              <a:spcBef>
                <a:spcPts val="0"/>
              </a:spcBef>
              <a:spcAft>
                <a:spcPts val="0"/>
              </a:spcAft>
              <a:buSzPts val="1400"/>
              <a:buChar char="○"/>
            </a:pPr>
            <a:r>
              <a:rPr lang="en"/>
              <a:t>Text was missing spaces between words, so we attempted to split the text by word and add spaces where appropriate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a:t>
            </a:r>
            <a:endParaRPr/>
          </a:p>
        </p:txBody>
      </p:sp>
      <p:sp>
        <p:nvSpPr>
          <p:cNvPr id="100" name="Google Shape;100;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Removing Stop Words</a:t>
            </a:r>
            <a:endParaRPr/>
          </a:p>
          <a:p>
            <a:pPr indent="-317500" lvl="1" marL="914400" rtl="0" algn="l">
              <a:spcBef>
                <a:spcPts val="0"/>
              </a:spcBef>
              <a:spcAft>
                <a:spcPts val="0"/>
              </a:spcAft>
              <a:buSzPts val="1400"/>
              <a:buChar char="○"/>
            </a:pPr>
            <a:r>
              <a:rPr lang="en"/>
              <a:t>Removing filler </a:t>
            </a:r>
            <a:r>
              <a:rPr lang="en"/>
              <a:t>words</a:t>
            </a:r>
            <a:r>
              <a:rPr lang="en"/>
              <a:t> like “the” or “and” which do not add </a:t>
            </a:r>
            <a:r>
              <a:rPr lang="en"/>
              <a:t>context</a:t>
            </a:r>
            <a:r>
              <a:rPr lang="en"/>
              <a:t> to the text</a:t>
            </a:r>
            <a:endParaRPr/>
          </a:p>
          <a:p>
            <a:pPr indent="-342900" lvl="0" marL="457200" rtl="0" algn="l">
              <a:spcBef>
                <a:spcPts val="0"/>
              </a:spcBef>
              <a:spcAft>
                <a:spcPts val="0"/>
              </a:spcAft>
              <a:buSzPts val="1800"/>
              <a:buChar char="●"/>
            </a:pPr>
            <a:r>
              <a:rPr lang="en"/>
              <a:t>Removing Punctuation</a:t>
            </a:r>
            <a:endParaRPr/>
          </a:p>
          <a:p>
            <a:pPr indent="-317500" lvl="1" marL="914400" rtl="0" algn="l">
              <a:spcBef>
                <a:spcPts val="0"/>
              </a:spcBef>
              <a:spcAft>
                <a:spcPts val="0"/>
              </a:spcAft>
              <a:buSzPts val="1400"/>
              <a:buChar char="○"/>
            </a:pPr>
            <a:r>
              <a:rPr lang="en"/>
              <a:t>Elimination periods, commas, quotation marks, etc</a:t>
            </a:r>
            <a:endParaRPr/>
          </a:p>
          <a:p>
            <a:pPr indent="-342900" lvl="0" marL="457200" rtl="0" algn="l">
              <a:spcBef>
                <a:spcPts val="0"/>
              </a:spcBef>
              <a:spcAft>
                <a:spcPts val="0"/>
              </a:spcAft>
              <a:buSzPts val="1800"/>
              <a:buChar char="●"/>
            </a:pPr>
            <a:r>
              <a:rPr lang="en"/>
              <a:t>Lemmatization</a:t>
            </a:r>
            <a:endParaRPr/>
          </a:p>
          <a:p>
            <a:pPr indent="-317500" lvl="1" marL="914400" rtl="0" algn="l">
              <a:spcBef>
                <a:spcPts val="0"/>
              </a:spcBef>
              <a:spcAft>
                <a:spcPts val="0"/>
              </a:spcAft>
              <a:buSzPts val="1400"/>
              <a:buChar char="○"/>
            </a:pPr>
            <a:r>
              <a:rPr lang="en"/>
              <a:t>Reduce a word to its root form (Ex: “Running” &gt; “Run”)</a:t>
            </a:r>
            <a:endParaRPr/>
          </a:p>
          <a:p>
            <a:pPr indent="-342900" lvl="0" marL="457200" rtl="0" algn="l">
              <a:spcBef>
                <a:spcPts val="0"/>
              </a:spcBef>
              <a:spcAft>
                <a:spcPts val="0"/>
              </a:spcAft>
              <a:buSzPts val="1800"/>
              <a:buChar char="●"/>
            </a:pPr>
            <a:r>
              <a:rPr lang="en"/>
              <a:t>Transform to lowercase</a:t>
            </a:r>
            <a:endParaRPr/>
          </a:p>
          <a:p>
            <a:pPr indent="-317500" lvl="1" marL="914400" rtl="0" algn="l">
              <a:spcBef>
                <a:spcPts val="0"/>
              </a:spcBef>
              <a:spcAft>
                <a:spcPts val="0"/>
              </a:spcAft>
              <a:buSzPts val="1400"/>
              <a:buChar char="○"/>
            </a:pPr>
            <a:r>
              <a:rPr lang="en"/>
              <a:t>Normalize text by removing capital letters</a:t>
            </a:r>
            <a:endParaRPr/>
          </a:p>
          <a:p>
            <a:pPr indent="-342900" lvl="0" marL="457200" rtl="0" algn="l">
              <a:spcBef>
                <a:spcPts val="0"/>
              </a:spcBef>
              <a:spcAft>
                <a:spcPts val="0"/>
              </a:spcAft>
              <a:buSzPts val="1800"/>
              <a:buChar char="●"/>
            </a:pPr>
            <a:r>
              <a:rPr lang="en"/>
              <a:t>Tokenizing </a:t>
            </a:r>
            <a:endParaRPr/>
          </a:p>
          <a:p>
            <a:pPr indent="-317500" lvl="1" marL="914400" rtl="0" algn="l">
              <a:spcBef>
                <a:spcPts val="0"/>
              </a:spcBef>
              <a:spcAft>
                <a:spcPts val="0"/>
              </a:spcAft>
              <a:buSzPts val="1400"/>
              <a:buChar char="○"/>
            </a:pPr>
            <a:r>
              <a:rPr lang="en"/>
              <a:t>Break text into meaningful ‘tokens’ for analysis, individual words in this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Framework and Methodologies</a:t>
            </a:r>
            <a:endParaRPr/>
          </a:p>
        </p:txBody>
      </p:sp>
      <p:sp>
        <p:nvSpPr>
          <p:cNvPr id="106" name="Google Shape;106;p19"/>
          <p:cNvSpPr txBox="1"/>
          <p:nvPr>
            <p:ph idx="1" type="body"/>
          </p:nvPr>
        </p:nvSpPr>
        <p:spPr>
          <a:xfrm>
            <a:off x="311700" y="1417800"/>
            <a:ext cx="8520600" cy="3434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Models -</a:t>
            </a:r>
            <a:endParaRPr/>
          </a:p>
          <a:p>
            <a:pPr indent="-317500" lvl="1" marL="914400" rtl="0" algn="l">
              <a:spcBef>
                <a:spcPts val="0"/>
              </a:spcBef>
              <a:spcAft>
                <a:spcPts val="0"/>
              </a:spcAft>
              <a:buSzPts val="1400"/>
              <a:buChar char="○"/>
            </a:pPr>
            <a:r>
              <a:rPr lang="en"/>
              <a:t>SVM:</a:t>
            </a:r>
            <a:endParaRPr/>
          </a:p>
          <a:p>
            <a:pPr indent="-317500" lvl="2" marL="1371600" rtl="0" algn="l">
              <a:spcBef>
                <a:spcPts val="0"/>
              </a:spcBef>
              <a:spcAft>
                <a:spcPts val="0"/>
              </a:spcAft>
              <a:buSzPts val="1400"/>
              <a:buChar char="■"/>
            </a:pPr>
            <a:r>
              <a:rPr lang="en"/>
              <a:t>Support Vector Machine, a supervised ML model that classifies data by finding an optimal hyperplane to maximize the distance between each class</a:t>
            </a:r>
            <a:endParaRPr/>
          </a:p>
          <a:p>
            <a:pPr indent="-317500" lvl="1" marL="914400" rtl="0" algn="l">
              <a:spcBef>
                <a:spcPts val="0"/>
              </a:spcBef>
              <a:spcAft>
                <a:spcPts val="0"/>
              </a:spcAft>
              <a:buSzPts val="1400"/>
              <a:buChar char="○"/>
            </a:pPr>
            <a:r>
              <a:rPr lang="en"/>
              <a:t>Multinomial Naive Bayes:</a:t>
            </a:r>
            <a:endParaRPr/>
          </a:p>
          <a:p>
            <a:pPr indent="-317500" lvl="2" marL="1371600" rtl="0" algn="l">
              <a:spcBef>
                <a:spcPts val="0"/>
              </a:spcBef>
              <a:spcAft>
                <a:spcPts val="0"/>
              </a:spcAft>
              <a:buSzPts val="1400"/>
              <a:buChar char="■"/>
            </a:pPr>
            <a:r>
              <a:rPr lang="en"/>
              <a:t>Based on Bayes’ Theorem, ML algorithm which calculates the probability distribution of text data, assumes feature independence</a:t>
            </a:r>
            <a:endParaRPr/>
          </a:p>
          <a:p>
            <a:pPr indent="-342900" lvl="0" marL="457200" rtl="0" algn="l">
              <a:spcBef>
                <a:spcPts val="0"/>
              </a:spcBef>
              <a:spcAft>
                <a:spcPts val="0"/>
              </a:spcAft>
              <a:buSzPts val="1800"/>
              <a:buChar char="●"/>
            </a:pPr>
            <a:r>
              <a:rPr lang="en"/>
              <a:t>Vectorizers -</a:t>
            </a:r>
            <a:endParaRPr/>
          </a:p>
          <a:p>
            <a:pPr indent="-317500" lvl="1" marL="914400" rtl="0" algn="l">
              <a:spcBef>
                <a:spcPts val="0"/>
              </a:spcBef>
              <a:spcAft>
                <a:spcPts val="0"/>
              </a:spcAft>
              <a:buSzPts val="1400"/>
              <a:buChar char="○"/>
            </a:pPr>
            <a:r>
              <a:rPr lang="en"/>
              <a:t>CountVectorizer:</a:t>
            </a:r>
            <a:endParaRPr/>
          </a:p>
          <a:p>
            <a:pPr indent="-317500" lvl="2" marL="1371600" rtl="0" algn="l">
              <a:spcBef>
                <a:spcPts val="0"/>
              </a:spcBef>
              <a:spcAft>
                <a:spcPts val="0"/>
              </a:spcAft>
              <a:buSzPts val="1400"/>
              <a:buChar char="■"/>
            </a:pPr>
            <a:r>
              <a:rPr lang="en"/>
              <a:t>Converts text to sparse numerical matrix of word counts</a:t>
            </a:r>
            <a:endParaRPr/>
          </a:p>
          <a:p>
            <a:pPr indent="-317500" lvl="1" marL="914400" rtl="0" algn="l">
              <a:spcBef>
                <a:spcPts val="0"/>
              </a:spcBef>
              <a:spcAft>
                <a:spcPts val="0"/>
              </a:spcAft>
              <a:buSzPts val="1400"/>
              <a:buChar char="○"/>
            </a:pPr>
            <a:r>
              <a:rPr lang="en"/>
              <a:t>TF-IDF Vectorizer:</a:t>
            </a:r>
            <a:endParaRPr/>
          </a:p>
          <a:p>
            <a:pPr indent="-317500" lvl="2" marL="1371600" rtl="0" algn="l">
              <a:spcBef>
                <a:spcPts val="0"/>
              </a:spcBef>
              <a:spcAft>
                <a:spcPts val="0"/>
              </a:spcAft>
              <a:buSzPts val="1400"/>
              <a:buChar char="■"/>
            </a:pPr>
            <a:r>
              <a:rPr lang="en"/>
              <a:t>Stands for Term Frequency - Inverse Document Frequency</a:t>
            </a:r>
            <a:endParaRPr/>
          </a:p>
          <a:p>
            <a:pPr indent="-317500" lvl="2" marL="1371600" rtl="0" algn="l">
              <a:spcBef>
                <a:spcPts val="0"/>
              </a:spcBef>
              <a:spcAft>
                <a:spcPts val="0"/>
              </a:spcAft>
              <a:buSzPts val="1400"/>
              <a:buChar char="■"/>
            </a:pPr>
            <a:r>
              <a:rPr lang="en"/>
              <a:t>Focuses on the frequency and numerical representation of word importance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2" name="Google Shape;112;p20"/>
          <p:cNvSpPr txBox="1"/>
          <p:nvPr/>
        </p:nvSpPr>
        <p:spPr>
          <a:xfrm>
            <a:off x="1238700" y="1367350"/>
            <a:ext cx="2098500" cy="3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Lato"/>
                <a:ea typeface="Lato"/>
                <a:cs typeface="Lato"/>
                <a:sym typeface="Lato"/>
              </a:rPr>
              <a:t>CountVectorizer</a:t>
            </a:r>
            <a:endParaRPr sz="1800" u="sng">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Accuracy: </a:t>
            </a:r>
            <a:r>
              <a:rPr b="1" lang="en" sz="1800">
                <a:solidFill>
                  <a:schemeClr val="dk1"/>
                </a:solidFill>
                <a:latin typeface="Lato"/>
                <a:ea typeface="Lato"/>
                <a:cs typeface="Lato"/>
                <a:sym typeface="Lato"/>
              </a:rPr>
              <a:t>0.8201</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Precision: </a:t>
            </a:r>
            <a:r>
              <a:rPr b="1" lang="en" sz="1800">
                <a:solidFill>
                  <a:schemeClr val="dk1"/>
                </a:solidFill>
                <a:latin typeface="Lato"/>
                <a:ea typeface="Lato"/>
                <a:cs typeface="Lato"/>
                <a:sym typeface="Lato"/>
              </a:rPr>
              <a:t>0.7082</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Recall: </a:t>
            </a:r>
            <a:r>
              <a:rPr b="1" lang="en" sz="1800">
                <a:solidFill>
                  <a:schemeClr val="dk1"/>
                </a:solidFill>
                <a:latin typeface="Lato"/>
                <a:ea typeface="Lato"/>
                <a:cs typeface="Lato"/>
                <a:sym typeface="Lato"/>
              </a:rPr>
              <a:t>0.8503</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F1 Score: </a:t>
            </a:r>
            <a:r>
              <a:rPr b="1" lang="en" sz="1800">
                <a:solidFill>
                  <a:schemeClr val="dk1"/>
                </a:solidFill>
                <a:latin typeface="Lato"/>
                <a:ea typeface="Lato"/>
                <a:cs typeface="Lato"/>
                <a:sym typeface="Lato"/>
              </a:rPr>
              <a:t>0.7728</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u="sng">
                <a:solidFill>
                  <a:schemeClr val="dk1"/>
                </a:solidFill>
                <a:latin typeface="Lato"/>
                <a:ea typeface="Lato"/>
                <a:cs typeface="Lato"/>
                <a:sym typeface="Lato"/>
              </a:rPr>
              <a:t>TF-IDF</a:t>
            </a:r>
            <a:endParaRPr sz="1800" u="sng">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Accuracy: </a:t>
            </a:r>
            <a:r>
              <a:rPr b="1" lang="en" sz="1800">
                <a:solidFill>
                  <a:schemeClr val="dk1"/>
                </a:solidFill>
                <a:latin typeface="Lato"/>
                <a:ea typeface="Lato"/>
                <a:cs typeface="Lato"/>
                <a:sym typeface="Lato"/>
              </a:rPr>
              <a:t>0.6413</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Precision: </a:t>
            </a:r>
            <a:r>
              <a:rPr b="1" lang="en" sz="1800">
                <a:solidFill>
                  <a:schemeClr val="dk1"/>
                </a:solidFill>
                <a:latin typeface="Lato"/>
                <a:ea typeface="Lato"/>
                <a:cs typeface="Lato"/>
                <a:sym typeface="Lato"/>
              </a:rPr>
              <a:t>1.000</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Recall: </a:t>
            </a:r>
            <a:r>
              <a:rPr b="1" lang="en" sz="1800">
                <a:solidFill>
                  <a:schemeClr val="dk1"/>
                </a:solidFill>
                <a:latin typeface="Lato"/>
                <a:ea typeface="Lato"/>
                <a:cs typeface="Lato"/>
                <a:sym typeface="Lato"/>
              </a:rPr>
              <a:t>0.0028</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F1 Score: </a:t>
            </a:r>
            <a:r>
              <a:rPr b="1" lang="en" sz="1800">
                <a:solidFill>
                  <a:schemeClr val="dk1"/>
                </a:solidFill>
                <a:latin typeface="Lato"/>
                <a:ea typeface="Lato"/>
                <a:cs typeface="Lato"/>
                <a:sym typeface="Lato"/>
              </a:rPr>
              <a:t>0.0056</a:t>
            </a:r>
            <a:endParaRPr b="1" sz="1800">
              <a:solidFill>
                <a:schemeClr val="dk1"/>
              </a:solidFill>
              <a:latin typeface="Lato"/>
              <a:ea typeface="Lato"/>
              <a:cs typeface="Lato"/>
              <a:sym typeface="Lato"/>
            </a:endParaRPr>
          </a:p>
        </p:txBody>
      </p:sp>
      <p:sp>
        <p:nvSpPr>
          <p:cNvPr id="113" name="Google Shape;113;p20"/>
          <p:cNvSpPr txBox="1"/>
          <p:nvPr/>
        </p:nvSpPr>
        <p:spPr>
          <a:xfrm>
            <a:off x="5428150" y="1367350"/>
            <a:ext cx="2098500" cy="3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Lato"/>
                <a:ea typeface="Lato"/>
                <a:cs typeface="Lato"/>
                <a:sym typeface="Lato"/>
              </a:rPr>
              <a:t>CountVectorizer</a:t>
            </a:r>
            <a:endParaRPr sz="1800" u="sng">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Accuracy: </a:t>
            </a:r>
            <a:r>
              <a:rPr b="1" lang="en" sz="1800">
                <a:solidFill>
                  <a:schemeClr val="dk1"/>
                </a:solidFill>
                <a:latin typeface="Lato"/>
                <a:ea typeface="Lato"/>
                <a:cs typeface="Lato"/>
                <a:sym typeface="Lato"/>
              </a:rPr>
              <a:t>0.7348</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Precision: </a:t>
            </a:r>
            <a:r>
              <a:rPr b="1" lang="en" sz="1800">
                <a:solidFill>
                  <a:schemeClr val="dk1"/>
                </a:solidFill>
                <a:latin typeface="Lato"/>
                <a:ea typeface="Lato"/>
                <a:cs typeface="Lato"/>
                <a:sym typeface="Lato"/>
              </a:rPr>
              <a:t>0.6131</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Recall: </a:t>
            </a:r>
            <a:r>
              <a:rPr b="1" lang="en" sz="1800">
                <a:solidFill>
                  <a:schemeClr val="dk1"/>
                </a:solidFill>
                <a:latin typeface="Lato"/>
                <a:ea typeface="Lato"/>
                <a:cs typeface="Lato"/>
                <a:sym typeface="Lato"/>
              </a:rPr>
              <a:t>0.7119</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F1 Score: </a:t>
            </a:r>
            <a:r>
              <a:rPr b="1" lang="en" sz="1800">
                <a:solidFill>
                  <a:schemeClr val="dk1"/>
                </a:solidFill>
                <a:latin typeface="Lato"/>
                <a:ea typeface="Lato"/>
                <a:cs typeface="Lato"/>
                <a:sym typeface="Lato"/>
              </a:rPr>
              <a:t>0.6588</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u="sng">
                <a:solidFill>
                  <a:schemeClr val="dk1"/>
                </a:solidFill>
                <a:latin typeface="Lato"/>
                <a:ea typeface="Lato"/>
                <a:cs typeface="Lato"/>
                <a:sym typeface="Lato"/>
              </a:rPr>
              <a:t>TF-IDF</a:t>
            </a:r>
            <a:endParaRPr sz="1800" u="sng">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Accuracy: </a:t>
            </a:r>
            <a:r>
              <a:rPr b="1" lang="en" sz="1800">
                <a:solidFill>
                  <a:schemeClr val="dk1"/>
                </a:solidFill>
                <a:latin typeface="Lato"/>
                <a:ea typeface="Lato"/>
                <a:cs typeface="Lato"/>
                <a:sym typeface="Lato"/>
              </a:rPr>
              <a:t>0.8252</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Precision: </a:t>
            </a:r>
            <a:r>
              <a:rPr b="1" lang="en" sz="1800">
                <a:solidFill>
                  <a:schemeClr val="dk1"/>
                </a:solidFill>
                <a:latin typeface="Lato"/>
                <a:ea typeface="Lato"/>
                <a:cs typeface="Lato"/>
                <a:sym typeface="Lato"/>
              </a:rPr>
              <a:t>0.7645</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Recall: </a:t>
            </a:r>
            <a:r>
              <a:rPr b="1" lang="en" sz="1800">
                <a:solidFill>
                  <a:schemeClr val="dk1"/>
                </a:solidFill>
                <a:latin typeface="Lato"/>
                <a:ea typeface="Lato"/>
                <a:cs typeface="Lato"/>
                <a:sym typeface="Lato"/>
              </a:rPr>
              <a:t>0.7249</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F1 Score: </a:t>
            </a:r>
            <a:r>
              <a:rPr b="1" lang="en" sz="1800">
                <a:solidFill>
                  <a:schemeClr val="dk1"/>
                </a:solidFill>
                <a:latin typeface="Lato"/>
                <a:ea typeface="Lato"/>
                <a:cs typeface="Lato"/>
                <a:sym typeface="Lato"/>
              </a:rPr>
              <a:t>0.7536</a:t>
            </a:r>
            <a:endParaRPr b="1" sz="1800">
              <a:solidFill>
                <a:schemeClr val="dk1"/>
              </a:solidFill>
              <a:latin typeface="Lato"/>
              <a:ea typeface="Lato"/>
              <a:cs typeface="Lato"/>
              <a:sym typeface="Lato"/>
            </a:endParaRPr>
          </a:p>
        </p:txBody>
      </p:sp>
      <p:sp>
        <p:nvSpPr>
          <p:cNvPr id="114" name="Google Shape;114;p20"/>
          <p:cNvSpPr txBox="1"/>
          <p:nvPr/>
        </p:nvSpPr>
        <p:spPr>
          <a:xfrm rot="-5400000">
            <a:off x="-903275" y="2670650"/>
            <a:ext cx="32346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Lato"/>
                <a:ea typeface="Lato"/>
                <a:cs typeface="Lato"/>
                <a:sym typeface="Lato"/>
              </a:rPr>
              <a:t>Multinomial Naive Bayes</a:t>
            </a:r>
            <a:endParaRPr b="1" sz="1800">
              <a:solidFill>
                <a:schemeClr val="dk1"/>
              </a:solidFill>
              <a:latin typeface="Lato"/>
              <a:ea typeface="Lato"/>
              <a:cs typeface="Lato"/>
              <a:sym typeface="Lato"/>
            </a:endParaRPr>
          </a:p>
        </p:txBody>
      </p:sp>
      <p:sp>
        <p:nvSpPr>
          <p:cNvPr id="115" name="Google Shape;115;p20"/>
          <p:cNvSpPr txBox="1"/>
          <p:nvPr/>
        </p:nvSpPr>
        <p:spPr>
          <a:xfrm rot="-5400000">
            <a:off x="3337325" y="2591750"/>
            <a:ext cx="32346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Lato"/>
                <a:ea typeface="Lato"/>
                <a:cs typeface="Lato"/>
                <a:sym typeface="Lato"/>
              </a:rPr>
              <a:t>Support Vector Machine</a:t>
            </a:r>
            <a:endParaRPr b="1" sz="1800">
              <a:solidFill>
                <a:schemeClr val="dk1"/>
              </a:solidFill>
              <a:latin typeface="Lato"/>
              <a:ea typeface="Lato"/>
              <a:cs typeface="Lato"/>
              <a:sym typeface="Lato"/>
            </a:endParaRPr>
          </a:p>
        </p:txBody>
      </p:sp>
      <p:cxnSp>
        <p:nvCxnSpPr>
          <p:cNvPr id="116" name="Google Shape;116;p20"/>
          <p:cNvCxnSpPr/>
          <p:nvPr/>
        </p:nvCxnSpPr>
        <p:spPr>
          <a:xfrm>
            <a:off x="4276150" y="867850"/>
            <a:ext cx="7800" cy="3976500"/>
          </a:xfrm>
          <a:prstGeom prst="straightConnector1">
            <a:avLst/>
          </a:prstGeom>
          <a:noFill/>
          <a:ln cap="flat" cmpd="sng" w="9525">
            <a:solidFill>
              <a:schemeClr val="dk1"/>
            </a:solidFill>
            <a:prstDash val="solid"/>
            <a:round/>
            <a:headEnd len="med" w="med" type="none"/>
            <a:tailEnd len="med" w="med" type="none"/>
          </a:ln>
        </p:spPr>
      </p:cxnSp>
      <p:sp>
        <p:nvSpPr>
          <p:cNvPr id="117" name="Google Shape;117;p20"/>
          <p:cNvSpPr/>
          <p:nvPr/>
        </p:nvSpPr>
        <p:spPr>
          <a:xfrm>
            <a:off x="1238700" y="1291150"/>
            <a:ext cx="1986600" cy="16632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0"/>
          <p:cNvSpPr/>
          <p:nvPr/>
        </p:nvSpPr>
        <p:spPr>
          <a:xfrm>
            <a:off x="5393900" y="3056600"/>
            <a:ext cx="1986600" cy="16632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Continued</a:t>
            </a:r>
            <a:endParaRPr/>
          </a:p>
        </p:txBody>
      </p:sp>
      <p:sp>
        <p:nvSpPr>
          <p:cNvPr id="124" name="Google Shape;124;p21"/>
          <p:cNvSpPr txBox="1"/>
          <p:nvPr/>
        </p:nvSpPr>
        <p:spPr>
          <a:xfrm>
            <a:off x="1163101" y="1017725"/>
            <a:ext cx="2991000" cy="3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Lato"/>
                <a:ea typeface="Lato"/>
                <a:cs typeface="Lato"/>
                <a:sym typeface="Lato"/>
              </a:rPr>
              <a:t>CountVectorizer</a:t>
            </a:r>
            <a:endParaRPr sz="1800" u="sng">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Positive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day, work, came</a:t>
            </a:r>
            <a:endParaRPr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Negative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Panicbut, spherehis, oldbecuase</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u="sng">
                <a:solidFill>
                  <a:schemeClr val="dk1"/>
                </a:solidFill>
                <a:latin typeface="Lato"/>
                <a:ea typeface="Lato"/>
                <a:cs typeface="Lato"/>
                <a:sym typeface="Lato"/>
              </a:rPr>
              <a:t>TF-IDF</a:t>
            </a:r>
            <a:endParaRPr sz="1800" u="sng">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Positive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old, could, came</a:t>
            </a:r>
            <a:endParaRPr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Negative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takenshowing, ebranch, numberlessvillages</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p:txBody>
      </p:sp>
      <p:sp>
        <p:nvSpPr>
          <p:cNvPr id="125" name="Google Shape;125;p21"/>
          <p:cNvSpPr txBox="1"/>
          <p:nvPr/>
        </p:nvSpPr>
        <p:spPr>
          <a:xfrm rot="-5400000">
            <a:off x="-903275" y="2670650"/>
            <a:ext cx="32346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Lato"/>
                <a:ea typeface="Lato"/>
                <a:cs typeface="Lato"/>
                <a:sym typeface="Lato"/>
              </a:rPr>
              <a:t>Multinomial Naive Bayes</a:t>
            </a:r>
            <a:endParaRPr b="1" sz="1800">
              <a:solidFill>
                <a:schemeClr val="dk1"/>
              </a:solidFill>
              <a:latin typeface="Lato"/>
              <a:ea typeface="Lato"/>
              <a:cs typeface="Lato"/>
              <a:sym typeface="Lato"/>
            </a:endParaRPr>
          </a:p>
        </p:txBody>
      </p:sp>
      <p:sp>
        <p:nvSpPr>
          <p:cNvPr id="126" name="Google Shape;126;p21"/>
          <p:cNvSpPr txBox="1"/>
          <p:nvPr/>
        </p:nvSpPr>
        <p:spPr>
          <a:xfrm rot="-5400000">
            <a:off x="3337325" y="2591750"/>
            <a:ext cx="32346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Lato"/>
                <a:ea typeface="Lato"/>
                <a:cs typeface="Lato"/>
                <a:sym typeface="Lato"/>
              </a:rPr>
              <a:t>Support Vector Machine</a:t>
            </a:r>
            <a:endParaRPr b="1" sz="1800">
              <a:solidFill>
                <a:schemeClr val="dk1"/>
              </a:solidFill>
              <a:latin typeface="Lato"/>
              <a:ea typeface="Lato"/>
              <a:cs typeface="Lato"/>
              <a:sym typeface="Lato"/>
            </a:endParaRPr>
          </a:p>
        </p:txBody>
      </p:sp>
      <p:cxnSp>
        <p:nvCxnSpPr>
          <p:cNvPr id="127" name="Google Shape;127;p21"/>
          <p:cNvCxnSpPr/>
          <p:nvPr/>
        </p:nvCxnSpPr>
        <p:spPr>
          <a:xfrm>
            <a:off x="4276150" y="867850"/>
            <a:ext cx="7800" cy="3976500"/>
          </a:xfrm>
          <a:prstGeom prst="straightConnector1">
            <a:avLst/>
          </a:prstGeom>
          <a:noFill/>
          <a:ln cap="flat" cmpd="sng" w="9525">
            <a:solidFill>
              <a:schemeClr val="dk1"/>
            </a:solidFill>
            <a:prstDash val="solid"/>
            <a:round/>
            <a:headEnd len="med" w="med" type="none"/>
            <a:tailEnd len="med" w="med" type="none"/>
          </a:ln>
        </p:spPr>
      </p:cxnSp>
      <p:sp>
        <p:nvSpPr>
          <p:cNvPr id="128" name="Google Shape;128;p21"/>
          <p:cNvSpPr txBox="1"/>
          <p:nvPr/>
        </p:nvSpPr>
        <p:spPr>
          <a:xfrm>
            <a:off x="5552100" y="1017725"/>
            <a:ext cx="2873100" cy="3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Lato"/>
                <a:ea typeface="Lato"/>
                <a:cs typeface="Lato"/>
                <a:sym typeface="Lato"/>
              </a:rPr>
              <a:t>CountVectorizer</a:t>
            </a:r>
            <a:endParaRPr sz="1800" u="sng">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Positive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war, garden, visit</a:t>
            </a:r>
            <a:endParaRPr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Negative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bird, wing, produced</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u="sng">
                <a:solidFill>
                  <a:schemeClr val="dk1"/>
                </a:solidFill>
                <a:latin typeface="Lato"/>
                <a:ea typeface="Lato"/>
                <a:cs typeface="Lato"/>
                <a:sym typeface="Lato"/>
              </a:rPr>
              <a:t>TF-IDF</a:t>
            </a:r>
            <a:endParaRPr sz="1800" u="sng">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Positive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horse, peter, wiggily</a:t>
            </a:r>
            <a:endParaRPr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Top Negative Features: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syl, mike, patrasche</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b="1" sz="18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