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CE9A66-5B05-49D8-A040-95C8743C30E4}" type="datetimeFigureOut">
              <a:rPr lang="es-MX" smtClean="0"/>
              <a:t>12/10/2023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2FFCFF7-8E46-4149-89BD-D5E32E2E310F}" type="slidenum">
              <a:rPr lang="es-MX" smtClean="0"/>
              <a:t>‹Nº›</a:t>
            </a:fld>
            <a:endParaRPr lang="es-MX"/>
          </a:p>
        </p:txBody>
      </p:sp>
    </p:spTree>
    <p:extLst>
      <p:ext uri="{BB962C8B-B14F-4D97-AF65-F5344CB8AC3E}">
        <p14:creationId xmlns:p14="http://schemas.microsoft.com/office/powerpoint/2010/main" val="2969731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BCE9A66-5B05-49D8-A040-95C8743C30E4}" type="datetimeFigureOut">
              <a:rPr lang="es-MX" smtClean="0"/>
              <a:t>12/10/2023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2FFCFF7-8E46-4149-89BD-D5E32E2E310F}" type="slidenum">
              <a:rPr lang="es-MX" smtClean="0"/>
              <a:t>‹Nº›</a:t>
            </a:fld>
            <a:endParaRPr lang="es-MX"/>
          </a:p>
        </p:txBody>
      </p:sp>
    </p:spTree>
    <p:extLst>
      <p:ext uri="{BB962C8B-B14F-4D97-AF65-F5344CB8AC3E}">
        <p14:creationId xmlns:p14="http://schemas.microsoft.com/office/powerpoint/2010/main" val="359026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BCE9A66-5B05-49D8-A040-95C8743C30E4}" type="datetimeFigureOut">
              <a:rPr lang="es-MX" smtClean="0"/>
              <a:t>12/10/2023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2FFCFF7-8E46-4149-89BD-D5E32E2E310F}" type="slidenum">
              <a:rPr lang="es-MX" smtClean="0"/>
              <a:t>‹Nº›</a:t>
            </a:fld>
            <a:endParaRPr lang="es-MX"/>
          </a:p>
        </p:txBody>
      </p:sp>
    </p:spTree>
    <p:extLst>
      <p:ext uri="{BB962C8B-B14F-4D97-AF65-F5344CB8AC3E}">
        <p14:creationId xmlns:p14="http://schemas.microsoft.com/office/powerpoint/2010/main" val="1448890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BCE9A66-5B05-49D8-A040-95C8743C30E4}" type="datetimeFigureOut">
              <a:rPr lang="es-MX" smtClean="0"/>
              <a:t>12/10/2023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2FFCFF7-8E46-4149-89BD-D5E32E2E310F}"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26989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BCE9A66-5B05-49D8-A040-95C8743C30E4}" type="datetimeFigureOut">
              <a:rPr lang="es-MX" smtClean="0"/>
              <a:t>12/10/2023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2FFCFF7-8E46-4149-89BD-D5E32E2E310F}" type="slidenum">
              <a:rPr lang="es-MX" smtClean="0"/>
              <a:t>‹Nº›</a:t>
            </a:fld>
            <a:endParaRPr lang="es-MX"/>
          </a:p>
        </p:txBody>
      </p:sp>
    </p:spTree>
    <p:extLst>
      <p:ext uri="{BB962C8B-B14F-4D97-AF65-F5344CB8AC3E}">
        <p14:creationId xmlns:p14="http://schemas.microsoft.com/office/powerpoint/2010/main" val="4027987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CE9A66-5B05-49D8-A040-95C8743C30E4}" type="datetimeFigureOut">
              <a:rPr lang="es-MX" smtClean="0"/>
              <a:t>12/10/2023</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2FFCFF7-8E46-4149-89BD-D5E32E2E310F}" type="slidenum">
              <a:rPr lang="es-MX" smtClean="0"/>
              <a:t>‹Nº›</a:t>
            </a:fld>
            <a:endParaRPr lang="es-MX"/>
          </a:p>
        </p:txBody>
      </p:sp>
    </p:spTree>
    <p:extLst>
      <p:ext uri="{BB962C8B-B14F-4D97-AF65-F5344CB8AC3E}">
        <p14:creationId xmlns:p14="http://schemas.microsoft.com/office/powerpoint/2010/main" val="2962991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CE9A66-5B05-49D8-A040-95C8743C30E4}" type="datetimeFigureOut">
              <a:rPr lang="es-MX" smtClean="0"/>
              <a:t>12/10/2023</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2FFCFF7-8E46-4149-89BD-D5E32E2E310F}" type="slidenum">
              <a:rPr lang="es-MX" smtClean="0"/>
              <a:t>‹Nº›</a:t>
            </a:fld>
            <a:endParaRPr lang="es-MX"/>
          </a:p>
        </p:txBody>
      </p:sp>
    </p:spTree>
    <p:extLst>
      <p:ext uri="{BB962C8B-B14F-4D97-AF65-F5344CB8AC3E}">
        <p14:creationId xmlns:p14="http://schemas.microsoft.com/office/powerpoint/2010/main" val="1011019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BCE9A66-5B05-49D8-A040-95C8743C30E4}" type="datetimeFigureOut">
              <a:rPr lang="es-MX" smtClean="0"/>
              <a:t>12/10/2023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2FFCFF7-8E46-4149-89BD-D5E32E2E310F}" type="slidenum">
              <a:rPr lang="es-MX" smtClean="0"/>
              <a:t>‹Nº›</a:t>
            </a:fld>
            <a:endParaRPr lang="es-MX"/>
          </a:p>
        </p:txBody>
      </p:sp>
    </p:spTree>
    <p:extLst>
      <p:ext uri="{BB962C8B-B14F-4D97-AF65-F5344CB8AC3E}">
        <p14:creationId xmlns:p14="http://schemas.microsoft.com/office/powerpoint/2010/main" val="1246396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BCE9A66-5B05-49D8-A040-95C8743C30E4}" type="datetimeFigureOut">
              <a:rPr lang="es-MX" smtClean="0"/>
              <a:t>12/10/2023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2FFCFF7-8E46-4149-89BD-D5E32E2E310F}" type="slidenum">
              <a:rPr lang="es-MX" smtClean="0"/>
              <a:t>‹Nº›</a:t>
            </a:fld>
            <a:endParaRPr lang="es-MX"/>
          </a:p>
        </p:txBody>
      </p:sp>
    </p:spTree>
    <p:extLst>
      <p:ext uri="{BB962C8B-B14F-4D97-AF65-F5344CB8AC3E}">
        <p14:creationId xmlns:p14="http://schemas.microsoft.com/office/powerpoint/2010/main" val="1250078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FBCE9A66-5B05-49D8-A040-95C8743C30E4}" type="datetimeFigureOut">
              <a:rPr lang="es-MX" smtClean="0"/>
              <a:t>12/10/2023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2FFCFF7-8E46-4149-89BD-D5E32E2E310F}" type="slidenum">
              <a:rPr lang="es-MX" smtClean="0"/>
              <a:t>‹Nº›</a:t>
            </a:fld>
            <a:endParaRPr lang="es-MX"/>
          </a:p>
        </p:txBody>
      </p:sp>
    </p:spTree>
    <p:extLst>
      <p:ext uri="{BB962C8B-B14F-4D97-AF65-F5344CB8AC3E}">
        <p14:creationId xmlns:p14="http://schemas.microsoft.com/office/powerpoint/2010/main" val="1437678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BCE9A66-5B05-49D8-A040-95C8743C30E4}" type="datetimeFigureOut">
              <a:rPr lang="es-MX" smtClean="0"/>
              <a:t>12/10/2023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2FFCFF7-8E46-4149-89BD-D5E32E2E310F}" type="slidenum">
              <a:rPr lang="es-MX" smtClean="0"/>
              <a:t>‹Nº›</a:t>
            </a:fld>
            <a:endParaRPr lang="es-MX"/>
          </a:p>
        </p:txBody>
      </p:sp>
    </p:spTree>
    <p:extLst>
      <p:ext uri="{BB962C8B-B14F-4D97-AF65-F5344CB8AC3E}">
        <p14:creationId xmlns:p14="http://schemas.microsoft.com/office/powerpoint/2010/main" val="244704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BCE9A66-5B05-49D8-A040-95C8743C30E4}" type="datetimeFigureOut">
              <a:rPr lang="es-MX" smtClean="0"/>
              <a:t>12/10/2023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2FFCFF7-8E46-4149-89BD-D5E32E2E310F}" type="slidenum">
              <a:rPr lang="es-MX" smtClean="0"/>
              <a:t>‹Nº›</a:t>
            </a:fld>
            <a:endParaRPr lang="es-MX"/>
          </a:p>
        </p:txBody>
      </p:sp>
    </p:spTree>
    <p:extLst>
      <p:ext uri="{BB962C8B-B14F-4D97-AF65-F5344CB8AC3E}">
        <p14:creationId xmlns:p14="http://schemas.microsoft.com/office/powerpoint/2010/main" val="3575122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BCE9A66-5B05-49D8-A040-95C8743C30E4}" type="datetimeFigureOut">
              <a:rPr lang="es-MX" smtClean="0"/>
              <a:t>12/10/2023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2FFCFF7-8E46-4149-89BD-D5E32E2E310F}" type="slidenum">
              <a:rPr lang="es-MX" smtClean="0"/>
              <a:t>‹Nº›</a:t>
            </a:fld>
            <a:endParaRPr lang="es-MX"/>
          </a:p>
        </p:txBody>
      </p:sp>
    </p:spTree>
    <p:extLst>
      <p:ext uri="{BB962C8B-B14F-4D97-AF65-F5344CB8AC3E}">
        <p14:creationId xmlns:p14="http://schemas.microsoft.com/office/powerpoint/2010/main" val="120065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FBCE9A66-5B05-49D8-A040-95C8743C30E4}" type="datetimeFigureOut">
              <a:rPr lang="es-MX" smtClean="0"/>
              <a:t>12/10/2023</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42FFCFF7-8E46-4149-89BD-D5E32E2E310F}" type="slidenum">
              <a:rPr lang="es-MX" smtClean="0"/>
              <a:t>‹Nº›</a:t>
            </a:fld>
            <a:endParaRPr lang="es-MX"/>
          </a:p>
        </p:txBody>
      </p:sp>
    </p:spTree>
    <p:extLst>
      <p:ext uri="{BB962C8B-B14F-4D97-AF65-F5344CB8AC3E}">
        <p14:creationId xmlns:p14="http://schemas.microsoft.com/office/powerpoint/2010/main" val="334291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BCE9A66-5B05-49D8-A040-95C8743C30E4}" type="datetimeFigureOut">
              <a:rPr lang="es-MX" smtClean="0"/>
              <a:t>12/10/2023</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42FFCFF7-8E46-4149-89BD-D5E32E2E310F}" type="slidenum">
              <a:rPr lang="es-MX" smtClean="0"/>
              <a:t>‹Nº›</a:t>
            </a:fld>
            <a:endParaRPr lang="es-MX"/>
          </a:p>
        </p:txBody>
      </p:sp>
    </p:spTree>
    <p:extLst>
      <p:ext uri="{BB962C8B-B14F-4D97-AF65-F5344CB8AC3E}">
        <p14:creationId xmlns:p14="http://schemas.microsoft.com/office/powerpoint/2010/main" val="3127000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FBCE9A66-5B05-49D8-A040-95C8743C30E4}" type="datetimeFigureOut">
              <a:rPr lang="es-MX" smtClean="0"/>
              <a:t>12/10/2023</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42FFCFF7-8E46-4149-89BD-D5E32E2E310F}" type="slidenum">
              <a:rPr lang="es-MX" smtClean="0"/>
              <a:t>‹Nº›</a:t>
            </a:fld>
            <a:endParaRPr lang="es-MX"/>
          </a:p>
        </p:txBody>
      </p:sp>
    </p:spTree>
    <p:extLst>
      <p:ext uri="{BB962C8B-B14F-4D97-AF65-F5344CB8AC3E}">
        <p14:creationId xmlns:p14="http://schemas.microsoft.com/office/powerpoint/2010/main" val="1321708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BCE9A66-5B05-49D8-A040-95C8743C30E4}" type="datetimeFigureOut">
              <a:rPr lang="es-MX" smtClean="0"/>
              <a:t>12/10/2023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2FFCFF7-8E46-4149-89BD-D5E32E2E310F}" type="slidenum">
              <a:rPr lang="es-MX" smtClean="0"/>
              <a:t>‹Nº›</a:t>
            </a:fld>
            <a:endParaRPr lang="es-MX"/>
          </a:p>
        </p:txBody>
      </p:sp>
    </p:spTree>
    <p:extLst>
      <p:ext uri="{BB962C8B-B14F-4D97-AF65-F5344CB8AC3E}">
        <p14:creationId xmlns:p14="http://schemas.microsoft.com/office/powerpoint/2010/main" val="286527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BCE9A66-5B05-49D8-A040-95C8743C30E4}" type="datetimeFigureOut">
              <a:rPr lang="es-MX" smtClean="0"/>
              <a:t>12/10/2023</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2FFCFF7-8E46-4149-89BD-D5E32E2E310F}" type="slidenum">
              <a:rPr lang="es-MX" smtClean="0"/>
              <a:t>‹Nº›</a:t>
            </a:fld>
            <a:endParaRPr lang="es-MX"/>
          </a:p>
        </p:txBody>
      </p:sp>
    </p:spTree>
    <p:extLst>
      <p:ext uri="{BB962C8B-B14F-4D97-AF65-F5344CB8AC3E}">
        <p14:creationId xmlns:p14="http://schemas.microsoft.com/office/powerpoint/2010/main" val="33927239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46F530E-2270-C2D3-1DA2-8A0321B197C1}"/>
              </a:ext>
            </a:extLst>
          </p:cNvPr>
          <p:cNvSpPr/>
          <p:nvPr/>
        </p:nvSpPr>
        <p:spPr>
          <a:xfrm>
            <a:off x="2008980" y="3429000"/>
            <a:ext cx="8174034"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CWE-416: Use After Free</a:t>
            </a:r>
          </a:p>
        </p:txBody>
      </p:sp>
      <p:sp>
        <p:nvSpPr>
          <p:cNvPr id="5" name="Rectángulo 4">
            <a:extLst>
              <a:ext uri="{FF2B5EF4-FFF2-40B4-BE49-F238E27FC236}">
                <a16:creationId xmlns:a16="http://schemas.microsoft.com/office/drawing/2014/main" id="{CC580FE0-5DE4-CCDF-48BE-6A1FA3F76B6A}"/>
              </a:ext>
            </a:extLst>
          </p:cNvPr>
          <p:cNvSpPr/>
          <p:nvPr/>
        </p:nvSpPr>
        <p:spPr>
          <a:xfrm>
            <a:off x="3202836" y="1474304"/>
            <a:ext cx="5786328"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VULNERABILIDADES</a:t>
            </a:r>
          </a:p>
        </p:txBody>
      </p:sp>
      <p:sp>
        <p:nvSpPr>
          <p:cNvPr id="2" name="CuadroTexto 1">
            <a:extLst>
              <a:ext uri="{FF2B5EF4-FFF2-40B4-BE49-F238E27FC236}">
                <a16:creationId xmlns:a16="http://schemas.microsoft.com/office/drawing/2014/main" id="{5678F376-CFAD-3A6E-FE98-64C95E0132C3}"/>
              </a:ext>
            </a:extLst>
          </p:cNvPr>
          <p:cNvSpPr txBox="1"/>
          <p:nvPr/>
        </p:nvSpPr>
        <p:spPr>
          <a:xfrm>
            <a:off x="212035" y="5950226"/>
            <a:ext cx="4717774" cy="369332"/>
          </a:xfrm>
          <a:prstGeom prst="rect">
            <a:avLst/>
          </a:prstGeom>
          <a:noFill/>
        </p:spPr>
        <p:txBody>
          <a:bodyPr wrap="square" rtlCol="0">
            <a:spAutoFit/>
          </a:bodyPr>
          <a:lstStyle/>
          <a:p>
            <a:r>
              <a:rPr lang="es-MX" dirty="0"/>
              <a:t>Alumno: Franco Marthely Arriaga Pech</a:t>
            </a:r>
          </a:p>
        </p:txBody>
      </p:sp>
      <p:sp>
        <p:nvSpPr>
          <p:cNvPr id="3" name="CuadroTexto 2">
            <a:extLst>
              <a:ext uri="{FF2B5EF4-FFF2-40B4-BE49-F238E27FC236}">
                <a16:creationId xmlns:a16="http://schemas.microsoft.com/office/drawing/2014/main" id="{E38FDAD7-2BB6-B7E1-8677-05093010FC73}"/>
              </a:ext>
            </a:extLst>
          </p:cNvPr>
          <p:cNvSpPr txBox="1"/>
          <p:nvPr/>
        </p:nvSpPr>
        <p:spPr>
          <a:xfrm>
            <a:off x="212035" y="6319558"/>
            <a:ext cx="3339548" cy="369332"/>
          </a:xfrm>
          <a:prstGeom prst="rect">
            <a:avLst/>
          </a:prstGeom>
          <a:noFill/>
        </p:spPr>
        <p:txBody>
          <a:bodyPr wrap="square" rtlCol="0">
            <a:spAutoFit/>
          </a:bodyPr>
          <a:lstStyle/>
          <a:p>
            <a:r>
              <a:rPr lang="es-MX" dirty="0"/>
              <a:t>Materia: Programación web</a:t>
            </a:r>
          </a:p>
        </p:txBody>
      </p:sp>
    </p:spTree>
    <p:extLst>
      <p:ext uri="{BB962C8B-B14F-4D97-AF65-F5344CB8AC3E}">
        <p14:creationId xmlns:p14="http://schemas.microsoft.com/office/powerpoint/2010/main" val="3484452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ube 3">
            <a:extLst>
              <a:ext uri="{FF2B5EF4-FFF2-40B4-BE49-F238E27FC236}">
                <a16:creationId xmlns:a16="http://schemas.microsoft.com/office/drawing/2014/main" id="{17D0FE72-5BB2-55F3-9B06-905248B5A8A5}"/>
              </a:ext>
            </a:extLst>
          </p:cNvPr>
          <p:cNvSpPr/>
          <p:nvPr/>
        </p:nvSpPr>
        <p:spPr>
          <a:xfrm>
            <a:off x="92765" y="1459240"/>
            <a:ext cx="6533321" cy="3939519"/>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dirty="0"/>
              <a:t>Use-After-Free (UAF) es una vulnerabilidad relacionada con el uso incorrecto de la memoria dinámica durante la operación del programa. Si después de liberar una ubicación de memoria, un programa no borra el puntero a esa memoria, un atacante puede utilizar el error para piratear el programa.</a:t>
            </a:r>
          </a:p>
        </p:txBody>
      </p:sp>
      <p:pic>
        <p:nvPicPr>
          <p:cNvPr id="1026" name="Picture 2" descr="Qué es un análisis de vulnerabilidades? - SAYNET">
            <a:extLst>
              <a:ext uri="{FF2B5EF4-FFF2-40B4-BE49-F238E27FC236}">
                <a16:creationId xmlns:a16="http://schemas.microsoft.com/office/drawing/2014/main" id="{A9CC21BC-ADF2-5748-0EDB-39A6111465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0836"/>
          <a:stretch/>
        </p:blipFill>
        <p:spPr bwMode="auto">
          <a:xfrm>
            <a:off x="6387548" y="4111094"/>
            <a:ext cx="5711687" cy="274690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D3D6E530-DDFC-2D28-2DB1-9298FE8C51DC}"/>
              </a:ext>
            </a:extLst>
          </p:cNvPr>
          <p:cNvSpPr/>
          <p:nvPr/>
        </p:nvSpPr>
        <p:spPr>
          <a:xfrm>
            <a:off x="4587836" y="158163"/>
            <a:ext cx="3203121" cy="830997"/>
          </a:xfrm>
          <a:prstGeom prst="rect">
            <a:avLst/>
          </a:prstGeom>
          <a:noFill/>
        </p:spPr>
        <p:txBody>
          <a:bodyPr wrap="none" lIns="91440" tIns="45720" rIns="91440" bIns="45720">
            <a:spAutoFit/>
          </a:bodyPr>
          <a:lstStyle/>
          <a:p>
            <a:pPr algn="ctr"/>
            <a:r>
              <a:rPr lang="es-ES" sz="4800" dirty="0">
                <a:ln w="0"/>
                <a:effectLst>
                  <a:outerShdw blurRad="38100" dist="19050" dir="2700000" algn="tl" rotWithShape="0">
                    <a:schemeClr val="dk1">
                      <a:alpha val="40000"/>
                    </a:schemeClr>
                  </a:outerShdw>
                </a:effectLst>
              </a:rPr>
              <a:t>¿Qué es?</a:t>
            </a:r>
            <a:r>
              <a:rPr lang="es-ES" sz="4800" b="0" cap="none" spc="0" dirty="0">
                <a:ln w="0"/>
                <a:solidFill>
                  <a:schemeClr val="tx1"/>
                </a:solidFill>
                <a:effectLst>
                  <a:outerShdw blurRad="38100" dist="19050" dir="2700000" algn="tl" rotWithShape="0">
                    <a:schemeClr val="dk1">
                      <a:alpha val="40000"/>
                    </a:schemeClr>
                  </a:outerShdw>
                </a:effectLst>
              </a:rPr>
              <a:t> </a:t>
            </a:r>
          </a:p>
        </p:txBody>
      </p:sp>
    </p:spTree>
    <p:extLst>
      <p:ext uri="{BB962C8B-B14F-4D97-AF65-F5344CB8AC3E}">
        <p14:creationId xmlns:p14="http://schemas.microsoft.com/office/powerpoint/2010/main" val="347388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EA06335-7E44-0EA7-115F-CCB0CEC22047}"/>
              </a:ext>
            </a:extLst>
          </p:cNvPr>
          <p:cNvSpPr/>
          <p:nvPr/>
        </p:nvSpPr>
        <p:spPr>
          <a:xfrm>
            <a:off x="505742" y="872052"/>
            <a:ext cx="3376244" cy="369332"/>
          </a:xfrm>
          <a:prstGeom prst="rect">
            <a:avLst/>
          </a:prstGeom>
          <a:noFill/>
        </p:spPr>
        <p:txBody>
          <a:bodyPr wrap="none" lIns="91440" tIns="45720" rIns="91440" bIns="45720">
            <a:spAutoFit/>
          </a:bodyPr>
          <a:lstStyle/>
          <a:p>
            <a:pPr algn="ctr"/>
            <a:r>
              <a:rPr lang="es-ES" b="0" cap="none" spc="0" dirty="0">
                <a:ln w="0"/>
                <a:solidFill>
                  <a:schemeClr val="tx1"/>
                </a:solidFill>
                <a:effectLst>
                  <a:outerShdw blurRad="38100" dist="19050" dir="2700000" algn="tl" rotWithShape="0">
                    <a:schemeClr val="dk1">
                      <a:alpha val="40000"/>
                    </a:schemeClr>
                  </a:outerShdw>
                </a:effectLst>
              </a:rPr>
              <a:t>Probabilida</a:t>
            </a:r>
            <a:r>
              <a:rPr lang="es-ES" dirty="0">
                <a:ln w="0"/>
                <a:effectLst>
                  <a:outerShdw blurRad="38100" dist="19050" dir="2700000" algn="tl" rotWithShape="0">
                    <a:schemeClr val="dk1">
                      <a:alpha val="40000"/>
                    </a:schemeClr>
                  </a:outerShdw>
                </a:effectLst>
              </a:rPr>
              <a:t>d de que ocurra</a:t>
            </a:r>
            <a:r>
              <a:rPr lang="es-ES" b="0" cap="none" spc="0" dirty="0">
                <a:ln w="0"/>
                <a:solidFill>
                  <a:schemeClr val="tx1"/>
                </a:solidFill>
                <a:effectLst>
                  <a:outerShdw blurRad="38100" dist="19050" dir="2700000" algn="tl" rotWithShape="0">
                    <a:schemeClr val="dk1">
                      <a:alpha val="40000"/>
                    </a:schemeClr>
                  </a:outerShdw>
                </a:effectLst>
              </a:rPr>
              <a:t> </a:t>
            </a:r>
          </a:p>
        </p:txBody>
      </p:sp>
      <p:sp>
        <p:nvSpPr>
          <p:cNvPr id="5" name="Flecha: a la derecha 4">
            <a:extLst>
              <a:ext uri="{FF2B5EF4-FFF2-40B4-BE49-F238E27FC236}">
                <a16:creationId xmlns:a16="http://schemas.microsoft.com/office/drawing/2014/main" id="{6F9C53F2-FA4E-1A05-3E69-C5F176DB0556}"/>
              </a:ext>
            </a:extLst>
          </p:cNvPr>
          <p:cNvSpPr/>
          <p:nvPr/>
        </p:nvSpPr>
        <p:spPr>
          <a:xfrm rot="16200000">
            <a:off x="928986" y="1628322"/>
            <a:ext cx="736576" cy="6206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5">
            <a:extLst>
              <a:ext uri="{FF2B5EF4-FFF2-40B4-BE49-F238E27FC236}">
                <a16:creationId xmlns:a16="http://schemas.microsoft.com/office/drawing/2014/main" id="{C6D08341-E387-2715-65FD-A503FCA5BD61}"/>
              </a:ext>
            </a:extLst>
          </p:cNvPr>
          <p:cNvSpPr/>
          <p:nvPr/>
        </p:nvSpPr>
        <p:spPr>
          <a:xfrm>
            <a:off x="2177464" y="1765888"/>
            <a:ext cx="1046922" cy="6471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ALTA</a:t>
            </a:r>
          </a:p>
        </p:txBody>
      </p:sp>
      <p:sp>
        <p:nvSpPr>
          <p:cNvPr id="2" name="Nube 1">
            <a:extLst>
              <a:ext uri="{FF2B5EF4-FFF2-40B4-BE49-F238E27FC236}">
                <a16:creationId xmlns:a16="http://schemas.microsoft.com/office/drawing/2014/main" id="{0DD3BA1E-B339-1A82-B117-66632D41B3EE}"/>
              </a:ext>
            </a:extLst>
          </p:cNvPr>
          <p:cNvSpPr/>
          <p:nvPr/>
        </p:nvSpPr>
        <p:spPr>
          <a:xfrm>
            <a:off x="2537218" y="2898770"/>
            <a:ext cx="4651513" cy="2637183"/>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b="0" i="0" dirty="0">
                <a:solidFill>
                  <a:schemeClr val="tx1"/>
                </a:solidFill>
                <a:effectLst/>
                <a:latin typeface="Verdana" panose="020B0604030504040204" pitchFamily="34" charset="0"/>
              </a:rPr>
              <a:t>Hacer referencia a la memoria después de haberla liberado puede provocar que un programa falle, utilice valores inesperados o ejecute código.</a:t>
            </a:r>
            <a:endParaRPr lang="es-MX" dirty="0">
              <a:solidFill>
                <a:schemeClr val="tx1"/>
              </a:solidFill>
            </a:endParaRPr>
          </a:p>
        </p:txBody>
      </p:sp>
      <p:sp>
        <p:nvSpPr>
          <p:cNvPr id="3" name="Nube 2">
            <a:extLst>
              <a:ext uri="{FF2B5EF4-FFF2-40B4-BE49-F238E27FC236}">
                <a16:creationId xmlns:a16="http://schemas.microsoft.com/office/drawing/2014/main" id="{E6088BE4-12EB-74BE-B740-3ADB855CEB79}"/>
              </a:ext>
            </a:extLst>
          </p:cNvPr>
          <p:cNvSpPr/>
          <p:nvPr/>
        </p:nvSpPr>
        <p:spPr>
          <a:xfrm>
            <a:off x="5642366" y="1241384"/>
            <a:ext cx="3445565" cy="2076091"/>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Elija un lenguaje que proporcione administración automática de memoria.</a:t>
            </a:r>
          </a:p>
        </p:txBody>
      </p:sp>
      <p:sp>
        <p:nvSpPr>
          <p:cNvPr id="8" name="Nube 7">
            <a:extLst>
              <a:ext uri="{FF2B5EF4-FFF2-40B4-BE49-F238E27FC236}">
                <a16:creationId xmlns:a16="http://schemas.microsoft.com/office/drawing/2014/main" id="{C5BB2E9F-6854-F1F6-2920-601891BF7B04}"/>
              </a:ext>
            </a:extLst>
          </p:cNvPr>
          <p:cNvSpPr/>
          <p:nvPr/>
        </p:nvSpPr>
        <p:spPr>
          <a:xfrm>
            <a:off x="7188731" y="3317475"/>
            <a:ext cx="4768622" cy="3314987"/>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Al liberar punteros, asegúrese de configurarlos en NULL una vez que se liberen. Sin embargo, la utilización de estructuras de datos múltiples o complejas puede reducir la utilidad de esta estrategia.</a:t>
            </a:r>
          </a:p>
        </p:txBody>
      </p:sp>
      <p:sp>
        <p:nvSpPr>
          <p:cNvPr id="9" name="Rectángulo 8">
            <a:extLst>
              <a:ext uri="{FF2B5EF4-FFF2-40B4-BE49-F238E27FC236}">
                <a16:creationId xmlns:a16="http://schemas.microsoft.com/office/drawing/2014/main" id="{0CD85E01-603E-FDEA-FDFA-6EFCB27F4288}"/>
              </a:ext>
            </a:extLst>
          </p:cNvPr>
          <p:cNvSpPr/>
          <p:nvPr/>
        </p:nvSpPr>
        <p:spPr>
          <a:xfrm>
            <a:off x="6308379" y="502720"/>
            <a:ext cx="1431802" cy="369332"/>
          </a:xfrm>
          <a:prstGeom prst="rect">
            <a:avLst/>
          </a:prstGeom>
          <a:noFill/>
        </p:spPr>
        <p:txBody>
          <a:bodyPr wrap="none" lIns="91440" tIns="45720" rIns="91440" bIns="45720">
            <a:spAutoFit/>
          </a:bodyPr>
          <a:lstStyle/>
          <a:p>
            <a:pPr algn="ctr"/>
            <a:r>
              <a:rPr lang="es-ES" dirty="0">
                <a:ln w="0"/>
                <a:effectLst>
                  <a:outerShdw blurRad="38100" dist="19050" dir="2700000" algn="tl" rotWithShape="0">
                    <a:schemeClr val="dk1">
                      <a:alpha val="40000"/>
                    </a:schemeClr>
                  </a:outerShdw>
                </a:effectLst>
              </a:rPr>
              <a:t>Mitigación</a:t>
            </a:r>
            <a:r>
              <a:rPr lang="es-ES" b="0" cap="none" spc="0" dirty="0">
                <a:ln w="0"/>
                <a:solidFill>
                  <a:schemeClr val="tx1"/>
                </a:solidFill>
                <a:effectLst>
                  <a:outerShdw blurRad="38100" dist="19050" dir="2700000" algn="tl" rotWithShape="0">
                    <a:schemeClr val="dk1">
                      <a:alpha val="40000"/>
                    </a:schemeClr>
                  </a:outerShdw>
                </a:effectLst>
              </a:rPr>
              <a:t> </a:t>
            </a:r>
          </a:p>
        </p:txBody>
      </p:sp>
      <p:pic>
        <p:nvPicPr>
          <p:cNvPr id="10" name="Imagen 9">
            <a:extLst>
              <a:ext uri="{FF2B5EF4-FFF2-40B4-BE49-F238E27FC236}">
                <a16:creationId xmlns:a16="http://schemas.microsoft.com/office/drawing/2014/main" id="{14C76BEC-1DF4-AF1C-830E-1077F1855C42}"/>
              </a:ext>
            </a:extLst>
          </p:cNvPr>
          <p:cNvPicPr>
            <a:picLocks noChangeAspect="1"/>
          </p:cNvPicPr>
          <p:nvPr/>
        </p:nvPicPr>
        <p:blipFill rotWithShape="1">
          <a:blip r:embed="rId2">
            <a:extLst>
              <a:ext uri="{28A0092B-C50C-407E-A947-70E740481C1C}">
                <a14:useLocalDpi xmlns:a14="http://schemas.microsoft.com/office/drawing/2010/main" val="0"/>
              </a:ext>
            </a:extLst>
          </a:blip>
          <a:srcRect l="29231" t="37742"/>
          <a:stretch/>
        </p:blipFill>
        <p:spPr>
          <a:xfrm>
            <a:off x="0" y="4786515"/>
            <a:ext cx="3376244" cy="2071485"/>
          </a:xfrm>
          <a:prstGeom prst="rect">
            <a:avLst/>
          </a:prstGeom>
        </p:spPr>
      </p:pic>
    </p:spTree>
    <p:extLst>
      <p:ext uri="{BB962C8B-B14F-4D97-AF65-F5344CB8AC3E}">
        <p14:creationId xmlns:p14="http://schemas.microsoft.com/office/powerpoint/2010/main" val="3105563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E66F3B3-9441-7CD9-D32D-73DB7ED6F177}"/>
              </a:ext>
            </a:extLst>
          </p:cNvPr>
          <p:cNvSpPr/>
          <p:nvPr/>
        </p:nvSpPr>
        <p:spPr>
          <a:xfrm>
            <a:off x="1974303" y="544199"/>
            <a:ext cx="2387193" cy="707886"/>
          </a:xfrm>
          <a:prstGeom prst="rect">
            <a:avLst/>
          </a:prstGeom>
          <a:noFill/>
        </p:spPr>
        <p:txBody>
          <a:bodyPr wrap="none" lIns="91440" tIns="45720" rIns="91440" bIns="45720">
            <a:spAutoFit/>
          </a:bodyPr>
          <a:lstStyle/>
          <a:p>
            <a:pPr algn="ctr"/>
            <a:r>
              <a:rPr lang="es-ES" sz="4000" dirty="0">
                <a:ln w="0"/>
                <a:effectLst>
                  <a:outerShdw blurRad="38100" dist="19050" dir="2700000" algn="tl" rotWithShape="0">
                    <a:schemeClr val="dk1">
                      <a:alpha val="40000"/>
                    </a:schemeClr>
                  </a:outerShdw>
                </a:effectLst>
              </a:rPr>
              <a:t>Impacto</a:t>
            </a:r>
            <a:r>
              <a:rPr lang="es-ES" b="0" cap="none" spc="0" dirty="0">
                <a:ln w="0"/>
                <a:solidFill>
                  <a:schemeClr val="tx1"/>
                </a:solidFill>
                <a:effectLst>
                  <a:outerShdw blurRad="38100" dist="19050" dir="2700000" algn="tl" rotWithShape="0">
                    <a:schemeClr val="dk1">
                      <a:alpha val="40000"/>
                    </a:schemeClr>
                  </a:outerShdw>
                </a:effectLst>
              </a:rPr>
              <a:t> </a:t>
            </a:r>
          </a:p>
        </p:txBody>
      </p:sp>
      <p:sp>
        <p:nvSpPr>
          <p:cNvPr id="5" name="Nube 4">
            <a:extLst>
              <a:ext uri="{FF2B5EF4-FFF2-40B4-BE49-F238E27FC236}">
                <a16:creationId xmlns:a16="http://schemas.microsoft.com/office/drawing/2014/main" id="{F37BCAF3-1203-115D-856D-214616C3AB8E}"/>
              </a:ext>
            </a:extLst>
          </p:cNvPr>
          <p:cNvSpPr/>
          <p:nvPr/>
        </p:nvSpPr>
        <p:spPr>
          <a:xfrm>
            <a:off x="463357" y="3325434"/>
            <a:ext cx="4532243" cy="3386793"/>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a:t>El uso de memoria previamente liberada puede dañar datos válidos, si el área de memoria en cuestión se ha asignado y utilizado correctamente en otro lugar.</a:t>
            </a:r>
          </a:p>
        </p:txBody>
      </p:sp>
      <p:sp>
        <p:nvSpPr>
          <p:cNvPr id="6" name="Nube 5">
            <a:extLst>
              <a:ext uri="{FF2B5EF4-FFF2-40B4-BE49-F238E27FC236}">
                <a16:creationId xmlns:a16="http://schemas.microsoft.com/office/drawing/2014/main" id="{1597DCF0-D7F2-0ECC-29BA-2033268D4AF6}"/>
              </a:ext>
            </a:extLst>
          </p:cNvPr>
          <p:cNvSpPr/>
          <p:nvPr/>
        </p:nvSpPr>
        <p:spPr>
          <a:xfrm>
            <a:off x="4995600" y="1252085"/>
            <a:ext cx="4532243" cy="3386793"/>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Si la consolidación de fragmentos se produce después del uso de datos previamente liberados, el proceso puede fallar cuando se utilizan datos no válidos como información de fragmentos.</a:t>
            </a:r>
          </a:p>
        </p:txBody>
      </p:sp>
      <p:pic>
        <p:nvPicPr>
          <p:cNvPr id="8" name="Imagen 7">
            <a:extLst>
              <a:ext uri="{FF2B5EF4-FFF2-40B4-BE49-F238E27FC236}">
                <a16:creationId xmlns:a16="http://schemas.microsoft.com/office/drawing/2014/main" id="{17F74075-A25B-8A30-303B-CCB5510C6F52}"/>
              </a:ext>
            </a:extLst>
          </p:cNvPr>
          <p:cNvPicPr>
            <a:picLocks noChangeAspect="1"/>
          </p:cNvPicPr>
          <p:nvPr/>
        </p:nvPicPr>
        <p:blipFill rotWithShape="1">
          <a:blip r:embed="rId2">
            <a:extLst>
              <a:ext uri="{28A0092B-C50C-407E-A947-70E740481C1C}">
                <a14:useLocalDpi xmlns:a14="http://schemas.microsoft.com/office/drawing/2010/main" val="0"/>
              </a:ext>
            </a:extLst>
          </a:blip>
          <a:srcRect l="28629" t="39257" r="24705"/>
          <a:stretch/>
        </p:blipFill>
        <p:spPr>
          <a:xfrm>
            <a:off x="8909585" y="4022035"/>
            <a:ext cx="2963420" cy="2690192"/>
          </a:xfrm>
          <a:prstGeom prst="rect">
            <a:avLst/>
          </a:prstGeom>
        </p:spPr>
      </p:pic>
    </p:spTree>
    <p:extLst>
      <p:ext uri="{BB962C8B-B14F-4D97-AF65-F5344CB8AC3E}">
        <p14:creationId xmlns:p14="http://schemas.microsoft.com/office/powerpoint/2010/main" val="1855029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66EC569E-3B0E-6F0A-E838-13FB6A5DEE36}"/>
              </a:ext>
            </a:extLst>
          </p:cNvPr>
          <p:cNvSpPr/>
          <p:nvPr/>
        </p:nvSpPr>
        <p:spPr>
          <a:xfrm>
            <a:off x="2372139" y="1219201"/>
            <a:ext cx="6573078" cy="54996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s-MX" b="0" i="0" dirty="0">
                <a:solidFill>
                  <a:srgbClr val="000000"/>
                </a:solidFill>
                <a:effectLst/>
                <a:latin typeface="Verdana" panose="020B0604030504040204" pitchFamily="34" charset="0"/>
              </a:rPr>
              <a:t>#include &lt;</a:t>
            </a:r>
            <a:r>
              <a:rPr lang="es-MX" b="0" i="0" dirty="0" err="1">
                <a:solidFill>
                  <a:srgbClr val="000000"/>
                </a:solidFill>
                <a:effectLst/>
                <a:latin typeface="Verdana" panose="020B0604030504040204" pitchFamily="34" charset="0"/>
              </a:rPr>
              <a:t>stdio.h</a:t>
            </a:r>
            <a:r>
              <a:rPr lang="es-MX" b="0" i="0" dirty="0">
                <a:solidFill>
                  <a:srgbClr val="000000"/>
                </a:solidFill>
                <a:effectLst/>
                <a:latin typeface="Verdana" panose="020B0604030504040204" pitchFamily="34" charset="0"/>
              </a:rPr>
              <a:t>&gt;</a:t>
            </a:r>
            <a:br>
              <a:rPr lang="es-MX" dirty="0"/>
            </a:br>
            <a:r>
              <a:rPr lang="es-MX" b="0" i="0" dirty="0">
                <a:solidFill>
                  <a:srgbClr val="000000"/>
                </a:solidFill>
                <a:effectLst/>
                <a:latin typeface="Verdana" panose="020B0604030504040204" pitchFamily="34" charset="0"/>
              </a:rPr>
              <a:t>#include &lt;</a:t>
            </a:r>
            <a:r>
              <a:rPr lang="es-MX" b="0" i="0" dirty="0" err="1">
                <a:solidFill>
                  <a:srgbClr val="000000"/>
                </a:solidFill>
                <a:effectLst/>
                <a:latin typeface="Verdana" panose="020B0604030504040204" pitchFamily="34" charset="0"/>
              </a:rPr>
              <a:t>unistd.h</a:t>
            </a:r>
            <a:r>
              <a:rPr lang="es-MX" b="0" i="0" dirty="0">
                <a:solidFill>
                  <a:srgbClr val="000000"/>
                </a:solidFill>
                <a:effectLst/>
                <a:latin typeface="Verdana" panose="020B0604030504040204" pitchFamily="34" charset="0"/>
              </a:rPr>
              <a:t>&gt;</a:t>
            </a:r>
            <a:br>
              <a:rPr lang="es-MX" dirty="0"/>
            </a:br>
            <a:r>
              <a:rPr lang="es-MX" b="0" i="0" dirty="0">
                <a:solidFill>
                  <a:srgbClr val="000000"/>
                </a:solidFill>
                <a:effectLst/>
                <a:latin typeface="Verdana" panose="020B0604030504040204" pitchFamily="34" charset="0"/>
              </a:rPr>
              <a:t>#define BUFSIZER1 512</a:t>
            </a:r>
            <a:br>
              <a:rPr lang="es-MX" dirty="0"/>
            </a:br>
            <a:r>
              <a:rPr lang="es-MX" b="0" i="0" dirty="0">
                <a:solidFill>
                  <a:srgbClr val="000000"/>
                </a:solidFill>
                <a:effectLst/>
                <a:latin typeface="Verdana" panose="020B0604030504040204" pitchFamily="34" charset="0"/>
              </a:rPr>
              <a:t>#define BUFSIZER2 ((BUFSIZER1/2) - 8)</a:t>
            </a:r>
            <a:br>
              <a:rPr lang="es-MX" dirty="0"/>
            </a:br>
            <a:r>
              <a:rPr lang="es-MX" b="0" i="0" dirty="0" err="1">
                <a:solidFill>
                  <a:srgbClr val="000000"/>
                </a:solidFill>
                <a:effectLst/>
                <a:latin typeface="Verdana" panose="020B0604030504040204" pitchFamily="34" charset="0"/>
              </a:rPr>
              <a:t>int</a:t>
            </a:r>
            <a:r>
              <a:rPr lang="es-MX" b="0" i="0" dirty="0">
                <a:solidFill>
                  <a:srgbClr val="000000"/>
                </a:solidFill>
                <a:effectLst/>
                <a:latin typeface="Verdana" panose="020B0604030504040204" pitchFamily="34" charset="0"/>
              </a:rPr>
              <a:t> </a:t>
            </a:r>
            <a:r>
              <a:rPr lang="es-MX" b="0" i="0" dirty="0" err="1">
                <a:solidFill>
                  <a:srgbClr val="000000"/>
                </a:solidFill>
                <a:effectLst/>
                <a:latin typeface="Verdana" panose="020B0604030504040204" pitchFamily="34" charset="0"/>
              </a:rPr>
              <a:t>main</a:t>
            </a:r>
            <a:r>
              <a:rPr lang="es-MX" b="0" i="0" dirty="0">
                <a:solidFill>
                  <a:srgbClr val="000000"/>
                </a:solidFill>
                <a:effectLst/>
                <a:latin typeface="Verdana" panose="020B0604030504040204" pitchFamily="34" charset="0"/>
              </a:rPr>
              <a:t>(</a:t>
            </a:r>
            <a:r>
              <a:rPr lang="es-MX" b="0" i="0" dirty="0" err="1">
                <a:solidFill>
                  <a:srgbClr val="000000"/>
                </a:solidFill>
                <a:effectLst/>
                <a:latin typeface="Verdana" panose="020B0604030504040204" pitchFamily="34" charset="0"/>
              </a:rPr>
              <a:t>int</a:t>
            </a:r>
            <a:r>
              <a:rPr lang="es-MX" b="0" i="0" dirty="0">
                <a:solidFill>
                  <a:srgbClr val="000000"/>
                </a:solidFill>
                <a:effectLst/>
                <a:latin typeface="Verdana" panose="020B0604030504040204" pitchFamily="34" charset="0"/>
              </a:rPr>
              <a:t> </a:t>
            </a:r>
            <a:r>
              <a:rPr lang="es-MX" b="0" i="0" dirty="0" err="1">
                <a:solidFill>
                  <a:srgbClr val="000000"/>
                </a:solidFill>
                <a:effectLst/>
                <a:latin typeface="Verdana" panose="020B0604030504040204" pitchFamily="34" charset="0"/>
              </a:rPr>
              <a:t>argc</a:t>
            </a:r>
            <a:r>
              <a:rPr lang="es-MX" b="0" i="0" dirty="0">
                <a:solidFill>
                  <a:srgbClr val="000000"/>
                </a:solidFill>
                <a:effectLst/>
                <a:latin typeface="Verdana" panose="020B0604030504040204" pitchFamily="34" charset="0"/>
              </a:rPr>
              <a:t>, </a:t>
            </a:r>
            <a:r>
              <a:rPr lang="es-MX" b="0" i="0" dirty="0" err="1">
                <a:solidFill>
                  <a:srgbClr val="000000"/>
                </a:solidFill>
                <a:effectLst/>
                <a:latin typeface="Verdana" panose="020B0604030504040204" pitchFamily="34" charset="0"/>
              </a:rPr>
              <a:t>char</a:t>
            </a:r>
            <a:r>
              <a:rPr lang="es-MX" b="0" i="0" dirty="0">
                <a:solidFill>
                  <a:srgbClr val="000000"/>
                </a:solidFill>
                <a:effectLst/>
                <a:latin typeface="Verdana" panose="020B0604030504040204" pitchFamily="34" charset="0"/>
              </a:rPr>
              <a:t> **</a:t>
            </a:r>
            <a:r>
              <a:rPr lang="es-MX" b="0" i="0" dirty="0" err="1">
                <a:solidFill>
                  <a:srgbClr val="000000"/>
                </a:solidFill>
                <a:effectLst/>
                <a:latin typeface="Verdana" panose="020B0604030504040204" pitchFamily="34" charset="0"/>
              </a:rPr>
              <a:t>argv</a:t>
            </a:r>
            <a:r>
              <a:rPr lang="es-MX" b="0" i="0" dirty="0">
                <a:solidFill>
                  <a:srgbClr val="000000"/>
                </a:solidFill>
                <a:effectLst/>
                <a:latin typeface="Verdana" panose="020B0604030504040204" pitchFamily="34" charset="0"/>
              </a:rPr>
              <a:t>) {</a:t>
            </a:r>
            <a:r>
              <a:rPr lang="es-MX" b="0" i="0" dirty="0" err="1">
                <a:solidFill>
                  <a:srgbClr val="000000"/>
                </a:solidFill>
                <a:effectLst/>
                <a:latin typeface="Verdana" panose="020B0604030504040204" pitchFamily="34" charset="0"/>
              </a:rPr>
              <a:t>char</a:t>
            </a:r>
            <a:r>
              <a:rPr lang="es-MX" b="0" i="0" dirty="0">
                <a:solidFill>
                  <a:srgbClr val="000000"/>
                </a:solidFill>
                <a:effectLst/>
                <a:latin typeface="Verdana" panose="020B0604030504040204" pitchFamily="34" charset="0"/>
              </a:rPr>
              <a:t> *buf1R1;</a:t>
            </a:r>
            <a:br>
              <a:rPr lang="es-MX" b="0" i="0" dirty="0">
                <a:solidFill>
                  <a:srgbClr val="000000"/>
                </a:solidFill>
                <a:effectLst/>
                <a:latin typeface="Verdana" panose="020B0604030504040204" pitchFamily="34" charset="0"/>
              </a:rPr>
            </a:br>
            <a:r>
              <a:rPr lang="es-MX" b="0" i="0" dirty="0" err="1">
                <a:solidFill>
                  <a:srgbClr val="000000"/>
                </a:solidFill>
                <a:effectLst/>
                <a:latin typeface="Verdana" panose="020B0604030504040204" pitchFamily="34" charset="0"/>
              </a:rPr>
              <a:t>char</a:t>
            </a:r>
            <a:r>
              <a:rPr lang="es-MX" b="0" i="0" dirty="0">
                <a:solidFill>
                  <a:srgbClr val="000000"/>
                </a:solidFill>
                <a:effectLst/>
                <a:latin typeface="Verdana" panose="020B0604030504040204" pitchFamily="34" charset="0"/>
              </a:rPr>
              <a:t> *buf2R1;</a:t>
            </a:r>
            <a:br>
              <a:rPr lang="es-MX" b="0" i="0" dirty="0">
                <a:solidFill>
                  <a:srgbClr val="000000"/>
                </a:solidFill>
                <a:effectLst/>
                <a:latin typeface="Verdana" panose="020B0604030504040204" pitchFamily="34" charset="0"/>
              </a:rPr>
            </a:br>
            <a:r>
              <a:rPr lang="es-MX" b="0" i="0" dirty="0" err="1">
                <a:solidFill>
                  <a:srgbClr val="000000"/>
                </a:solidFill>
                <a:effectLst/>
                <a:latin typeface="Verdana" panose="020B0604030504040204" pitchFamily="34" charset="0"/>
              </a:rPr>
              <a:t>char</a:t>
            </a:r>
            <a:r>
              <a:rPr lang="es-MX" b="0" i="0" dirty="0">
                <a:solidFill>
                  <a:srgbClr val="000000"/>
                </a:solidFill>
                <a:effectLst/>
                <a:latin typeface="Verdana" panose="020B0604030504040204" pitchFamily="34" charset="0"/>
              </a:rPr>
              <a:t> *buf2R2;</a:t>
            </a:r>
            <a:br>
              <a:rPr lang="es-MX" b="0" i="0" dirty="0">
                <a:solidFill>
                  <a:srgbClr val="000000"/>
                </a:solidFill>
                <a:effectLst/>
                <a:latin typeface="Verdana" panose="020B0604030504040204" pitchFamily="34" charset="0"/>
              </a:rPr>
            </a:br>
            <a:r>
              <a:rPr lang="es-MX" b="0" i="0" dirty="0" err="1">
                <a:solidFill>
                  <a:srgbClr val="000000"/>
                </a:solidFill>
                <a:effectLst/>
                <a:latin typeface="Verdana" panose="020B0604030504040204" pitchFamily="34" charset="0"/>
              </a:rPr>
              <a:t>char</a:t>
            </a:r>
            <a:r>
              <a:rPr lang="es-MX" b="0" i="0" dirty="0">
                <a:solidFill>
                  <a:srgbClr val="000000"/>
                </a:solidFill>
                <a:effectLst/>
                <a:latin typeface="Verdana" panose="020B0604030504040204" pitchFamily="34" charset="0"/>
              </a:rPr>
              <a:t> *buf3R2;</a:t>
            </a:r>
            <a:br>
              <a:rPr lang="es-MX" b="0" i="0" dirty="0">
                <a:solidFill>
                  <a:srgbClr val="000000"/>
                </a:solidFill>
                <a:effectLst/>
                <a:latin typeface="Verdana" panose="020B0604030504040204" pitchFamily="34" charset="0"/>
              </a:rPr>
            </a:br>
            <a:r>
              <a:rPr lang="es-MX" b="0" i="0" dirty="0">
                <a:solidFill>
                  <a:srgbClr val="000000"/>
                </a:solidFill>
                <a:effectLst/>
                <a:latin typeface="Verdana" panose="020B0604030504040204" pitchFamily="34" charset="0"/>
              </a:rPr>
              <a:t>buf1R1 = (</a:t>
            </a:r>
            <a:r>
              <a:rPr lang="es-MX" b="0" i="0" dirty="0" err="1">
                <a:solidFill>
                  <a:srgbClr val="000000"/>
                </a:solidFill>
                <a:effectLst/>
                <a:latin typeface="Verdana" panose="020B0604030504040204" pitchFamily="34" charset="0"/>
              </a:rPr>
              <a:t>char</a:t>
            </a:r>
            <a:r>
              <a:rPr lang="es-MX" b="0" i="0" dirty="0">
                <a:solidFill>
                  <a:srgbClr val="000000"/>
                </a:solidFill>
                <a:effectLst/>
                <a:latin typeface="Verdana" panose="020B0604030504040204" pitchFamily="34" charset="0"/>
              </a:rPr>
              <a:t> *) </a:t>
            </a:r>
            <a:r>
              <a:rPr lang="es-MX" b="0" i="0" dirty="0" err="1">
                <a:solidFill>
                  <a:srgbClr val="000000"/>
                </a:solidFill>
                <a:effectLst/>
                <a:latin typeface="Verdana" panose="020B0604030504040204" pitchFamily="34" charset="0"/>
              </a:rPr>
              <a:t>malloc</a:t>
            </a:r>
            <a:r>
              <a:rPr lang="es-MX" b="0" i="0" dirty="0">
                <a:solidFill>
                  <a:srgbClr val="000000"/>
                </a:solidFill>
                <a:effectLst/>
                <a:latin typeface="Verdana" panose="020B0604030504040204" pitchFamily="34" charset="0"/>
              </a:rPr>
              <a:t>(BUFSIZER1);</a:t>
            </a:r>
            <a:br>
              <a:rPr lang="es-MX" b="0" i="0" dirty="0">
                <a:solidFill>
                  <a:srgbClr val="000000"/>
                </a:solidFill>
                <a:effectLst/>
                <a:latin typeface="Verdana" panose="020B0604030504040204" pitchFamily="34" charset="0"/>
              </a:rPr>
            </a:br>
            <a:r>
              <a:rPr lang="es-MX" b="0" i="0" dirty="0">
                <a:solidFill>
                  <a:srgbClr val="000000"/>
                </a:solidFill>
                <a:effectLst/>
                <a:latin typeface="Verdana" panose="020B0604030504040204" pitchFamily="34" charset="0"/>
              </a:rPr>
              <a:t>buf2R1 = (</a:t>
            </a:r>
            <a:r>
              <a:rPr lang="es-MX" b="0" i="0" dirty="0" err="1">
                <a:solidFill>
                  <a:srgbClr val="000000"/>
                </a:solidFill>
                <a:effectLst/>
                <a:latin typeface="Verdana" panose="020B0604030504040204" pitchFamily="34" charset="0"/>
              </a:rPr>
              <a:t>char</a:t>
            </a:r>
            <a:r>
              <a:rPr lang="es-MX" b="0" i="0" dirty="0">
                <a:solidFill>
                  <a:srgbClr val="000000"/>
                </a:solidFill>
                <a:effectLst/>
                <a:latin typeface="Verdana" panose="020B0604030504040204" pitchFamily="34" charset="0"/>
              </a:rPr>
              <a:t> *) </a:t>
            </a:r>
            <a:r>
              <a:rPr lang="es-MX" b="0" i="0" dirty="0" err="1">
                <a:solidFill>
                  <a:srgbClr val="000000"/>
                </a:solidFill>
                <a:effectLst/>
                <a:latin typeface="Verdana" panose="020B0604030504040204" pitchFamily="34" charset="0"/>
              </a:rPr>
              <a:t>malloc</a:t>
            </a:r>
            <a:r>
              <a:rPr lang="es-MX" b="0" i="0" dirty="0">
                <a:solidFill>
                  <a:srgbClr val="000000"/>
                </a:solidFill>
                <a:effectLst/>
                <a:latin typeface="Verdana" panose="020B0604030504040204" pitchFamily="34" charset="0"/>
              </a:rPr>
              <a:t>(BUFSIZER1);</a:t>
            </a:r>
            <a:br>
              <a:rPr lang="es-MX" b="0" i="0" dirty="0">
                <a:solidFill>
                  <a:srgbClr val="000000"/>
                </a:solidFill>
                <a:effectLst/>
                <a:latin typeface="Verdana" panose="020B0604030504040204" pitchFamily="34" charset="0"/>
              </a:rPr>
            </a:br>
            <a:r>
              <a:rPr lang="es-MX" b="0" i="0" dirty="0">
                <a:solidFill>
                  <a:srgbClr val="000000"/>
                </a:solidFill>
                <a:effectLst/>
                <a:latin typeface="Verdana" panose="020B0604030504040204" pitchFamily="34" charset="0"/>
              </a:rPr>
              <a:t>free(buf2R1);</a:t>
            </a:r>
            <a:br>
              <a:rPr lang="es-MX" b="0" i="0" dirty="0">
                <a:solidFill>
                  <a:srgbClr val="000000"/>
                </a:solidFill>
                <a:effectLst/>
                <a:latin typeface="Verdana" panose="020B0604030504040204" pitchFamily="34" charset="0"/>
              </a:rPr>
            </a:br>
            <a:r>
              <a:rPr lang="es-MX" b="0" i="0" dirty="0">
                <a:solidFill>
                  <a:srgbClr val="000000"/>
                </a:solidFill>
                <a:effectLst/>
                <a:latin typeface="Verdana" panose="020B0604030504040204" pitchFamily="34" charset="0"/>
              </a:rPr>
              <a:t>buf2R2 = (</a:t>
            </a:r>
            <a:r>
              <a:rPr lang="es-MX" b="0" i="0" dirty="0" err="1">
                <a:solidFill>
                  <a:srgbClr val="000000"/>
                </a:solidFill>
                <a:effectLst/>
                <a:latin typeface="Verdana" panose="020B0604030504040204" pitchFamily="34" charset="0"/>
              </a:rPr>
              <a:t>char</a:t>
            </a:r>
            <a:r>
              <a:rPr lang="es-MX" b="0" i="0" dirty="0">
                <a:solidFill>
                  <a:srgbClr val="000000"/>
                </a:solidFill>
                <a:effectLst/>
                <a:latin typeface="Verdana" panose="020B0604030504040204" pitchFamily="34" charset="0"/>
              </a:rPr>
              <a:t> *) </a:t>
            </a:r>
            <a:r>
              <a:rPr lang="es-MX" b="0" i="0" dirty="0" err="1">
                <a:solidFill>
                  <a:srgbClr val="000000"/>
                </a:solidFill>
                <a:effectLst/>
                <a:latin typeface="Verdana" panose="020B0604030504040204" pitchFamily="34" charset="0"/>
              </a:rPr>
              <a:t>malloc</a:t>
            </a:r>
            <a:r>
              <a:rPr lang="es-MX" b="0" i="0" dirty="0">
                <a:solidFill>
                  <a:srgbClr val="000000"/>
                </a:solidFill>
                <a:effectLst/>
                <a:latin typeface="Verdana" panose="020B0604030504040204" pitchFamily="34" charset="0"/>
              </a:rPr>
              <a:t>(BUFSIZER2);</a:t>
            </a:r>
            <a:br>
              <a:rPr lang="es-MX" b="0" i="0" dirty="0">
                <a:solidFill>
                  <a:srgbClr val="000000"/>
                </a:solidFill>
                <a:effectLst/>
                <a:latin typeface="Verdana" panose="020B0604030504040204" pitchFamily="34" charset="0"/>
              </a:rPr>
            </a:br>
            <a:r>
              <a:rPr lang="es-MX" b="0" i="0" dirty="0">
                <a:solidFill>
                  <a:srgbClr val="000000"/>
                </a:solidFill>
                <a:effectLst/>
                <a:latin typeface="Verdana" panose="020B0604030504040204" pitchFamily="34" charset="0"/>
              </a:rPr>
              <a:t>buf3R2 = (</a:t>
            </a:r>
            <a:r>
              <a:rPr lang="es-MX" b="0" i="0" dirty="0" err="1">
                <a:solidFill>
                  <a:srgbClr val="000000"/>
                </a:solidFill>
                <a:effectLst/>
                <a:latin typeface="Verdana" panose="020B0604030504040204" pitchFamily="34" charset="0"/>
              </a:rPr>
              <a:t>char</a:t>
            </a:r>
            <a:r>
              <a:rPr lang="es-MX" b="0" i="0" dirty="0">
                <a:solidFill>
                  <a:srgbClr val="000000"/>
                </a:solidFill>
                <a:effectLst/>
                <a:latin typeface="Verdana" panose="020B0604030504040204" pitchFamily="34" charset="0"/>
              </a:rPr>
              <a:t> *) </a:t>
            </a:r>
            <a:r>
              <a:rPr lang="es-MX" b="0" i="0" dirty="0" err="1">
                <a:solidFill>
                  <a:srgbClr val="000000"/>
                </a:solidFill>
                <a:effectLst/>
                <a:latin typeface="Verdana" panose="020B0604030504040204" pitchFamily="34" charset="0"/>
              </a:rPr>
              <a:t>malloc</a:t>
            </a:r>
            <a:r>
              <a:rPr lang="es-MX" b="0" i="0" dirty="0">
                <a:solidFill>
                  <a:srgbClr val="000000"/>
                </a:solidFill>
                <a:effectLst/>
                <a:latin typeface="Verdana" panose="020B0604030504040204" pitchFamily="34" charset="0"/>
              </a:rPr>
              <a:t>(BUFSIZER2);</a:t>
            </a:r>
            <a:br>
              <a:rPr lang="es-MX" b="0" i="0" dirty="0">
                <a:solidFill>
                  <a:srgbClr val="000000"/>
                </a:solidFill>
                <a:effectLst/>
                <a:latin typeface="Verdana" panose="020B0604030504040204" pitchFamily="34" charset="0"/>
              </a:rPr>
            </a:br>
            <a:r>
              <a:rPr lang="es-MX" b="0" i="0" dirty="0" err="1">
                <a:solidFill>
                  <a:srgbClr val="000000"/>
                </a:solidFill>
                <a:effectLst/>
                <a:latin typeface="Verdana" panose="020B0604030504040204" pitchFamily="34" charset="0"/>
              </a:rPr>
              <a:t>strncpy</a:t>
            </a:r>
            <a:r>
              <a:rPr lang="es-MX" b="0" i="0" dirty="0">
                <a:solidFill>
                  <a:srgbClr val="000000"/>
                </a:solidFill>
                <a:effectLst/>
                <a:latin typeface="Verdana" panose="020B0604030504040204" pitchFamily="34" charset="0"/>
              </a:rPr>
              <a:t>(buf2R1, </a:t>
            </a:r>
            <a:r>
              <a:rPr lang="es-MX" b="0" i="0" dirty="0" err="1">
                <a:solidFill>
                  <a:srgbClr val="000000"/>
                </a:solidFill>
                <a:effectLst/>
                <a:latin typeface="Verdana" panose="020B0604030504040204" pitchFamily="34" charset="0"/>
              </a:rPr>
              <a:t>argv</a:t>
            </a:r>
            <a:r>
              <a:rPr lang="es-MX" b="0" i="0" dirty="0">
                <a:solidFill>
                  <a:srgbClr val="000000"/>
                </a:solidFill>
                <a:effectLst/>
                <a:latin typeface="Verdana" panose="020B0604030504040204" pitchFamily="34" charset="0"/>
              </a:rPr>
              <a:t>[1], BUFSIZER1-1);</a:t>
            </a:r>
            <a:br>
              <a:rPr lang="es-MX" b="0" i="0" dirty="0">
                <a:solidFill>
                  <a:srgbClr val="000000"/>
                </a:solidFill>
                <a:effectLst/>
                <a:latin typeface="Verdana" panose="020B0604030504040204" pitchFamily="34" charset="0"/>
              </a:rPr>
            </a:br>
            <a:r>
              <a:rPr lang="es-MX" b="0" i="0" dirty="0">
                <a:solidFill>
                  <a:srgbClr val="000000"/>
                </a:solidFill>
                <a:effectLst/>
                <a:latin typeface="Verdana" panose="020B0604030504040204" pitchFamily="34" charset="0"/>
              </a:rPr>
              <a:t>free(buf1R1);</a:t>
            </a:r>
            <a:br>
              <a:rPr lang="es-MX" b="0" i="0" dirty="0">
                <a:solidFill>
                  <a:srgbClr val="000000"/>
                </a:solidFill>
                <a:effectLst/>
                <a:latin typeface="Verdana" panose="020B0604030504040204" pitchFamily="34" charset="0"/>
              </a:rPr>
            </a:br>
            <a:r>
              <a:rPr lang="es-MX" b="0" i="0" dirty="0">
                <a:solidFill>
                  <a:srgbClr val="000000"/>
                </a:solidFill>
                <a:effectLst/>
                <a:latin typeface="Verdana" panose="020B0604030504040204" pitchFamily="34" charset="0"/>
              </a:rPr>
              <a:t>free(buf2R2);</a:t>
            </a:r>
            <a:br>
              <a:rPr lang="es-MX" b="0" i="0" dirty="0">
                <a:solidFill>
                  <a:srgbClr val="000000"/>
                </a:solidFill>
                <a:effectLst/>
                <a:latin typeface="Verdana" panose="020B0604030504040204" pitchFamily="34" charset="0"/>
              </a:rPr>
            </a:br>
            <a:r>
              <a:rPr lang="es-MX" b="0" i="0" dirty="0">
                <a:solidFill>
                  <a:srgbClr val="000000"/>
                </a:solidFill>
                <a:effectLst/>
                <a:latin typeface="Verdana" panose="020B0604030504040204" pitchFamily="34" charset="0"/>
              </a:rPr>
              <a:t>free(buf3R2);</a:t>
            </a:r>
          </a:p>
          <a:p>
            <a:r>
              <a:rPr lang="es-MX" b="0" i="0" dirty="0">
                <a:solidFill>
                  <a:srgbClr val="000000"/>
                </a:solidFill>
                <a:effectLst/>
                <a:latin typeface="Verdana" panose="020B0604030504040204" pitchFamily="34" charset="0"/>
              </a:rPr>
              <a:t>}</a:t>
            </a:r>
            <a:endParaRPr lang="es-MX" dirty="0"/>
          </a:p>
        </p:txBody>
      </p:sp>
      <p:sp>
        <p:nvSpPr>
          <p:cNvPr id="5" name="Rectángulo 4">
            <a:extLst>
              <a:ext uri="{FF2B5EF4-FFF2-40B4-BE49-F238E27FC236}">
                <a16:creationId xmlns:a16="http://schemas.microsoft.com/office/drawing/2014/main" id="{852B613B-6FD5-4929-AF6A-4A235057CF8D}"/>
              </a:ext>
            </a:extLst>
          </p:cNvPr>
          <p:cNvSpPr/>
          <p:nvPr/>
        </p:nvSpPr>
        <p:spPr>
          <a:xfrm>
            <a:off x="2372139" y="209731"/>
            <a:ext cx="6762799" cy="923330"/>
          </a:xfrm>
          <a:prstGeom prst="rect">
            <a:avLst/>
          </a:prstGeom>
          <a:noFill/>
        </p:spPr>
        <p:txBody>
          <a:bodyPr wrap="square" lIns="91440" tIns="45720" rIns="91440" bIns="45720">
            <a:spAutoFit/>
          </a:bodyPr>
          <a:lstStyle/>
          <a:p>
            <a:pPr algn="ctr"/>
            <a:r>
              <a:rPr lang="es-ES" sz="5400" dirty="0">
                <a:ln w="0"/>
                <a:effectLst>
                  <a:outerShdw blurRad="38100" dist="19050" dir="2700000" algn="tl" rotWithShape="0">
                    <a:schemeClr val="dk1">
                      <a:alpha val="40000"/>
                    </a:schemeClr>
                  </a:outerShdw>
                </a:effectLst>
              </a:rPr>
              <a:t>Ejemplo</a:t>
            </a:r>
            <a:endParaRPr lang="es-ES" sz="5400" b="0" cap="none" spc="0" dirty="0">
              <a:ln w="0"/>
              <a:solidFill>
                <a:schemeClr val="tx1"/>
              </a:solidFill>
              <a:effectLst>
                <a:outerShdw blurRad="38100" dist="19050" dir="2700000" algn="tl" rotWithShape="0">
                  <a:schemeClr val="dk1">
                    <a:alpha val="40000"/>
                  </a:schemeClr>
                </a:outerShdw>
              </a:effectLst>
            </a:endParaRPr>
          </a:p>
        </p:txBody>
      </p:sp>
      <p:pic>
        <p:nvPicPr>
          <p:cNvPr id="2" name="Imagen 1">
            <a:extLst>
              <a:ext uri="{FF2B5EF4-FFF2-40B4-BE49-F238E27FC236}">
                <a16:creationId xmlns:a16="http://schemas.microsoft.com/office/drawing/2014/main" id="{A431EAE1-3715-4617-4C50-0088388356B8}"/>
              </a:ext>
            </a:extLst>
          </p:cNvPr>
          <p:cNvPicPr>
            <a:picLocks noChangeAspect="1"/>
          </p:cNvPicPr>
          <p:nvPr/>
        </p:nvPicPr>
        <p:blipFill rotWithShape="1">
          <a:blip r:embed="rId2">
            <a:extLst>
              <a:ext uri="{28A0092B-C50C-407E-A947-70E740481C1C}">
                <a14:useLocalDpi xmlns:a14="http://schemas.microsoft.com/office/drawing/2010/main" val="0"/>
              </a:ext>
            </a:extLst>
          </a:blip>
          <a:srcRect l="61423" r="4734" b="56033"/>
          <a:stretch/>
        </p:blipFill>
        <p:spPr>
          <a:xfrm>
            <a:off x="9303026" y="4325965"/>
            <a:ext cx="3065162" cy="2777200"/>
          </a:xfrm>
          <a:prstGeom prst="rect">
            <a:avLst/>
          </a:prstGeom>
        </p:spPr>
      </p:pic>
    </p:spTree>
    <p:extLst>
      <p:ext uri="{BB962C8B-B14F-4D97-AF65-F5344CB8AC3E}">
        <p14:creationId xmlns:p14="http://schemas.microsoft.com/office/powerpoint/2010/main" val="1322936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TotalTime>
  <Words>339</Words>
  <Application>Microsoft Office PowerPoint</Application>
  <PresentationFormat>Panorámica</PresentationFormat>
  <Paragraphs>18</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Century Gothic</vt:lpstr>
      <vt:lpstr>Verdana</vt:lpstr>
      <vt:lpstr>Wingdings 3</vt:lpstr>
      <vt:lpstr>Ion</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franco arriaga</dc:creator>
  <cp:lastModifiedBy>franco arriaga</cp:lastModifiedBy>
  <cp:revision>4</cp:revision>
  <dcterms:created xsi:type="dcterms:W3CDTF">2023-10-03T18:25:49Z</dcterms:created>
  <dcterms:modified xsi:type="dcterms:W3CDTF">2023-10-12T15:36:27Z</dcterms:modified>
</cp:coreProperties>
</file>