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2EF1828-B3DE-4750-90DB-45C3F144A673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6"/>
            <p14:sldId id="263"/>
            <p14:sldId id="267"/>
            <p14:sldId id="264"/>
            <p14:sldId id="265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8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2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3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03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5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0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3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D6C8-2F9D-45D1-98F7-0F1549026E20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5D5F-B5AB-407C-974B-C571AE68F1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c-programming/list-all-keywords-c-language#double_float" TargetMode="External"/><Relationship Id="rId13" Type="http://schemas.openxmlformats.org/officeDocument/2006/relationships/hyperlink" Target="https://www.programiz.com/c-programming/list-all-keywords-c-language#goto" TargetMode="External"/><Relationship Id="rId18" Type="http://schemas.openxmlformats.org/officeDocument/2006/relationships/hyperlink" Target="https://www.programiz.com/c-programming/list-all-keywords-c-language#sizeof" TargetMode="External"/><Relationship Id="rId3" Type="http://schemas.openxmlformats.org/officeDocument/2006/relationships/hyperlink" Target="https://www.programiz.com/c-programming/list-all-keywords-c-language#break_continue" TargetMode="External"/><Relationship Id="rId21" Type="http://schemas.openxmlformats.org/officeDocument/2006/relationships/hyperlink" Target="https://www.programiz.com/c-programming/list-all-keywords-c-language#typedef" TargetMode="External"/><Relationship Id="rId7" Type="http://schemas.openxmlformats.org/officeDocument/2006/relationships/hyperlink" Target="https://www.programiz.com/c-programming/list-all-keywords-c-language#do_while" TargetMode="External"/><Relationship Id="rId12" Type="http://schemas.openxmlformats.org/officeDocument/2006/relationships/hyperlink" Target="https://www.programiz.com/c-programming/list-all-keywords-c-language#for" TargetMode="External"/><Relationship Id="rId17" Type="http://schemas.openxmlformats.org/officeDocument/2006/relationships/hyperlink" Target="https://www.programiz.com/c-programming/list-all-keywords-c-language#return" TargetMode="External"/><Relationship Id="rId2" Type="http://schemas.openxmlformats.org/officeDocument/2006/relationships/hyperlink" Target="https://www.programiz.com/c-programming/list-all-keywords-c-language#auto" TargetMode="External"/><Relationship Id="rId16" Type="http://schemas.openxmlformats.org/officeDocument/2006/relationships/hyperlink" Target="https://www.programiz.com/c-programming/list-all-keywords-c-language#register" TargetMode="External"/><Relationship Id="rId20" Type="http://schemas.openxmlformats.org/officeDocument/2006/relationships/hyperlink" Target="https://www.programiz.com/c-programming/list-all-keywords-c-language#stru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c-programming/list-all-keywords-c-language#const" TargetMode="External"/><Relationship Id="rId11" Type="http://schemas.openxmlformats.org/officeDocument/2006/relationships/hyperlink" Target="https://www.programiz.com/c-programming/list-all-keywords-c-language#extern" TargetMode="External"/><Relationship Id="rId24" Type="http://schemas.openxmlformats.org/officeDocument/2006/relationships/hyperlink" Target="https://www.programiz.com/c-programming/list-all-keywords-c-language#volatile" TargetMode="External"/><Relationship Id="rId5" Type="http://schemas.openxmlformats.org/officeDocument/2006/relationships/hyperlink" Target="https://www.programiz.com/c-programming/list-all-keywords-c-language#char" TargetMode="External"/><Relationship Id="rId15" Type="http://schemas.openxmlformats.org/officeDocument/2006/relationships/hyperlink" Target="https://www.programiz.com/c-programming/list-all-keywords-c-language#short_long_signed_unsigned" TargetMode="External"/><Relationship Id="rId23" Type="http://schemas.openxmlformats.org/officeDocument/2006/relationships/hyperlink" Target="https://www.programiz.com/c-programming/list-all-keywords-c-language#void" TargetMode="External"/><Relationship Id="rId10" Type="http://schemas.openxmlformats.org/officeDocument/2006/relationships/hyperlink" Target="https://www.programiz.com/c-programming/list-all-keywords-c-language#enum" TargetMode="External"/><Relationship Id="rId19" Type="http://schemas.openxmlformats.org/officeDocument/2006/relationships/hyperlink" Target="https://www.programiz.com/c-programming/list-all-keywords-c-language#static" TargetMode="External"/><Relationship Id="rId4" Type="http://schemas.openxmlformats.org/officeDocument/2006/relationships/hyperlink" Target="https://www.programiz.com/c-programming/list-all-keywords-c-language#switch_case_default" TargetMode="External"/><Relationship Id="rId9" Type="http://schemas.openxmlformats.org/officeDocument/2006/relationships/hyperlink" Target="https://www.programiz.com/c-programming/list-all-keywords-c-language#if_else" TargetMode="External"/><Relationship Id="rId14" Type="http://schemas.openxmlformats.org/officeDocument/2006/relationships/hyperlink" Target="https://www.programiz.com/c-programming/list-all-keywords-c-language#int" TargetMode="External"/><Relationship Id="rId22" Type="http://schemas.openxmlformats.org/officeDocument/2006/relationships/hyperlink" Target="https://www.programiz.com/c-programming/list-all-keywords-c-language#un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stgres/postgres/" TargetMode="External"/><Relationship Id="rId3" Type="http://schemas.openxmlformats.org/officeDocument/2006/relationships/hyperlink" Target="https://github.com/torvalds/linux" TargetMode="External"/><Relationship Id="rId7" Type="http://schemas.openxmlformats.org/officeDocument/2006/relationships/hyperlink" Target="https://github.com/apache/httpd" TargetMode="External"/><Relationship Id="rId2" Type="http://schemas.openxmlformats.org/officeDocument/2006/relationships/hyperlink" Target="https://github.com/git/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ginx/nginx" TargetMode="External"/><Relationship Id="rId5" Type="http://schemas.openxmlformats.org/officeDocument/2006/relationships/hyperlink" Target="https://github.com/openssl/openssl" TargetMode="External"/><Relationship Id="rId4" Type="http://schemas.openxmlformats.org/officeDocument/2006/relationships/hyperlink" Target="https://github.com/php/php-src" TargetMode="External"/><Relationship Id="rId9" Type="http://schemas.openxmlformats.org/officeDocument/2006/relationships/hyperlink" Target="https://github.com/gcc-mirror/gc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en.wikipedia.org/wiki/Write_once,_compile_anywhe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inguagemc.com.br/desenvolvendo-um-programa-em-linguagem-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</a:t>
            </a:r>
            <a:r>
              <a:rPr lang="pt-BR" dirty="0" smtClean="0"/>
              <a:t>ó para os que tem estômago. ;)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0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 (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36658"/>
              </p:ext>
            </p:extLst>
          </p:nvPr>
        </p:nvGraphicFramePr>
        <p:xfrm>
          <a:off x="2203268" y="1690682"/>
          <a:ext cx="7750628" cy="4762368"/>
        </p:xfrm>
        <a:graphic>
          <a:graphicData uri="http://schemas.openxmlformats.org/drawingml/2006/table">
            <a:tbl>
              <a:tblPr/>
              <a:tblGrid>
                <a:gridCol w="1937657">
                  <a:extLst>
                    <a:ext uri="{9D8B030D-6E8A-4147-A177-3AD203B41FA5}">
                      <a16:colId xmlns:a16="http://schemas.microsoft.com/office/drawing/2014/main" val="352531352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361740246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4061836245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3254309476"/>
                    </a:ext>
                  </a:extLst>
                </a:gridCol>
              </a:tblGrid>
              <a:tr h="595296">
                <a:tc>
                  <a:txBody>
                    <a:bodyPr/>
                    <a:lstStyle/>
                    <a:p>
                      <a:r>
                        <a:rPr lang="pt-BR" u="none" strike="noStrike" dirty="0">
                          <a:solidFill>
                            <a:srgbClr val="03338F"/>
                          </a:solidFill>
                          <a:effectLst/>
                          <a:hlinkClick r:id="rId2"/>
                        </a:rPr>
                        <a:t>auto</a:t>
                      </a:r>
                      <a:endParaRPr lang="pt-BR" u="none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break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case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char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857073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const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continue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default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do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8514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double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else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 dirty="0" err="1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extern</a:t>
                      </a:r>
                      <a:endParaRPr lang="pt-BR" u="none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92388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float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for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3"/>
                        </a:rPr>
                        <a:t>goto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if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06749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4"/>
                        </a:rPr>
                        <a:t>int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5"/>
                        </a:rPr>
                        <a:t>long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6"/>
                        </a:rPr>
                        <a:t>register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 dirty="0" err="1">
                          <a:solidFill>
                            <a:srgbClr val="0556F3"/>
                          </a:solidFill>
                          <a:effectLst/>
                          <a:hlinkClick r:id="rId17"/>
                        </a:rPr>
                        <a:t>return</a:t>
                      </a:r>
                      <a:endParaRPr lang="pt-BR" u="none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114457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5"/>
                        </a:rPr>
                        <a:t>short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5"/>
                        </a:rPr>
                        <a:t>signed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 dirty="0">
                          <a:solidFill>
                            <a:srgbClr val="0556F3"/>
                          </a:solidFill>
                          <a:effectLst/>
                          <a:hlinkClick r:id="rId18"/>
                        </a:rPr>
                        <a:t>sizeof</a:t>
                      </a:r>
                      <a:endParaRPr lang="pt-BR" u="none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9"/>
                        </a:rPr>
                        <a:t>static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27860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20"/>
                        </a:rPr>
                        <a:t>struct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switch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21"/>
                        </a:rPr>
                        <a:t>typedef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22"/>
                        </a:rPr>
                        <a:t>union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1576"/>
                  </a:ext>
                </a:extLst>
              </a:tr>
              <a:tr h="595296"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15"/>
                        </a:rPr>
                        <a:t>unsigned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23"/>
                        </a:rPr>
                        <a:t>void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>
                          <a:solidFill>
                            <a:srgbClr val="0556F3"/>
                          </a:solidFill>
                          <a:effectLst/>
                          <a:hlinkClick r:id="rId24"/>
                        </a:rPr>
                        <a:t>volatile</a:t>
                      </a:r>
                      <a:endParaRPr lang="pt-BR" u="none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u="none" strike="noStrike" dirty="0" err="1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while</a:t>
                      </a:r>
                      <a:endParaRPr lang="pt-BR" u="none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9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752124"/>
              </p:ext>
            </p:extLst>
          </p:nvPr>
        </p:nvGraphicFramePr>
        <p:xfrm>
          <a:off x="1676400" y="1485901"/>
          <a:ext cx="8947515" cy="509140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82505">
                  <a:extLst>
                    <a:ext uri="{9D8B030D-6E8A-4147-A177-3AD203B41FA5}">
                      <a16:colId xmlns:a16="http://schemas.microsoft.com/office/drawing/2014/main" val="2796401046"/>
                    </a:ext>
                  </a:extLst>
                </a:gridCol>
                <a:gridCol w="2982505">
                  <a:extLst>
                    <a:ext uri="{9D8B030D-6E8A-4147-A177-3AD203B41FA5}">
                      <a16:colId xmlns:a16="http://schemas.microsoft.com/office/drawing/2014/main" val="4109137930"/>
                    </a:ext>
                  </a:extLst>
                </a:gridCol>
                <a:gridCol w="2982505">
                  <a:extLst>
                    <a:ext uri="{9D8B030D-6E8A-4147-A177-3AD203B41FA5}">
                      <a16:colId xmlns:a16="http://schemas.microsoft.com/office/drawing/2014/main" val="3963101510"/>
                    </a:ext>
                  </a:extLst>
                </a:gridCol>
              </a:tblGrid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Categoria</a:t>
                      </a:r>
                      <a:endParaRPr lang="pt-BR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Operador</a:t>
                      </a:r>
                      <a:endParaRPr lang="pt-BR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Associatividade</a:t>
                      </a:r>
                      <a:endParaRPr lang="pt-BR" sz="1400" b="1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69297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Sufixos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() [] -&gt; . ++ - -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217457203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Unários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 - ! ~ ++ - - (type)* &amp; sizeof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Direita pra esquerda</a:t>
                      </a: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3562321314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Multiplicativos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* / %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3942833639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Aditivos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 -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2770710918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Deslize de bits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&lt;&lt; &gt;&gt;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2950679367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Relacionais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 &lt;= &gt; &gt;=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1407060733"/>
                  </a:ext>
                </a:extLst>
              </a:tr>
              <a:tr h="312825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Igualdade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== !=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3922193808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AND bit a bit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&amp;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678140859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XOR bit a bit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^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479911556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 bit a bit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|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3306515579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 Lógico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&amp;&amp;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1743049477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 Lógico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||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3273617131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Condicional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?: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Direita pra esquerda</a:t>
                      </a: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3356432281"/>
                  </a:ext>
                </a:extLst>
              </a:tr>
              <a:tr h="3225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Operadores de atribuição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+= -= *= /= %=&gt;&gt;= &lt;&lt;= &amp;= ^= |=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Direita pra esquerda</a:t>
                      </a: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2045660038"/>
                  </a:ext>
                </a:extLst>
              </a:tr>
              <a:tr h="30376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Virgula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</a:t>
                      </a:r>
                    </a:p>
                  </a:txBody>
                  <a:tcPr marL="37033" marR="37033" marT="37033" marB="370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Esquerda</a:t>
                      </a:r>
                      <a:r>
                        <a:rPr lang="pt-BR" sz="1400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pra direita</a:t>
                      </a:r>
                      <a:endParaRPr lang="pt-BR" sz="14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7033" marR="37033" marT="37033" marB="37033"/>
                </a:tc>
                <a:extLst>
                  <a:ext uri="{0D108BD9-81ED-4DB2-BD59-A6C34878D82A}">
                    <a16:rowId xmlns:a16="http://schemas.microsoft.com/office/drawing/2014/main" val="3824088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5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Tipos Básicos</a:t>
            </a:r>
          </a:p>
          <a:p>
            <a:pPr marL="0" indent="0">
              <a:buNone/>
            </a:pPr>
            <a:endParaRPr lang="pt-BR" dirty="0" smtClean="0"/>
          </a:p>
          <a:p>
            <a:pPr lvl="2"/>
            <a:r>
              <a:rPr lang="pt-BR" dirty="0" err="1"/>
              <a:t>i</a:t>
            </a:r>
            <a:r>
              <a:rPr lang="pt-BR" dirty="0" err="1" smtClean="0"/>
              <a:t>nt</a:t>
            </a:r>
            <a:r>
              <a:rPr lang="pt-BR" dirty="0" smtClean="0"/>
              <a:t>, char, </a:t>
            </a:r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2"/>
            <a:r>
              <a:rPr lang="en-US" dirty="0"/>
              <a:t>long, short, signed e </a:t>
            </a:r>
            <a:r>
              <a:rPr lang="en-US" dirty="0" smtClean="0"/>
              <a:t>unsigned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Tipos Derivados</a:t>
            </a:r>
          </a:p>
          <a:p>
            <a:pPr marL="0" indent="0">
              <a:buNone/>
            </a:pPr>
            <a:endParaRPr lang="pt-BR" dirty="0" smtClean="0"/>
          </a:p>
          <a:p>
            <a:pPr lvl="2"/>
            <a:r>
              <a:rPr lang="pt-BR" dirty="0" err="1" smtClean="0"/>
              <a:t>arrays</a:t>
            </a:r>
            <a:r>
              <a:rPr lang="pt-BR" dirty="0" smtClean="0"/>
              <a:t>, pointers</a:t>
            </a:r>
          </a:p>
          <a:p>
            <a:endParaRPr lang="pt-BR" dirty="0"/>
          </a:p>
          <a:p>
            <a:r>
              <a:rPr lang="pt-BR" dirty="0" smtClean="0"/>
              <a:t>Tipos Definidos</a:t>
            </a:r>
          </a:p>
          <a:p>
            <a:endParaRPr lang="pt-BR" dirty="0" smtClean="0"/>
          </a:p>
          <a:p>
            <a:pPr lvl="2"/>
            <a:r>
              <a:rPr lang="pt-BR" dirty="0" err="1"/>
              <a:t>s</a:t>
            </a:r>
            <a:r>
              <a:rPr lang="pt-BR" dirty="0" err="1" smtClean="0"/>
              <a:t>truct</a:t>
            </a:r>
            <a:r>
              <a:rPr lang="pt-BR" dirty="0" smtClean="0"/>
              <a:t>, </a:t>
            </a:r>
            <a:r>
              <a:rPr lang="pt-BR" dirty="0" err="1" smtClean="0"/>
              <a:t>union</a:t>
            </a:r>
            <a:r>
              <a:rPr lang="pt-BR" dirty="0" smtClean="0"/>
              <a:t>, </a:t>
            </a:r>
            <a:r>
              <a:rPr lang="pt-BR" dirty="0" err="1" smtClean="0"/>
              <a:t>enum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 (Melhorados)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0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Armazenamento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7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4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Argumentos </a:t>
            </a:r>
            <a:r>
              <a:rPr lang="pt-BR" dirty="0" err="1" smtClean="0"/>
              <a:t>argc</a:t>
            </a:r>
            <a:r>
              <a:rPr lang="pt-BR" dirty="0" smtClean="0"/>
              <a:t>, </a:t>
            </a:r>
            <a:r>
              <a:rPr lang="pt-BR" dirty="0" err="1" smtClean="0"/>
              <a:t>argv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Parametro</a:t>
            </a:r>
            <a:r>
              <a:rPr lang="pt-BR" dirty="0" smtClean="0"/>
              <a:t> por valor e por referencia</a:t>
            </a:r>
          </a:p>
          <a:p>
            <a:endParaRPr lang="pt-BR" dirty="0"/>
          </a:p>
          <a:p>
            <a:r>
              <a:rPr lang="pt-BR" dirty="0" smtClean="0"/>
              <a:t>Ponteiros de Funções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02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Memória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1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h</a:t>
            </a:r>
            <a:r>
              <a:rPr lang="pt-BR" dirty="0" smtClean="0"/>
              <a:t>istória do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Criada na década de 70 por Dennis Ritchie</a:t>
            </a:r>
          </a:p>
          <a:p>
            <a:endParaRPr lang="pt-BR" dirty="0"/>
          </a:p>
          <a:p>
            <a:r>
              <a:rPr lang="pt-BR" dirty="0" smtClean="0"/>
              <a:t>Reescrever o Unix</a:t>
            </a:r>
          </a:p>
          <a:p>
            <a:endParaRPr lang="pt-BR" dirty="0"/>
          </a:p>
          <a:p>
            <a:r>
              <a:rPr lang="pt-BR" dirty="0" smtClean="0"/>
              <a:t>Compilada</a:t>
            </a:r>
          </a:p>
          <a:p>
            <a:endParaRPr lang="pt-BR" dirty="0"/>
          </a:p>
          <a:p>
            <a:r>
              <a:rPr lang="pt-BR" dirty="0" smtClean="0"/>
              <a:t>Procedural</a:t>
            </a:r>
          </a:p>
          <a:p>
            <a:endParaRPr lang="pt-BR" dirty="0"/>
          </a:p>
          <a:p>
            <a:r>
              <a:rPr lang="pt-BR" dirty="0" smtClean="0"/>
              <a:t>Padronizada pela ISO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6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“Versões” do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 tradicional – 1972</a:t>
            </a:r>
          </a:p>
          <a:p>
            <a:endParaRPr lang="pt-BR" dirty="0"/>
          </a:p>
          <a:p>
            <a:r>
              <a:rPr lang="pt-BR" dirty="0" smtClean="0"/>
              <a:t>K&amp;RC – 1978</a:t>
            </a:r>
          </a:p>
          <a:p>
            <a:endParaRPr lang="pt-BR" dirty="0"/>
          </a:p>
          <a:p>
            <a:r>
              <a:rPr lang="pt-BR" dirty="0" smtClean="0"/>
              <a:t>ANSI C – 1989</a:t>
            </a:r>
          </a:p>
          <a:p>
            <a:endParaRPr lang="pt-BR" dirty="0"/>
          </a:p>
          <a:p>
            <a:r>
              <a:rPr lang="pt-BR" dirty="0" smtClean="0"/>
              <a:t>C99, C11 e C18</a:t>
            </a:r>
          </a:p>
          <a:p>
            <a:pPr lvl="1"/>
            <a:r>
              <a:rPr lang="pt-BR" dirty="0" smtClean="0"/>
              <a:t>C11 – Suporte nativo a threads</a:t>
            </a:r>
          </a:p>
        </p:txBody>
      </p:sp>
    </p:spTree>
    <p:extLst>
      <p:ext uri="{BB962C8B-B14F-4D97-AF65-F5344CB8AC3E}">
        <p14:creationId xmlns:p14="http://schemas.microsoft.com/office/powerpoint/2010/main" val="502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feito em C?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r>
              <a:rPr lang="pt-BR" dirty="0" smtClean="0"/>
              <a:t> - </a:t>
            </a:r>
            <a:r>
              <a:rPr lang="pt-BR" dirty="0" smtClean="0">
                <a:hlinkClick r:id="rId2"/>
              </a:rPr>
              <a:t>https://github.com/git/git</a:t>
            </a:r>
            <a:endParaRPr lang="pt-BR" dirty="0" smtClean="0"/>
          </a:p>
          <a:p>
            <a:r>
              <a:rPr lang="pt-BR" dirty="0" smtClean="0"/>
              <a:t>Linux - </a:t>
            </a:r>
            <a:r>
              <a:rPr lang="pt-BR" dirty="0" smtClean="0">
                <a:hlinkClick r:id="rId3"/>
              </a:rPr>
              <a:t>https://github.com/torvalds/linux</a:t>
            </a:r>
            <a:endParaRPr lang="pt-BR" dirty="0" smtClean="0"/>
          </a:p>
          <a:p>
            <a:r>
              <a:rPr lang="pt-BR" dirty="0" smtClean="0"/>
              <a:t>PHP </a:t>
            </a:r>
            <a:r>
              <a:rPr lang="pt-BR" dirty="0"/>
              <a:t>- </a:t>
            </a:r>
            <a:r>
              <a:rPr lang="pt-BR" dirty="0">
                <a:hlinkClick r:id="rId4"/>
              </a:rPr>
              <a:t>https://github.com/php/php-src</a:t>
            </a:r>
            <a:endParaRPr lang="pt-BR" dirty="0"/>
          </a:p>
          <a:p>
            <a:r>
              <a:rPr lang="pt-BR" dirty="0" err="1" smtClean="0"/>
              <a:t>Openssl</a:t>
            </a:r>
            <a:r>
              <a:rPr lang="pt-BR" dirty="0" smtClean="0"/>
              <a:t> </a:t>
            </a:r>
            <a:r>
              <a:rPr lang="pt-BR" dirty="0"/>
              <a:t>- </a:t>
            </a:r>
            <a:r>
              <a:rPr lang="pt-BR" dirty="0">
                <a:hlinkClick r:id="rId5"/>
              </a:rPr>
              <a:t>https://github.com/openssl/openssl</a:t>
            </a:r>
            <a:endParaRPr lang="pt-BR" dirty="0"/>
          </a:p>
          <a:p>
            <a:r>
              <a:rPr lang="pt-BR" dirty="0" err="1" smtClean="0"/>
              <a:t>Nginx</a:t>
            </a:r>
            <a:r>
              <a:rPr lang="pt-BR" dirty="0" smtClean="0"/>
              <a:t> </a:t>
            </a:r>
            <a:r>
              <a:rPr lang="pt-BR" dirty="0"/>
              <a:t>- </a:t>
            </a:r>
            <a:r>
              <a:rPr lang="pt-BR" dirty="0">
                <a:hlinkClick r:id="rId6"/>
              </a:rPr>
              <a:t>https://github.com/nginx/nginx</a:t>
            </a:r>
            <a:endParaRPr lang="pt-BR" dirty="0"/>
          </a:p>
          <a:p>
            <a:r>
              <a:rPr lang="pt-BR" dirty="0" smtClean="0"/>
              <a:t>Apache </a:t>
            </a:r>
            <a:r>
              <a:rPr lang="pt-BR" dirty="0"/>
              <a:t>- </a:t>
            </a:r>
            <a:r>
              <a:rPr lang="pt-BR" dirty="0">
                <a:hlinkClick r:id="rId7"/>
              </a:rPr>
              <a:t>https://github.com/apache/httpd</a:t>
            </a:r>
            <a:endParaRPr lang="pt-BR" dirty="0"/>
          </a:p>
          <a:p>
            <a:r>
              <a:rPr lang="pt-BR" dirty="0" err="1" smtClean="0"/>
              <a:t>Postgree</a:t>
            </a:r>
            <a:r>
              <a:rPr lang="pt-BR" dirty="0" smtClean="0"/>
              <a:t> </a:t>
            </a:r>
            <a:r>
              <a:rPr lang="pt-BR" dirty="0"/>
              <a:t>- </a:t>
            </a:r>
            <a:r>
              <a:rPr lang="pt-BR" dirty="0">
                <a:hlinkClick r:id="rId8"/>
              </a:rPr>
              <a:t>https://github.com/postgres/postgres/</a:t>
            </a:r>
            <a:endParaRPr lang="pt-BR" dirty="0"/>
          </a:p>
          <a:p>
            <a:r>
              <a:rPr lang="pt-BR" dirty="0"/>
              <a:t>GCC - </a:t>
            </a:r>
            <a:r>
              <a:rPr lang="pt-BR" dirty="0">
                <a:hlinkClick r:id="rId9"/>
              </a:rPr>
              <a:t>https://github.com/gcc-mirror/gcc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9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C não 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Garbage</a:t>
            </a:r>
            <a:r>
              <a:rPr lang="pt-BR" dirty="0" smtClean="0"/>
              <a:t> </a:t>
            </a:r>
            <a:r>
              <a:rPr lang="pt-BR" dirty="0" err="1" smtClean="0"/>
              <a:t>Collector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Memory </a:t>
            </a:r>
            <a:r>
              <a:rPr lang="pt-BR" dirty="0" err="1" smtClean="0"/>
              <a:t>Safety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Type </a:t>
            </a:r>
            <a:r>
              <a:rPr lang="pt-BR" dirty="0" err="1" smtClean="0"/>
              <a:t>safety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Classes (Entre em contato com C++)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C é ainda tão usada?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Write </a:t>
            </a:r>
            <a:r>
              <a:rPr lang="pt-BR" dirty="0" err="1">
                <a:solidFill>
                  <a:prstClr val="black"/>
                </a:solidFill>
              </a:rPr>
              <a:t>once</a:t>
            </a:r>
            <a:r>
              <a:rPr lang="pt-BR" dirty="0">
                <a:solidFill>
                  <a:prstClr val="black"/>
                </a:solidFill>
              </a:rPr>
              <a:t>, compile </a:t>
            </a:r>
            <a:r>
              <a:rPr lang="pt-BR" dirty="0" err="1" smtClean="0">
                <a:solidFill>
                  <a:prstClr val="black"/>
                </a:solidFill>
              </a:rPr>
              <a:t>anywhere</a:t>
            </a:r>
            <a:r>
              <a:rPr lang="pt-BR" dirty="0" smtClean="0">
                <a:solidFill>
                  <a:prstClr val="black"/>
                </a:solidFill>
              </a:rPr>
              <a:t> (WOCA)</a:t>
            </a:r>
          </a:p>
          <a:p>
            <a:pPr lvl="0"/>
            <a:endParaRPr lang="pt-BR" dirty="0">
              <a:solidFill>
                <a:prstClr val="black"/>
              </a:solidFill>
              <a:hlinkClick r:id="rId2"/>
            </a:endParaRPr>
          </a:p>
          <a:p>
            <a:pPr lvl="0"/>
            <a:r>
              <a:rPr lang="pt-BR" dirty="0" smtClean="0">
                <a:solidFill>
                  <a:prstClr val="black"/>
                </a:solidFill>
              </a:rPr>
              <a:t>Portabilidade e Eficiência</a:t>
            </a:r>
          </a:p>
          <a:p>
            <a:pPr lvl="0"/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 smtClean="0">
                <a:solidFill>
                  <a:prstClr val="black"/>
                </a:solidFill>
              </a:rPr>
              <a:t>Manipulação </a:t>
            </a:r>
            <a:r>
              <a:rPr lang="pt-BR" smtClean="0">
                <a:solidFill>
                  <a:prstClr val="black"/>
                </a:solidFill>
              </a:rPr>
              <a:t>de Memória</a:t>
            </a:r>
            <a:endParaRPr lang="pt-BR" dirty="0">
              <a:solidFill>
                <a:prstClr val="black"/>
              </a:solidFill>
              <a:hlinkClick r:id="rId3"/>
            </a:endParaRPr>
          </a:p>
          <a:p>
            <a:pPr marL="0" lvl="0" indent="0">
              <a:buNone/>
            </a:pPr>
            <a:endParaRPr lang="pt-BR" dirty="0">
              <a:solidFill>
                <a:prstClr val="black"/>
              </a:solidFill>
              <a:hlinkClick r:id="rId3"/>
            </a:endParaRPr>
          </a:p>
          <a:p>
            <a:pPr lvl="0"/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://www.tiobe.com/tiobe-index/</a:t>
            </a:r>
            <a:endParaRPr lang="pt-BR" dirty="0" smtClean="0">
              <a:solidFill>
                <a:prstClr val="black"/>
              </a:solidFill>
            </a:endParaRPr>
          </a:p>
          <a:p>
            <a:pPr lvl="0"/>
            <a:endParaRPr lang="pt-BR" dirty="0">
              <a:solidFill>
                <a:prstClr val="black"/>
              </a:solidFill>
            </a:endParaRPr>
          </a:p>
          <a:p>
            <a:pPr lvl="0"/>
            <a:endParaRPr lang="pt-BR" dirty="0" smtClean="0">
              <a:solidFill>
                <a:prstClr val="black"/>
              </a:solidFill>
            </a:endParaRPr>
          </a:p>
          <a:p>
            <a:pPr lvl="0"/>
            <a:endParaRPr lang="pt-BR" dirty="0">
              <a:solidFill>
                <a:prstClr val="black"/>
              </a:solidFill>
              <a:hlinkClick r:id="rId2"/>
            </a:endParaRPr>
          </a:p>
          <a:p>
            <a:pPr lvl="0"/>
            <a:endParaRPr lang="pt-BR" dirty="0">
              <a:solidFill>
                <a:prstClr val="black"/>
              </a:solidFill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2238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Arquivos .c (Código)</a:t>
            </a:r>
          </a:p>
          <a:p>
            <a:endParaRPr lang="pt-BR" dirty="0"/>
          </a:p>
          <a:p>
            <a:r>
              <a:rPr lang="pt-BR" dirty="0" smtClean="0"/>
              <a:t>Arquivos .h (Protótipos)</a:t>
            </a:r>
          </a:p>
          <a:p>
            <a:endParaRPr lang="pt-BR" dirty="0"/>
          </a:p>
          <a:p>
            <a:r>
              <a:rPr lang="pt-BR" dirty="0" smtClean="0"/>
              <a:t>Processo de Compilação</a:t>
            </a:r>
          </a:p>
        </p:txBody>
      </p:sp>
    </p:spTree>
    <p:extLst>
      <p:ext uri="{BB962C8B-B14F-4D97-AF65-F5344CB8AC3E}">
        <p14:creationId xmlns:p14="http://schemas.microsoft.com/office/powerpoint/2010/main" val="38893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Compilação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1" y="6339844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>
                <a:hlinkClick r:id="rId2"/>
              </a:rPr>
              <a:t>http://linguagemc.com.br/desenvolvendo-um-programa-em-linguagem-c/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28" name="Picture 4" descr="https://www3.ntu.edu.sg/home/ehchua/programming/cpp/images/GCC_Compilation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42" y="1825625"/>
            <a:ext cx="92919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23263" cy="4351338"/>
          </a:xfrm>
        </p:spPr>
        <p:txBody>
          <a:bodyPr/>
          <a:lstStyle/>
          <a:p>
            <a:r>
              <a:rPr lang="en-US" dirty="0"/>
              <a:t>#include</a:t>
            </a:r>
          </a:p>
          <a:p>
            <a:r>
              <a:rPr lang="en-US" dirty="0"/>
              <a:t>#define</a:t>
            </a:r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endParaRPr lang="en-US" dirty="0"/>
          </a:p>
          <a:p>
            <a:r>
              <a:rPr lang="en-US" dirty="0"/>
              <a:t>#if</a:t>
            </a:r>
          </a:p>
          <a:p>
            <a:r>
              <a:rPr lang="en-US" dirty="0"/>
              <a:t>#</a:t>
            </a:r>
            <a:r>
              <a:rPr lang="en-US" dirty="0" err="1"/>
              <a:t>ifdef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 smtClean="0"/>
              <a:t>ifndef</a:t>
            </a:r>
            <a:endParaRPr lang="en-US" dirty="0" smtClean="0"/>
          </a:p>
          <a:p>
            <a:r>
              <a:rPr lang="en-US" dirty="0" smtClean="0"/>
              <a:t>#pragma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355080" y="1825625"/>
            <a:ext cx="5423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__FILE__</a:t>
            </a:r>
          </a:p>
          <a:p>
            <a:r>
              <a:rPr lang="en-US" dirty="0"/>
              <a:t>__LINE__</a:t>
            </a:r>
          </a:p>
          <a:p>
            <a:r>
              <a:rPr lang="en-US" dirty="0"/>
              <a:t>__DATE__</a:t>
            </a:r>
          </a:p>
          <a:p>
            <a:r>
              <a:rPr lang="en-US" dirty="0"/>
              <a:t>__TIME__</a:t>
            </a:r>
          </a:p>
          <a:p>
            <a:r>
              <a:rPr lang="en-US" dirty="0"/>
              <a:t>__TIMESTAMP__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5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432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 Light</vt:lpstr>
      <vt:lpstr>Tema do Office</vt:lpstr>
      <vt:lpstr>C</vt:lpstr>
      <vt:lpstr>A história do C</vt:lpstr>
      <vt:lpstr>“Versões” do C</vt:lpstr>
      <vt:lpstr>O que é feito em C?</vt:lpstr>
      <vt:lpstr>O que C não tem</vt:lpstr>
      <vt:lpstr>Por que C é ainda tão usada?</vt:lpstr>
      <vt:lpstr>Estrutura da Linguagem</vt:lpstr>
      <vt:lpstr>Processo de Compilação</vt:lpstr>
      <vt:lpstr>Pré-processamento</vt:lpstr>
      <vt:lpstr>Palavras Reservadas (Keywords)</vt:lpstr>
      <vt:lpstr>Operadores</vt:lpstr>
      <vt:lpstr>Tipos de Dados</vt:lpstr>
      <vt:lpstr>Tipos de Dados (Melhorados)</vt:lpstr>
      <vt:lpstr>Classes de Armazenamento</vt:lpstr>
      <vt:lpstr>Controle de Fluxo</vt:lpstr>
      <vt:lpstr>Funções</vt:lpstr>
      <vt:lpstr>Alocação de Memória Dinâmica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Jardel Matias</dc:creator>
  <cp:lastModifiedBy>Jardel Matias</cp:lastModifiedBy>
  <cp:revision>27</cp:revision>
  <dcterms:created xsi:type="dcterms:W3CDTF">2020-05-01T00:22:31Z</dcterms:created>
  <dcterms:modified xsi:type="dcterms:W3CDTF">2020-05-08T19:17:43Z</dcterms:modified>
</cp:coreProperties>
</file>