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22"/>
  </p:notesMasterIdLst>
  <p:sldIdLst>
    <p:sldId id="258" r:id="rId3"/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3901" autoAdjust="0"/>
  </p:normalViewPr>
  <p:slideViewPr>
    <p:cSldViewPr snapToGrid="0">
      <p:cViewPr varScale="1">
        <p:scale>
          <a:sx n="95" d="100"/>
          <a:sy n="95" d="100"/>
        </p:scale>
        <p:origin x="9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30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30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225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GB" sz="5400" b="1" dirty="0"/>
              <a:t>SOFTWARE QUALITY EVALUATION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8660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38CB-A2BB-4D62-9EAF-E6AA7BBC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3FD19-B0F5-4C03-9695-67E9BE69A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944AA0-AF95-462D-9ED1-9413FF741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09" y="2262672"/>
            <a:ext cx="51625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5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14FA-6821-4D81-9B69-DE87243E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KMeans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C357F5-5AAE-40FF-AC8D-4591A4B76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3" y="1543432"/>
            <a:ext cx="7278468" cy="29851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ED9A22-FD1A-4D1C-8AEC-66FCEA509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284" y="2661611"/>
            <a:ext cx="5590233" cy="373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5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521C-F093-4D3C-AE72-24977A59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Linear Regression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92D366-EDE5-4ADA-8F0F-C65A0FFA7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827" y="1284718"/>
            <a:ext cx="4531766" cy="3166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2A8E7C-CE4D-4701-A54A-CB9E17E74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9653"/>
            <a:ext cx="7632348" cy="51108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90447B-243A-4866-A83A-C98E51E9F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026" y="4760046"/>
            <a:ext cx="4135368" cy="201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81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3147-A0C5-4592-9308-81895B4B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Outlier detection - percentile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606F2-B4AE-445A-ABAC-188E7A5C1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060" y="1440525"/>
            <a:ext cx="5322358" cy="26551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E5C8FF-0750-4C1F-A954-DB2C0EC1C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06" y="1440525"/>
            <a:ext cx="5343525" cy="4238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AA85AB-6460-4A36-ABD7-A1086CBCC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035" y="4251504"/>
            <a:ext cx="50768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81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8987-BA70-4CA3-8B6B-BA55D5ED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							</a:t>
            </a:r>
            <a:r>
              <a:rPr lang="en-GB" dirty="0" err="1"/>
              <a:t>pairplot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21B7BEA-82BB-4C08-9618-70CDFC4C8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63024" cy="683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742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66DC-8BA3-472E-A313-D3B4CD82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Decision Tree Classifier Building – 1 features max depth=3</a:t>
            </a:r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4EBE401-45B7-4A71-9FE7-4CC063587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10" y="1164997"/>
            <a:ext cx="5703328" cy="555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CDA368-2FE9-4E55-9060-62F13A50D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344" y="1625696"/>
            <a:ext cx="5449746" cy="393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0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9F01-1ABE-4AB9-9EE5-38785B07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Decision Tree Classifier Building – 1 features max depth=2</a:t>
            </a:r>
            <a:endParaRPr lang="en-GB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ED39D1E-B590-4DDA-9E30-17C99B985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48" y="1507252"/>
            <a:ext cx="5378498" cy="524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A0279C-A751-4C6D-A941-6AB3327CA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012" y="1688122"/>
            <a:ext cx="4751564" cy="452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50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DD14-37E6-4BD2-A13B-4E074176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Decision Tree Classifier Building </a:t>
            </a:r>
            <a:br>
              <a:rPr lang="en-GB" b="1" dirty="0"/>
            </a:br>
            <a:r>
              <a:rPr lang="en-GB" b="1" dirty="0"/>
              <a:t>features= 4, max depth=2, classified=3</a:t>
            </a:r>
            <a:endParaRPr lang="en-GB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8506AEF-4525-4EA2-8B5D-362925C0F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31" y="1284718"/>
            <a:ext cx="5924391" cy="577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510867-2CBD-4325-85D6-BDF1F762E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122" y="1627832"/>
            <a:ext cx="5747658" cy="452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74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57CD-035D-4D38-95DE-78AEA785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Naive Bayes</a:t>
            </a:r>
            <a:endParaRPr lang="en-GB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F796137-CCA0-4724-976F-86E9A6A35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76" y="1713138"/>
            <a:ext cx="6239087" cy="451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F62B1E-3FF8-4AAF-AEB4-2F3689565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216" y="1754302"/>
            <a:ext cx="4815658" cy="443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59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6B9C-E9DE-4F0A-AFB4-29BC0FCD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Classifier comparison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264DE5B-6FD1-4901-B79C-62442EE08E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4718"/>
            <a:ext cx="22348606" cy="553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4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  <a:endParaRPr lang="en-GB" b="1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50250" y="1515840"/>
            <a:ext cx="10465450" cy="4360958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rtl="0">
              <a:buFont typeface="+mj-lt"/>
              <a:buAutoNum type="arabicPeriod"/>
            </a:pPr>
            <a:r>
              <a:rPr lang="en-GB" sz="1400" dirty="0"/>
              <a:t>Selection of the dataset from the e-learning pages: ant-1.7.csv</a:t>
            </a:r>
          </a:p>
          <a:p>
            <a:pPr rtl="0">
              <a:buFont typeface="+mj-lt"/>
              <a:buAutoNum type="arabicPeriod"/>
            </a:pPr>
            <a:endParaRPr lang="en-GB" sz="1400" dirty="0"/>
          </a:p>
          <a:p>
            <a:pPr rtl="0">
              <a:buFont typeface="+mj-lt"/>
              <a:buAutoNum type="arabicPeriod"/>
            </a:pPr>
            <a:r>
              <a:rPr lang="en-GB" sz="1400" dirty="0"/>
              <a:t>Selection of the dependent variable: software faultiness, i.e., the presence of at least one fault in a module</a:t>
            </a:r>
          </a:p>
          <a:p>
            <a:pPr rtl="0">
              <a:buFont typeface="+mj-lt"/>
              <a:buAutoNum type="arabicPeriod"/>
            </a:pPr>
            <a:endParaRPr lang="en-GB" sz="1400" dirty="0"/>
          </a:p>
          <a:p>
            <a:pPr rtl="0">
              <a:buFont typeface="+mj-lt"/>
              <a:buAutoNum type="arabicPeriod"/>
            </a:pPr>
            <a:r>
              <a:rPr lang="en-GB" sz="1400" dirty="0"/>
              <a:t>Selection of the independent variables: select four variables in the dataset</a:t>
            </a:r>
          </a:p>
          <a:p>
            <a:pPr rtl="0">
              <a:buFont typeface="+mj-lt"/>
              <a:buAutoNum type="arabicPeriod"/>
            </a:pPr>
            <a:endParaRPr lang="en-GB" sz="1400" dirty="0"/>
          </a:p>
          <a:p>
            <a:pPr rtl="0">
              <a:buFont typeface="+mj-lt"/>
              <a:buAutoNum type="arabicPeriod"/>
            </a:pPr>
            <a:r>
              <a:rPr lang="en-GB" sz="1400" dirty="0"/>
              <a:t>Visualization of the dataset via diagrams for single variables (e.g., histograms, pie charts) and diagrams for pairs of variables (e.g., scatterplots)</a:t>
            </a:r>
          </a:p>
          <a:p>
            <a:pPr rtl="0">
              <a:buFont typeface="+mj-lt"/>
              <a:buAutoNum type="arabicPeriod"/>
            </a:pPr>
            <a:endParaRPr lang="en-GB" sz="1400" dirty="0"/>
          </a:p>
          <a:p>
            <a:pPr rtl="0">
              <a:buFont typeface="+mj-lt"/>
              <a:buAutoNum type="arabicPeriod"/>
            </a:pPr>
            <a:r>
              <a:rPr lang="en-GB" sz="1400" dirty="0"/>
              <a:t>Computation of descriptive statistics for the dependent and the independent variables</a:t>
            </a:r>
          </a:p>
          <a:p>
            <a:pPr rtl="0">
              <a:buFont typeface="+mj-lt"/>
              <a:buAutoNum type="arabicPeriod"/>
            </a:pPr>
            <a:endParaRPr lang="en-GB" sz="1400" dirty="0"/>
          </a:p>
          <a:p>
            <a:pPr rtl="0">
              <a:buFont typeface="+mj-lt"/>
              <a:buAutoNum type="arabicPeriod"/>
            </a:pPr>
            <a:r>
              <a:rPr lang="en-GB" sz="1400" dirty="0"/>
              <a:t>Selection of one or more data analysis techniques</a:t>
            </a:r>
          </a:p>
          <a:p>
            <a:pPr rtl="0">
              <a:buFont typeface="+mj-lt"/>
              <a:buAutoNum type="arabicPeriod"/>
            </a:pPr>
            <a:endParaRPr lang="en-GB" sz="1400" dirty="0"/>
          </a:p>
          <a:p>
            <a:pPr rtl="0">
              <a:buFont typeface="+mj-lt"/>
              <a:buAutoNum type="arabicPeriod"/>
            </a:pPr>
            <a:r>
              <a:rPr lang="en-GB" sz="1400" dirty="0"/>
              <a:t>Building of a set of univariate and multivariate statistically significant models. </a:t>
            </a:r>
          </a:p>
          <a:p>
            <a:pPr lvl="1"/>
            <a:r>
              <a:rPr lang="en-GB" sz="1400" dirty="0"/>
              <a:t>a. Make sure that their assumptions are satisfied, otherwise carry out outlier analysis and removal</a:t>
            </a:r>
          </a:p>
          <a:p>
            <a:pPr lvl="1"/>
            <a:r>
              <a:rPr lang="en-GB" sz="1400" dirty="0"/>
              <a:t>b. Whenever possible, use both parametric (e.g., Pearson's correlation coefficient) and nonparametric (e.g., Spearman's rho, Kendall's tau) techniques</a:t>
            </a:r>
          </a:p>
          <a:p>
            <a:pPr lvl="1"/>
            <a:endParaRPr lang="en-GB" sz="1400" dirty="0"/>
          </a:p>
          <a:p>
            <a:pPr rtl="0">
              <a:buFont typeface="+mj-lt"/>
              <a:buAutoNum type="arabicPeriod" startAt="8"/>
            </a:pPr>
            <a:r>
              <a:rPr lang="en-GB" sz="1400" dirty="0"/>
              <a:t>Description of the results obtained and the limitation to their use (e.g., threats to validity)</a:t>
            </a:r>
          </a:p>
        </p:txBody>
      </p:sp>
    </p:spTree>
    <p:extLst>
      <p:ext uri="{BB962C8B-B14F-4D97-AF65-F5344CB8AC3E}">
        <p14:creationId xmlns:p14="http://schemas.microsoft.com/office/powerpoint/2010/main" val="374866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Understand the data</a:t>
            </a:r>
            <a:endParaRPr lang="en-US" dirty="0">
              <a:latin typeface="Segoe UI Light" panose="020B0702040204020203" pitchFamily="34" charset="0"/>
              <a:ea typeface="Segoe UI Light" panose="020B07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822C17-8CD5-4274-880B-2962E2876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035"/>
            <a:ext cx="9486301" cy="21250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F46242-5281-4382-BBD2-793DC1347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20" y="4078878"/>
            <a:ext cx="2400300" cy="8286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38327F4-27D6-4C17-84B7-E9D1F7299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20" y="5002577"/>
            <a:ext cx="8029575" cy="8667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D8EB6C0-DDF1-4A24-BAAC-9DBE1F737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9007" y="1464385"/>
            <a:ext cx="2563673" cy="486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6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C9F9-6F9F-419E-9278-357D2E781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Selection of the independent variables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89C10-4F1C-49C9-B2A0-C648067D2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51" y="1530070"/>
            <a:ext cx="66960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6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165F-405A-4607-A469-F075AC28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Drop columns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FAEDC-C0A1-4D37-9025-356864E9B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25" y="1429639"/>
            <a:ext cx="61912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0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B37B-66E0-4F15-AB6F-C4926C6D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RFC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E5CBB-D3B3-4BC7-BA2B-6E6002E80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Response For a Class (RFC)</a:t>
            </a:r>
          </a:p>
          <a:p>
            <a:r>
              <a:rPr lang="en-GB" sz="2400" dirty="0"/>
              <a:t>cardinality of the set of methods that can potentially be executed in response to a message received by an object of the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D33FE-39F6-4E3E-BAA1-F4F17BD60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60" y="3041892"/>
            <a:ext cx="43053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83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654D-DC4B-43F9-A9CA-F1371FD8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C5E64-6BB0-4266-9088-19F7078C9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0" y="1768196"/>
            <a:ext cx="5960949" cy="4009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3BBE2B-6C11-4605-982E-332ED414A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023" y="1828800"/>
            <a:ext cx="58483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62D5-0C8C-4ACF-B76B-4660288F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Box Plot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A15E53-8D3C-4576-AA4A-7DCCF0622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09" y="1406768"/>
            <a:ext cx="5273992" cy="47592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B70C43-B362-41FB-B9CA-8700860A5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181" y="2545461"/>
            <a:ext cx="4213610" cy="336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46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46A3-1249-4800-BB96-7E9DBCA6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Scatterplots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7D79F2-0ACA-491E-8F8E-659D4C74B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43" y="1551735"/>
            <a:ext cx="5453064" cy="445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35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Web9367</Template>
  <TotalTime>354</TotalTime>
  <Words>319</Words>
  <Application>Microsoft Office PowerPoint</Application>
  <PresentationFormat>Widescreen</PresentationFormat>
  <Paragraphs>40</Paragraphs>
  <Slides>19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Gill Sans MT</vt:lpstr>
      <vt:lpstr>Segoe UI</vt:lpstr>
      <vt:lpstr>Segoe UI Light</vt:lpstr>
      <vt:lpstr>Segoe UI Semilight</vt:lpstr>
      <vt:lpstr>Wingdings 2</vt:lpstr>
      <vt:lpstr>Dividend</vt:lpstr>
      <vt:lpstr>QuickStarter Theme</vt:lpstr>
      <vt:lpstr>SOFTWARE QUALITY EVALUATION</vt:lpstr>
      <vt:lpstr>Requirements</vt:lpstr>
      <vt:lpstr>Understand the data</vt:lpstr>
      <vt:lpstr>Selection of the independent variables</vt:lpstr>
      <vt:lpstr>Drop columns</vt:lpstr>
      <vt:lpstr>RFC</vt:lpstr>
      <vt:lpstr>histogram</vt:lpstr>
      <vt:lpstr>Box Plot</vt:lpstr>
      <vt:lpstr>Scatterplots</vt:lpstr>
      <vt:lpstr>Bar</vt:lpstr>
      <vt:lpstr>KMeans</vt:lpstr>
      <vt:lpstr>Linear Regression</vt:lpstr>
      <vt:lpstr>Outlier detection - percentile</vt:lpstr>
      <vt:lpstr>        pairplot</vt:lpstr>
      <vt:lpstr>Decision Tree Classifier Building – 1 features max depth=3</vt:lpstr>
      <vt:lpstr>Decision Tree Classifier Building – 1 features max depth=2</vt:lpstr>
      <vt:lpstr>Decision Tree Classifier Building  features= 4, max depth=2, classified=3</vt:lpstr>
      <vt:lpstr>Naive Bayes</vt:lpstr>
      <vt:lpstr>Classifier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EVALUATION</dc:title>
  <dc:creator>Francesco Belloni</dc:creator>
  <cp:lastModifiedBy>Francesco Belloni</cp:lastModifiedBy>
  <cp:revision>10</cp:revision>
  <dcterms:created xsi:type="dcterms:W3CDTF">2021-02-02T09:04:25Z</dcterms:created>
  <dcterms:modified xsi:type="dcterms:W3CDTF">2021-02-02T14:59:19Z</dcterms:modified>
</cp:coreProperties>
</file>