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1024" r:id="rId5"/>
    <p:sldId id="1030" r:id="rId6"/>
    <p:sldId id="1031" r:id="rId7"/>
    <p:sldId id="1034" r:id="rId8"/>
    <p:sldId id="1033" r:id="rId9"/>
    <p:sldId id="1032" r:id="rId10"/>
    <p:sldId id="1035" r:id="rId11"/>
    <p:sldId id="1036" r:id="rId12"/>
    <p:sldId id="1037" r:id="rId13"/>
  </p:sldIdLst>
  <p:sldSz cx="9144000" cy="6858000" type="screen4x3"/>
  <p:notesSz cx="697388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1">
          <p15:clr>
            <a:srgbClr val="A4A3A4"/>
          </p15:clr>
        </p15:guide>
        <p15:guide id="2" orient="horz" pos="3992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>
          <p15:clr>
            <a:srgbClr val="A4A3A4"/>
          </p15:clr>
        </p15:guide>
        <p15:guide id="5" pos="5591">
          <p15:clr>
            <a:srgbClr val="A4A3A4"/>
          </p15:clr>
        </p15:guide>
        <p15:guide id="6" pos="5759">
          <p15:clr>
            <a:srgbClr val="A4A3A4"/>
          </p15:clr>
        </p15:guide>
        <p15:guide id="7" pos="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FFFFCC"/>
    <a:srgbClr val="66FFFF"/>
    <a:srgbClr val="005596"/>
    <a:srgbClr val="A3E7FF"/>
    <a:srgbClr val="417CD1"/>
    <a:srgbClr val="002060"/>
    <a:srgbClr val="C0D5E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3" autoAdjust="0"/>
    <p:restoredTop sz="94643" autoAdjust="0"/>
  </p:normalViewPr>
  <p:slideViewPr>
    <p:cSldViewPr snapToGrid="0">
      <p:cViewPr varScale="1">
        <p:scale>
          <a:sx n="84" d="100"/>
          <a:sy n="84" d="100"/>
        </p:scale>
        <p:origin x="108" y="612"/>
      </p:cViewPr>
      <p:guideLst>
        <p:guide orient="horz" pos="4131"/>
        <p:guide orient="horz" pos="3992"/>
        <p:guide orient="horz" pos="1008"/>
        <p:guide orient="horz"/>
        <p:guide pos="5591"/>
        <p:guide pos="5759"/>
        <p:guide pos="120"/>
      </p:guideLst>
    </p:cSldViewPr>
  </p:slideViewPr>
  <p:outlineViewPr>
    <p:cViewPr>
      <p:scale>
        <a:sx n="33" d="100"/>
        <a:sy n="33" d="100"/>
      </p:scale>
      <p:origin x="0" y="100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" y="21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063" y="21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/>
          <a:lstStyle>
            <a:lvl1pPr algn="r">
              <a:defRPr sz="1100"/>
            </a:lvl1pPr>
          </a:lstStyle>
          <a:p>
            <a:fld id="{52E54C03-13CE-40C0-B42C-6EDFF4D54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" y="8773378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0063" y="8773378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 anchor="b"/>
          <a:lstStyle>
            <a:lvl1pPr algn="r">
              <a:defRPr sz="1100"/>
            </a:lvl1pPr>
          </a:lstStyle>
          <a:p>
            <a:fld id="{C7EA350D-B8EE-4E8D-9907-3346B8D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7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60" y="17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/>
          <a:lstStyle>
            <a:lvl1pPr algn="r">
              <a:defRPr sz="1100"/>
            </a:lvl1pPr>
          </a:lstStyle>
          <a:p>
            <a:fld id="{7159C058-D2F1-4477-8515-F50B3956F3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0563"/>
            <a:ext cx="4621212" cy="3465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7" tIns="46156" rIns="92307" bIns="4615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44"/>
            <a:ext cx="5579110" cy="4156234"/>
          </a:xfrm>
          <a:prstGeom prst="rect">
            <a:avLst/>
          </a:prstGeom>
        </p:spPr>
        <p:txBody>
          <a:bodyPr vert="horz" lIns="92307" tIns="46156" rIns="92307" bIns="4615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6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60" y="8772676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 anchor="b"/>
          <a:lstStyle>
            <a:lvl1pPr algn="r">
              <a:defRPr sz="1100"/>
            </a:lvl1pPr>
          </a:lstStyle>
          <a:p>
            <a:fld id="{6C118812-3231-4C51-90B6-FDC8E980A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939506"/>
            <a:ext cx="1981200" cy="40903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189" y="3587486"/>
            <a:ext cx="5097012" cy="445986"/>
          </a:xfrm>
        </p:spPr>
        <p:txBody>
          <a:bodyPr anchor="b">
            <a:normAutofit/>
          </a:bodyPr>
          <a:lstStyle>
            <a:lvl1pPr algn="l">
              <a:defRPr sz="1200" b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455732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1399" y="31242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188" y="3700180"/>
            <a:ext cx="2376183" cy="405442"/>
          </a:xfrm>
        </p:spPr>
        <p:txBody>
          <a:bodyPr anchor="b">
            <a:normAutofit/>
          </a:bodyPr>
          <a:lstStyle>
            <a:lvl1pPr algn="l">
              <a:defRPr sz="1200" b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455732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1399" y="31242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992189"/>
            <a:ext cx="8692696" cy="5345112"/>
          </a:xfrm>
        </p:spPr>
        <p:txBody>
          <a:bodyPr/>
          <a:lstStyle>
            <a:lvl1pPr marL="227013" indent="-227013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1175" indent="-1651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96925" indent="-1714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31875" indent="-117475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079" y="6558145"/>
            <a:ext cx="315335" cy="144907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lvl1pPr algn="l"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5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1942" y="6557233"/>
            <a:ext cx="315335" cy="144907"/>
          </a:xfrm>
        </p:spPr>
        <p:txBody>
          <a:bodyPr/>
          <a:lstStyle/>
          <a:p>
            <a:fld id="{37CB541D-F291-4562-B47C-62A886D26F1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152400" y="762000"/>
            <a:ext cx="86868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84" y="6555882"/>
            <a:ext cx="315335" cy="144907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lvl1pPr algn="l"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CB541D-F291-4562-B47C-62A886D26F1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28" y="990601"/>
            <a:ext cx="8686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52400" y="6505575"/>
            <a:ext cx="8721725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2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200" b="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400" b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1175" indent="-16510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96925" indent="-17145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1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1875" indent="-117475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13665"/>
            <a:ext cx="9089756" cy="510971"/>
          </a:xfrm>
        </p:spPr>
        <p:txBody>
          <a:bodyPr>
            <a:normAutofit/>
          </a:bodyPr>
          <a:lstStyle/>
          <a:p>
            <a:r>
              <a:rPr lang="en-US" sz="2000" dirty="0"/>
              <a:t>Eric Franco           Carlos Maqueda           Lee Taylor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16" y="31427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8720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79" y="933697"/>
            <a:ext cx="8692696" cy="521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Explore real estate prices and relevant pricing variables</a:t>
            </a:r>
          </a:p>
          <a:p>
            <a:r>
              <a:rPr lang="en-US" sz="2200" dirty="0"/>
              <a:t>Databases used:</a:t>
            </a:r>
          </a:p>
          <a:p>
            <a:pPr lvl="1"/>
            <a:r>
              <a:rPr lang="en-US" sz="2200" i="1" dirty="0"/>
              <a:t>Zillow</a:t>
            </a:r>
          </a:p>
          <a:p>
            <a:pPr lvl="1"/>
            <a:r>
              <a:rPr lang="en-US" sz="2200" i="1" dirty="0"/>
              <a:t>Census</a:t>
            </a:r>
          </a:p>
          <a:p>
            <a:pPr lvl="1"/>
            <a:r>
              <a:rPr lang="en-US" sz="2200" i="1" dirty="0"/>
              <a:t>IRS</a:t>
            </a:r>
          </a:p>
          <a:p>
            <a:r>
              <a:rPr lang="en-US" sz="2400" i="1" dirty="0"/>
              <a:t>Variables explored:</a:t>
            </a:r>
          </a:p>
          <a:p>
            <a:pPr lvl="1"/>
            <a:r>
              <a:rPr lang="en-US" sz="2200" i="1" dirty="0"/>
              <a:t>Mortgage Rates</a:t>
            </a:r>
          </a:p>
          <a:p>
            <a:pPr lvl="1"/>
            <a:r>
              <a:rPr lang="en-US" sz="2200" i="1" dirty="0"/>
              <a:t>Yield Curve</a:t>
            </a:r>
          </a:p>
          <a:p>
            <a:pPr lvl="1"/>
            <a:r>
              <a:rPr lang="en-US" sz="2200" i="1" dirty="0"/>
              <a:t>Average Income</a:t>
            </a:r>
          </a:p>
          <a:p>
            <a:pPr lvl="1"/>
            <a:r>
              <a:rPr lang="en-US" sz="2200" i="1" dirty="0"/>
              <a:t>Price Per Square Foot</a:t>
            </a:r>
          </a:p>
          <a:p>
            <a:pPr lvl="1"/>
            <a:r>
              <a:rPr lang="en-US" sz="2200" i="1" dirty="0"/>
              <a:t>Median Listing Price</a:t>
            </a:r>
          </a:p>
          <a:p>
            <a:pPr lvl="1"/>
            <a:r>
              <a:rPr lang="en-US" sz="2200" i="1" dirty="0"/>
              <a:t>Zillow Size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collected, cleaned and transformed data.</a:t>
            </a:r>
          </a:p>
          <a:p>
            <a:r>
              <a:rPr lang="en-US" sz="2400" dirty="0"/>
              <a:t>We collected the data and grouped it by year and zip code.</a:t>
            </a:r>
          </a:p>
          <a:p>
            <a:r>
              <a:rPr lang="en-US" sz="2400" dirty="0"/>
              <a:t>We investigated what improved accuracy of our predictive models, threw out the hogwash.</a:t>
            </a:r>
          </a:p>
          <a:p>
            <a:r>
              <a:rPr lang="en-US" sz="2400" dirty="0"/>
              <a:t>Developed a model that has an R^2 of 0.95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C24-782B-44AB-99B6-52417D91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E9C-008B-4DCA-B27B-C2B35ECE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Length of the data we have been able to use.</a:t>
            </a:r>
          </a:p>
          <a:p>
            <a:r>
              <a:rPr lang="en-US" sz="2400" dirty="0"/>
              <a:t>Income data was limited to buckets provided by the IRS</a:t>
            </a:r>
          </a:p>
          <a:p>
            <a:r>
              <a:rPr lang="en-US" sz="2400" dirty="0"/>
              <a:t>Incomplete datasets accounted for approximately 30% of all collected data.</a:t>
            </a:r>
          </a:p>
          <a:p>
            <a:r>
              <a:rPr lang="en-US" sz="2400" dirty="0"/>
              <a:t>This is for average housing prices in zip codes, not used for individual houses.</a:t>
            </a:r>
          </a:p>
          <a:p>
            <a:r>
              <a:rPr lang="en-US" sz="2400" dirty="0"/>
              <a:t>We did not create geographic tags to account for location.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93B1-78E3-4C39-A66C-C1A4D19C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992189"/>
            <a:ext cx="4207691" cy="5345112"/>
          </a:xfrm>
        </p:spPr>
        <p:txBody>
          <a:bodyPr/>
          <a:lstStyle/>
          <a:p>
            <a:r>
              <a:rPr lang="en-US" dirty="0"/>
              <a:t>Income was a large driver of real estate prices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654C676-4714-4426-B95C-577E86CE5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2189"/>
            <a:ext cx="4207691" cy="2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DAB6-49D8-47DC-8A12-C8DFF7C9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63FF-5B24-48D8-AD3F-90D9DEA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D167-AB23-44C7-84AB-E58F983DB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B02D-60D4-421C-90F6-5BFDC517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AC55-60C8-442C-A414-12CEC429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259E-F095-40B7-A651-60BA3047B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1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3262-D6AE-45F6-AEED-331FCE23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Awesome Sauce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B6AC-5E54-4578-AEE2-E2A7D68D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817B-6C09-4D41-A467-50176E412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5968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itor Analysis Overview 12-12-2016 DRAFT">
  <a:themeElements>
    <a:clrScheme name="Custom 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4F81BD"/>
      </a:accent1>
      <a:accent2>
        <a:srgbClr val="17365D"/>
      </a:accent2>
      <a:accent3>
        <a:srgbClr val="00B0F0"/>
      </a:accent3>
      <a:accent4>
        <a:srgbClr val="002060"/>
      </a:accent4>
      <a:accent5>
        <a:srgbClr val="4BACC6"/>
      </a:accent5>
      <a:accent6>
        <a:srgbClr val="366092"/>
      </a:accent6>
      <a:hlink>
        <a:srgbClr val="0000FF"/>
      </a:hlink>
      <a:folHlink>
        <a:srgbClr val="E36C0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3D53FD9E4664F81261A1316846DC4" ma:contentTypeVersion="0" ma:contentTypeDescription="Create a new document." ma:contentTypeScope="" ma:versionID="83f6723711e16d2ccaccff9ac341140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63CCCBC-B7A1-4566-9DE9-0A821E953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0BD21-861D-498F-A015-1D2F8A8C8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F5AC248-3016-4BC6-95F6-3E0EE4575AF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Competitor Analysis Overview 12-12-2016 DRAFT</Template>
  <TotalTime>7383</TotalTime>
  <Words>183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Competitor Analysis Overview 12-12-2016 DRAFT</vt:lpstr>
      <vt:lpstr>Eric Franco           Carlos Maqueda           Lee Taylor </vt:lpstr>
      <vt:lpstr>Project Objectives</vt:lpstr>
      <vt:lpstr>Project Summary</vt:lpstr>
      <vt:lpstr>Limitations</vt:lpstr>
      <vt:lpstr>Exploratory Analysis Summary</vt:lpstr>
      <vt:lpstr>Data Transformation Summary</vt:lpstr>
      <vt:lpstr>Model Selection Summary</vt:lpstr>
      <vt:lpstr>Model Explaination</vt:lpstr>
      <vt:lpstr>Awesome Sauce Charts</vt:lpstr>
    </vt:vector>
  </TitlesOfParts>
  <Company>Cheniere Energy,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Coast Competitor Analysis</dc:title>
  <dc:creator>Eric Franco (C)</dc:creator>
  <cp:lastModifiedBy>Lee Taylor</cp:lastModifiedBy>
  <cp:revision>144</cp:revision>
  <cp:lastPrinted>2016-12-16T14:16:56Z</cp:lastPrinted>
  <dcterms:created xsi:type="dcterms:W3CDTF">2016-12-12T21:22:09Z</dcterms:created>
  <dcterms:modified xsi:type="dcterms:W3CDTF">2019-05-15T02:31:33Z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0x0101003BE3D53FD9E4664F81261A1316846DC4</vt:lpwstr>
  </property>
  <property fmtid="{D5CDD505-2E9C-101B-9397-08002B2CF9AE}" pid="3" name="_NewReviewCycle">
    <vt:lpwstr/>
  </property>
</Properties>
</file>