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1024" r:id="rId5"/>
    <p:sldId id="1030" r:id="rId6"/>
    <p:sldId id="1031" r:id="rId7"/>
    <p:sldId id="1034" r:id="rId8"/>
    <p:sldId id="1032" r:id="rId9"/>
    <p:sldId id="1033" r:id="rId10"/>
    <p:sldId id="1035" r:id="rId11"/>
    <p:sldId id="1036" r:id="rId12"/>
    <p:sldId id="1037" r:id="rId13"/>
    <p:sldId id="1038" r:id="rId14"/>
    <p:sldId id="1039" r:id="rId15"/>
    <p:sldId id="1040" r:id="rId16"/>
    <p:sldId id="1041" r:id="rId17"/>
  </p:sldIdLst>
  <p:sldSz cx="9144000" cy="6858000" type="screen4x3"/>
  <p:notesSz cx="697388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1">
          <p15:clr>
            <a:srgbClr val="A4A3A4"/>
          </p15:clr>
        </p15:guide>
        <p15:guide id="2" orient="horz" pos="3992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>
          <p15:clr>
            <a:srgbClr val="A4A3A4"/>
          </p15:clr>
        </p15:guide>
        <p15:guide id="5" pos="5591">
          <p15:clr>
            <a:srgbClr val="A4A3A4"/>
          </p15:clr>
        </p15:guide>
        <p15:guide id="6" pos="5759">
          <p15:clr>
            <a:srgbClr val="A4A3A4"/>
          </p15:clr>
        </p15:guide>
        <p15:guide id="7" pos="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FFFFCC"/>
    <a:srgbClr val="66FFFF"/>
    <a:srgbClr val="005596"/>
    <a:srgbClr val="A3E7FF"/>
    <a:srgbClr val="417CD1"/>
    <a:srgbClr val="002060"/>
    <a:srgbClr val="C0D5E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3" autoAdjust="0"/>
    <p:restoredTop sz="94643" autoAdjust="0"/>
  </p:normalViewPr>
  <p:slideViewPr>
    <p:cSldViewPr snapToGrid="0">
      <p:cViewPr varScale="1">
        <p:scale>
          <a:sx n="84" d="100"/>
          <a:sy n="84" d="100"/>
        </p:scale>
        <p:origin x="108" y="612"/>
      </p:cViewPr>
      <p:guideLst>
        <p:guide orient="horz" pos="4131"/>
        <p:guide orient="horz" pos="3992"/>
        <p:guide orient="horz" pos="1008"/>
        <p:guide orient="horz"/>
        <p:guide pos="5591"/>
        <p:guide pos="5759"/>
        <p:guide pos="120"/>
      </p:guideLst>
    </p:cSldViewPr>
  </p:slideViewPr>
  <p:outlineViewPr>
    <p:cViewPr>
      <p:scale>
        <a:sx n="33" d="100"/>
        <a:sy n="33" d="100"/>
      </p:scale>
      <p:origin x="0" y="100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C81BD-9732-4272-A106-D1A846FB593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00153-5F75-46F9-B286-AE450936338F}">
      <dgm:prSet phldrT="[Text]"/>
      <dgm:spPr/>
      <dgm:t>
        <a:bodyPr/>
        <a:lstStyle/>
        <a:p>
          <a:r>
            <a:rPr lang="en-US" dirty="0"/>
            <a:t>Collect</a:t>
          </a:r>
        </a:p>
      </dgm:t>
    </dgm:pt>
    <dgm:pt modelId="{7283EDC8-D38A-4B01-8E3C-99D11FC7E788}" type="parTrans" cxnId="{FE1CB5C0-B9FE-478A-8ABB-C39B371A906A}">
      <dgm:prSet/>
      <dgm:spPr/>
      <dgm:t>
        <a:bodyPr/>
        <a:lstStyle/>
        <a:p>
          <a:endParaRPr lang="en-US"/>
        </a:p>
      </dgm:t>
    </dgm:pt>
    <dgm:pt modelId="{2B0796F4-1D70-4F5B-BBFA-1F8A1975280A}" type="sibTrans" cxnId="{FE1CB5C0-B9FE-478A-8ABB-C39B371A906A}">
      <dgm:prSet/>
      <dgm:spPr/>
      <dgm:t>
        <a:bodyPr/>
        <a:lstStyle/>
        <a:p>
          <a:endParaRPr lang="en-US"/>
        </a:p>
      </dgm:t>
    </dgm:pt>
    <dgm:pt modelId="{6E6B7B0C-6FA3-4E65-A0D2-32E188153B68}">
      <dgm:prSet phldrT="[Text]"/>
      <dgm:spPr/>
      <dgm:t>
        <a:bodyPr/>
        <a:lstStyle/>
        <a:p>
          <a:r>
            <a:rPr lang="en-US" dirty="0"/>
            <a:t>Zillow Housing Data</a:t>
          </a:r>
        </a:p>
      </dgm:t>
    </dgm:pt>
    <dgm:pt modelId="{11BF46B6-B001-49EA-9A6A-AF0095B6E899}" type="parTrans" cxnId="{9140DB36-BB21-49AD-B988-E2E3F70417F3}">
      <dgm:prSet/>
      <dgm:spPr/>
      <dgm:t>
        <a:bodyPr/>
        <a:lstStyle/>
        <a:p>
          <a:endParaRPr lang="en-US"/>
        </a:p>
      </dgm:t>
    </dgm:pt>
    <dgm:pt modelId="{6A94F0CB-42EA-4844-BBFE-CE833BCB979F}" type="sibTrans" cxnId="{9140DB36-BB21-49AD-B988-E2E3F70417F3}">
      <dgm:prSet/>
      <dgm:spPr/>
      <dgm:t>
        <a:bodyPr/>
        <a:lstStyle/>
        <a:p>
          <a:endParaRPr lang="en-US"/>
        </a:p>
      </dgm:t>
    </dgm:pt>
    <dgm:pt modelId="{17E7C481-8479-4BCF-A990-9C8629BF15A5}">
      <dgm:prSet phldrT="[Text]"/>
      <dgm:spPr/>
      <dgm:t>
        <a:bodyPr/>
        <a:lstStyle/>
        <a:p>
          <a:r>
            <a:rPr lang="en-US" dirty="0"/>
            <a:t>BLS Employment Data</a:t>
          </a:r>
        </a:p>
      </dgm:t>
    </dgm:pt>
    <dgm:pt modelId="{92F1267B-2EEA-4039-8E24-ADD0D15B81D7}" type="parTrans" cxnId="{D0B90894-A9A8-48C6-8A79-4E3D23692D39}">
      <dgm:prSet/>
      <dgm:spPr/>
      <dgm:t>
        <a:bodyPr/>
        <a:lstStyle/>
        <a:p>
          <a:endParaRPr lang="en-US"/>
        </a:p>
      </dgm:t>
    </dgm:pt>
    <dgm:pt modelId="{2EB85D4F-27E7-4B23-B28C-02DCBBB7E2C2}" type="sibTrans" cxnId="{D0B90894-A9A8-48C6-8A79-4E3D23692D39}">
      <dgm:prSet/>
      <dgm:spPr/>
      <dgm:t>
        <a:bodyPr/>
        <a:lstStyle/>
        <a:p>
          <a:endParaRPr lang="en-US"/>
        </a:p>
      </dgm:t>
    </dgm:pt>
    <dgm:pt modelId="{5A816D14-7600-4C03-837D-96609B3338F9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3A2F1BF1-42A7-495D-ADFE-948983D1F544}" type="parTrans" cxnId="{BE87F6F5-33A3-467D-94C4-860EB35E9695}">
      <dgm:prSet/>
      <dgm:spPr/>
      <dgm:t>
        <a:bodyPr/>
        <a:lstStyle/>
        <a:p>
          <a:endParaRPr lang="en-US"/>
        </a:p>
      </dgm:t>
    </dgm:pt>
    <dgm:pt modelId="{2BCAACD6-28A6-4A28-B0A1-ACB9BB7D98C4}" type="sibTrans" cxnId="{BE87F6F5-33A3-467D-94C4-860EB35E9695}">
      <dgm:prSet/>
      <dgm:spPr/>
      <dgm:t>
        <a:bodyPr/>
        <a:lstStyle/>
        <a:p>
          <a:endParaRPr lang="en-US"/>
        </a:p>
      </dgm:t>
    </dgm:pt>
    <dgm:pt modelId="{C388CDFE-DE9E-4957-9A16-88184AC8877A}">
      <dgm:prSet phldrT="[Text]"/>
      <dgm:spPr/>
      <dgm:t>
        <a:bodyPr/>
        <a:lstStyle/>
        <a:p>
          <a:r>
            <a:rPr lang="en-US" dirty="0"/>
            <a:t>Converted data to annual data </a:t>
          </a:r>
        </a:p>
      </dgm:t>
    </dgm:pt>
    <dgm:pt modelId="{29AD9FA6-E766-4C65-8966-80ADDCF7EA87}" type="parTrans" cxnId="{474696FA-0E02-43D4-A080-353958082A92}">
      <dgm:prSet/>
      <dgm:spPr/>
      <dgm:t>
        <a:bodyPr/>
        <a:lstStyle/>
        <a:p>
          <a:endParaRPr lang="en-US"/>
        </a:p>
      </dgm:t>
    </dgm:pt>
    <dgm:pt modelId="{A3E57C68-70FA-44EF-9B2B-7A5597BBF1F3}" type="sibTrans" cxnId="{474696FA-0E02-43D4-A080-353958082A92}">
      <dgm:prSet/>
      <dgm:spPr/>
      <dgm:t>
        <a:bodyPr/>
        <a:lstStyle/>
        <a:p>
          <a:endParaRPr lang="en-US"/>
        </a:p>
      </dgm:t>
    </dgm:pt>
    <dgm:pt modelId="{05E8B2D9-9D1D-4F6E-B6F1-EC0904398FA4}">
      <dgm:prSet phldrT="[Text]"/>
      <dgm:spPr/>
      <dgm:t>
        <a:bodyPr/>
        <a:lstStyle/>
        <a:p>
          <a:r>
            <a:rPr lang="en-US" dirty="0"/>
            <a:t>Merge all data sets into a Master Data Frame</a:t>
          </a:r>
        </a:p>
      </dgm:t>
    </dgm:pt>
    <dgm:pt modelId="{288F07E2-6230-43CB-9BE7-7C381F0FEFCA}" type="parTrans" cxnId="{AE86A138-8B06-42DE-BBB1-5C828470E822}">
      <dgm:prSet/>
      <dgm:spPr/>
      <dgm:t>
        <a:bodyPr/>
        <a:lstStyle/>
        <a:p>
          <a:endParaRPr lang="en-US"/>
        </a:p>
      </dgm:t>
    </dgm:pt>
    <dgm:pt modelId="{25042658-CFD0-4C52-9C7B-DA000C4018A4}" type="sibTrans" cxnId="{AE86A138-8B06-42DE-BBB1-5C828470E822}">
      <dgm:prSet/>
      <dgm:spPr/>
      <dgm:t>
        <a:bodyPr/>
        <a:lstStyle/>
        <a:p>
          <a:endParaRPr lang="en-US"/>
        </a:p>
      </dgm:t>
    </dgm:pt>
    <dgm:pt modelId="{EDEF6686-056E-402A-8143-1B2CBBC473C7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B47EC89A-6C51-4FDB-A5F1-3E4B5FEECD52}" type="parTrans" cxnId="{BFC3C30B-2A3E-413D-8B29-E39D920B3A20}">
      <dgm:prSet/>
      <dgm:spPr/>
      <dgm:t>
        <a:bodyPr/>
        <a:lstStyle/>
        <a:p>
          <a:endParaRPr lang="en-US"/>
        </a:p>
      </dgm:t>
    </dgm:pt>
    <dgm:pt modelId="{B9ECD2AE-8059-4107-9405-1BF65A66F01F}" type="sibTrans" cxnId="{BFC3C30B-2A3E-413D-8B29-E39D920B3A20}">
      <dgm:prSet/>
      <dgm:spPr/>
      <dgm:t>
        <a:bodyPr/>
        <a:lstStyle/>
        <a:p>
          <a:endParaRPr lang="en-US"/>
        </a:p>
      </dgm:t>
    </dgm:pt>
    <dgm:pt modelId="{0FBEFF63-24DE-4AD6-95B2-D1F54F0E47F3}">
      <dgm:prSet phldrT="[Text]"/>
      <dgm:spPr/>
      <dgm:t>
        <a:bodyPr/>
        <a:lstStyle/>
        <a:p>
          <a:r>
            <a:rPr lang="en-US" dirty="0"/>
            <a:t>We removed all rows that had incomplete data for that year. </a:t>
          </a:r>
        </a:p>
      </dgm:t>
    </dgm:pt>
    <dgm:pt modelId="{9C623CCC-1AA1-4D37-B3E3-0FA1464A97DC}" type="parTrans" cxnId="{75729BA9-A118-4395-8599-C16B0CFA4909}">
      <dgm:prSet/>
      <dgm:spPr/>
      <dgm:t>
        <a:bodyPr/>
        <a:lstStyle/>
        <a:p>
          <a:endParaRPr lang="en-US"/>
        </a:p>
      </dgm:t>
    </dgm:pt>
    <dgm:pt modelId="{1848489A-AA0D-4042-9114-A68CF6F69910}" type="sibTrans" cxnId="{75729BA9-A118-4395-8599-C16B0CFA4909}">
      <dgm:prSet/>
      <dgm:spPr/>
      <dgm:t>
        <a:bodyPr/>
        <a:lstStyle/>
        <a:p>
          <a:endParaRPr lang="en-US"/>
        </a:p>
      </dgm:t>
    </dgm:pt>
    <dgm:pt modelId="{54952176-235B-463E-A749-2ADFA4D6367F}">
      <dgm:prSet phldrT="[Text]"/>
      <dgm:spPr/>
      <dgm:t>
        <a:bodyPr/>
        <a:lstStyle/>
        <a:p>
          <a:r>
            <a:rPr lang="en-US" dirty="0"/>
            <a:t>Output the data for analysis to CSVs.</a:t>
          </a:r>
        </a:p>
      </dgm:t>
    </dgm:pt>
    <dgm:pt modelId="{9A094C4E-8DBD-4C17-A776-FEE2C62C96F0}" type="parTrans" cxnId="{21D9784B-648D-4702-B21C-FAE72FB93895}">
      <dgm:prSet/>
      <dgm:spPr/>
      <dgm:t>
        <a:bodyPr/>
        <a:lstStyle/>
        <a:p>
          <a:endParaRPr lang="en-US"/>
        </a:p>
      </dgm:t>
    </dgm:pt>
    <dgm:pt modelId="{7A1E3DF4-B11F-4266-86CA-F633411D154A}" type="sibTrans" cxnId="{21D9784B-648D-4702-B21C-FAE72FB93895}">
      <dgm:prSet/>
      <dgm:spPr/>
      <dgm:t>
        <a:bodyPr/>
        <a:lstStyle/>
        <a:p>
          <a:endParaRPr lang="en-US"/>
        </a:p>
      </dgm:t>
    </dgm:pt>
    <dgm:pt modelId="{5010CB09-90D3-475F-B6FD-BADF8EDDE138}">
      <dgm:prSet phldrT="[Text]"/>
      <dgm:spPr/>
      <dgm:t>
        <a:bodyPr/>
        <a:lstStyle/>
        <a:p>
          <a:r>
            <a:rPr lang="en-US" dirty="0"/>
            <a:t>IRS Income Data</a:t>
          </a:r>
        </a:p>
      </dgm:t>
    </dgm:pt>
    <dgm:pt modelId="{ED77489D-15CC-4DAD-8F6E-61BDF95C71BD}" type="parTrans" cxnId="{98CE6760-F8AD-4641-891A-721D22E37D08}">
      <dgm:prSet/>
      <dgm:spPr/>
      <dgm:t>
        <a:bodyPr/>
        <a:lstStyle/>
        <a:p>
          <a:endParaRPr lang="en-US"/>
        </a:p>
      </dgm:t>
    </dgm:pt>
    <dgm:pt modelId="{91D4FC13-9723-4A63-8B85-0F3925A3100C}" type="sibTrans" cxnId="{98CE6760-F8AD-4641-891A-721D22E37D08}">
      <dgm:prSet/>
      <dgm:spPr/>
      <dgm:t>
        <a:bodyPr/>
        <a:lstStyle/>
        <a:p>
          <a:endParaRPr lang="en-US"/>
        </a:p>
      </dgm:t>
    </dgm:pt>
    <dgm:pt modelId="{29043C36-391B-41C0-9890-15E6EA4619DB}">
      <dgm:prSet phldrT="[Text]"/>
      <dgm:spPr/>
      <dgm:t>
        <a:bodyPr/>
        <a:lstStyle/>
        <a:p>
          <a:r>
            <a:rPr lang="en-US" dirty="0"/>
            <a:t>We then merged on year and zip code</a:t>
          </a:r>
        </a:p>
      </dgm:t>
    </dgm:pt>
    <dgm:pt modelId="{AE7D5EFD-EE36-486C-9766-B73CAD27C9A9}" type="parTrans" cxnId="{B3749050-0A7F-481B-A521-F3E493FB3EAB}">
      <dgm:prSet/>
      <dgm:spPr/>
    </dgm:pt>
    <dgm:pt modelId="{B5B29170-69F2-47FE-AF4F-8229FD513618}" type="sibTrans" cxnId="{B3749050-0A7F-481B-A521-F3E493FB3EAB}">
      <dgm:prSet/>
      <dgm:spPr/>
    </dgm:pt>
    <dgm:pt modelId="{5EE6085E-A16A-4E86-9A55-24F435CCB7FD}" type="pres">
      <dgm:prSet presAssocID="{F2AC81BD-9732-4272-A106-D1A846FB5937}" presName="linearFlow" presStyleCnt="0">
        <dgm:presLayoutVars>
          <dgm:dir/>
          <dgm:animLvl val="lvl"/>
          <dgm:resizeHandles val="exact"/>
        </dgm:presLayoutVars>
      </dgm:prSet>
      <dgm:spPr/>
    </dgm:pt>
    <dgm:pt modelId="{88B78FAA-7350-4485-A47D-A2C6760BB1E9}" type="pres">
      <dgm:prSet presAssocID="{01E00153-5F75-46F9-B286-AE450936338F}" presName="composite" presStyleCnt="0"/>
      <dgm:spPr/>
    </dgm:pt>
    <dgm:pt modelId="{75D778B2-2691-4103-86DE-B9B9565F8E17}" type="pres">
      <dgm:prSet presAssocID="{01E00153-5F75-46F9-B286-AE450936338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8CBD214-83CB-4F32-A097-052938B80ADD}" type="pres">
      <dgm:prSet presAssocID="{01E00153-5F75-46F9-B286-AE450936338F}" presName="descendantText" presStyleLbl="alignAcc1" presStyleIdx="0" presStyleCnt="3">
        <dgm:presLayoutVars>
          <dgm:bulletEnabled val="1"/>
        </dgm:presLayoutVars>
      </dgm:prSet>
      <dgm:spPr/>
    </dgm:pt>
    <dgm:pt modelId="{D4CD4396-F8F1-4985-A448-FA82F7B4C109}" type="pres">
      <dgm:prSet presAssocID="{2B0796F4-1D70-4F5B-BBFA-1F8A1975280A}" presName="sp" presStyleCnt="0"/>
      <dgm:spPr/>
    </dgm:pt>
    <dgm:pt modelId="{43D07C9C-0B62-4B63-AE6C-0DDC72E95053}" type="pres">
      <dgm:prSet presAssocID="{5A816D14-7600-4C03-837D-96609B3338F9}" presName="composite" presStyleCnt="0"/>
      <dgm:spPr/>
    </dgm:pt>
    <dgm:pt modelId="{C048B855-E79B-4CA5-BD91-D367696D93A3}" type="pres">
      <dgm:prSet presAssocID="{5A816D14-7600-4C03-837D-96609B3338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9B07533-D0CC-437D-A991-88CA84DBA6EC}" type="pres">
      <dgm:prSet presAssocID="{5A816D14-7600-4C03-837D-96609B3338F9}" presName="descendantText" presStyleLbl="alignAcc1" presStyleIdx="1" presStyleCnt="3">
        <dgm:presLayoutVars>
          <dgm:bulletEnabled val="1"/>
        </dgm:presLayoutVars>
      </dgm:prSet>
      <dgm:spPr/>
    </dgm:pt>
    <dgm:pt modelId="{626089AB-2AEA-4380-A395-624CD2475072}" type="pres">
      <dgm:prSet presAssocID="{2BCAACD6-28A6-4A28-B0A1-ACB9BB7D98C4}" presName="sp" presStyleCnt="0"/>
      <dgm:spPr/>
    </dgm:pt>
    <dgm:pt modelId="{B9D5259B-ADB5-4791-B2FC-2C893177C011}" type="pres">
      <dgm:prSet presAssocID="{EDEF6686-056E-402A-8143-1B2CBBC473C7}" presName="composite" presStyleCnt="0"/>
      <dgm:spPr/>
    </dgm:pt>
    <dgm:pt modelId="{0F5F1EA3-A467-41FE-9EA8-F84943D3CC61}" type="pres">
      <dgm:prSet presAssocID="{EDEF6686-056E-402A-8143-1B2CBBC473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1E06A02-D81D-4E5C-B5A1-6AEDC0FC238E}" type="pres">
      <dgm:prSet presAssocID="{EDEF6686-056E-402A-8143-1B2CBBC473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57C0801-2542-44AE-A5E8-DB5058584FEB}" type="presOf" srcId="{5A816D14-7600-4C03-837D-96609B3338F9}" destId="{C048B855-E79B-4CA5-BD91-D367696D93A3}" srcOrd="0" destOrd="0" presId="urn:microsoft.com/office/officeart/2005/8/layout/chevron2"/>
    <dgm:cxn modelId="{BFC3C30B-2A3E-413D-8B29-E39D920B3A20}" srcId="{F2AC81BD-9732-4272-A106-D1A846FB5937}" destId="{EDEF6686-056E-402A-8143-1B2CBBC473C7}" srcOrd="2" destOrd="0" parTransId="{B47EC89A-6C51-4FDB-A5F1-3E4B5FEECD52}" sibTransId="{B9ECD2AE-8059-4107-9405-1BF65A66F01F}"/>
    <dgm:cxn modelId="{9D114030-BD06-4C90-84A6-245C0B5CFA39}" type="presOf" srcId="{17E7C481-8479-4BCF-A990-9C8629BF15A5}" destId="{18CBD214-83CB-4F32-A097-052938B80ADD}" srcOrd="0" destOrd="1" presId="urn:microsoft.com/office/officeart/2005/8/layout/chevron2"/>
    <dgm:cxn modelId="{9140DB36-BB21-49AD-B988-E2E3F70417F3}" srcId="{01E00153-5F75-46F9-B286-AE450936338F}" destId="{6E6B7B0C-6FA3-4E65-A0D2-32E188153B68}" srcOrd="0" destOrd="0" parTransId="{11BF46B6-B001-49EA-9A6A-AF0095B6E899}" sibTransId="{6A94F0CB-42EA-4844-BBFE-CE833BCB979F}"/>
    <dgm:cxn modelId="{AE86A138-8B06-42DE-BBB1-5C828470E822}" srcId="{5A816D14-7600-4C03-837D-96609B3338F9}" destId="{05E8B2D9-9D1D-4F6E-B6F1-EC0904398FA4}" srcOrd="1" destOrd="0" parTransId="{288F07E2-6230-43CB-9BE7-7C381F0FEFCA}" sibTransId="{25042658-CFD0-4C52-9C7B-DA000C4018A4}"/>
    <dgm:cxn modelId="{86A6BE3C-C558-4365-9590-6029DA4052D0}" type="presOf" srcId="{C388CDFE-DE9E-4957-9A16-88184AC8877A}" destId="{F9B07533-D0CC-437D-A991-88CA84DBA6EC}" srcOrd="0" destOrd="0" presId="urn:microsoft.com/office/officeart/2005/8/layout/chevron2"/>
    <dgm:cxn modelId="{04499F3D-EC47-4438-9055-A2F7E85BC065}" type="presOf" srcId="{6E6B7B0C-6FA3-4E65-A0D2-32E188153B68}" destId="{18CBD214-83CB-4F32-A097-052938B80ADD}" srcOrd="0" destOrd="0" presId="urn:microsoft.com/office/officeart/2005/8/layout/chevron2"/>
    <dgm:cxn modelId="{98CE6760-F8AD-4641-891A-721D22E37D08}" srcId="{01E00153-5F75-46F9-B286-AE450936338F}" destId="{5010CB09-90D3-475F-B6FD-BADF8EDDE138}" srcOrd="2" destOrd="0" parTransId="{ED77489D-15CC-4DAD-8F6E-61BDF95C71BD}" sibTransId="{91D4FC13-9723-4A63-8B85-0F3925A3100C}"/>
    <dgm:cxn modelId="{4A850D4A-9DED-40BE-95DB-47A882710AAC}" type="presOf" srcId="{0FBEFF63-24DE-4AD6-95B2-D1F54F0E47F3}" destId="{21E06A02-D81D-4E5C-B5A1-6AEDC0FC238E}" srcOrd="0" destOrd="0" presId="urn:microsoft.com/office/officeart/2005/8/layout/chevron2"/>
    <dgm:cxn modelId="{21D9784B-648D-4702-B21C-FAE72FB93895}" srcId="{EDEF6686-056E-402A-8143-1B2CBBC473C7}" destId="{54952176-235B-463E-A749-2ADFA4D6367F}" srcOrd="1" destOrd="0" parTransId="{9A094C4E-8DBD-4C17-A776-FEE2C62C96F0}" sibTransId="{7A1E3DF4-B11F-4266-86CA-F633411D154A}"/>
    <dgm:cxn modelId="{70F7854C-C7F3-475C-BA20-C7557A56D303}" type="presOf" srcId="{F2AC81BD-9732-4272-A106-D1A846FB5937}" destId="{5EE6085E-A16A-4E86-9A55-24F435CCB7FD}" srcOrd="0" destOrd="0" presId="urn:microsoft.com/office/officeart/2005/8/layout/chevron2"/>
    <dgm:cxn modelId="{CE479B4D-402C-4796-A863-3EA5572FB7CD}" type="presOf" srcId="{29043C36-391B-41C0-9890-15E6EA4619DB}" destId="{F9B07533-D0CC-437D-A991-88CA84DBA6EC}" srcOrd="0" destOrd="2" presId="urn:microsoft.com/office/officeart/2005/8/layout/chevron2"/>
    <dgm:cxn modelId="{B3749050-0A7F-481B-A521-F3E493FB3EAB}" srcId="{5A816D14-7600-4C03-837D-96609B3338F9}" destId="{29043C36-391B-41C0-9890-15E6EA4619DB}" srcOrd="2" destOrd="0" parTransId="{AE7D5EFD-EE36-486C-9766-B73CAD27C9A9}" sibTransId="{B5B29170-69F2-47FE-AF4F-8229FD513618}"/>
    <dgm:cxn modelId="{E912D975-9D25-4248-B591-AA4E1269687A}" type="presOf" srcId="{54952176-235B-463E-A749-2ADFA4D6367F}" destId="{21E06A02-D81D-4E5C-B5A1-6AEDC0FC238E}" srcOrd="0" destOrd="1" presId="urn:microsoft.com/office/officeart/2005/8/layout/chevron2"/>
    <dgm:cxn modelId="{A53E6483-C607-4774-8A0C-B1D20FAE69CF}" type="presOf" srcId="{EDEF6686-056E-402A-8143-1B2CBBC473C7}" destId="{0F5F1EA3-A467-41FE-9EA8-F84943D3CC61}" srcOrd="0" destOrd="0" presId="urn:microsoft.com/office/officeart/2005/8/layout/chevron2"/>
    <dgm:cxn modelId="{B4DC278B-0700-4927-B412-2F389B8D0BF3}" type="presOf" srcId="{5010CB09-90D3-475F-B6FD-BADF8EDDE138}" destId="{18CBD214-83CB-4F32-A097-052938B80ADD}" srcOrd="0" destOrd="2" presId="urn:microsoft.com/office/officeart/2005/8/layout/chevron2"/>
    <dgm:cxn modelId="{D0B90894-A9A8-48C6-8A79-4E3D23692D39}" srcId="{01E00153-5F75-46F9-B286-AE450936338F}" destId="{17E7C481-8479-4BCF-A990-9C8629BF15A5}" srcOrd="1" destOrd="0" parTransId="{92F1267B-2EEA-4039-8E24-ADD0D15B81D7}" sibTransId="{2EB85D4F-27E7-4B23-B28C-02DCBBB7E2C2}"/>
    <dgm:cxn modelId="{0DDB489C-6997-4406-82DA-2AA041816139}" type="presOf" srcId="{01E00153-5F75-46F9-B286-AE450936338F}" destId="{75D778B2-2691-4103-86DE-B9B9565F8E17}" srcOrd="0" destOrd="0" presId="urn:microsoft.com/office/officeart/2005/8/layout/chevron2"/>
    <dgm:cxn modelId="{75729BA9-A118-4395-8599-C16B0CFA4909}" srcId="{EDEF6686-056E-402A-8143-1B2CBBC473C7}" destId="{0FBEFF63-24DE-4AD6-95B2-D1F54F0E47F3}" srcOrd="0" destOrd="0" parTransId="{9C623CCC-1AA1-4D37-B3E3-0FA1464A97DC}" sibTransId="{1848489A-AA0D-4042-9114-A68CF6F69910}"/>
    <dgm:cxn modelId="{21A6F7B0-A482-48DB-932C-DCE666370E4F}" type="presOf" srcId="{05E8B2D9-9D1D-4F6E-B6F1-EC0904398FA4}" destId="{F9B07533-D0CC-437D-A991-88CA84DBA6EC}" srcOrd="0" destOrd="1" presId="urn:microsoft.com/office/officeart/2005/8/layout/chevron2"/>
    <dgm:cxn modelId="{FE1CB5C0-B9FE-478A-8ABB-C39B371A906A}" srcId="{F2AC81BD-9732-4272-A106-D1A846FB5937}" destId="{01E00153-5F75-46F9-B286-AE450936338F}" srcOrd="0" destOrd="0" parTransId="{7283EDC8-D38A-4B01-8E3C-99D11FC7E788}" sibTransId="{2B0796F4-1D70-4F5B-BBFA-1F8A1975280A}"/>
    <dgm:cxn modelId="{BE87F6F5-33A3-467D-94C4-860EB35E9695}" srcId="{F2AC81BD-9732-4272-A106-D1A846FB5937}" destId="{5A816D14-7600-4C03-837D-96609B3338F9}" srcOrd="1" destOrd="0" parTransId="{3A2F1BF1-42A7-495D-ADFE-948983D1F544}" sibTransId="{2BCAACD6-28A6-4A28-B0A1-ACB9BB7D98C4}"/>
    <dgm:cxn modelId="{474696FA-0E02-43D4-A080-353958082A92}" srcId="{5A816D14-7600-4C03-837D-96609B3338F9}" destId="{C388CDFE-DE9E-4957-9A16-88184AC8877A}" srcOrd="0" destOrd="0" parTransId="{29AD9FA6-E766-4C65-8966-80ADDCF7EA87}" sibTransId="{A3E57C68-70FA-44EF-9B2B-7A5597BBF1F3}"/>
    <dgm:cxn modelId="{B9BE6614-9457-41B1-9E65-474BF7BA1BDD}" type="presParOf" srcId="{5EE6085E-A16A-4E86-9A55-24F435CCB7FD}" destId="{88B78FAA-7350-4485-A47D-A2C6760BB1E9}" srcOrd="0" destOrd="0" presId="urn:microsoft.com/office/officeart/2005/8/layout/chevron2"/>
    <dgm:cxn modelId="{4319DBD1-7369-4BB3-968F-C6EEFC725E0C}" type="presParOf" srcId="{88B78FAA-7350-4485-A47D-A2C6760BB1E9}" destId="{75D778B2-2691-4103-86DE-B9B9565F8E17}" srcOrd="0" destOrd="0" presId="urn:microsoft.com/office/officeart/2005/8/layout/chevron2"/>
    <dgm:cxn modelId="{58FF14FD-701A-48FB-9D0D-46B630C61128}" type="presParOf" srcId="{88B78FAA-7350-4485-A47D-A2C6760BB1E9}" destId="{18CBD214-83CB-4F32-A097-052938B80ADD}" srcOrd="1" destOrd="0" presId="urn:microsoft.com/office/officeart/2005/8/layout/chevron2"/>
    <dgm:cxn modelId="{446BF3AE-E439-41E4-A498-AD2B5EF7C089}" type="presParOf" srcId="{5EE6085E-A16A-4E86-9A55-24F435CCB7FD}" destId="{D4CD4396-F8F1-4985-A448-FA82F7B4C109}" srcOrd="1" destOrd="0" presId="urn:microsoft.com/office/officeart/2005/8/layout/chevron2"/>
    <dgm:cxn modelId="{369AAEB0-2A18-4E35-8F5E-0400E7CF359F}" type="presParOf" srcId="{5EE6085E-A16A-4E86-9A55-24F435CCB7FD}" destId="{43D07C9C-0B62-4B63-AE6C-0DDC72E95053}" srcOrd="2" destOrd="0" presId="urn:microsoft.com/office/officeart/2005/8/layout/chevron2"/>
    <dgm:cxn modelId="{6C5B0213-1BE3-4173-87E2-D7FB6F99F362}" type="presParOf" srcId="{43D07C9C-0B62-4B63-AE6C-0DDC72E95053}" destId="{C048B855-E79B-4CA5-BD91-D367696D93A3}" srcOrd="0" destOrd="0" presId="urn:microsoft.com/office/officeart/2005/8/layout/chevron2"/>
    <dgm:cxn modelId="{80153157-E86C-4B55-A514-289CA6866661}" type="presParOf" srcId="{43D07C9C-0B62-4B63-AE6C-0DDC72E95053}" destId="{F9B07533-D0CC-437D-A991-88CA84DBA6EC}" srcOrd="1" destOrd="0" presId="urn:microsoft.com/office/officeart/2005/8/layout/chevron2"/>
    <dgm:cxn modelId="{5BC81562-AE03-4C1B-BE92-1C7575876D6B}" type="presParOf" srcId="{5EE6085E-A16A-4E86-9A55-24F435CCB7FD}" destId="{626089AB-2AEA-4380-A395-624CD2475072}" srcOrd="3" destOrd="0" presId="urn:microsoft.com/office/officeart/2005/8/layout/chevron2"/>
    <dgm:cxn modelId="{8C3CFD28-E37D-4549-A74D-AA7DA057087D}" type="presParOf" srcId="{5EE6085E-A16A-4E86-9A55-24F435CCB7FD}" destId="{B9D5259B-ADB5-4791-B2FC-2C893177C011}" srcOrd="4" destOrd="0" presId="urn:microsoft.com/office/officeart/2005/8/layout/chevron2"/>
    <dgm:cxn modelId="{4E46DA56-2BAC-4B0A-925C-1F4F00087A8F}" type="presParOf" srcId="{B9D5259B-ADB5-4791-B2FC-2C893177C011}" destId="{0F5F1EA3-A467-41FE-9EA8-F84943D3CC61}" srcOrd="0" destOrd="0" presId="urn:microsoft.com/office/officeart/2005/8/layout/chevron2"/>
    <dgm:cxn modelId="{517A19BC-F8DF-4499-B62A-4A1C4E0226D0}" type="presParOf" srcId="{B9D5259B-ADB5-4791-B2FC-2C893177C011}" destId="{21E06A02-D81D-4E5C-B5A1-6AEDC0FC23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778B2-2691-4103-86DE-B9B9565F8E17}">
      <dsp:nvSpPr>
        <dsp:cNvPr id="0" name=""/>
        <dsp:cNvSpPr/>
      </dsp:nvSpPr>
      <dsp:spPr>
        <a:xfrm rot="5400000">
          <a:off x="-286177" y="288160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Collect</a:t>
          </a:r>
        </a:p>
      </dsp:txBody>
      <dsp:txXfrm rot="-5400000">
        <a:off x="1" y="669731"/>
        <a:ext cx="1335495" cy="572355"/>
      </dsp:txXfrm>
    </dsp:sp>
    <dsp:sp modelId="{18CBD214-83CB-4F32-A097-052938B80ADD}">
      <dsp:nvSpPr>
        <dsp:cNvPr id="0" name=""/>
        <dsp:cNvSpPr/>
      </dsp:nvSpPr>
      <dsp:spPr>
        <a:xfrm rot="5400000">
          <a:off x="4394044" y="-3056566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Zillow Housing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BLS Employment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IRS Income Data</a:t>
          </a:r>
        </a:p>
      </dsp:txBody>
      <dsp:txXfrm rot="-5400000">
        <a:off x="1335496" y="62519"/>
        <a:ext cx="7296663" cy="1119028"/>
      </dsp:txXfrm>
    </dsp:sp>
    <dsp:sp modelId="{C048B855-E79B-4CA5-BD91-D367696D93A3}">
      <dsp:nvSpPr>
        <dsp:cNvPr id="0" name=""/>
        <dsp:cNvSpPr/>
      </dsp:nvSpPr>
      <dsp:spPr>
        <a:xfrm rot="5400000">
          <a:off x="-286177" y="2004808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Merge</a:t>
          </a:r>
        </a:p>
      </dsp:txBody>
      <dsp:txXfrm rot="-5400000">
        <a:off x="1" y="2386379"/>
        <a:ext cx="1335495" cy="572355"/>
      </dsp:txXfrm>
    </dsp:sp>
    <dsp:sp modelId="{F9B07533-D0CC-437D-A991-88CA84DBA6EC}">
      <dsp:nvSpPr>
        <dsp:cNvPr id="0" name=""/>
        <dsp:cNvSpPr/>
      </dsp:nvSpPr>
      <dsp:spPr>
        <a:xfrm rot="5400000">
          <a:off x="4394044" y="-1339918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Converted data to annual data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Merge all data sets into a Master Data Frame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then merged on year and zip code</a:t>
          </a:r>
        </a:p>
      </dsp:txBody>
      <dsp:txXfrm rot="-5400000">
        <a:off x="1335496" y="1779167"/>
        <a:ext cx="7296663" cy="1119028"/>
      </dsp:txXfrm>
    </dsp:sp>
    <dsp:sp modelId="{0F5F1EA3-A467-41FE-9EA8-F84943D3CC61}">
      <dsp:nvSpPr>
        <dsp:cNvPr id="0" name=""/>
        <dsp:cNvSpPr/>
      </dsp:nvSpPr>
      <dsp:spPr>
        <a:xfrm rot="5400000">
          <a:off x="-286177" y="3721456"/>
          <a:ext cx="1907850" cy="13354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Clean</a:t>
          </a:r>
        </a:p>
      </dsp:txBody>
      <dsp:txXfrm rot="-5400000">
        <a:off x="1" y="4103027"/>
        <a:ext cx="1335495" cy="572355"/>
      </dsp:txXfrm>
    </dsp:sp>
    <dsp:sp modelId="{21E06A02-D81D-4E5C-B5A1-6AEDC0FC238E}">
      <dsp:nvSpPr>
        <dsp:cNvPr id="0" name=""/>
        <dsp:cNvSpPr/>
      </dsp:nvSpPr>
      <dsp:spPr>
        <a:xfrm rot="5400000">
          <a:off x="4394044" y="376729"/>
          <a:ext cx="1240102" cy="735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We removed all rows that had incomplete data for that year.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Output the data for analysis to CSVs.</a:t>
          </a:r>
        </a:p>
      </dsp:txBody>
      <dsp:txXfrm rot="-5400000">
        <a:off x="1335496" y="3495815"/>
        <a:ext cx="7296663" cy="111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063" y="21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/>
          <a:lstStyle>
            <a:lvl1pPr algn="r">
              <a:defRPr sz="1100"/>
            </a:lvl1pPr>
          </a:lstStyle>
          <a:p>
            <a:fld id="{52E54C03-13CE-40C0-B42C-6EDFF4D5435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063" y="8773378"/>
            <a:ext cx="3022320" cy="461193"/>
          </a:xfrm>
          <a:prstGeom prst="rect">
            <a:avLst/>
          </a:prstGeom>
        </p:spPr>
        <p:txBody>
          <a:bodyPr vert="horz" lIns="87358" tIns="43680" rIns="87358" bIns="43680" rtlCol="0" anchor="b"/>
          <a:lstStyle>
            <a:lvl1pPr algn="r">
              <a:defRPr sz="1100"/>
            </a:lvl1pPr>
          </a:lstStyle>
          <a:p>
            <a:fld id="{C7EA350D-B8EE-4E8D-9907-3346B8DA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60" y="17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/>
          <a:lstStyle>
            <a:lvl1pPr algn="r">
              <a:defRPr sz="1100"/>
            </a:lvl1pPr>
          </a:lstStyle>
          <a:p>
            <a:fld id="{7159C058-D2F1-4477-8515-F50B3956F3C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0563"/>
            <a:ext cx="4621212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7" tIns="46156" rIns="92307" bIns="4615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44"/>
            <a:ext cx="5579110" cy="4156234"/>
          </a:xfrm>
          <a:prstGeom prst="rect">
            <a:avLst/>
          </a:prstGeom>
        </p:spPr>
        <p:txBody>
          <a:bodyPr vert="horz" lIns="92307" tIns="46156" rIns="92307" bIns="4615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60" y="8772676"/>
            <a:ext cx="3022018" cy="461804"/>
          </a:xfrm>
          <a:prstGeom prst="rect">
            <a:avLst/>
          </a:prstGeom>
        </p:spPr>
        <p:txBody>
          <a:bodyPr vert="horz" lIns="92307" tIns="46156" rIns="92307" bIns="46156" rtlCol="0" anchor="b"/>
          <a:lstStyle>
            <a:lvl1pPr algn="r">
              <a:defRPr sz="1100"/>
            </a:lvl1pPr>
          </a:lstStyle>
          <a:p>
            <a:fld id="{6C118812-3231-4C51-90B6-FDC8E980A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939506"/>
            <a:ext cx="1981200" cy="40903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9" y="3587486"/>
            <a:ext cx="5097012" cy="445986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188" y="3700180"/>
            <a:ext cx="2376183" cy="405442"/>
          </a:xfrm>
        </p:spPr>
        <p:txBody>
          <a:bodyPr anchor="b">
            <a:normAutofit/>
          </a:bodyPr>
          <a:lstStyle>
            <a:lvl1pPr algn="l">
              <a:defRPr sz="1200" b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0" y="455732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1399" y="31242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8692696" cy="5345112"/>
          </a:xfrm>
        </p:spPr>
        <p:txBody>
          <a:bodyPr/>
          <a:lstStyle>
            <a:lvl1pPr marL="227013" indent="-227013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1175" indent="-1651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96925" indent="-1714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31875" indent="-117475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079" y="6558145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5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1942" y="6557233"/>
            <a:ext cx="315335" cy="144907"/>
          </a:xfrm>
        </p:spPr>
        <p:txBody>
          <a:bodyPr/>
          <a:lstStyle/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264" y="0"/>
            <a:ext cx="8948737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84" y="6555882"/>
            <a:ext cx="315335" cy="144907"/>
          </a:xfrm>
          <a:prstGeom prst="rect">
            <a:avLst/>
          </a:prstGeom>
        </p:spPr>
        <p:txBody>
          <a:bodyPr vert="horz" lIns="18288" tIns="18288" rIns="18288" bIns="18288" rtlCol="0" anchor="ctr"/>
          <a:lstStyle>
            <a:lvl1pPr algn="l"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CB541D-F291-4562-B47C-62A886D26F12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28" y="990601"/>
            <a:ext cx="8686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52400" y="6505575"/>
            <a:ext cx="8721725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2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200" b="0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400" b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1175" indent="-16510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96925" indent="-171450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1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1875" indent="-117475" algn="l" defTabSz="914400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13665"/>
            <a:ext cx="9089756" cy="510971"/>
          </a:xfrm>
        </p:spPr>
        <p:txBody>
          <a:bodyPr>
            <a:normAutofit/>
          </a:bodyPr>
          <a:lstStyle/>
          <a:p>
            <a:r>
              <a:rPr lang="en-US" sz="2000" dirty="0"/>
              <a:t>Eric Franco           Carlos Maqueda           Lee Taylor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16" y="31427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87202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E48-5394-4D04-9271-EDCAAA13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A9FE0-A27D-45C7-A169-8B14A4F7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0E9B4170-44DD-4753-A4CE-8195387D6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9" y="1250838"/>
            <a:ext cx="4340448" cy="4356324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2B105-6425-480D-B39A-AC13C8228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77" y="1680210"/>
            <a:ext cx="497205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F62-C80F-4038-959E-CB9B17B6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C14B2BF-5CD3-43E4-A378-FD2200C4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2" y="1469100"/>
            <a:ext cx="7551196" cy="39197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225E3-7904-42B1-87B8-B9365FCF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0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3560-D9D7-484C-AA7D-AF6F1CB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597E145-24FB-4836-85BD-3504D09D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825484"/>
            <a:ext cx="5543550" cy="2877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2386F-4AED-4558-ACBB-E705BE275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12F3E61-F23C-4476-A704-6B3031B47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429000"/>
            <a:ext cx="5603006" cy="28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968-D700-4AF7-B7C0-0F6C1B25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BD7FF02-2DFA-4568-82BD-E4AD9A6EE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98" y="834126"/>
            <a:ext cx="5797431" cy="30094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27322-8E33-46C5-8D8C-4EBDE8510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63CD90-34ED-4868-9048-9DB87DF2B5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97" y="3550714"/>
            <a:ext cx="5797431" cy="30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79" y="933697"/>
            <a:ext cx="8692696" cy="521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Explore real estate prices and relevant pricing variables</a:t>
            </a:r>
          </a:p>
          <a:p>
            <a:r>
              <a:rPr lang="en-US" sz="2200" dirty="0"/>
              <a:t>Databases used:</a:t>
            </a:r>
          </a:p>
          <a:p>
            <a:pPr lvl="1"/>
            <a:r>
              <a:rPr lang="en-US" sz="2200" i="1" dirty="0"/>
              <a:t>Zillow</a:t>
            </a:r>
          </a:p>
          <a:p>
            <a:pPr lvl="1"/>
            <a:r>
              <a:rPr lang="en-US" sz="2200" i="1" dirty="0"/>
              <a:t>Census</a:t>
            </a:r>
          </a:p>
          <a:p>
            <a:pPr lvl="1"/>
            <a:r>
              <a:rPr lang="en-US" sz="2200" i="1" dirty="0"/>
              <a:t>IRS</a:t>
            </a:r>
          </a:p>
          <a:p>
            <a:r>
              <a:rPr lang="en-US" sz="2400" i="1" dirty="0"/>
              <a:t>Variables explored:</a:t>
            </a:r>
          </a:p>
          <a:p>
            <a:pPr lvl="1"/>
            <a:r>
              <a:rPr lang="en-US" sz="2200" i="1" dirty="0"/>
              <a:t>Mortgage Rates</a:t>
            </a:r>
          </a:p>
          <a:p>
            <a:pPr lvl="1"/>
            <a:r>
              <a:rPr lang="en-US" sz="2200" i="1" dirty="0"/>
              <a:t>Yield Curve</a:t>
            </a:r>
          </a:p>
          <a:p>
            <a:pPr lvl="1"/>
            <a:r>
              <a:rPr lang="en-US" sz="2200" i="1" dirty="0"/>
              <a:t>Average Income</a:t>
            </a:r>
          </a:p>
          <a:p>
            <a:pPr lvl="1"/>
            <a:r>
              <a:rPr lang="en-US" sz="2200" i="1" dirty="0"/>
              <a:t>Price Per Square Foot</a:t>
            </a:r>
          </a:p>
          <a:p>
            <a:pPr lvl="1"/>
            <a:r>
              <a:rPr lang="en-US" sz="2200" i="1" dirty="0"/>
              <a:t>Median Listing Price</a:t>
            </a:r>
          </a:p>
          <a:p>
            <a:pPr lvl="1"/>
            <a:r>
              <a:rPr lang="en-US" sz="2200" i="1" dirty="0"/>
              <a:t>Zillow Size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collected, cleaned and transformed data.</a:t>
            </a:r>
          </a:p>
          <a:p>
            <a:r>
              <a:rPr lang="en-US" sz="2400" dirty="0"/>
              <a:t>We collected the data and grouped it by year and zip code.</a:t>
            </a:r>
          </a:p>
          <a:p>
            <a:r>
              <a:rPr lang="en-US" sz="2400" dirty="0"/>
              <a:t>We investigated what improved accuracy of our predictive models, threw out the hogwash.</a:t>
            </a:r>
          </a:p>
          <a:p>
            <a:r>
              <a:rPr lang="en-US" sz="2400" dirty="0"/>
              <a:t>Developed a model that has an R^2 of 0.95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C24-782B-44AB-99B6-52417D91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E9C-008B-4DCA-B27B-C2B35ECE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Length of the data we have been able to use.</a:t>
            </a:r>
          </a:p>
          <a:p>
            <a:r>
              <a:rPr lang="en-US" sz="2400" dirty="0"/>
              <a:t>Income data was limited to buckets provided by the IRS</a:t>
            </a:r>
          </a:p>
          <a:p>
            <a:r>
              <a:rPr lang="en-US" sz="2400" dirty="0"/>
              <a:t>Incomplete datasets accounted for approximately 30% of all collected data.</a:t>
            </a:r>
          </a:p>
          <a:p>
            <a:r>
              <a:rPr lang="en-US" sz="2400" dirty="0"/>
              <a:t>This is for average housing prices in zip codes, not used for individual houses.</a:t>
            </a:r>
          </a:p>
          <a:p>
            <a:r>
              <a:rPr lang="en-US" sz="2400" dirty="0"/>
              <a:t>We did not create geographic tags to account for location.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93B1-78E3-4C39-A66C-C1A4D19C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537A47-4D53-40EB-BC00-FCEB60FD0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67881"/>
              </p:ext>
            </p:extLst>
          </p:nvPr>
        </p:nvGraphicFramePr>
        <p:xfrm>
          <a:off x="181429" y="992189"/>
          <a:ext cx="8692696" cy="534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992189"/>
            <a:ext cx="4207691" cy="5345112"/>
          </a:xfrm>
        </p:spPr>
        <p:txBody>
          <a:bodyPr/>
          <a:lstStyle/>
          <a:p>
            <a:r>
              <a:rPr lang="en-US" dirty="0"/>
              <a:t>Income was a large driver of real estate prices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654C676-4714-4426-B95C-577E86CE5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2189"/>
            <a:ext cx="4207691" cy="2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DAB6-49D8-47DC-8A12-C8DFF7C9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63FF-5B24-48D8-AD3F-90D9DEA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tried Lasso Regression</a:t>
            </a:r>
          </a:p>
          <a:p>
            <a:pPr lvl="1"/>
            <a:r>
              <a:rPr lang="en-US" sz="2000" dirty="0"/>
              <a:t>This was horrible</a:t>
            </a:r>
          </a:p>
          <a:p>
            <a:r>
              <a:rPr lang="en-US" sz="2000" dirty="0"/>
              <a:t>We tried Neural Networks</a:t>
            </a:r>
          </a:p>
          <a:p>
            <a:pPr lvl="1"/>
            <a:r>
              <a:rPr lang="en-US" sz="2000" dirty="0"/>
              <a:t>This made me want to cry</a:t>
            </a:r>
          </a:p>
          <a:p>
            <a:r>
              <a:rPr lang="en-US" sz="2000" dirty="0"/>
              <a:t>We tried Random Forest Linear Regression</a:t>
            </a:r>
          </a:p>
          <a:p>
            <a:pPr lvl="1"/>
            <a:r>
              <a:rPr lang="en-US" sz="2000" dirty="0"/>
              <a:t>This worked gloriously!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D167-AB23-44C7-84AB-E58F983DB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B02D-60D4-421C-90F6-5BFDC517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AC55-60C8-442C-A414-12CEC429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fed in 4 variables: </a:t>
            </a:r>
          </a:p>
          <a:p>
            <a:pPr lvl="1"/>
            <a:r>
              <a:rPr lang="en-US" dirty="0"/>
              <a:t>Zillow Size Rank</a:t>
            </a:r>
          </a:p>
          <a:p>
            <a:pPr lvl="1"/>
            <a:r>
              <a:rPr lang="en-US" dirty="0"/>
              <a:t>Incomes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30 Year Mortgage Rate</a:t>
            </a:r>
          </a:p>
          <a:p>
            <a:r>
              <a:rPr lang="en-US" dirty="0"/>
              <a:t>This gage us a training set of over 45,000 observations</a:t>
            </a:r>
          </a:p>
          <a:p>
            <a:r>
              <a:rPr lang="en-US" dirty="0"/>
              <a:t>Random Forest Parameters</a:t>
            </a:r>
          </a:p>
          <a:p>
            <a:pPr lvl="1"/>
            <a:r>
              <a:rPr lang="en-US" dirty="0"/>
              <a:t>We used a max depth of 30</a:t>
            </a:r>
          </a:p>
          <a:p>
            <a:pPr lvl="1"/>
            <a:r>
              <a:rPr lang="en-US" dirty="0"/>
              <a:t>A sample size of 500</a:t>
            </a:r>
          </a:p>
          <a:p>
            <a:r>
              <a:rPr lang="en-US" dirty="0"/>
              <a:t>Importance Levels</a:t>
            </a:r>
          </a:p>
          <a:p>
            <a:pPr lvl="1"/>
            <a:r>
              <a:rPr lang="en-US" dirty="0"/>
              <a:t>Size Rank = 22.5%</a:t>
            </a:r>
          </a:p>
          <a:p>
            <a:pPr lvl="1"/>
            <a:r>
              <a:rPr lang="en-US" dirty="0"/>
              <a:t>Unemployment = 8.5%</a:t>
            </a:r>
          </a:p>
          <a:p>
            <a:pPr lvl="1"/>
            <a:r>
              <a:rPr lang="en-US" dirty="0"/>
              <a:t>Mortgage Rates = 25%</a:t>
            </a:r>
          </a:p>
          <a:p>
            <a:pPr lvl="1"/>
            <a:r>
              <a:rPr lang="en-US" dirty="0"/>
              <a:t>Incomes = 66.5%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259E-F095-40B7-A651-60BA3047B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CBF7-ADE4-4C8E-88B8-6ED4153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6" y="4421504"/>
            <a:ext cx="8054773" cy="5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3262-D6AE-45F6-AEED-331FCE23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Charts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5B95725-2A5A-401D-A583-5DDD0B33B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56" y="1122997"/>
            <a:ext cx="4260444" cy="41379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817B-6C09-4D41-A467-50176E412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CB541D-F291-4562-B47C-62A886D26F12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8B3841F-D36E-4079-B34F-5F3F14EC7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41" y="1122997"/>
            <a:ext cx="4296611" cy="41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5968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itor Analysis Overview 12-12-2016 DRAFT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4F81BD"/>
      </a:accent1>
      <a:accent2>
        <a:srgbClr val="17365D"/>
      </a:accent2>
      <a:accent3>
        <a:srgbClr val="00B0F0"/>
      </a:accent3>
      <a:accent4>
        <a:srgbClr val="002060"/>
      </a:accent4>
      <a:accent5>
        <a:srgbClr val="4BACC6"/>
      </a:accent5>
      <a:accent6>
        <a:srgbClr val="366092"/>
      </a:accent6>
      <a:hlink>
        <a:srgbClr val="0000FF"/>
      </a:hlink>
      <a:folHlink>
        <a:srgbClr val="E36C0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3D53FD9E4664F81261A1316846DC4" ma:contentTypeVersion="0" ma:contentTypeDescription="Create a new document." ma:contentTypeScope="" ma:versionID="83f6723711e16d2ccaccff9ac341140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63CCCBC-B7A1-4566-9DE9-0A821E953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0BD21-861D-498F-A015-1D2F8A8C8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F5AC248-3016-4BC6-95F6-3E0EE4575AF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Competitor Analysis Overview 12-12-2016 DRAFT</Template>
  <TotalTime>7411</TotalTime>
  <Words>333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Competitor Analysis Overview 12-12-2016 DRAFT</vt:lpstr>
      <vt:lpstr>Eric Franco           Carlos Maqueda           Lee Taylor </vt:lpstr>
      <vt:lpstr>Project Objectives</vt:lpstr>
      <vt:lpstr>Project Summary</vt:lpstr>
      <vt:lpstr>Limitations</vt:lpstr>
      <vt:lpstr>Data Transformation Summary</vt:lpstr>
      <vt:lpstr>Exploratory Analysis Summary</vt:lpstr>
      <vt:lpstr>Model Selection Summary</vt:lpstr>
      <vt:lpstr>Model Explanation</vt:lpstr>
      <vt:lpstr>Accuracy Charts</vt:lpstr>
      <vt:lpstr>Error Analysis</vt:lpstr>
      <vt:lpstr>Analysis</vt:lpstr>
      <vt:lpstr>Relationships</vt:lpstr>
      <vt:lpstr>Relationships</vt:lpstr>
    </vt:vector>
  </TitlesOfParts>
  <Company>Cheniere Energy,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Coast Competitor Analysis</dc:title>
  <dc:creator>Eric Franco (C)</dc:creator>
  <cp:lastModifiedBy>Lee Taylor</cp:lastModifiedBy>
  <cp:revision>148</cp:revision>
  <cp:lastPrinted>2016-12-16T14:16:56Z</cp:lastPrinted>
  <dcterms:created xsi:type="dcterms:W3CDTF">2016-12-12T21:22:09Z</dcterms:created>
  <dcterms:modified xsi:type="dcterms:W3CDTF">2019-05-17T01:43:17Z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0x0101003BE3D53FD9E4664F81261A1316846DC4</vt:lpwstr>
  </property>
  <property fmtid="{D5CDD505-2E9C-101B-9397-08002B2CF9AE}" pid="3" name="_NewReviewCycle">
    <vt:lpwstr/>
  </property>
</Properties>
</file>