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60" r:id="rId2"/>
    <p:sldId id="311" r:id="rId3"/>
    <p:sldId id="328" r:id="rId4"/>
    <p:sldId id="329" r:id="rId5"/>
    <p:sldId id="330" r:id="rId6"/>
    <p:sldId id="264" r:id="rId7"/>
    <p:sldId id="269" r:id="rId8"/>
    <p:sldId id="263" r:id="rId9"/>
    <p:sldId id="268" r:id="rId10"/>
    <p:sldId id="270" r:id="rId11"/>
    <p:sldId id="284" r:id="rId12"/>
    <p:sldId id="285" r:id="rId13"/>
    <p:sldId id="286" r:id="rId14"/>
    <p:sldId id="331" r:id="rId15"/>
    <p:sldId id="287" r:id="rId16"/>
    <p:sldId id="288" r:id="rId17"/>
    <p:sldId id="295" r:id="rId18"/>
    <p:sldId id="296" r:id="rId19"/>
    <p:sldId id="297" r:id="rId20"/>
    <p:sldId id="290" r:id="rId21"/>
    <p:sldId id="298" r:id="rId22"/>
    <p:sldId id="292" r:id="rId23"/>
    <p:sldId id="332" r:id="rId24"/>
    <p:sldId id="293" r:id="rId25"/>
    <p:sldId id="294" r:id="rId26"/>
    <p:sldId id="333" r:id="rId27"/>
    <p:sldId id="310" r:id="rId28"/>
    <p:sldId id="299" r:id="rId29"/>
    <p:sldId id="312" r:id="rId30"/>
    <p:sldId id="300" r:id="rId31"/>
    <p:sldId id="334" r:id="rId32"/>
    <p:sldId id="313" r:id="rId33"/>
    <p:sldId id="301" r:id="rId34"/>
    <p:sldId id="314" r:id="rId35"/>
    <p:sldId id="302" r:id="rId36"/>
    <p:sldId id="316" r:id="rId37"/>
    <p:sldId id="304" r:id="rId38"/>
    <p:sldId id="321" r:id="rId39"/>
    <p:sldId id="335" r:id="rId40"/>
    <p:sldId id="325" r:id="rId41"/>
    <p:sldId id="324" r:id="rId42"/>
    <p:sldId id="336" r:id="rId43"/>
    <p:sldId id="337" r:id="rId44"/>
    <p:sldId id="326" r:id="rId45"/>
    <p:sldId id="317" r:id="rId46"/>
    <p:sldId id="305" r:id="rId47"/>
    <p:sldId id="319" r:id="rId48"/>
    <p:sldId id="307" r:id="rId49"/>
    <p:sldId id="327" r:id="rId50"/>
    <p:sldId id="339" r:id="rId51"/>
    <p:sldId id="340" r:id="rId52"/>
    <p:sldId id="338" r:id="rId53"/>
    <p:sldId id="322" r:id="rId54"/>
    <p:sldId id="323" r:id="rId55"/>
    <p:sldId id="342" r:id="rId56"/>
    <p:sldId id="309" r:id="rId57"/>
  </p:sldIdLst>
  <p:sldSz cx="12192000" cy="6858000"/>
  <p:notesSz cx="6858000" cy="9144000"/>
  <p:defaultTextStyle>
    <a:defPPr>
      <a:defRPr lang="pt-BR"/>
    </a:defPPr>
    <a:lvl1pPr marL="0" algn="l" defTabSz="914313" rtl="0" eaLnBrk="1" latinLnBrk="0" hangingPunct="1">
      <a:defRPr sz="1800" kern="1200">
        <a:solidFill>
          <a:schemeClr val="tx1"/>
        </a:solidFill>
        <a:latin typeface="+mn-lt"/>
        <a:ea typeface="+mn-ea"/>
        <a:cs typeface="+mn-cs"/>
      </a:defRPr>
    </a:lvl1pPr>
    <a:lvl2pPr marL="457157" algn="l" defTabSz="914313" rtl="0" eaLnBrk="1" latinLnBrk="0" hangingPunct="1">
      <a:defRPr sz="1800" kern="1200">
        <a:solidFill>
          <a:schemeClr val="tx1"/>
        </a:solidFill>
        <a:latin typeface="+mn-lt"/>
        <a:ea typeface="+mn-ea"/>
        <a:cs typeface="+mn-cs"/>
      </a:defRPr>
    </a:lvl2pPr>
    <a:lvl3pPr marL="914313" algn="l" defTabSz="914313" rtl="0" eaLnBrk="1" latinLnBrk="0" hangingPunct="1">
      <a:defRPr sz="1800" kern="1200">
        <a:solidFill>
          <a:schemeClr val="tx1"/>
        </a:solidFill>
        <a:latin typeface="+mn-lt"/>
        <a:ea typeface="+mn-ea"/>
        <a:cs typeface="+mn-cs"/>
      </a:defRPr>
    </a:lvl3pPr>
    <a:lvl4pPr marL="1371470" algn="l" defTabSz="914313" rtl="0" eaLnBrk="1" latinLnBrk="0" hangingPunct="1">
      <a:defRPr sz="1800" kern="1200">
        <a:solidFill>
          <a:schemeClr val="tx1"/>
        </a:solidFill>
        <a:latin typeface="+mn-lt"/>
        <a:ea typeface="+mn-ea"/>
        <a:cs typeface="+mn-cs"/>
      </a:defRPr>
    </a:lvl4pPr>
    <a:lvl5pPr marL="1828626" algn="l" defTabSz="914313" rtl="0" eaLnBrk="1" latinLnBrk="0" hangingPunct="1">
      <a:defRPr sz="1800" kern="1200">
        <a:solidFill>
          <a:schemeClr val="tx1"/>
        </a:solidFill>
        <a:latin typeface="+mn-lt"/>
        <a:ea typeface="+mn-ea"/>
        <a:cs typeface="+mn-cs"/>
      </a:defRPr>
    </a:lvl5pPr>
    <a:lvl6pPr marL="2285783" algn="l" defTabSz="914313" rtl="0" eaLnBrk="1" latinLnBrk="0" hangingPunct="1">
      <a:defRPr sz="1800" kern="1200">
        <a:solidFill>
          <a:schemeClr val="tx1"/>
        </a:solidFill>
        <a:latin typeface="+mn-lt"/>
        <a:ea typeface="+mn-ea"/>
        <a:cs typeface="+mn-cs"/>
      </a:defRPr>
    </a:lvl6pPr>
    <a:lvl7pPr marL="2742940" algn="l" defTabSz="914313" rtl="0" eaLnBrk="1" latinLnBrk="0" hangingPunct="1">
      <a:defRPr sz="1800" kern="1200">
        <a:solidFill>
          <a:schemeClr val="tx1"/>
        </a:solidFill>
        <a:latin typeface="+mn-lt"/>
        <a:ea typeface="+mn-ea"/>
        <a:cs typeface="+mn-cs"/>
      </a:defRPr>
    </a:lvl7pPr>
    <a:lvl8pPr marL="3200096" algn="l" defTabSz="914313" rtl="0" eaLnBrk="1" latinLnBrk="0" hangingPunct="1">
      <a:defRPr sz="1800" kern="1200">
        <a:solidFill>
          <a:schemeClr val="tx1"/>
        </a:solidFill>
        <a:latin typeface="+mn-lt"/>
        <a:ea typeface="+mn-ea"/>
        <a:cs typeface="+mn-cs"/>
      </a:defRPr>
    </a:lvl8pPr>
    <a:lvl9pPr marL="3657253" algn="l" defTabSz="91431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co Garcia" initials="FG" lastIdx="0" clrIdx="0">
    <p:extLst>
      <p:ext uri="{19B8F6BF-5375-455C-9EA6-DF929625EA0E}">
        <p15:presenceInfo xmlns:p15="http://schemas.microsoft.com/office/powerpoint/2012/main" userId="ba6d0201bc0d4c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7AE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5573" autoAdjust="0"/>
  </p:normalViewPr>
  <p:slideViewPr>
    <p:cSldViewPr snapToGrid="0">
      <p:cViewPr>
        <p:scale>
          <a:sx n="75" d="100"/>
          <a:sy n="75" d="100"/>
        </p:scale>
        <p:origin x="9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E3FB01-6CAF-4297-A2E9-F284635E1C45}" type="datetimeFigureOut">
              <a:rPr lang="pt-BR" smtClean="0"/>
              <a:t>04/04/2014</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2D3DF-EDE5-4951-8B49-04BCFAB4AF9D}" type="slidenum">
              <a:rPr lang="pt-BR" smtClean="0"/>
              <a:t>‹#›</a:t>
            </a:fld>
            <a:endParaRPr lang="pt-BR"/>
          </a:p>
        </p:txBody>
      </p:sp>
    </p:spTree>
    <p:extLst>
      <p:ext uri="{BB962C8B-B14F-4D97-AF65-F5344CB8AC3E}">
        <p14:creationId xmlns:p14="http://schemas.microsoft.com/office/powerpoint/2010/main" val="1544426895"/>
      </p:ext>
    </p:extLst>
  </p:cSld>
  <p:clrMap bg1="lt1" tx1="dk1" bg2="lt2" tx2="dk2" accent1="accent1" accent2="accent2" accent3="accent3" accent4="accent4" accent5="accent5" accent6="accent6" hlink="hlink" folHlink="folHlink"/>
  <p:notesStyle>
    <a:lvl1pPr marL="0" algn="l" defTabSz="914313" rtl="0" eaLnBrk="1" latinLnBrk="0" hangingPunct="1">
      <a:defRPr sz="1200" kern="1200">
        <a:solidFill>
          <a:schemeClr val="tx1"/>
        </a:solidFill>
        <a:latin typeface="+mn-lt"/>
        <a:ea typeface="+mn-ea"/>
        <a:cs typeface="+mn-cs"/>
      </a:defRPr>
    </a:lvl1pPr>
    <a:lvl2pPr marL="457157" algn="l" defTabSz="914313" rtl="0" eaLnBrk="1" latinLnBrk="0" hangingPunct="1">
      <a:defRPr sz="1200" kern="1200">
        <a:solidFill>
          <a:schemeClr val="tx1"/>
        </a:solidFill>
        <a:latin typeface="+mn-lt"/>
        <a:ea typeface="+mn-ea"/>
        <a:cs typeface="+mn-cs"/>
      </a:defRPr>
    </a:lvl2pPr>
    <a:lvl3pPr marL="914313" algn="l" defTabSz="914313" rtl="0" eaLnBrk="1" latinLnBrk="0" hangingPunct="1">
      <a:defRPr sz="1200" kern="1200">
        <a:solidFill>
          <a:schemeClr val="tx1"/>
        </a:solidFill>
        <a:latin typeface="+mn-lt"/>
        <a:ea typeface="+mn-ea"/>
        <a:cs typeface="+mn-cs"/>
      </a:defRPr>
    </a:lvl3pPr>
    <a:lvl4pPr marL="1371470" algn="l" defTabSz="914313" rtl="0" eaLnBrk="1" latinLnBrk="0" hangingPunct="1">
      <a:defRPr sz="1200" kern="1200">
        <a:solidFill>
          <a:schemeClr val="tx1"/>
        </a:solidFill>
        <a:latin typeface="+mn-lt"/>
        <a:ea typeface="+mn-ea"/>
        <a:cs typeface="+mn-cs"/>
      </a:defRPr>
    </a:lvl4pPr>
    <a:lvl5pPr marL="1828626" algn="l" defTabSz="914313" rtl="0" eaLnBrk="1" latinLnBrk="0" hangingPunct="1">
      <a:defRPr sz="1200" kern="1200">
        <a:solidFill>
          <a:schemeClr val="tx1"/>
        </a:solidFill>
        <a:latin typeface="+mn-lt"/>
        <a:ea typeface="+mn-ea"/>
        <a:cs typeface="+mn-cs"/>
      </a:defRPr>
    </a:lvl5pPr>
    <a:lvl6pPr marL="2285783" algn="l" defTabSz="914313" rtl="0" eaLnBrk="1" latinLnBrk="0" hangingPunct="1">
      <a:defRPr sz="1200" kern="1200">
        <a:solidFill>
          <a:schemeClr val="tx1"/>
        </a:solidFill>
        <a:latin typeface="+mn-lt"/>
        <a:ea typeface="+mn-ea"/>
        <a:cs typeface="+mn-cs"/>
      </a:defRPr>
    </a:lvl6pPr>
    <a:lvl7pPr marL="2742940" algn="l" defTabSz="914313" rtl="0" eaLnBrk="1" latinLnBrk="0" hangingPunct="1">
      <a:defRPr sz="1200" kern="1200">
        <a:solidFill>
          <a:schemeClr val="tx1"/>
        </a:solidFill>
        <a:latin typeface="+mn-lt"/>
        <a:ea typeface="+mn-ea"/>
        <a:cs typeface="+mn-cs"/>
      </a:defRPr>
    </a:lvl7pPr>
    <a:lvl8pPr marL="3200096" algn="l" defTabSz="914313" rtl="0" eaLnBrk="1" latinLnBrk="0" hangingPunct="1">
      <a:defRPr sz="1200" kern="1200">
        <a:solidFill>
          <a:schemeClr val="tx1"/>
        </a:solidFill>
        <a:latin typeface="+mn-lt"/>
        <a:ea typeface="+mn-ea"/>
        <a:cs typeface="+mn-cs"/>
      </a:defRPr>
    </a:lvl8pPr>
    <a:lvl9pPr marL="3657253" algn="l" defTabSz="91431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CAB2D3DF-EDE5-4951-8B49-04BCFAB4AF9D}" type="slidenum">
              <a:rPr lang="pt-BR" smtClean="0"/>
              <a:t>1</a:t>
            </a:fld>
            <a:endParaRPr lang="pt-BR"/>
          </a:p>
        </p:txBody>
      </p:sp>
    </p:spTree>
    <p:extLst>
      <p:ext uri="{BB962C8B-B14F-4D97-AF65-F5344CB8AC3E}">
        <p14:creationId xmlns:p14="http://schemas.microsoft.com/office/powerpoint/2010/main" val="559497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CAB2D3DF-EDE5-4951-8B49-04BCFAB4AF9D}" type="slidenum">
              <a:rPr lang="pt-BR" smtClean="0"/>
              <a:t>2</a:t>
            </a:fld>
            <a:endParaRPr lang="pt-BR"/>
          </a:p>
        </p:txBody>
      </p:sp>
    </p:spTree>
    <p:extLst>
      <p:ext uri="{BB962C8B-B14F-4D97-AF65-F5344CB8AC3E}">
        <p14:creationId xmlns:p14="http://schemas.microsoft.com/office/powerpoint/2010/main" val="956273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1"/>
            </a:lvl1pPr>
          </a:lstStyle>
          <a:p>
            <a:r>
              <a:rPr lang="en-US" smtClean="0"/>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17" indent="0" algn="ctr">
              <a:buNone/>
              <a:defRPr sz="2000"/>
            </a:lvl2pPr>
            <a:lvl3pPr marL="914434" indent="0" algn="ctr">
              <a:buNone/>
              <a:defRPr sz="1800"/>
            </a:lvl3pPr>
            <a:lvl4pPr marL="1371651" indent="0" algn="ctr">
              <a:buNone/>
              <a:defRPr sz="1600"/>
            </a:lvl4pPr>
            <a:lvl5pPr marL="1828869" indent="0" algn="ctr">
              <a:buNone/>
              <a:defRPr sz="1600"/>
            </a:lvl5pPr>
            <a:lvl6pPr marL="2286086" indent="0" algn="ctr">
              <a:buNone/>
              <a:defRPr sz="1600"/>
            </a:lvl6pPr>
            <a:lvl7pPr marL="2743303" indent="0" algn="ctr">
              <a:buNone/>
              <a:defRPr sz="1600"/>
            </a:lvl7pPr>
            <a:lvl8pPr marL="3200519" indent="0" algn="ctr">
              <a:buNone/>
              <a:defRPr sz="1600"/>
            </a:lvl8pPr>
            <a:lvl9pPr marL="3657736" indent="0" algn="ctr">
              <a:buNone/>
              <a:defRPr sz="1600"/>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56FD282B-E124-48AC-913F-24863A53ADE1}" type="datetimeFigureOut">
              <a:rPr lang="pt-BR" smtClean="0"/>
              <a:t>04/04/2014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998082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56FD282B-E124-48AC-913F-24863A53ADE1}" type="datetimeFigureOut">
              <a:rPr lang="pt-BR" smtClean="0"/>
              <a:t>04/04/2014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1947969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56FD282B-E124-48AC-913F-24863A53ADE1}" type="datetimeFigureOut">
              <a:rPr lang="pt-BR" smtClean="0"/>
              <a:t>04/04/2014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25139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56FD282B-E124-48AC-913F-24863A53ADE1}" type="datetimeFigureOut">
              <a:rPr lang="pt-BR" smtClean="0"/>
              <a:t>04/04/2014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3811270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1"/>
            </a:lvl1pPr>
          </a:lstStyle>
          <a:p>
            <a:r>
              <a:rPr lang="en-US" smtClean="0"/>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17" indent="0">
              <a:buNone/>
              <a:defRPr sz="2000">
                <a:solidFill>
                  <a:schemeClr val="tx1">
                    <a:tint val="75000"/>
                  </a:schemeClr>
                </a:solidFill>
              </a:defRPr>
            </a:lvl2pPr>
            <a:lvl3pPr marL="914434" indent="0">
              <a:buNone/>
              <a:defRPr sz="1800">
                <a:solidFill>
                  <a:schemeClr val="tx1">
                    <a:tint val="75000"/>
                  </a:schemeClr>
                </a:solidFill>
              </a:defRPr>
            </a:lvl3pPr>
            <a:lvl4pPr marL="1371651" indent="0">
              <a:buNone/>
              <a:defRPr sz="1600">
                <a:solidFill>
                  <a:schemeClr val="tx1">
                    <a:tint val="75000"/>
                  </a:schemeClr>
                </a:solidFill>
              </a:defRPr>
            </a:lvl4pPr>
            <a:lvl5pPr marL="1828869" indent="0">
              <a:buNone/>
              <a:defRPr sz="1600">
                <a:solidFill>
                  <a:schemeClr val="tx1">
                    <a:tint val="75000"/>
                  </a:schemeClr>
                </a:solidFill>
              </a:defRPr>
            </a:lvl5pPr>
            <a:lvl6pPr marL="2286086" indent="0">
              <a:buNone/>
              <a:defRPr sz="1600">
                <a:solidFill>
                  <a:schemeClr val="tx1">
                    <a:tint val="75000"/>
                  </a:schemeClr>
                </a:solidFill>
              </a:defRPr>
            </a:lvl6pPr>
            <a:lvl7pPr marL="2743303" indent="0">
              <a:buNone/>
              <a:defRPr sz="1600">
                <a:solidFill>
                  <a:schemeClr val="tx1">
                    <a:tint val="75000"/>
                  </a:schemeClr>
                </a:solidFill>
              </a:defRPr>
            </a:lvl7pPr>
            <a:lvl8pPr marL="3200519" indent="0">
              <a:buNone/>
              <a:defRPr sz="1600">
                <a:solidFill>
                  <a:schemeClr val="tx1">
                    <a:tint val="75000"/>
                  </a:schemeClr>
                </a:solidFill>
              </a:defRPr>
            </a:lvl8pPr>
            <a:lvl9pPr marL="3657736"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FD282B-E124-48AC-913F-24863A53ADE1}" type="datetimeFigureOut">
              <a:rPr lang="pt-BR" smtClean="0"/>
              <a:t>04/04/2014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377976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6172201"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56FD282B-E124-48AC-913F-24863A53ADE1}" type="datetimeFigureOut">
              <a:rPr lang="pt-BR" smtClean="0"/>
              <a:t>04/04/2014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3133147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smtClean="0"/>
              <a:t>Click to edit Master title style</a:t>
            </a:r>
            <a:endParaRPr lang="pt-B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17" indent="0">
              <a:buNone/>
              <a:defRPr sz="2000" b="1"/>
            </a:lvl2pPr>
            <a:lvl3pPr marL="914434" indent="0">
              <a:buNone/>
              <a:defRPr sz="1800" b="1"/>
            </a:lvl3pPr>
            <a:lvl4pPr marL="1371651" indent="0">
              <a:buNone/>
              <a:defRPr sz="1600" b="1"/>
            </a:lvl4pPr>
            <a:lvl5pPr marL="1828869" indent="0">
              <a:buNone/>
              <a:defRPr sz="1600" b="1"/>
            </a:lvl5pPr>
            <a:lvl6pPr marL="2286086" indent="0">
              <a:buNone/>
              <a:defRPr sz="1600" b="1"/>
            </a:lvl6pPr>
            <a:lvl7pPr marL="2743303" indent="0">
              <a:buNone/>
              <a:defRPr sz="1600" b="1"/>
            </a:lvl7pPr>
            <a:lvl8pPr marL="3200519" indent="0">
              <a:buNone/>
              <a:defRPr sz="1600" b="1"/>
            </a:lvl8pPr>
            <a:lvl9pPr marL="365773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17" indent="0">
              <a:buNone/>
              <a:defRPr sz="2000" b="1"/>
            </a:lvl2pPr>
            <a:lvl3pPr marL="914434" indent="0">
              <a:buNone/>
              <a:defRPr sz="1800" b="1"/>
            </a:lvl3pPr>
            <a:lvl4pPr marL="1371651" indent="0">
              <a:buNone/>
              <a:defRPr sz="1600" b="1"/>
            </a:lvl4pPr>
            <a:lvl5pPr marL="1828869" indent="0">
              <a:buNone/>
              <a:defRPr sz="1600" b="1"/>
            </a:lvl5pPr>
            <a:lvl6pPr marL="2286086" indent="0">
              <a:buNone/>
              <a:defRPr sz="1600" b="1"/>
            </a:lvl6pPr>
            <a:lvl7pPr marL="2743303" indent="0">
              <a:buNone/>
              <a:defRPr sz="1600" b="1"/>
            </a:lvl7pPr>
            <a:lvl8pPr marL="3200519" indent="0">
              <a:buNone/>
              <a:defRPr sz="1600" b="1"/>
            </a:lvl8pPr>
            <a:lvl9pPr marL="365773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56FD282B-E124-48AC-913F-24863A53ADE1}" type="datetimeFigureOut">
              <a:rPr lang="pt-BR" smtClean="0"/>
              <a:t>04/04/2014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1142972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56FD282B-E124-48AC-913F-24863A53ADE1}" type="datetimeFigureOut">
              <a:rPr lang="pt-BR" smtClean="0"/>
              <a:t>04/04/2014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222743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D282B-E124-48AC-913F-24863A53ADE1}" type="datetimeFigureOut">
              <a:rPr lang="pt-BR" smtClean="0"/>
              <a:t>04/04/2014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3240532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1"/>
            </a:lvl1pPr>
          </a:lstStyle>
          <a:p>
            <a:r>
              <a:rPr lang="en-US" smtClean="0"/>
              <a:t>Click to edit Master title style</a:t>
            </a:r>
            <a:endParaRPr lang="pt-BR"/>
          </a:p>
        </p:txBody>
      </p:sp>
      <p:sp>
        <p:nvSpPr>
          <p:cNvPr id="3" name="Content Placeholder 2"/>
          <p:cNvSpPr>
            <a:spLocks noGrp="1"/>
          </p:cNvSpPr>
          <p:nvPr>
            <p:ph idx="1"/>
          </p:nvPr>
        </p:nvSpPr>
        <p:spPr>
          <a:xfrm>
            <a:off x="5183188" y="987426"/>
            <a:ext cx="6172200" cy="4873625"/>
          </a:xfrm>
        </p:spPr>
        <p:txBody>
          <a:bodyPr/>
          <a:lstStyle>
            <a:lvl1pPr>
              <a:defRPr sz="3201"/>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17" indent="0">
              <a:buNone/>
              <a:defRPr sz="1400"/>
            </a:lvl2pPr>
            <a:lvl3pPr marL="914434" indent="0">
              <a:buNone/>
              <a:defRPr sz="1200"/>
            </a:lvl3pPr>
            <a:lvl4pPr marL="1371651" indent="0">
              <a:buNone/>
              <a:defRPr sz="1000"/>
            </a:lvl4pPr>
            <a:lvl5pPr marL="1828869" indent="0">
              <a:buNone/>
              <a:defRPr sz="1000"/>
            </a:lvl5pPr>
            <a:lvl6pPr marL="2286086" indent="0">
              <a:buNone/>
              <a:defRPr sz="1000"/>
            </a:lvl6pPr>
            <a:lvl7pPr marL="2743303" indent="0">
              <a:buNone/>
              <a:defRPr sz="1000"/>
            </a:lvl7pPr>
            <a:lvl8pPr marL="3200519" indent="0">
              <a:buNone/>
              <a:defRPr sz="1000"/>
            </a:lvl8pPr>
            <a:lvl9pPr marL="3657736"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FD282B-E124-48AC-913F-24863A53ADE1}" type="datetimeFigureOut">
              <a:rPr lang="pt-BR" smtClean="0"/>
              <a:t>04/04/2014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3735567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1"/>
            </a:lvl1pPr>
          </a:lstStyle>
          <a:p>
            <a:r>
              <a:rPr lang="en-US" smtClean="0"/>
              <a:t>Click to edit Master title style</a:t>
            </a:r>
            <a:endParaRPr lang="pt-BR"/>
          </a:p>
        </p:txBody>
      </p:sp>
      <p:sp>
        <p:nvSpPr>
          <p:cNvPr id="3" name="Picture Placeholder 2"/>
          <p:cNvSpPr>
            <a:spLocks noGrp="1"/>
          </p:cNvSpPr>
          <p:nvPr>
            <p:ph type="pic" idx="1"/>
          </p:nvPr>
        </p:nvSpPr>
        <p:spPr>
          <a:xfrm>
            <a:off x="5183188" y="987426"/>
            <a:ext cx="6172200" cy="4873625"/>
          </a:xfrm>
        </p:spPr>
        <p:txBody>
          <a:bodyPr/>
          <a:lstStyle>
            <a:lvl1pPr marL="0" indent="0">
              <a:buNone/>
              <a:defRPr sz="3201"/>
            </a:lvl1pPr>
            <a:lvl2pPr marL="457217" indent="0">
              <a:buNone/>
              <a:defRPr sz="2800"/>
            </a:lvl2pPr>
            <a:lvl3pPr marL="914434" indent="0">
              <a:buNone/>
              <a:defRPr sz="2400"/>
            </a:lvl3pPr>
            <a:lvl4pPr marL="1371651" indent="0">
              <a:buNone/>
              <a:defRPr sz="2000"/>
            </a:lvl4pPr>
            <a:lvl5pPr marL="1828869" indent="0">
              <a:buNone/>
              <a:defRPr sz="2000"/>
            </a:lvl5pPr>
            <a:lvl6pPr marL="2286086" indent="0">
              <a:buNone/>
              <a:defRPr sz="2000"/>
            </a:lvl6pPr>
            <a:lvl7pPr marL="2743303" indent="0">
              <a:buNone/>
              <a:defRPr sz="2000"/>
            </a:lvl7pPr>
            <a:lvl8pPr marL="3200519" indent="0">
              <a:buNone/>
              <a:defRPr sz="2000"/>
            </a:lvl8pPr>
            <a:lvl9pPr marL="3657736" indent="0">
              <a:buNone/>
              <a:defRPr sz="2000"/>
            </a:lvl9pPr>
          </a:lstStyle>
          <a:p>
            <a:endParaRPr lang="pt-BR"/>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17" indent="0">
              <a:buNone/>
              <a:defRPr sz="1400"/>
            </a:lvl2pPr>
            <a:lvl3pPr marL="914434" indent="0">
              <a:buNone/>
              <a:defRPr sz="1200"/>
            </a:lvl3pPr>
            <a:lvl4pPr marL="1371651" indent="0">
              <a:buNone/>
              <a:defRPr sz="1000"/>
            </a:lvl4pPr>
            <a:lvl5pPr marL="1828869" indent="0">
              <a:buNone/>
              <a:defRPr sz="1000"/>
            </a:lvl5pPr>
            <a:lvl6pPr marL="2286086" indent="0">
              <a:buNone/>
              <a:defRPr sz="1000"/>
            </a:lvl6pPr>
            <a:lvl7pPr marL="2743303" indent="0">
              <a:buNone/>
              <a:defRPr sz="1000"/>
            </a:lvl7pPr>
            <a:lvl8pPr marL="3200519" indent="0">
              <a:buNone/>
              <a:defRPr sz="1000"/>
            </a:lvl8pPr>
            <a:lvl9pPr marL="3657736"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FD282B-E124-48AC-913F-24863A53ADE1}" type="datetimeFigureOut">
              <a:rPr lang="pt-BR" smtClean="0"/>
              <a:t>04/04/2014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938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D282B-E124-48AC-913F-24863A53ADE1}" type="datetimeFigureOut">
              <a:rPr lang="pt-BR" smtClean="0"/>
              <a:t>04/04/2014</a:t>
            </a:fld>
            <a:endParaRPr lang="pt-B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E00777-4ED2-4DFD-A27C-01DD76AD33ED}" type="slidenum">
              <a:rPr lang="pt-BR" smtClean="0"/>
              <a:t>‹#›</a:t>
            </a:fld>
            <a:endParaRPr lang="pt-BR"/>
          </a:p>
        </p:txBody>
      </p:sp>
    </p:spTree>
    <p:extLst>
      <p:ext uri="{BB962C8B-B14F-4D97-AF65-F5344CB8AC3E}">
        <p14:creationId xmlns:p14="http://schemas.microsoft.com/office/powerpoint/2010/main" val="73220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3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8" indent="-228608" algn="l" defTabSz="91443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25" indent="-228608" algn="l" defTabSz="91443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42" indent="-228608" algn="l" defTabSz="91443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60"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77"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94"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11"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28"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45"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34" rtl="0" eaLnBrk="1" latinLnBrk="0" hangingPunct="1">
        <a:defRPr sz="1800" kern="1200">
          <a:solidFill>
            <a:schemeClr val="tx1"/>
          </a:solidFill>
          <a:latin typeface="+mn-lt"/>
          <a:ea typeface="+mn-ea"/>
          <a:cs typeface="+mn-cs"/>
        </a:defRPr>
      </a:lvl1pPr>
      <a:lvl2pPr marL="457217" algn="l" defTabSz="914434" rtl="0" eaLnBrk="1" latinLnBrk="0" hangingPunct="1">
        <a:defRPr sz="1800" kern="1200">
          <a:solidFill>
            <a:schemeClr val="tx1"/>
          </a:solidFill>
          <a:latin typeface="+mn-lt"/>
          <a:ea typeface="+mn-ea"/>
          <a:cs typeface="+mn-cs"/>
        </a:defRPr>
      </a:lvl2pPr>
      <a:lvl3pPr marL="914434" algn="l" defTabSz="914434" rtl="0" eaLnBrk="1" latinLnBrk="0" hangingPunct="1">
        <a:defRPr sz="1800" kern="1200">
          <a:solidFill>
            <a:schemeClr val="tx1"/>
          </a:solidFill>
          <a:latin typeface="+mn-lt"/>
          <a:ea typeface="+mn-ea"/>
          <a:cs typeface="+mn-cs"/>
        </a:defRPr>
      </a:lvl3pPr>
      <a:lvl4pPr marL="1371651" algn="l" defTabSz="914434" rtl="0" eaLnBrk="1" latinLnBrk="0" hangingPunct="1">
        <a:defRPr sz="1800" kern="1200">
          <a:solidFill>
            <a:schemeClr val="tx1"/>
          </a:solidFill>
          <a:latin typeface="+mn-lt"/>
          <a:ea typeface="+mn-ea"/>
          <a:cs typeface="+mn-cs"/>
        </a:defRPr>
      </a:lvl4pPr>
      <a:lvl5pPr marL="1828869" algn="l" defTabSz="914434" rtl="0" eaLnBrk="1" latinLnBrk="0" hangingPunct="1">
        <a:defRPr sz="1800" kern="1200">
          <a:solidFill>
            <a:schemeClr val="tx1"/>
          </a:solidFill>
          <a:latin typeface="+mn-lt"/>
          <a:ea typeface="+mn-ea"/>
          <a:cs typeface="+mn-cs"/>
        </a:defRPr>
      </a:lvl5pPr>
      <a:lvl6pPr marL="2286086" algn="l" defTabSz="914434" rtl="0" eaLnBrk="1" latinLnBrk="0" hangingPunct="1">
        <a:defRPr sz="1800" kern="1200">
          <a:solidFill>
            <a:schemeClr val="tx1"/>
          </a:solidFill>
          <a:latin typeface="+mn-lt"/>
          <a:ea typeface="+mn-ea"/>
          <a:cs typeface="+mn-cs"/>
        </a:defRPr>
      </a:lvl6pPr>
      <a:lvl7pPr marL="2743303" algn="l" defTabSz="914434" rtl="0" eaLnBrk="1" latinLnBrk="0" hangingPunct="1">
        <a:defRPr sz="1800" kern="1200">
          <a:solidFill>
            <a:schemeClr val="tx1"/>
          </a:solidFill>
          <a:latin typeface="+mn-lt"/>
          <a:ea typeface="+mn-ea"/>
          <a:cs typeface="+mn-cs"/>
        </a:defRPr>
      </a:lvl7pPr>
      <a:lvl8pPr marL="3200519" algn="l" defTabSz="914434" rtl="0" eaLnBrk="1" latinLnBrk="0" hangingPunct="1">
        <a:defRPr sz="1800" kern="1200">
          <a:solidFill>
            <a:schemeClr val="tx1"/>
          </a:solidFill>
          <a:latin typeface="+mn-lt"/>
          <a:ea typeface="+mn-ea"/>
          <a:cs typeface="+mn-cs"/>
        </a:defRPr>
      </a:lvl8pPr>
      <a:lvl9pPr marL="3657736" algn="l" defTabSz="91443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francogarcia/ug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Layout" Target="../slideLayouts/slideLayout6.xml"/><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rancogarcia/ug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www.gamasutra.com/view/feature/1764/unified_design_of_universally_.php"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6.xml"/><Relationship Id="rId6" Type="http://schemas.openxmlformats.org/officeDocument/2006/relationships/image" Target="../media/image6.emf"/><Relationship Id="rId5" Type="http://schemas.openxmlformats.org/officeDocument/2006/relationships/image" Target="../media/image4.emf"/><Relationship Id="rId4" Type="http://schemas.openxmlformats.org/officeDocument/2006/relationships/image" Target="../media/image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emf"/><Relationship Id="rId2" Type="http://schemas.openxmlformats.org/officeDocument/2006/relationships/image" Target="../media/image5.emf"/><Relationship Id="rId1" Type="http://schemas.openxmlformats.org/officeDocument/2006/relationships/slideLayout" Target="../slideLayouts/slideLayout6.xml"/><Relationship Id="rId6" Type="http://schemas.openxmlformats.org/officeDocument/2006/relationships/image" Target="../media/image6.emf"/><Relationship Id="rId5" Type="http://schemas.openxmlformats.org/officeDocument/2006/relationships/image" Target="../media/image4.emf"/><Relationship Id="rId4" Type="http://schemas.openxmlformats.org/officeDocument/2006/relationships/image" Target="../media/image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8.emf"/><Relationship Id="rId2" Type="http://schemas.openxmlformats.org/officeDocument/2006/relationships/image" Target="../media/image5.emf"/><Relationship Id="rId1" Type="http://schemas.openxmlformats.org/officeDocument/2006/relationships/slideLayout" Target="../slideLayouts/slideLayout6.xml"/><Relationship Id="rId6" Type="http://schemas.openxmlformats.org/officeDocument/2006/relationships/image" Target="../media/image6.emf"/><Relationship Id="rId5" Type="http://schemas.openxmlformats.org/officeDocument/2006/relationships/image" Target="../media/image4.emf"/><Relationship Id="rId10" Type="http://schemas.openxmlformats.org/officeDocument/2006/relationships/image" Target="../media/image11.emf"/><Relationship Id="rId4" Type="http://schemas.openxmlformats.org/officeDocument/2006/relationships/image" Target="../media/image2.emf"/><Relationship Id="rId9" Type="http://schemas.openxmlformats.org/officeDocument/2006/relationships/image" Target="../media/image10.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8.emf"/><Relationship Id="rId12" Type="http://schemas.openxmlformats.org/officeDocument/2006/relationships/image" Target="../media/image13.emf"/><Relationship Id="rId2" Type="http://schemas.openxmlformats.org/officeDocument/2006/relationships/image" Target="../media/image5.emf"/><Relationship Id="rId1" Type="http://schemas.openxmlformats.org/officeDocument/2006/relationships/slideLayout" Target="../slideLayouts/slideLayout6.xml"/><Relationship Id="rId6" Type="http://schemas.openxmlformats.org/officeDocument/2006/relationships/image" Target="../media/image6.emf"/><Relationship Id="rId11" Type="http://schemas.openxmlformats.org/officeDocument/2006/relationships/image" Target="../media/image12.emf"/><Relationship Id="rId5" Type="http://schemas.openxmlformats.org/officeDocument/2006/relationships/image" Target="../media/image4.emf"/><Relationship Id="rId10" Type="http://schemas.openxmlformats.org/officeDocument/2006/relationships/image" Target="../media/image11.emf"/><Relationship Id="rId4" Type="http://schemas.openxmlformats.org/officeDocument/2006/relationships/image" Target="../media/image2.emf"/><Relationship Id="rId9" Type="http://schemas.openxmlformats.org/officeDocument/2006/relationships/image" Target="../media/image1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emf"/><Relationship Id="rId3" Type="http://schemas.openxmlformats.org/officeDocument/2006/relationships/image" Target="../media/image6.png"/><Relationship Id="rId7" Type="http://schemas.openxmlformats.org/officeDocument/2006/relationships/image" Target="../media/image8.emf"/><Relationship Id="rId12" Type="http://schemas.openxmlformats.org/officeDocument/2006/relationships/image" Target="../media/image13.emf"/><Relationship Id="rId2" Type="http://schemas.openxmlformats.org/officeDocument/2006/relationships/image" Target="../media/image5.emf"/><Relationship Id="rId1" Type="http://schemas.openxmlformats.org/officeDocument/2006/relationships/slideLayout" Target="../slideLayouts/slideLayout6.xml"/><Relationship Id="rId6" Type="http://schemas.openxmlformats.org/officeDocument/2006/relationships/image" Target="../media/image6.emf"/><Relationship Id="rId11" Type="http://schemas.openxmlformats.org/officeDocument/2006/relationships/image" Target="../media/image12.emf"/><Relationship Id="rId5" Type="http://schemas.openxmlformats.org/officeDocument/2006/relationships/image" Target="../media/image4.emf"/><Relationship Id="rId10" Type="http://schemas.openxmlformats.org/officeDocument/2006/relationships/image" Target="../media/image11.emf"/><Relationship Id="rId4" Type="http://schemas.openxmlformats.org/officeDocument/2006/relationships/image" Target="../media/image2.emf"/><Relationship Id="rId9" Type="http://schemas.openxmlformats.org/officeDocument/2006/relationships/image" Target="../media/image10.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emf"/><Relationship Id="rId18" Type="http://schemas.openxmlformats.org/officeDocument/2006/relationships/image" Target="../media/image20.jpeg"/><Relationship Id="rId3" Type="http://schemas.openxmlformats.org/officeDocument/2006/relationships/image" Target="../media/image6.png"/><Relationship Id="rId7" Type="http://schemas.openxmlformats.org/officeDocument/2006/relationships/image" Target="../media/image8.emf"/><Relationship Id="rId12" Type="http://schemas.openxmlformats.org/officeDocument/2006/relationships/image" Target="../media/image13.emf"/><Relationship Id="rId17" Type="http://schemas.openxmlformats.org/officeDocument/2006/relationships/image" Target="../media/image19.jpeg"/><Relationship Id="rId2" Type="http://schemas.openxmlformats.org/officeDocument/2006/relationships/image" Target="../media/image5.emf"/><Relationship Id="rId16" Type="http://schemas.openxmlformats.org/officeDocument/2006/relationships/image" Target="../media/image18.jpeg"/><Relationship Id="rId1" Type="http://schemas.openxmlformats.org/officeDocument/2006/relationships/slideLayout" Target="../slideLayouts/slideLayout6.xml"/><Relationship Id="rId6" Type="http://schemas.openxmlformats.org/officeDocument/2006/relationships/image" Target="../media/image6.emf"/><Relationship Id="rId11" Type="http://schemas.openxmlformats.org/officeDocument/2006/relationships/image" Target="../media/image12.emf"/><Relationship Id="rId5" Type="http://schemas.openxmlformats.org/officeDocument/2006/relationships/image" Target="../media/image4.emf"/><Relationship Id="rId15" Type="http://schemas.openxmlformats.org/officeDocument/2006/relationships/image" Target="../media/image17.jpeg"/><Relationship Id="rId10" Type="http://schemas.openxmlformats.org/officeDocument/2006/relationships/image" Target="../media/image11.emf"/><Relationship Id="rId19" Type="http://schemas.openxmlformats.org/officeDocument/2006/relationships/image" Target="../media/image21.jpeg"/><Relationship Id="rId4" Type="http://schemas.openxmlformats.org/officeDocument/2006/relationships/image" Target="../media/image2.emf"/><Relationship Id="rId9" Type="http://schemas.openxmlformats.org/officeDocument/2006/relationships/image" Target="../media/image10.emf"/><Relationship Id="rId14" Type="http://schemas.openxmlformats.org/officeDocument/2006/relationships/image" Target="../media/image16.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6.jpeg"/><Relationship Id="rId18" Type="http://schemas.openxmlformats.org/officeDocument/2006/relationships/image" Target="../media/image21.jpeg"/><Relationship Id="rId3" Type="http://schemas.openxmlformats.org/officeDocument/2006/relationships/image" Target="../media/image6.png"/><Relationship Id="rId21" Type="http://schemas.openxmlformats.org/officeDocument/2006/relationships/image" Target="../media/image23.emf"/><Relationship Id="rId7" Type="http://schemas.openxmlformats.org/officeDocument/2006/relationships/image" Target="../media/image8.emf"/><Relationship Id="rId12" Type="http://schemas.openxmlformats.org/officeDocument/2006/relationships/image" Target="../media/image15.emf"/><Relationship Id="rId17" Type="http://schemas.openxmlformats.org/officeDocument/2006/relationships/image" Target="../media/image20.jpeg"/><Relationship Id="rId2" Type="http://schemas.openxmlformats.org/officeDocument/2006/relationships/image" Target="../media/image5.emf"/><Relationship Id="rId16" Type="http://schemas.openxmlformats.org/officeDocument/2006/relationships/image" Target="../media/image19.jpeg"/><Relationship Id="rId20" Type="http://schemas.openxmlformats.org/officeDocument/2006/relationships/image" Target="../media/image22.emf"/><Relationship Id="rId1" Type="http://schemas.openxmlformats.org/officeDocument/2006/relationships/slideLayout" Target="../slideLayouts/slideLayout6.xml"/><Relationship Id="rId6" Type="http://schemas.openxmlformats.org/officeDocument/2006/relationships/image" Target="../media/image6.emf"/><Relationship Id="rId11" Type="http://schemas.openxmlformats.org/officeDocument/2006/relationships/image" Target="../media/image12.emf"/><Relationship Id="rId5" Type="http://schemas.openxmlformats.org/officeDocument/2006/relationships/image" Target="../media/image4.emf"/><Relationship Id="rId15" Type="http://schemas.openxmlformats.org/officeDocument/2006/relationships/image" Target="../media/image18.jpeg"/><Relationship Id="rId23" Type="http://schemas.openxmlformats.org/officeDocument/2006/relationships/image" Target="../media/image25.emf"/><Relationship Id="rId10" Type="http://schemas.openxmlformats.org/officeDocument/2006/relationships/image" Target="../media/image11.emf"/><Relationship Id="rId19" Type="http://schemas.openxmlformats.org/officeDocument/2006/relationships/image" Target="../media/image13.emf"/><Relationship Id="rId4" Type="http://schemas.openxmlformats.org/officeDocument/2006/relationships/image" Target="../media/image2.emf"/><Relationship Id="rId9" Type="http://schemas.openxmlformats.org/officeDocument/2006/relationships/image" Target="../media/image10.emf"/><Relationship Id="rId14" Type="http://schemas.openxmlformats.org/officeDocument/2006/relationships/image" Target="../media/image17.jpeg"/><Relationship Id="rId22" Type="http://schemas.openxmlformats.org/officeDocument/2006/relationships/image" Target="../media/image24.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package" Target="../embeddings/Microsoft_Visio_Drawing1.vsdx"/><Relationship Id="rId7" Type="http://schemas.openxmlformats.org/officeDocument/2006/relationships/package" Target="../embeddings/Microsoft_Visio_Drawing3.vsd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7.emf"/><Relationship Id="rId5" Type="http://schemas.openxmlformats.org/officeDocument/2006/relationships/package" Target="../embeddings/Microsoft_Visio_Drawing2.vsdx"/><Relationship Id="rId4" Type="http://schemas.openxmlformats.org/officeDocument/2006/relationships/image" Target="../media/image2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6.jpeg"/><Relationship Id="rId18" Type="http://schemas.openxmlformats.org/officeDocument/2006/relationships/image" Target="../media/image21.jpeg"/><Relationship Id="rId3" Type="http://schemas.openxmlformats.org/officeDocument/2006/relationships/image" Target="../media/image6.png"/><Relationship Id="rId21" Type="http://schemas.openxmlformats.org/officeDocument/2006/relationships/image" Target="../media/image23.emf"/><Relationship Id="rId7" Type="http://schemas.openxmlformats.org/officeDocument/2006/relationships/image" Target="../media/image8.emf"/><Relationship Id="rId12" Type="http://schemas.openxmlformats.org/officeDocument/2006/relationships/image" Target="../media/image15.emf"/><Relationship Id="rId17" Type="http://schemas.openxmlformats.org/officeDocument/2006/relationships/image" Target="../media/image20.jpeg"/><Relationship Id="rId2" Type="http://schemas.openxmlformats.org/officeDocument/2006/relationships/image" Target="../media/image5.emf"/><Relationship Id="rId16" Type="http://schemas.openxmlformats.org/officeDocument/2006/relationships/image" Target="../media/image19.jpeg"/><Relationship Id="rId20" Type="http://schemas.openxmlformats.org/officeDocument/2006/relationships/image" Target="../media/image22.emf"/><Relationship Id="rId1" Type="http://schemas.openxmlformats.org/officeDocument/2006/relationships/slideLayout" Target="../slideLayouts/slideLayout6.xml"/><Relationship Id="rId6" Type="http://schemas.openxmlformats.org/officeDocument/2006/relationships/image" Target="../media/image6.emf"/><Relationship Id="rId11" Type="http://schemas.openxmlformats.org/officeDocument/2006/relationships/image" Target="../media/image12.emf"/><Relationship Id="rId5" Type="http://schemas.openxmlformats.org/officeDocument/2006/relationships/image" Target="../media/image4.emf"/><Relationship Id="rId15" Type="http://schemas.openxmlformats.org/officeDocument/2006/relationships/image" Target="../media/image18.jpeg"/><Relationship Id="rId23" Type="http://schemas.openxmlformats.org/officeDocument/2006/relationships/image" Target="../media/image25.emf"/><Relationship Id="rId10" Type="http://schemas.openxmlformats.org/officeDocument/2006/relationships/image" Target="../media/image11.emf"/><Relationship Id="rId19" Type="http://schemas.openxmlformats.org/officeDocument/2006/relationships/image" Target="../media/image13.emf"/><Relationship Id="rId4" Type="http://schemas.openxmlformats.org/officeDocument/2006/relationships/image" Target="../media/image2.emf"/><Relationship Id="rId9" Type="http://schemas.openxmlformats.org/officeDocument/2006/relationships/image" Target="../media/image10.emf"/><Relationship Id="rId14" Type="http://schemas.openxmlformats.org/officeDocument/2006/relationships/image" Target="../media/image17.jpeg"/><Relationship Id="rId22" Type="http://schemas.openxmlformats.org/officeDocument/2006/relationships/image" Target="../media/image24.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image" Target="../media/image16.jpeg"/><Relationship Id="rId18" Type="http://schemas.openxmlformats.org/officeDocument/2006/relationships/image" Target="../media/image21.jpeg"/><Relationship Id="rId3" Type="http://schemas.openxmlformats.org/officeDocument/2006/relationships/image" Target="../media/image5.emf"/><Relationship Id="rId21" Type="http://schemas.openxmlformats.org/officeDocument/2006/relationships/image" Target="../media/image23.emf"/><Relationship Id="rId7" Type="http://schemas.openxmlformats.org/officeDocument/2006/relationships/image" Target="../media/image6.emf"/><Relationship Id="rId12" Type="http://schemas.openxmlformats.org/officeDocument/2006/relationships/image" Target="../media/image12.emf"/><Relationship Id="rId17" Type="http://schemas.openxmlformats.org/officeDocument/2006/relationships/image" Target="../media/image20.jpeg"/><Relationship Id="rId2" Type="http://schemas.openxmlformats.org/officeDocument/2006/relationships/image" Target="../media/image15.emf"/><Relationship Id="rId16" Type="http://schemas.openxmlformats.org/officeDocument/2006/relationships/image" Target="../media/image19.jpeg"/><Relationship Id="rId20" Type="http://schemas.openxmlformats.org/officeDocument/2006/relationships/image" Target="../media/image22.emf"/><Relationship Id="rId1" Type="http://schemas.openxmlformats.org/officeDocument/2006/relationships/slideLayout" Target="../slideLayouts/slideLayout6.xml"/><Relationship Id="rId6" Type="http://schemas.openxmlformats.org/officeDocument/2006/relationships/image" Target="../media/image4.emf"/><Relationship Id="rId11" Type="http://schemas.openxmlformats.org/officeDocument/2006/relationships/image" Target="../media/image11.emf"/><Relationship Id="rId5" Type="http://schemas.openxmlformats.org/officeDocument/2006/relationships/image" Target="../media/image2.emf"/><Relationship Id="rId15" Type="http://schemas.openxmlformats.org/officeDocument/2006/relationships/image" Target="../media/image18.jpeg"/><Relationship Id="rId23" Type="http://schemas.openxmlformats.org/officeDocument/2006/relationships/image" Target="../media/image25.emf"/><Relationship Id="rId10" Type="http://schemas.openxmlformats.org/officeDocument/2006/relationships/image" Target="../media/image10.emf"/><Relationship Id="rId19" Type="http://schemas.openxmlformats.org/officeDocument/2006/relationships/image" Target="../media/image13.emf"/><Relationship Id="rId4" Type="http://schemas.openxmlformats.org/officeDocument/2006/relationships/image" Target="../media/image6.png"/><Relationship Id="rId9" Type="http://schemas.openxmlformats.org/officeDocument/2006/relationships/image" Target="../media/image10.png"/><Relationship Id="rId14" Type="http://schemas.openxmlformats.org/officeDocument/2006/relationships/image" Target="../media/image17.jpeg"/><Relationship Id="rId22" Type="http://schemas.openxmlformats.org/officeDocument/2006/relationships/image" Target="../media/image24.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6.jpeg"/><Relationship Id="rId18" Type="http://schemas.openxmlformats.org/officeDocument/2006/relationships/image" Target="../media/image21.jpeg"/><Relationship Id="rId3" Type="http://schemas.openxmlformats.org/officeDocument/2006/relationships/image" Target="../media/image6.png"/><Relationship Id="rId21" Type="http://schemas.openxmlformats.org/officeDocument/2006/relationships/image" Target="../media/image23.emf"/><Relationship Id="rId7" Type="http://schemas.openxmlformats.org/officeDocument/2006/relationships/image" Target="../media/image8.emf"/><Relationship Id="rId12" Type="http://schemas.openxmlformats.org/officeDocument/2006/relationships/image" Target="../media/image15.emf"/><Relationship Id="rId17" Type="http://schemas.openxmlformats.org/officeDocument/2006/relationships/image" Target="../media/image20.jpeg"/><Relationship Id="rId2" Type="http://schemas.openxmlformats.org/officeDocument/2006/relationships/image" Target="../media/image5.emf"/><Relationship Id="rId16" Type="http://schemas.openxmlformats.org/officeDocument/2006/relationships/image" Target="../media/image19.jpeg"/><Relationship Id="rId20" Type="http://schemas.openxmlformats.org/officeDocument/2006/relationships/image" Target="../media/image22.emf"/><Relationship Id="rId1" Type="http://schemas.openxmlformats.org/officeDocument/2006/relationships/slideLayout" Target="../slideLayouts/slideLayout6.xml"/><Relationship Id="rId6" Type="http://schemas.openxmlformats.org/officeDocument/2006/relationships/image" Target="../media/image6.emf"/><Relationship Id="rId11" Type="http://schemas.openxmlformats.org/officeDocument/2006/relationships/image" Target="../media/image12.emf"/><Relationship Id="rId5" Type="http://schemas.openxmlformats.org/officeDocument/2006/relationships/image" Target="../media/image4.emf"/><Relationship Id="rId15" Type="http://schemas.openxmlformats.org/officeDocument/2006/relationships/image" Target="../media/image18.jpeg"/><Relationship Id="rId23" Type="http://schemas.openxmlformats.org/officeDocument/2006/relationships/image" Target="../media/image25.emf"/><Relationship Id="rId10" Type="http://schemas.openxmlformats.org/officeDocument/2006/relationships/image" Target="../media/image11.emf"/><Relationship Id="rId19" Type="http://schemas.openxmlformats.org/officeDocument/2006/relationships/image" Target="../media/image13.emf"/><Relationship Id="rId4" Type="http://schemas.openxmlformats.org/officeDocument/2006/relationships/image" Target="../media/image2.emf"/><Relationship Id="rId9" Type="http://schemas.openxmlformats.org/officeDocument/2006/relationships/image" Target="../media/image10.emf"/><Relationship Id="rId14" Type="http://schemas.openxmlformats.org/officeDocument/2006/relationships/image" Target="../media/image17.jpeg"/><Relationship Id="rId22" Type="http://schemas.openxmlformats.org/officeDocument/2006/relationships/image" Target="../media/image24.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6.jpeg"/><Relationship Id="rId18" Type="http://schemas.openxmlformats.org/officeDocument/2006/relationships/image" Target="../media/image21.jpeg"/><Relationship Id="rId3" Type="http://schemas.openxmlformats.org/officeDocument/2006/relationships/image" Target="../media/image6.png"/><Relationship Id="rId21" Type="http://schemas.openxmlformats.org/officeDocument/2006/relationships/image" Target="../media/image23.emf"/><Relationship Id="rId7" Type="http://schemas.openxmlformats.org/officeDocument/2006/relationships/image" Target="../media/image8.emf"/><Relationship Id="rId12" Type="http://schemas.openxmlformats.org/officeDocument/2006/relationships/image" Target="../media/image15.emf"/><Relationship Id="rId17" Type="http://schemas.openxmlformats.org/officeDocument/2006/relationships/image" Target="../media/image20.jpeg"/><Relationship Id="rId2" Type="http://schemas.openxmlformats.org/officeDocument/2006/relationships/image" Target="../media/image5.emf"/><Relationship Id="rId16" Type="http://schemas.openxmlformats.org/officeDocument/2006/relationships/image" Target="../media/image19.jpeg"/><Relationship Id="rId20" Type="http://schemas.openxmlformats.org/officeDocument/2006/relationships/image" Target="../media/image22.emf"/><Relationship Id="rId1" Type="http://schemas.openxmlformats.org/officeDocument/2006/relationships/slideLayout" Target="../slideLayouts/slideLayout6.xml"/><Relationship Id="rId6" Type="http://schemas.openxmlformats.org/officeDocument/2006/relationships/image" Target="../media/image6.emf"/><Relationship Id="rId11" Type="http://schemas.openxmlformats.org/officeDocument/2006/relationships/image" Target="../media/image12.emf"/><Relationship Id="rId5" Type="http://schemas.openxmlformats.org/officeDocument/2006/relationships/image" Target="../media/image4.emf"/><Relationship Id="rId15" Type="http://schemas.openxmlformats.org/officeDocument/2006/relationships/image" Target="../media/image18.jpeg"/><Relationship Id="rId23" Type="http://schemas.openxmlformats.org/officeDocument/2006/relationships/image" Target="../media/image25.emf"/><Relationship Id="rId10" Type="http://schemas.openxmlformats.org/officeDocument/2006/relationships/image" Target="../media/image11.emf"/><Relationship Id="rId19" Type="http://schemas.openxmlformats.org/officeDocument/2006/relationships/image" Target="../media/image13.emf"/><Relationship Id="rId4" Type="http://schemas.openxmlformats.org/officeDocument/2006/relationships/image" Target="../media/image2.emf"/><Relationship Id="rId9" Type="http://schemas.openxmlformats.org/officeDocument/2006/relationships/image" Target="../media/image10.emf"/><Relationship Id="rId14" Type="http://schemas.openxmlformats.org/officeDocument/2006/relationships/image" Target="../media/image17.jpeg"/><Relationship Id="rId22" Type="http://schemas.openxmlformats.org/officeDocument/2006/relationships/image" Target="../media/image24.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6.emf"/></Relationships>
</file>

<file path=ppt/slides/_rels/slide56.xml.rels><?xml version="1.0" encoding="UTF-8" standalone="yes"?>
<Relationships xmlns="http://schemas.openxmlformats.org/package/2006/relationships"><Relationship Id="rId3" Type="http://schemas.openxmlformats.org/officeDocument/2006/relationships/hyperlink" Target="https://github.com/francogarcia/uge" TargetMode="External"/><Relationship Id="rId2" Type="http://schemas.openxmlformats.org/officeDocument/2006/relationships/hyperlink" Target="https://github.com/francogarcia/uge-evaluation" TargetMode="External"/><Relationship Id="rId1" Type="http://schemas.openxmlformats.org/officeDocument/2006/relationships/slideLayout" Target="../slideLayouts/slideLayout2.xml"/><Relationship Id="rId4" Type="http://schemas.openxmlformats.org/officeDocument/2006/relationships/hyperlink" Target="https://github.com/francogarcia/uge/raw/master/doc/Documentation.doc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0" y="1549400"/>
            <a:ext cx="8204200" cy="5308600"/>
          </a:xfrm>
          <a:prstGeom prst="roundRect">
            <a:avLst/>
          </a:prstGeom>
          <a:solidFill>
            <a:schemeClr val="accent4">
              <a:alpha val="10000"/>
            </a:schemeClr>
          </a:solidFill>
          <a:ln>
            <a:noFill/>
          </a:ln>
          <a:effectLst>
            <a:softEdge rad="317500"/>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t-BR" dirty="0"/>
          </a:p>
        </p:txBody>
      </p:sp>
      <p:sp>
        <p:nvSpPr>
          <p:cNvPr id="9" name="Oval 8"/>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Oval 10"/>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Title 3"/>
          <p:cNvSpPr>
            <a:spLocks noGrp="1"/>
          </p:cNvSpPr>
          <p:nvPr>
            <p:ph type="ctrTitle"/>
          </p:nvPr>
        </p:nvSpPr>
        <p:spPr/>
        <p:txBody>
          <a:bodyPr>
            <a:normAutofit/>
          </a:bodyPr>
          <a:lstStyle/>
          <a:p>
            <a:r>
              <a:rPr lang="en-US" sz="8000" dirty="0" err="1" smtClean="0"/>
              <a:t>UGE</a:t>
            </a:r>
            <a:r>
              <a:rPr lang="en-US" sz="8000" dirty="0" smtClean="0"/>
              <a:t> in a Nutshell</a:t>
            </a:r>
            <a:endParaRPr lang="en-US" sz="8000" dirty="0"/>
          </a:p>
        </p:txBody>
      </p:sp>
      <p:sp>
        <p:nvSpPr>
          <p:cNvPr id="5" name="Subtitle 4"/>
          <p:cNvSpPr>
            <a:spLocks noGrp="1"/>
          </p:cNvSpPr>
          <p:nvPr>
            <p:ph type="subTitle" idx="1"/>
          </p:nvPr>
        </p:nvSpPr>
        <p:spPr/>
        <p:txBody>
          <a:bodyPr>
            <a:normAutofit/>
          </a:bodyPr>
          <a:lstStyle/>
          <a:p>
            <a:r>
              <a:rPr lang="en-US" sz="3600" dirty="0" smtClean="0"/>
              <a:t>A </a:t>
            </a:r>
            <a:r>
              <a:rPr lang="en-US" sz="3600" dirty="0" smtClean="0"/>
              <a:t>Concise, Illustrated </a:t>
            </a:r>
            <a:r>
              <a:rPr lang="en-US" sz="3600" dirty="0" smtClean="0"/>
              <a:t>Guide to</a:t>
            </a:r>
            <a:br>
              <a:rPr lang="en-US" sz="3600" dirty="0" smtClean="0"/>
            </a:br>
            <a:r>
              <a:rPr lang="en-US" sz="3600" dirty="0" err="1" smtClean="0"/>
              <a:t>UGE’s</a:t>
            </a:r>
            <a:r>
              <a:rPr lang="en-US" sz="3600" dirty="0" smtClean="0"/>
              <a:t> Game World Simulation,</a:t>
            </a:r>
            <a:br>
              <a:rPr lang="en-US" sz="3600" dirty="0" smtClean="0"/>
            </a:br>
            <a:r>
              <a:rPr lang="en-US" sz="3600" dirty="0" smtClean="0"/>
              <a:t>Features and Approaches</a:t>
            </a:r>
            <a:endParaRPr lang="en-US" sz="3600" dirty="0"/>
          </a:p>
        </p:txBody>
      </p:sp>
      <p:sp>
        <p:nvSpPr>
          <p:cNvPr id="12" name="TextBox 11"/>
          <p:cNvSpPr txBox="1"/>
          <p:nvPr/>
        </p:nvSpPr>
        <p:spPr>
          <a:xfrm>
            <a:off x="0" y="6211669"/>
            <a:ext cx="10837775" cy="646331"/>
          </a:xfrm>
          <a:prstGeom prst="rect">
            <a:avLst/>
          </a:prstGeom>
          <a:noFill/>
        </p:spPr>
        <p:txBody>
          <a:bodyPr wrap="none" rtlCol="0">
            <a:spAutoFit/>
          </a:bodyPr>
          <a:lstStyle/>
          <a:p>
            <a:r>
              <a:rPr lang="en-US" dirty="0" smtClean="0"/>
              <a:t>Franco </a:t>
            </a:r>
            <a:r>
              <a:rPr lang="en-US" dirty="0" err="1" smtClean="0"/>
              <a:t>Eusébio</a:t>
            </a:r>
            <a:r>
              <a:rPr lang="en-US" dirty="0" smtClean="0"/>
              <a:t> Garcia (&lt;franco.garcia@dc.ufscar.br</a:t>
            </a:r>
            <a:r>
              <a:rPr lang="en-US" dirty="0" smtClean="0"/>
              <a:t>&gt;) - Last Update: 04/04/2014</a:t>
            </a:r>
            <a:endParaRPr lang="en-US" dirty="0" smtClean="0"/>
          </a:p>
          <a:p>
            <a:r>
              <a:rPr lang="en-US" dirty="0" err="1" smtClean="0"/>
              <a:t>UGE</a:t>
            </a:r>
            <a:r>
              <a:rPr lang="en-US" dirty="0" smtClean="0"/>
              <a:t> is an open-source game engine for accessible games. It is available at: &lt;</a:t>
            </a:r>
            <a:r>
              <a:rPr lang="en-US" dirty="0" smtClean="0">
                <a:hlinkClick r:id="rId3"/>
              </a:rPr>
              <a:t>https://github.com/francogarcia/uge</a:t>
            </a:r>
            <a:r>
              <a:rPr lang="en-US" dirty="0" smtClean="0"/>
              <a:t>&gt;</a:t>
            </a:r>
            <a:endParaRPr lang="en-US" dirty="0"/>
          </a:p>
        </p:txBody>
      </p:sp>
    </p:spTree>
    <p:extLst>
      <p:ext uri="{BB962C8B-B14F-4D97-AF65-F5344CB8AC3E}">
        <p14:creationId xmlns:p14="http://schemas.microsoft.com/office/powerpoint/2010/main" val="6594038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Actor</a:t>
            </a:r>
            <a:endParaRPr lang="en-US" dirty="0"/>
          </a:p>
        </p:txBody>
      </p:sp>
      <p:pic>
        <p:nvPicPr>
          <p:cNvPr id="5" name="Picture 4"/>
          <p:cNvPicPr>
            <a:picLocks noChangeAspect="1"/>
          </p:cNvPicPr>
          <p:nvPr/>
        </p:nvPicPr>
        <p:blipFill>
          <a:blip r:embed="rId2"/>
          <a:stretch>
            <a:fillRect/>
          </a:stretch>
        </p:blipFill>
        <p:spPr>
          <a:xfrm>
            <a:off x="1524370" y="3135520"/>
            <a:ext cx="939060" cy="1755360"/>
          </a:xfrm>
          <a:prstGeom prst="rect">
            <a:avLst/>
          </a:prstGeom>
        </p:spPr>
      </p:pic>
    </p:spTree>
    <p:extLst>
      <p:ext uri="{BB962C8B-B14F-4D97-AF65-F5344CB8AC3E}">
        <p14:creationId xmlns:p14="http://schemas.microsoft.com/office/powerpoint/2010/main" val="2110199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Actor</a:t>
            </a:r>
            <a:endParaRPr lang="en-US" dirty="0"/>
          </a:p>
        </p:txBody>
      </p:sp>
      <p:sp>
        <p:nvSpPr>
          <p:cNvPr id="3" name="Content Placeholder 2"/>
          <p:cNvSpPr>
            <a:spLocks noGrp="1"/>
          </p:cNvSpPr>
          <p:nvPr>
            <p:ph idx="1"/>
          </p:nvPr>
        </p:nvSpPr>
        <p:spPr/>
        <p:txBody>
          <a:bodyPr/>
          <a:lstStyle/>
          <a:p>
            <a:r>
              <a:rPr lang="en-US" dirty="0" smtClean="0"/>
              <a:t>The actor is </a:t>
            </a:r>
            <a:r>
              <a:rPr lang="en-US" dirty="0" err="1" smtClean="0"/>
              <a:t>UGE’s</a:t>
            </a:r>
            <a:r>
              <a:rPr lang="en-US" dirty="0" smtClean="0"/>
              <a:t> game entity. An actor is a character, a object or a scenery element that interacts with the game world.</a:t>
            </a:r>
          </a:p>
          <a:p>
            <a:r>
              <a:rPr lang="en-US" dirty="0" smtClean="0"/>
              <a:t>In the same way an actor play roles to compose, shape and set up a show, game actors shape the game world and create the game experience.</a:t>
            </a:r>
          </a:p>
          <a:p>
            <a:r>
              <a:rPr lang="en-US" dirty="0" smtClean="0"/>
              <a:t>The </a:t>
            </a:r>
            <a:r>
              <a:rPr lang="en-US" dirty="0" err="1" smtClean="0"/>
              <a:t>UGE’s</a:t>
            </a:r>
            <a:r>
              <a:rPr lang="en-US" dirty="0" smtClean="0"/>
              <a:t> Actor class is straightforward: it has an identifier (</a:t>
            </a:r>
            <a:r>
              <a:rPr lang="en-US" dirty="0" err="1" smtClean="0">
                <a:latin typeface="Consolas" panose="020B0609020204030204" pitchFamily="49" charset="0"/>
                <a:cs typeface="Consolas" panose="020B0609020204030204" pitchFamily="49" charset="0"/>
              </a:rPr>
              <a:t>ActorID</a:t>
            </a:r>
            <a:r>
              <a:rPr lang="en-US" dirty="0" smtClean="0"/>
              <a:t>). An Actor’s complexity comes from a collection of its…</a:t>
            </a:r>
            <a:endParaRPr lang="en-US" dirty="0"/>
          </a:p>
        </p:txBody>
      </p:sp>
    </p:spTree>
    <p:extLst>
      <p:ext uri="{BB962C8B-B14F-4D97-AF65-F5344CB8AC3E}">
        <p14:creationId xmlns:p14="http://schemas.microsoft.com/office/powerpoint/2010/main" val="107077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Components</a:t>
            </a:r>
            <a:endParaRPr lang="en-US" dirty="0"/>
          </a:p>
        </p:txBody>
      </p:sp>
      <p:pic>
        <p:nvPicPr>
          <p:cNvPr id="3" name="Picture 2"/>
          <p:cNvPicPr>
            <a:picLocks noChangeAspect="1"/>
          </p:cNvPicPr>
          <p:nvPr/>
        </p:nvPicPr>
        <p:blipFill>
          <a:blip r:embed="rId2"/>
          <a:stretch>
            <a:fillRect/>
          </a:stretch>
        </p:blipFill>
        <p:spPr>
          <a:xfrm>
            <a:off x="312474" y="2925570"/>
            <a:ext cx="3362851" cy="2264160"/>
          </a:xfrm>
          <a:prstGeom prst="rect">
            <a:avLst/>
          </a:prstGeom>
        </p:spPr>
      </p:pic>
    </p:spTree>
    <p:extLst>
      <p:ext uri="{BB962C8B-B14F-4D97-AF65-F5344CB8AC3E}">
        <p14:creationId xmlns:p14="http://schemas.microsoft.com/office/powerpoint/2010/main" val="335373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Components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a:t>
            </a:r>
            <a:r>
              <a:rPr lang="en-US" dirty="0" err="1" smtClean="0"/>
              <a:t>UGE</a:t>
            </a:r>
            <a:r>
              <a:rPr lang="en-US" dirty="0" smtClean="0"/>
              <a:t>, components are small, self-constricted classes that stores game data. When a component is attached to an actor, the actors acquires the data members of the component.</a:t>
            </a:r>
            <a:br>
              <a:rPr lang="en-US" dirty="0" smtClean="0"/>
            </a:br>
            <a:r>
              <a:rPr lang="en-US" dirty="0" smtClean="0"/>
              <a:t>This way, the actors also acquires the behaviors of its components. For instance:</a:t>
            </a:r>
          </a:p>
          <a:p>
            <a:pPr lvl="1"/>
            <a:r>
              <a:rPr lang="en-US" dirty="0" smtClean="0"/>
              <a:t>An actor with a </a:t>
            </a:r>
            <a:r>
              <a:rPr lang="en-US" dirty="0" err="1" smtClean="0">
                <a:latin typeface="Consolas" panose="020B0609020204030204" pitchFamily="49" charset="0"/>
                <a:cs typeface="Consolas" panose="020B0609020204030204" pitchFamily="49" charset="0"/>
              </a:rPr>
              <a:t>TransformableComponent</a:t>
            </a:r>
            <a:r>
              <a:rPr lang="en-US" dirty="0" smtClean="0"/>
              <a:t> attached has a position, a scale and a orientation in the game world. This means the Game Logic is able to move, resize or rotate it;</a:t>
            </a:r>
          </a:p>
          <a:p>
            <a:pPr lvl="1"/>
            <a:r>
              <a:rPr lang="en-US" dirty="0" smtClean="0"/>
              <a:t>An actor with a </a:t>
            </a:r>
            <a:r>
              <a:rPr lang="en-US" dirty="0" err="1" smtClean="0">
                <a:latin typeface="Consolas" panose="020B0609020204030204" pitchFamily="49" charset="0"/>
                <a:cs typeface="Consolas" panose="020B0609020204030204" pitchFamily="49" charset="0"/>
              </a:rPr>
              <a:t>CollidableComponent</a:t>
            </a:r>
            <a:r>
              <a:rPr lang="en-US" dirty="0" smtClean="0"/>
              <a:t> attached participates in physics collisions.</a:t>
            </a:r>
          </a:p>
          <a:p>
            <a:r>
              <a:rPr lang="en-US" dirty="0" smtClean="0"/>
              <a:t>It is possible to attach and detach components from an actor during run-time. Thus, it is also possible to change the behavior of an actor whilst the game is running.</a:t>
            </a:r>
          </a:p>
          <a:p>
            <a:r>
              <a:rPr lang="en-US" dirty="0" smtClean="0"/>
              <a:t>Currently, saving a few exceptions, all </a:t>
            </a:r>
            <a:r>
              <a:rPr lang="en-US" dirty="0" err="1" smtClean="0"/>
              <a:t>UGE</a:t>
            </a:r>
            <a:r>
              <a:rPr lang="en-US" dirty="0" smtClean="0"/>
              <a:t> components are data-only.</a:t>
            </a:r>
          </a:p>
          <a:p>
            <a:endParaRPr lang="en-US" dirty="0"/>
          </a:p>
        </p:txBody>
      </p:sp>
    </p:spTree>
    <p:extLst>
      <p:ext uri="{BB962C8B-B14F-4D97-AF65-F5344CB8AC3E}">
        <p14:creationId xmlns:p14="http://schemas.microsoft.com/office/powerpoint/2010/main" val="9586016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Components</a:t>
            </a:r>
            <a:endParaRPr lang="en-US" dirty="0"/>
          </a:p>
        </p:txBody>
      </p:sp>
      <p:pic>
        <p:nvPicPr>
          <p:cNvPr id="5" name="Content Placeholder 4"/>
          <p:cNvPicPr>
            <a:picLocks noGrp="1" noChangeAspect="1"/>
          </p:cNvPicPr>
          <p:nvPr>
            <p:ph idx="1"/>
          </p:nvPr>
        </p:nvPicPr>
        <p:blipFill>
          <a:blip r:embed="rId2"/>
          <a:stretch>
            <a:fillRect/>
          </a:stretch>
        </p:blipFill>
        <p:spPr>
          <a:xfrm>
            <a:off x="838200" y="2825814"/>
            <a:ext cx="10515600" cy="2350960"/>
          </a:xfrm>
          <a:prstGeom prst="rect">
            <a:avLst/>
          </a:prstGeom>
        </p:spPr>
      </p:pic>
    </p:spTree>
    <p:extLst>
      <p:ext uri="{BB962C8B-B14F-4D97-AF65-F5344CB8AC3E}">
        <p14:creationId xmlns:p14="http://schemas.microsoft.com/office/powerpoint/2010/main" val="24164307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A Game World has Many Actors</a:t>
            </a:r>
            <a:endParaRPr lang="en-US" dirty="0"/>
          </a:p>
        </p:txBody>
      </p:sp>
      <p:pic>
        <p:nvPicPr>
          <p:cNvPr id="10" name="Picture 9"/>
          <p:cNvPicPr>
            <a:picLocks noChangeAspect="1"/>
          </p:cNvPicPr>
          <p:nvPr/>
        </p:nvPicPr>
        <p:blipFill>
          <a:blip r:embed="rId2"/>
          <a:stretch>
            <a:fillRect/>
          </a:stretch>
        </p:blipFill>
        <p:spPr>
          <a:xfrm>
            <a:off x="1117702" y="2315718"/>
            <a:ext cx="2011523" cy="1354330"/>
          </a:xfrm>
          <a:prstGeom prst="rect">
            <a:avLst/>
          </a:prstGeom>
        </p:spPr>
      </p:pic>
      <p:pic>
        <p:nvPicPr>
          <p:cNvPr id="11" name="Picture 10"/>
          <p:cNvPicPr>
            <a:picLocks noChangeAspect="1"/>
          </p:cNvPicPr>
          <p:nvPr/>
        </p:nvPicPr>
        <p:blipFill>
          <a:blip r:embed="rId3"/>
          <a:stretch>
            <a:fillRect/>
          </a:stretch>
        </p:blipFill>
        <p:spPr>
          <a:xfrm>
            <a:off x="1117702" y="5029433"/>
            <a:ext cx="1824252" cy="769158"/>
          </a:xfrm>
          <a:prstGeom prst="rect">
            <a:avLst/>
          </a:prstGeom>
        </p:spPr>
      </p:pic>
      <p:pic>
        <p:nvPicPr>
          <p:cNvPr id="12" name="Picture 11"/>
          <p:cNvPicPr>
            <a:picLocks noChangeAspect="1"/>
          </p:cNvPicPr>
          <p:nvPr/>
        </p:nvPicPr>
        <p:blipFill>
          <a:blip r:embed="rId4"/>
          <a:stretch>
            <a:fillRect/>
          </a:stretch>
        </p:blipFill>
        <p:spPr>
          <a:xfrm>
            <a:off x="238890" y="3313848"/>
            <a:ext cx="1643325" cy="1715585"/>
          </a:xfrm>
          <a:prstGeom prst="rect">
            <a:avLst/>
          </a:prstGeom>
        </p:spPr>
      </p:pic>
    </p:spTree>
    <p:extLst>
      <p:ext uri="{BB962C8B-B14F-4D97-AF65-F5344CB8AC3E}">
        <p14:creationId xmlns:p14="http://schemas.microsoft.com/office/powerpoint/2010/main" val="3042583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A Game World has Many Actors</a:t>
            </a:r>
          </a:p>
        </p:txBody>
      </p:sp>
      <p:sp>
        <p:nvSpPr>
          <p:cNvPr id="5" name="Content Placeholder 4"/>
          <p:cNvSpPr>
            <a:spLocks noGrp="1"/>
          </p:cNvSpPr>
          <p:nvPr>
            <p:ph idx="1"/>
          </p:nvPr>
        </p:nvSpPr>
        <p:spPr/>
        <p:txBody>
          <a:bodyPr>
            <a:normAutofit/>
          </a:bodyPr>
          <a:lstStyle/>
          <a:p>
            <a:r>
              <a:rPr lang="en-US" dirty="0" smtClean="0"/>
              <a:t>A game world usually has tens to thousands of game actors.</a:t>
            </a:r>
          </a:p>
          <a:p>
            <a:r>
              <a:rPr lang="en-US" dirty="0" smtClean="0"/>
              <a:t>In </a:t>
            </a:r>
            <a:r>
              <a:rPr lang="en-US" dirty="0" err="1" smtClean="0"/>
              <a:t>UGE</a:t>
            </a:r>
            <a:r>
              <a:rPr lang="en-US" dirty="0" smtClean="0"/>
              <a:t>, what distinguishes an actor from another is the </a:t>
            </a:r>
            <a:r>
              <a:rPr lang="en-US" dirty="0" err="1" smtClean="0">
                <a:latin typeface="Consolas" panose="020B0609020204030204" pitchFamily="49" charset="0"/>
                <a:cs typeface="Consolas" panose="020B0609020204030204" pitchFamily="49" charset="0"/>
              </a:rPr>
              <a:t>ActorID</a:t>
            </a:r>
            <a:r>
              <a:rPr lang="en-US" dirty="0" smtClean="0"/>
              <a:t> and the attached component.</a:t>
            </a:r>
          </a:p>
          <a:p>
            <a:r>
              <a:rPr lang="en-US" dirty="0" smtClean="0"/>
              <a:t>Using a data-driven architecture, it is possible to define an archetype to create actors of a type – it is like a class declared in an external resource. In </a:t>
            </a:r>
            <a:r>
              <a:rPr lang="en-US" dirty="0" err="1" smtClean="0"/>
              <a:t>UGE</a:t>
            </a:r>
            <a:r>
              <a:rPr lang="en-US" dirty="0" smtClean="0"/>
              <a:t>, it is a XML file.</a:t>
            </a:r>
          </a:p>
          <a:p>
            <a:r>
              <a:rPr lang="en-US" dirty="0" smtClean="0"/>
              <a:t>For instance, an actor with a world transform, a collision shape, physics information and health can be defined as…</a:t>
            </a:r>
            <a:endParaRPr lang="en-US" dirty="0"/>
          </a:p>
        </p:txBody>
      </p:sp>
    </p:spTree>
    <p:extLst>
      <p:ext uri="{BB962C8B-B14F-4D97-AF65-F5344CB8AC3E}">
        <p14:creationId xmlns:p14="http://schemas.microsoft.com/office/powerpoint/2010/main" val="37121617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A Game World has Many Actors</a:t>
            </a:r>
          </a:p>
        </p:txBody>
      </p:sp>
      <p:sp>
        <p:nvSpPr>
          <p:cNvPr id="5" name="Content Placeholder 4"/>
          <p:cNvSpPr>
            <a:spLocks noGrp="1"/>
          </p:cNvSpPr>
          <p:nvPr>
            <p:ph idx="1"/>
          </p:nvPr>
        </p:nvSpPr>
        <p:spPr/>
        <p:txBody>
          <a:bodyPr numCol="2">
            <a:noAutofit/>
          </a:bodyPr>
          <a:lstStyle/>
          <a:p>
            <a:pPr marL="0" indent="0">
              <a:buNone/>
            </a:pPr>
            <a:r>
              <a:rPr lang="en-US" sz="1200" dirty="0">
                <a:latin typeface="Consolas" panose="020B0609020204030204" pitchFamily="49" charset="0"/>
                <a:cs typeface="Consolas" panose="020B0609020204030204" pitchFamily="49" charset="0"/>
              </a:rPr>
              <a:t>&lt;?xml version="1.0" encoding="UTF-8"?&gt;</a:t>
            </a:r>
          </a:p>
          <a:p>
            <a:pPr marL="0" indent="0">
              <a:buNone/>
            </a:pPr>
            <a:r>
              <a:rPr lang="en-US" sz="1200" dirty="0" smtClean="0">
                <a:latin typeface="Consolas" panose="020B0609020204030204" pitchFamily="49" charset="0"/>
                <a:cs typeface="Consolas" panose="020B0609020204030204" pitchFamily="49" charset="0"/>
              </a:rPr>
              <a:t>&lt;</a:t>
            </a:r>
            <a:r>
              <a:rPr lang="en-US" sz="1200" dirty="0">
                <a:latin typeface="Consolas" panose="020B0609020204030204" pitchFamily="49" charset="0"/>
                <a:cs typeface="Consolas" panose="020B0609020204030204" pitchFamily="49" charset="0"/>
              </a:rPr>
              <a:t>Actor type="Airplane" resource="airplane.xml"&gt;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&lt;</a:t>
            </a:r>
            <a:r>
              <a:rPr lang="en-US" sz="1200" dirty="0" err="1">
                <a:latin typeface="Consolas" panose="020B0609020204030204" pitchFamily="49" charset="0"/>
                <a:cs typeface="Consolas" panose="020B0609020204030204" pitchFamily="49" charset="0"/>
              </a:rPr>
              <a:t>TransformableComponent</a:t>
            </a:r>
            <a:r>
              <a:rPr lang="en-US" sz="1200" dirty="0">
                <a:latin typeface="Consolas" panose="020B0609020204030204" pitchFamily="49" charset="0"/>
                <a:cs typeface="Consolas" panose="020B0609020204030204" pitchFamily="49" charset="0"/>
              </a:rPr>
              <a:t>&gt;</a:t>
            </a:r>
          </a:p>
          <a:p>
            <a:pPr marL="0" indent="0">
              <a:buNone/>
            </a:pPr>
            <a:r>
              <a:rPr lang="en-US" sz="1200" dirty="0">
                <a:latin typeface="Consolas" panose="020B0609020204030204" pitchFamily="49" charset="0"/>
                <a:cs typeface="Consolas" panose="020B0609020204030204" pitchFamily="49" charset="0"/>
              </a:rPr>
              <a:t>    &lt;Position x="0.0f" y="0.0f" z="180.0f"/&gt;</a:t>
            </a:r>
          </a:p>
          <a:p>
            <a:pPr marL="0" indent="0">
              <a:buNone/>
            </a:pPr>
            <a:r>
              <a:rPr lang="en-US" sz="1200" dirty="0">
                <a:latin typeface="Consolas" panose="020B0609020204030204" pitchFamily="49" charset="0"/>
                <a:cs typeface="Consolas" panose="020B0609020204030204" pitchFamily="49" charset="0"/>
              </a:rPr>
              <a:t>    &lt;!-- </a:t>
            </a:r>
            <a:r>
              <a:rPr lang="en-US" sz="1200" dirty="0" err="1">
                <a:latin typeface="Consolas" panose="020B0609020204030204" pitchFamily="49" charset="0"/>
                <a:cs typeface="Consolas" panose="020B0609020204030204" pitchFamily="49" charset="0"/>
              </a:rPr>
              <a:t>YXZ</a:t>
            </a:r>
            <a:r>
              <a:rPr lang="en-US" sz="1200" dirty="0">
                <a:latin typeface="Consolas" panose="020B0609020204030204" pitchFamily="49" charset="0"/>
                <a:cs typeface="Consolas" panose="020B0609020204030204" pitchFamily="49" charset="0"/>
              </a:rPr>
              <a:t> order (yaw, pitch, roll</a:t>
            </a:r>
            <a:r>
              <a:rPr lang="en-US" sz="1200" dirty="0" smtClean="0">
                <a:latin typeface="Consolas" panose="020B0609020204030204" pitchFamily="49" charset="0"/>
                <a:cs typeface="Consolas" panose="020B0609020204030204" pitchFamily="49" charset="0"/>
              </a:rPr>
              <a:t>), in radians </a:t>
            </a:r>
            <a:r>
              <a:rPr lang="en-US" sz="1200" dirty="0">
                <a:latin typeface="Consolas" panose="020B0609020204030204" pitchFamily="49" charset="0"/>
                <a:cs typeface="Consolas" panose="020B0609020204030204" pitchFamily="49" charset="0"/>
              </a:rPr>
              <a:t>--&gt;</a:t>
            </a:r>
          </a:p>
          <a:p>
            <a:pPr marL="0" indent="0">
              <a:buNone/>
            </a:pPr>
            <a:r>
              <a:rPr lang="en-US" sz="1200" dirty="0">
                <a:latin typeface="Consolas" panose="020B0609020204030204" pitchFamily="49" charset="0"/>
                <a:cs typeface="Consolas" panose="020B0609020204030204" pitchFamily="49" charset="0"/>
              </a:rPr>
              <a:t>    &lt;Rotation yaw="3.1415f" pitch="0.0f" roll="0.0f"/&gt;</a:t>
            </a:r>
          </a:p>
          <a:p>
            <a:pPr marL="0" indent="0">
              <a:buNone/>
            </a:pPr>
            <a:r>
              <a:rPr lang="en-US" sz="1200" dirty="0">
                <a:latin typeface="Consolas" panose="020B0609020204030204" pitchFamily="49" charset="0"/>
                <a:cs typeface="Consolas" panose="020B0609020204030204" pitchFamily="49" charset="0"/>
              </a:rPr>
              <a:t>    &lt;Scale x="15.0f" y ="10.0f" z="30.0"/&gt;</a:t>
            </a:r>
          </a:p>
          <a:p>
            <a:pPr marL="0" indent="0">
              <a:buNone/>
            </a:pP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TransformableComponent</a:t>
            </a:r>
            <a:r>
              <a:rPr lang="en-US" sz="1200" dirty="0">
                <a:latin typeface="Consolas" panose="020B0609020204030204" pitchFamily="49" charset="0"/>
                <a:cs typeface="Consolas" panose="020B0609020204030204" pitchFamily="49" charset="0"/>
              </a:rPr>
              <a:t>&gt;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&lt;</a:t>
            </a:r>
            <a:r>
              <a:rPr lang="en-US" sz="1200" dirty="0" err="1">
                <a:latin typeface="Consolas" panose="020B0609020204030204" pitchFamily="49" charset="0"/>
                <a:cs typeface="Consolas" panose="020B0609020204030204" pitchFamily="49" charset="0"/>
              </a:rPr>
              <a:t>CollidableComponent</a:t>
            </a:r>
            <a:r>
              <a:rPr lang="en-US" sz="1200" dirty="0">
                <a:latin typeface="Consolas" panose="020B0609020204030204" pitchFamily="49" charset="0"/>
                <a:cs typeface="Consolas" panose="020B0609020204030204" pitchFamily="49" charset="0"/>
              </a:rPr>
              <a:t>&gt;</a:t>
            </a:r>
          </a:p>
          <a:p>
            <a:pPr marL="0" indent="0">
              <a:buNone/>
            </a:pPr>
            <a:r>
              <a:rPr lang="en-US" sz="1200" dirty="0">
                <a:latin typeface="Consolas" panose="020B0609020204030204" pitchFamily="49" charset="0"/>
                <a:cs typeface="Consolas" panose="020B0609020204030204" pitchFamily="49" charset="0"/>
              </a:rPr>
              <a:t>    &lt;Shape type="Box"&gt;</a:t>
            </a:r>
          </a:p>
          <a:p>
            <a:pPr marL="0" indent="0">
              <a:buNone/>
            </a:pPr>
            <a:r>
              <a:rPr lang="en-US" sz="1200" dirty="0">
                <a:latin typeface="Consolas" panose="020B0609020204030204" pitchFamily="49" charset="0"/>
                <a:cs typeface="Consolas" panose="020B0609020204030204" pitchFamily="49" charset="0"/>
              </a:rPr>
              <a:t>      &lt;Dimension x="1.0f" y="1.0f" z="1.0f"/&gt;</a:t>
            </a:r>
          </a:p>
          <a:p>
            <a:pPr marL="0" indent="0">
              <a:buNone/>
            </a:pPr>
            <a:r>
              <a:rPr lang="en-US" sz="1200" dirty="0">
                <a:latin typeface="Consolas" panose="020B0609020204030204" pitchFamily="49" charset="0"/>
                <a:cs typeface="Consolas" panose="020B0609020204030204" pitchFamily="49" charset="0"/>
              </a:rPr>
              <a:t>    &lt;/Shape&gt;</a:t>
            </a:r>
          </a:p>
          <a:p>
            <a:pPr marL="0" indent="0">
              <a:buNone/>
            </a:pP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CenterOfMassOffset</a:t>
            </a:r>
            <a:r>
              <a:rPr lang="en-US" sz="1200" dirty="0">
                <a:latin typeface="Consolas" panose="020B0609020204030204" pitchFamily="49" charset="0"/>
                <a:cs typeface="Consolas" panose="020B0609020204030204" pitchFamily="49" charset="0"/>
              </a:rPr>
              <a:t>&gt;</a:t>
            </a:r>
          </a:p>
          <a:p>
            <a:pPr marL="0" indent="0">
              <a:buNone/>
            </a:pPr>
            <a:r>
              <a:rPr lang="en-US" sz="1200" dirty="0">
                <a:latin typeface="Consolas" panose="020B0609020204030204" pitchFamily="49" charset="0"/>
                <a:cs typeface="Consolas" panose="020B0609020204030204" pitchFamily="49" charset="0"/>
              </a:rPr>
              <a:t>      &lt;Position x="0.0f" y="0.0f" z="0.0f"/&gt;</a:t>
            </a:r>
          </a:p>
          <a:p>
            <a:pPr marL="0" indent="0">
              <a:buNone/>
            </a:pPr>
            <a:r>
              <a:rPr lang="en-US" sz="1200" dirty="0">
                <a:latin typeface="Consolas" panose="020B0609020204030204" pitchFamily="49" charset="0"/>
                <a:cs typeface="Consolas" panose="020B0609020204030204" pitchFamily="49" charset="0"/>
              </a:rPr>
              <a:t>      &lt;Rotation yaw="0.0f" pitch="0.0f" roll="0.0f"/&gt;</a:t>
            </a:r>
          </a:p>
          <a:p>
            <a:pPr marL="0" indent="0">
              <a:buNone/>
            </a:pP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CenterOfMassOffset</a:t>
            </a:r>
            <a:r>
              <a:rPr lang="en-US" sz="1200" dirty="0">
                <a:latin typeface="Consolas" panose="020B0609020204030204" pitchFamily="49" charset="0"/>
                <a:cs typeface="Consolas" panose="020B0609020204030204" pitchFamily="49" charset="0"/>
              </a:rPr>
              <a:t>&gt;</a:t>
            </a:r>
          </a:p>
          <a:p>
            <a:pPr marL="0" indent="0">
              <a:buNone/>
            </a:pPr>
            <a:r>
              <a:rPr lang="en-US" sz="1200" dirty="0">
                <a:latin typeface="Consolas" panose="020B0609020204030204" pitchFamily="49" charset="0"/>
                <a:cs typeface="Consolas" panose="020B0609020204030204" pitchFamily="49" charset="0"/>
              </a:rPr>
              <a:t>    &lt;Density type="Pine"/&gt;</a:t>
            </a:r>
          </a:p>
          <a:p>
            <a:pPr marL="0" indent="0">
              <a:buNone/>
            </a:pPr>
            <a:r>
              <a:rPr lang="en-US" sz="1200" dirty="0">
                <a:latin typeface="Consolas" panose="020B0609020204030204" pitchFamily="49" charset="0"/>
                <a:cs typeface="Consolas" panose="020B0609020204030204" pitchFamily="49" charset="0"/>
              </a:rPr>
              <a:t>    &lt;Material type="Elastic"/&gt;</a:t>
            </a:r>
          </a:p>
          <a:p>
            <a:pPr marL="0" indent="0">
              <a:buNone/>
            </a:pP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CollidableComponent</a:t>
            </a:r>
            <a:r>
              <a:rPr lang="en-US" sz="1200" dirty="0">
                <a:latin typeface="Consolas" panose="020B0609020204030204" pitchFamily="49" charset="0"/>
                <a:cs typeface="Consolas" panose="020B0609020204030204" pitchFamily="49" charset="0"/>
              </a:rPr>
              <a:t>&gt;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&lt;</a:t>
            </a:r>
            <a:r>
              <a:rPr lang="en-US" sz="1200" dirty="0" err="1">
                <a:latin typeface="Consolas" panose="020B0609020204030204" pitchFamily="49" charset="0"/>
                <a:cs typeface="Consolas" panose="020B0609020204030204" pitchFamily="49" charset="0"/>
              </a:rPr>
              <a:t>BulletPhysicsComponent</a:t>
            </a:r>
            <a:r>
              <a:rPr lang="en-US" sz="1200" dirty="0">
                <a:latin typeface="Consolas" panose="020B0609020204030204" pitchFamily="49" charset="0"/>
                <a:cs typeface="Consolas" panose="020B0609020204030204" pitchFamily="49" charset="0"/>
              </a:rPr>
              <a:t>&gt;</a:t>
            </a:r>
          </a:p>
          <a:p>
            <a:pPr marL="0" indent="0">
              <a:buNone/>
            </a:pP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LinearFactor</a:t>
            </a:r>
            <a:r>
              <a:rPr lang="en-US" sz="1200" dirty="0">
                <a:latin typeface="Consolas" panose="020B0609020204030204" pitchFamily="49" charset="0"/>
                <a:cs typeface="Consolas" panose="020B0609020204030204" pitchFamily="49" charset="0"/>
              </a:rPr>
              <a:t> x="1.0f" y="1.0f" z="1.0f"/&gt;</a:t>
            </a:r>
          </a:p>
          <a:p>
            <a:pPr marL="0" indent="0">
              <a:buNone/>
            </a:pP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AngularFactor</a:t>
            </a:r>
            <a:r>
              <a:rPr lang="en-US" sz="1200" dirty="0">
                <a:latin typeface="Consolas" panose="020B0609020204030204" pitchFamily="49" charset="0"/>
                <a:cs typeface="Consolas" panose="020B0609020204030204" pitchFamily="49" charset="0"/>
              </a:rPr>
              <a:t> x="0.0f" y="0.0f" z="0.0f"/&gt;</a:t>
            </a:r>
          </a:p>
          <a:p>
            <a:pPr marL="0" indent="0">
              <a:buNone/>
            </a:pPr>
            <a:r>
              <a:rPr lang="en-US" sz="1200" dirty="0" smtClean="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MaxVelocity</a:t>
            </a:r>
            <a:r>
              <a:rPr lang="en-US" sz="1200" dirty="0">
                <a:latin typeface="Consolas" panose="020B0609020204030204" pitchFamily="49" charset="0"/>
                <a:cs typeface="Consolas" panose="020B0609020204030204" pitchFamily="49" charset="0"/>
              </a:rPr>
              <a:t> v="15.0f"/&gt;</a:t>
            </a:r>
          </a:p>
          <a:p>
            <a:pPr marL="0" indent="0">
              <a:buNone/>
            </a:pP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MaxAngularVelocity</a:t>
            </a:r>
            <a:r>
              <a:rPr lang="en-US" sz="1200" dirty="0">
                <a:latin typeface="Consolas" panose="020B0609020204030204" pitchFamily="49" charset="0"/>
                <a:cs typeface="Consolas" panose="020B0609020204030204" pitchFamily="49" charset="0"/>
              </a:rPr>
              <a:t> v="0.0f"/&gt;</a:t>
            </a:r>
          </a:p>
          <a:p>
            <a:pPr marL="0" indent="0">
              <a:buNone/>
            </a:pPr>
            <a:r>
              <a:rPr lang="en-US" sz="1200" dirty="0" smtClean="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BulletPhysicsComponent</a:t>
            </a:r>
            <a:r>
              <a:rPr lang="en-US" sz="1200" dirty="0">
                <a:latin typeface="Consolas" panose="020B0609020204030204" pitchFamily="49" charset="0"/>
                <a:cs typeface="Consolas" panose="020B0609020204030204" pitchFamily="49" charset="0"/>
              </a:rPr>
              <a:t>&gt;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&lt;</a:t>
            </a:r>
            <a:r>
              <a:rPr lang="en-US" sz="1200" dirty="0" err="1">
                <a:latin typeface="Consolas" panose="020B0609020204030204" pitchFamily="49" charset="0"/>
                <a:cs typeface="Consolas" panose="020B0609020204030204" pitchFamily="49" charset="0"/>
              </a:rPr>
              <a:t>HealthComponent</a:t>
            </a:r>
            <a:r>
              <a:rPr lang="en-US" sz="1200" dirty="0">
                <a:latin typeface="Consolas" panose="020B0609020204030204" pitchFamily="49" charset="0"/>
                <a:cs typeface="Consolas" panose="020B0609020204030204" pitchFamily="49" charset="0"/>
              </a:rPr>
              <a:t>&gt;</a:t>
            </a:r>
          </a:p>
          <a:p>
            <a:pPr marL="0" indent="0">
              <a:buNone/>
            </a:pP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InitialHealthPoints</a:t>
            </a:r>
            <a:r>
              <a:rPr lang="en-US" sz="1200" dirty="0">
                <a:latin typeface="Consolas" panose="020B0609020204030204" pitchFamily="49" charset="0"/>
                <a:cs typeface="Consolas" panose="020B0609020204030204" pitchFamily="49" charset="0"/>
              </a:rPr>
              <a:t> value="100"/&gt;</a:t>
            </a:r>
          </a:p>
          <a:p>
            <a:pPr marL="0" indent="0">
              <a:buNone/>
            </a:pP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MaximumHealthPoints</a:t>
            </a:r>
            <a:r>
              <a:rPr lang="en-US" sz="1200" dirty="0">
                <a:latin typeface="Consolas" panose="020B0609020204030204" pitchFamily="49" charset="0"/>
                <a:cs typeface="Consolas" panose="020B0609020204030204" pitchFamily="49" charset="0"/>
              </a:rPr>
              <a:t> value="100"/&gt;</a:t>
            </a:r>
          </a:p>
          <a:p>
            <a:pPr marL="0" indent="0">
              <a:buNone/>
            </a:pP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HealthComponent</a:t>
            </a:r>
            <a:r>
              <a:rPr lang="en-US" sz="1200" dirty="0">
                <a:latin typeface="Consolas" panose="020B0609020204030204" pitchFamily="49" charset="0"/>
                <a:cs typeface="Consolas" panose="020B0609020204030204" pitchFamily="49" charset="0"/>
              </a:rPr>
              <a:t>&gt;</a:t>
            </a:r>
          </a:p>
          <a:p>
            <a:pPr marL="0" indent="0">
              <a:buNone/>
            </a:pPr>
            <a:r>
              <a:rPr lang="en-US" sz="1200" dirty="0" smtClean="0">
                <a:latin typeface="Consolas" panose="020B0609020204030204" pitchFamily="49" charset="0"/>
                <a:cs typeface="Consolas" panose="020B0609020204030204" pitchFamily="49" charset="0"/>
              </a:rPr>
              <a:t>&lt;/</a:t>
            </a:r>
            <a:r>
              <a:rPr lang="en-US" sz="1200" dirty="0">
                <a:latin typeface="Consolas" panose="020B0609020204030204" pitchFamily="49" charset="0"/>
                <a:cs typeface="Consolas" panose="020B0609020204030204" pitchFamily="49" charset="0"/>
              </a:rPr>
              <a:t>Actor&gt;</a:t>
            </a:r>
          </a:p>
        </p:txBody>
      </p:sp>
    </p:spTree>
    <p:extLst>
      <p:ext uri="{BB962C8B-B14F-4D97-AF65-F5344CB8AC3E}">
        <p14:creationId xmlns:p14="http://schemas.microsoft.com/office/powerpoint/2010/main" val="705122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A Game World has Many Actors</a:t>
            </a:r>
          </a:p>
        </p:txBody>
      </p:sp>
      <p:sp>
        <p:nvSpPr>
          <p:cNvPr id="5" name="Content Placeholder 4"/>
          <p:cNvSpPr>
            <a:spLocks noGrp="1"/>
          </p:cNvSpPr>
          <p:nvPr>
            <p:ph idx="1"/>
          </p:nvPr>
        </p:nvSpPr>
        <p:spPr/>
        <p:txBody>
          <a:bodyPr>
            <a:normAutofit/>
          </a:bodyPr>
          <a:lstStyle/>
          <a:p>
            <a:r>
              <a:rPr lang="en-US" dirty="0" smtClean="0"/>
              <a:t>To create an actor similar to this one, it is only necessary to use this resource as the archetype.</a:t>
            </a:r>
          </a:p>
          <a:p>
            <a:r>
              <a:rPr lang="en-US" dirty="0" smtClean="0"/>
              <a:t>To change the actor’s initial value, it is only necessary to change the external resource file. Thus, it is not necessary to recompile the game project, reducing iterations time.</a:t>
            </a:r>
          </a:p>
          <a:p>
            <a:r>
              <a:rPr lang="en-US" dirty="0" smtClean="0"/>
              <a:t>It is possible to override the default values from the stereotype and create a custom actor. For instance, it is possible to attach an output component to an IO-free archetype. This is covered later.</a:t>
            </a:r>
            <a:endParaRPr lang="en-US" dirty="0"/>
          </a:p>
        </p:txBody>
      </p:sp>
    </p:spTree>
    <p:extLst>
      <p:ext uri="{BB962C8B-B14F-4D97-AF65-F5344CB8AC3E}">
        <p14:creationId xmlns:p14="http://schemas.microsoft.com/office/powerpoint/2010/main" val="19526142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A Game World has Mechanics and Rules</a:t>
            </a:r>
            <a:endParaRPr lang="en-US" dirty="0"/>
          </a:p>
        </p:txBody>
      </p:sp>
      <p:pic>
        <p:nvPicPr>
          <p:cNvPr id="8" name="Picture 7"/>
          <p:cNvPicPr>
            <a:picLocks noChangeAspect="1"/>
          </p:cNvPicPr>
          <p:nvPr/>
        </p:nvPicPr>
        <p:blipFill>
          <a:blip r:embed="rId2">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3" name="Picture 2"/>
          <p:cNvPicPr>
            <a:picLocks noChangeAspect="1"/>
          </p:cNvPicPr>
          <p:nvPr/>
        </p:nvPicPr>
        <p:blipFill>
          <a:blip r:embed="rId3">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0" name="Picture 9"/>
          <p:cNvPicPr>
            <a:picLocks noChangeAspect="1"/>
          </p:cNvPicPr>
          <p:nvPr/>
        </p:nvPicPr>
        <p:blipFill>
          <a:blip r:embed="rId4"/>
          <a:stretch>
            <a:fillRect/>
          </a:stretch>
        </p:blipFill>
        <p:spPr>
          <a:xfrm>
            <a:off x="238890" y="3313848"/>
            <a:ext cx="1643325" cy="1715585"/>
          </a:xfrm>
          <a:prstGeom prst="rect">
            <a:avLst/>
          </a:prstGeom>
        </p:spPr>
      </p:pic>
      <p:sp>
        <p:nvSpPr>
          <p:cNvPr id="11" name="Down Arrow 10"/>
          <p:cNvSpPr/>
          <p:nvPr/>
        </p:nvSpPr>
        <p:spPr>
          <a:xfrm>
            <a:off x="2387600" y="3670048"/>
            <a:ext cx="342900" cy="10924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2" name="Rectangle 11"/>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tx1"/>
                              </a:solidFill>
                              <a:latin typeface="Cambria Math" panose="02040503050406030204" pitchFamily="18" charset="0"/>
                            </a:rPr>
                          </m:ctrlPr>
                        </m:accPr>
                        <m:e>
                          <m:r>
                            <a:rPr lang="pt-BR" sz="4000" i="1" dirty="0">
                              <a:solidFill>
                                <a:schemeClr val="tx1"/>
                              </a:solidFill>
                              <a:latin typeface="Cambria Math" panose="02040503050406030204" pitchFamily="18" charset="0"/>
                            </a:rPr>
                            <m:t>𝑔</m:t>
                          </m:r>
                        </m:e>
                      </m:acc>
                    </m:oMath>
                  </m:oMathPara>
                </a14:m>
                <a:endParaRPr lang="pt-BR" sz="3600" dirty="0">
                  <a:solidFill>
                    <a:schemeClr val="tx1"/>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96775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0" y="1549400"/>
            <a:ext cx="8204200" cy="5308600"/>
          </a:xfrm>
          <a:prstGeom prst="roundRect">
            <a:avLst/>
          </a:prstGeom>
          <a:solidFill>
            <a:schemeClr val="accent4">
              <a:alpha val="10000"/>
            </a:schemeClr>
          </a:solidFill>
          <a:ln>
            <a:noFill/>
          </a:ln>
          <a:effectLst>
            <a:softEdge rad="317500"/>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t-BR" dirty="0"/>
          </a:p>
        </p:txBody>
      </p:sp>
      <p:sp>
        <p:nvSpPr>
          <p:cNvPr id="9" name="Oval 8"/>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Oval 10"/>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Title 3"/>
          <p:cNvSpPr>
            <a:spLocks noGrp="1"/>
          </p:cNvSpPr>
          <p:nvPr>
            <p:ph type="ctrTitle"/>
          </p:nvPr>
        </p:nvSpPr>
        <p:spPr>
          <a:xfrm>
            <a:off x="1524000" y="220663"/>
            <a:ext cx="9144000" cy="2387600"/>
          </a:xfrm>
        </p:spPr>
        <p:txBody>
          <a:bodyPr>
            <a:normAutofit/>
          </a:bodyPr>
          <a:lstStyle/>
          <a:p>
            <a:r>
              <a:rPr lang="en-US" sz="8000" dirty="0" err="1" smtClean="0"/>
              <a:t>UGE</a:t>
            </a:r>
            <a:r>
              <a:rPr lang="en-US" sz="8000" dirty="0" smtClean="0"/>
              <a:t> in a Nutshell</a:t>
            </a:r>
            <a:endParaRPr lang="en-US" sz="8000" dirty="0"/>
          </a:p>
        </p:txBody>
      </p:sp>
      <p:sp>
        <p:nvSpPr>
          <p:cNvPr id="5" name="Subtitle 4"/>
          <p:cNvSpPr>
            <a:spLocks noGrp="1"/>
          </p:cNvSpPr>
          <p:nvPr>
            <p:ph type="subTitle" idx="1"/>
          </p:nvPr>
        </p:nvSpPr>
        <p:spPr>
          <a:xfrm>
            <a:off x="1524000" y="2832100"/>
            <a:ext cx="9144000" cy="3689350"/>
          </a:xfrm>
        </p:spPr>
        <p:txBody>
          <a:bodyPr>
            <a:normAutofit fontScale="92500"/>
          </a:bodyPr>
          <a:lstStyle/>
          <a:p>
            <a:r>
              <a:rPr lang="en-US" sz="3600" dirty="0" err="1" smtClean="0"/>
              <a:t>UGE</a:t>
            </a:r>
            <a:r>
              <a:rPr lang="en-US" sz="3600" dirty="0" smtClean="0"/>
              <a:t> is game engine aimed to help prototyping (simple) Universally-Accessible Games (UA-Games</a:t>
            </a:r>
            <a:r>
              <a:rPr lang="en-US" sz="3600" dirty="0" smtClean="0"/>
              <a:t>).</a:t>
            </a:r>
            <a:endParaRPr lang="en-US" sz="3600" dirty="0" smtClean="0"/>
          </a:p>
          <a:p>
            <a:r>
              <a:rPr lang="en-US" sz="3600" dirty="0" smtClean="0"/>
              <a:t>UA-Games aim to enable users with different interaction (dis)abilities to </a:t>
            </a:r>
            <a:r>
              <a:rPr lang="en-US" sz="3600" dirty="0" smtClean="0"/>
              <a:t>play*.</a:t>
            </a:r>
            <a:br>
              <a:rPr lang="en-US" sz="3600" dirty="0" smtClean="0"/>
            </a:br>
            <a:r>
              <a:rPr lang="en-US" sz="3600" dirty="0" smtClean="0"/>
              <a:t/>
            </a:r>
            <a:br>
              <a:rPr lang="en-US" sz="3600" dirty="0" smtClean="0"/>
            </a:br>
            <a:r>
              <a:rPr lang="en-US" sz="3600" dirty="0" err="1" smtClean="0"/>
              <a:t>UGE</a:t>
            </a:r>
            <a:r>
              <a:rPr lang="en-US" sz="3600" dirty="0" smtClean="0"/>
              <a:t> is open source and freely available at:</a:t>
            </a:r>
            <a:br>
              <a:rPr lang="en-US" sz="3600" dirty="0" smtClean="0"/>
            </a:br>
            <a:r>
              <a:rPr lang="en-US" sz="3600" dirty="0" smtClean="0">
                <a:hlinkClick r:id="rId3"/>
              </a:rPr>
              <a:t>https://github.com/francogarcia/uge</a:t>
            </a:r>
            <a:r>
              <a:rPr lang="en-US" sz="3600" dirty="0" smtClean="0"/>
              <a:t>.</a:t>
            </a:r>
            <a:endParaRPr lang="en-US" sz="3600" dirty="0"/>
          </a:p>
        </p:txBody>
      </p:sp>
      <p:sp>
        <p:nvSpPr>
          <p:cNvPr id="3" name="TextBox 2"/>
          <p:cNvSpPr txBox="1"/>
          <p:nvPr/>
        </p:nvSpPr>
        <p:spPr>
          <a:xfrm>
            <a:off x="2921000" y="6540500"/>
            <a:ext cx="9880600" cy="307777"/>
          </a:xfrm>
          <a:prstGeom prst="rect">
            <a:avLst/>
          </a:prstGeom>
          <a:noFill/>
        </p:spPr>
        <p:txBody>
          <a:bodyPr wrap="square" rtlCol="0">
            <a:spAutoFit/>
          </a:bodyPr>
          <a:lstStyle/>
          <a:p>
            <a:r>
              <a:rPr lang="pt-BR" sz="1400" dirty="0" smtClean="0"/>
              <a:t>*For more </a:t>
            </a:r>
            <a:r>
              <a:rPr lang="pt-BR" sz="1400" dirty="0" err="1" smtClean="0"/>
              <a:t>information</a:t>
            </a:r>
            <a:r>
              <a:rPr lang="pt-BR" sz="1400" dirty="0" smtClean="0"/>
              <a:t>, </a:t>
            </a:r>
            <a:r>
              <a:rPr lang="pt-BR" sz="1400" dirty="0" err="1" smtClean="0"/>
              <a:t>please</a:t>
            </a:r>
            <a:r>
              <a:rPr lang="pt-BR" sz="1400" dirty="0" smtClean="0"/>
              <a:t> </a:t>
            </a:r>
            <a:r>
              <a:rPr lang="pt-BR" sz="1400" dirty="0" err="1" smtClean="0"/>
              <a:t>refer</a:t>
            </a:r>
            <a:r>
              <a:rPr lang="pt-BR" sz="1400" dirty="0" smtClean="0"/>
              <a:t> </a:t>
            </a:r>
            <a:r>
              <a:rPr lang="pt-BR" sz="1400" dirty="0" err="1" smtClean="0"/>
              <a:t>to</a:t>
            </a:r>
            <a:r>
              <a:rPr lang="pt-BR" sz="1400" dirty="0" smtClean="0"/>
              <a:t>: &lt;</a:t>
            </a:r>
            <a:r>
              <a:rPr lang="pt-BR" sz="1400" u="sng" dirty="0">
                <a:hlinkClick r:id="rId4"/>
              </a:rPr>
              <a:t>http://www.gamasutra.com/view/feature/1764/unified_design_of_universally_.php</a:t>
            </a:r>
            <a:r>
              <a:rPr lang="pt-BR" sz="1400" dirty="0" smtClean="0"/>
              <a:t>&gt;.</a:t>
            </a:r>
            <a:endParaRPr lang="pt-BR" sz="1400" dirty="0"/>
          </a:p>
        </p:txBody>
      </p:sp>
    </p:spTree>
    <p:extLst>
      <p:ext uri="{BB962C8B-B14F-4D97-AF65-F5344CB8AC3E}">
        <p14:creationId xmlns:p14="http://schemas.microsoft.com/office/powerpoint/2010/main" val="16083131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A Game World has Mechanics and Rules</a:t>
            </a:r>
          </a:p>
        </p:txBody>
      </p:sp>
      <p:sp>
        <p:nvSpPr>
          <p:cNvPr id="3" name="Content Placeholder 2"/>
          <p:cNvSpPr>
            <a:spLocks noGrp="1"/>
          </p:cNvSpPr>
          <p:nvPr>
            <p:ph idx="1"/>
          </p:nvPr>
        </p:nvSpPr>
        <p:spPr/>
        <p:txBody>
          <a:bodyPr/>
          <a:lstStyle/>
          <a:p>
            <a:r>
              <a:rPr lang="en-US" dirty="0" smtClean="0"/>
              <a:t>Every game has its own mechanics and rules. They define the gameplay and what actions the actors can perform.</a:t>
            </a:r>
          </a:p>
          <a:p>
            <a:r>
              <a:rPr lang="en-US" dirty="0" smtClean="0"/>
              <a:t>For instance, last slide added a gravitational acceleration to the game world</a:t>
            </a:r>
            <a:r>
              <a:rPr lang="en-US" dirty="0" smtClean="0"/>
              <a:t>. With </a:t>
            </a:r>
            <a:r>
              <a:rPr lang="en-US" dirty="0" smtClean="0"/>
              <a:t>this acceleration, any actors with a </a:t>
            </a:r>
            <a:r>
              <a:rPr lang="en-US" dirty="0" err="1" smtClean="0">
                <a:latin typeface="Consolas" panose="020B0609020204030204" pitchFamily="49" charset="0"/>
                <a:cs typeface="Consolas" panose="020B0609020204030204" pitchFamily="49" charset="0"/>
              </a:rPr>
              <a:t>TransformableComponent</a:t>
            </a:r>
            <a:r>
              <a:rPr lang="en-US" dirty="0" smtClean="0"/>
              <a:t>, a </a:t>
            </a:r>
            <a:r>
              <a:rPr lang="en-US" dirty="0" err="1" smtClean="0">
                <a:latin typeface="Consolas" panose="020B0609020204030204" pitchFamily="49" charset="0"/>
                <a:cs typeface="Consolas" panose="020B0609020204030204" pitchFamily="49" charset="0"/>
              </a:rPr>
              <a:t>CollidableComponent</a:t>
            </a:r>
            <a:r>
              <a:rPr lang="en-US" dirty="0" smtClean="0"/>
              <a:t> and a </a:t>
            </a:r>
            <a:r>
              <a:rPr lang="en-US" dirty="0" err="1" smtClean="0">
                <a:latin typeface="Consolas" panose="020B0609020204030204" pitchFamily="49" charset="0"/>
                <a:cs typeface="Consolas" panose="020B0609020204030204" pitchFamily="49" charset="0"/>
              </a:rPr>
              <a:t>BulletPhysicsComponent</a:t>
            </a:r>
            <a:r>
              <a:rPr lang="en-US" dirty="0" smtClean="0"/>
              <a:t> will suffer the influences of the acceleration and have their velocities changed.</a:t>
            </a:r>
          </a:p>
          <a:p>
            <a:r>
              <a:rPr lang="en-US" dirty="0" smtClean="0"/>
              <a:t>This situation and many other situations have side effects to the game.</a:t>
            </a:r>
          </a:p>
          <a:p>
            <a:endParaRPr lang="en-US" dirty="0"/>
          </a:p>
        </p:txBody>
      </p:sp>
    </p:spTree>
    <p:extLst>
      <p:ext uri="{BB962C8B-B14F-4D97-AF65-F5344CB8AC3E}">
        <p14:creationId xmlns:p14="http://schemas.microsoft.com/office/powerpoint/2010/main" val="8677561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Relevant Interactions Triggers Events</a:t>
            </a:r>
            <a:endParaRPr lang="en-US" dirty="0"/>
          </a:p>
        </p:txBody>
      </p:sp>
      <p:pic>
        <p:nvPicPr>
          <p:cNvPr id="10" name="Picture 9"/>
          <p:cNvPicPr>
            <a:picLocks noChangeAspect="1"/>
          </p:cNvPicPr>
          <p:nvPr/>
        </p:nvPicPr>
        <p:blipFill>
          <a:blip r:embed="rId2">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1" name="Down Arrow 10"/>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2" name="Rectangle 11"/>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3"/>
                <a:stretch>
                  <a:fillRect/>
                </a:stretch>
              </a:blipFill>
            </p:spPr>
            <p:txBody>
              <a:bodyPr/>
              <a:lstStyle/>
              <a:p>
                <a:r>
                  <a:rPr lang="pt-BR">
                    <a:noFill/>
                  </a:rPr>
                  <a:t> </a:t>
                </a:r>
              </a:p>
            </p:txBody>
          </p:sp>
        </mc:Fallback>
      </mc:AlternateContent>
      <p:pic>
        <p:nvPicPr>
          <p:cNvPr id="13" name="Picture 12"/>
          <p:cNvPicPr>
            <a:picLocks noChangeAspect="1"/>
          </p:cNvPicPr>
          <p:nvPr/>
        </p:nvPicPr>
        <p:blipFill>
          <a:blip r:embed="rId4">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5" name="Picture 14"/>
          <p:cNvPicPr>
            <a:picLocks noChangeAspect="1"/>
          </p:cNvPicPr>
          <p:nvPr/>
        </p:nvPicPr>
        <p:blipFill>
          <a:blip r:embed="rId5">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9" name="Picture 8"/>
          <p:cNvPicPr>
            <a:picLocks noChangeAspect="1"/>
          </p:cNvPicPr>
          <p:nvPr/>
        </p:nvPicPr>
        <p:blipFill>
          <a:blip r:embed="rId6"/>
          <a:stretch>
            <a:fillRect/>
          </a:stretch>
        </p:blipFill>
        <p:spPr>
          <a:xfrm>
            <a:off x="1571528" y="4549666"/>
            <a:ext cx="1046526" cy="1049000"/>
          </a:xfrm>
          <a:prstGeom prst="rect">
            <a:avLst/>
          </a:prstGeom>
        </p:spPr>
      </p:pic>
    </p:spTree>
    <p:extLst>
      <p:ext uri="{BB962C8B-B14F-4D97-AF65-F5344CB8AC3E}">
        <p14:creationId xmlns:p14="http://schemas.microsoft.com/office/powerpoint/2010/main" val="34307474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Relevant Interactions </a:t>
            </a:r>
            <a:r>
              <a:rPr lang="en-US" dirty="0"/>
              <a:t>Triggers Events</a:t>
            </a:r>
          </a:p>
        </p:txBody>
      </p:sp>
      <p:sp>
        <p:nvSpPr>
          <p:cNvPr id="3" name="Content Placeholder 2"/>
          <p:cNvSpPr>
            <a:spLocks noGrp="1"/>
          </p:cNvSpPr>
          <p:nvPr>
            <p:ph idx="1"/>
          </p:nvPr>
        </p:nvSpPr>
        <p:spPr/>
        <p:txBody>
          <a:bodyPr>
            <a:normAutofit fontScale="92500" lnSpcReduction="10000"/>
          </a:bodyPr>
          <a:lstStyle/>
          <a:p>
            <a:r>
              <a:rPr lang="en-US" dirty="0" err="1" smtClean="0"/>
              <a:t>UGE</a:t>
            </a:r>
            <a:r>
              <a:rPr lang="en-US" dirty="0" smtClean="0"/>
              <a:t> is an event-driven game engine. As such, any important game action, activity or happenings should trigger an event.</a:t>
            </a:r>
          </a:p>
          <a:p>
            <a:r>
              <a:rPr lang="en-US" dirty="0" smtClean="0"/>
              <a:t>Events should be defined for relevant Game Logic interactions or side effects.</a:t>
            </a:r>
          </a:p>
          <a:p>
            <a:pPr lvl="1"/>
            <a:r>
              <a:rPr lang="en-US" dirty="0" smtClean="0"/>
              <a:t>Some examples are collisions between actors, new actors, removed actors and bullet hits.</a:t>
            </a:r>
          </a:p>
          <a:p>
            <a:r>
              <a:rPr lang="en-US" dirty="0" smtClean="0"/>
              <a:t>In a game accessibility context, events are very important, as they allow different parts of the implementation to handle an important situation according to their goals.</a:t>
            </a:r>
          </a:p>
          <a:p>
            <a:r>
              <a:rPr lang="en-US" dirty="0" smtClean="0"/>
              <a:t>They also makes the Game Logic implementation more flexible and decoupled: it does not matter where an event was dispatched; if the Game Logic receives an event it is listening to, it will handle the event.</a:t>
            </a:r>
          </a:p>
          <a:p>
            <a:endParaRPr lang="en-US" dirty="0"/>
          </a:p>
        </p:txBody>
      </p:sp>
    </p:spTree>
    <p:extLst>
      <p:ext uri="{BB962C8B-B14F-4D97-AF65-F5344CB8AC3E}">
        <p14:creationId xmlns:p14="http://schemas.microsoft.com/office/powerpoint/2010/main" val="164261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Relevant Interactions Triggers Events</a:t>
            </a:r>
            <a:endParaRPr lang="en-US" dirty="0"/>
          </a:p>
        </p:txBody>
      </p:sp>
      <p:pic>
        <p:nvPicPr>
          <p:cNvPr id="12" name="Content Placeholder 11"/>
          <p:cNvPicPr>
            <a:picLocks noGrp="1" noChangeAspect="1"/>
          </p:cNvPicPr>
          <p:nvPr>
            <p:ph idx="1"/>
          </p:nvPr>
        </p:nvPicPr>
        <p:blipFill>
          <a:blip r:embed="rId2"/>
          <a:stretch>
            <a:fillRect/>
          </a:stretch>
        </p:blipFill>
        <p:spPr>
          <a:xfrm>
            <a:off x="838200" y="2181358"/>
            <a:ext cx="10515600" cy="3639871"/>
          </a:xfrm>
          <a:prstGeom prst="rect">
            <a:avLst/>
          </a:prstGeom>
        </p:spPr>
      </p:pic>
    </p:spTree>
    <p:extLst>
      <p:ext uri="{BB962C8B-B14F-4D97-AF65-F5344CB8AC3E}">
        <p14:creationId xmlns:p14="http://schemas.microsoft.com/office/powerpoint/2010/main" val="29420495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Some Events are Game Commands</a:t>
            </a:r>
            <a:endParaRPr lang="en-US" dirty="0"/>
          </a:p>
        </p:txBody>
      </p:sp>
      <p:sp>
        <p:nvSpPr>
          <p:cNvPr id="8" name="Oval 7"/>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0" name="Down Arrow 9"/>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3"/>
                <a:stretch>
                  <a:fillRect/>
                </a:stretch>
              </a:blipFill>
            </p:spPr>
            <p:txBody>
              <a:bodyPr/>
              <a:lstStyle/>
              <a:p>
                <a:r>
                  <a:rPr lang="pt-BR">
                    <a:noFill/>
                  </a:rPr>
                  <a:t> </a:t>
                </a:r>
              </a:p>
            </p:txBody>
          </p:sp>
        </mc:Fallback>
      </mc:AlternateContent>
      <p:pic>
        <p:nvPicPr>
          <p:cNvPr id="12" name="Picture 11"/>
          <p:cNvPicPr>
            <a:picLocks noChangeAspect="1"/>
          </p:cNvPicPr>
          <p:nvPr/>
        </p:nvPicPr>
        <p:blipFill>
          <a:blip r:embed="rId4">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3" name="Picture 12"/>
          <p:cNvPicPr>
            <a:picLocks noChangeAspect="1"/>
          </p:cNvPicPr>
          <p:nvPr/>
        </p:nvPicPr>
        <p:blipFill>
          <a:blip r:embed="rId5">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5" name="Picture 14"/>
          <p:cNvPicPr>
            <a:picLocks noChangeAspect="1"/>
          </p:cNvPicPr>
          <p:nvPr/>
        </p:nvPicPr>
        <p:blipFill>
          <a:blip r:embed="rId6">
            <a:duotone>
              <a:schemeClr val="accent3">
                <a:shade val="45000"/>
                <a:satMod val="135000"/>
              </a:schemeClr>
              <a:prstClr val="white"/>
            </a:duotone>
          </a:blip>
          <a:stretch>
            <a:fillRect/>
          </a:stretch>
        </p:blipFill>
        <p:spPr>
          <a:xfrm>
            <a:off x="1571528" y="4549666"/>
            <a:ext cx="1046526" cy="1049000"/>
          </a:xfrm>
          <a:prstGeom prst="rect">
            <a:avLst/>
          </a:prstGeom>
        </p:spPr>
      </p:pic>
      <p:pic>
        <p:nvPicPr>
          <p:cNvPr id="5" name="Picture 4"/>
          <p:cNvPicPr>
            <a:picLocks noChangeAspect="1"/>
          </p:cNvPicPr>
          <p:nvPr/>
        </p:nvPicPr>
        <p:blipFill>
          <a:blip r:embed="rId7"/>
          <a:stretch>
            <a:fillRect/>
          </a:stretch>
        </p:blipFill>
        <p:spPr>
          <a:xfrm>
            <a:off x="899000" y="4326841"/>
            <a:ext cx="1089875" cy="1092452"/>
          </a:xfrm>
          <a:prstGeom prst="rect">
            <a:avLst/>
          </a:prstGeom>
        </p:spPr>
      </p:pic>
      <p:sp>
        <p:nvSpPr>
          <p:cNvPr id="18" name="Down Arrow 17"/>
          <p:cNvSpPr/>
          <p:nvPr/>
        </p:nvSpPr>
        <p:spPr>
          <a:xfrm rot="10800000">
            <a:off x="1312737" y="3652217"/>
            <a:ext cx="342900" cy="6756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9" name="Rectangle 18"/>
              <p:cNvSpPr/>
              <p:nvPr/>
            </p:nvSpPr>
            <p:spPr>
              <a:xfrm>
                <a:off x="1543722" y="3670048"/>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tx1"/>
                              </a:solidFill>
                              <a:latin typeface="Cambria Math" panose="02040503050406030204" pitchFamily="18" charset="0"/>
                            </a:rPr>
                          </m:ctrlPr>
                        </m:accPr>
                        <m:e>
                          <m:r>
                            <a:rPr lang="pt-BR" sz="4000" b="0" i="1" dirty="0" smtClean="0">
                              <a:solidFill>
                                <a:schemeClr val="tx1"/>
                              </a:solidFill>
                              <a:latin typeface="Cambria Math" panose="02040503050406030204" pitchFamily="18" charset="0"/>
                            </a:rPr>
                            <m:t>𝑎</m:t>
                          </m:r>
                        </m:e>
                      </m:acc>
                    </m:oMath>
                  </m:oMathPara>
                </a14:m>
                <a:endParaRPr lang="pt-BR" sz="3600" dirty="0">
                  <a:solidFill>
                    <a:schemeClr val="tx1"/>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543722" y="3670048"/>
                <a:ext cx="582387" cy="707886"/>
              </a:xfrm>
              <a:prstGeom prst="rect">
                <a:avLst/>
              </a:prstGeom>
              <a:blipFill rotWithShape="0">
                <a:blip r:embed="rId8"/>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6798527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Some Events are Game Commands</a:t>
            </a:r>
          </a:p>
        </p:txBody>
      </p:sp>
      <p:sp>
        <p:nvSpPr>
          <p:cNvPr id="3" name="Content Placeholder 2"/>
          <p:cNvSpPr>
            <a:spLocks noGrp="1"/>
          </p:cNvSpPr>
          <p:nvPr>
            <p:ph idx="1"/>
          </p:nvPr>
        </p:nvSpPr>
        <p:spPr/>
        <p:txBody>
          <a:bodyPr>
            <a:normAutofit lnSpcReduction="10000"/>
          </a:bodyPr>
          <a:lstStyle/>
          <a:p>
            <a:r>
              <a:rPr lang="en-US" dirty="0" smtClean="0"/>
              <a:t>As the Game Logic is event-driven, it is possible to control the game actors using events. </a:t>
            </a:r>
            <a:r>
              <a:rPr lang="en-US" dirty="0" err="1" smtClean="0"/>
              <a:t>UGE</a:t>
            </a:r>
            <a:r>
              <a:rPr lang="en-US" dirty="0" smtClean="0"/>
              <a:t> calls this kind of event a game command.</a:t>
            </a:r>
          </a:p>
          <a:p>
            <a:pPr lvl="1"/>
            <a:r>
              <a:rPr lang="en-US" dirty="0" smtClean="0"/>
              <a:t>For instance, in the previous slide, an Accelerate event requested the Game Logic to increase the acceleration of the actor.</a:t>
            </a:r>
          </a:p>
          <a:p>
            <a:r>
              <a:rPr lang="en-US" dirty="0" smtClean="0"/>
              <a:t>As a game command is an event, they have all the benefits of events.</a:t>
            </a:r>
          </a:p>
          <a:p>
            <a:r>
              <a:rPr lang="en-US" dirty="0" smtClean="0"/>
              <a:t>However, there is a less evident benefit: a game command can be issued anywhere, by anyone. This means that:</a:t>
            </a:r>
          </a:p>
          <a:p>
            <a:pPr lvl="1"/>
            <a:r>
              <a:rPr lang="en-US" dirty="0" smtClean="0"/>
              <a:t>The player controller can send game commands;</a:t>
            </a:r>
          </a:p>
          <a:p>
            <a:pPr lvl="1"/>
            <a:r>
              <a:rPr lang="en-US" dirty="0" smtClean="0"/>
              <a:t>AI actors can send game commands;</a:t>
            </a:r>
          </a:p>
          <a:p>
            <a:pPr lvl="1"/>
            <a:r>
              <a:rPr lang="en-US" dirty="0" smtClean="0"/>
              <a:t>It is possible to automate the generation of game commands – a bot within the game.</a:t>
            </a:r>
          </a:p>
          <a:p>
            <a:endParaRPr lang="en-US" dirty="0" smtClean="0"/>
          </a:p>
        </p:txBody>
      </p:sp>
    </p:spTree>
    <p:extLst>
      <p:ext uri="{BB962C8B-B14F-4D97-AF65-F5344CB8AC3E}">
        <p14:creationId xmlns:p14="http://schemas.microsoft.com/office/powerpoint/2010/main" val="8507788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Some Events are Game Commands</a:t>
            </a:r>
          </a:p>
        </p:txBody>
      </p:sp>
      <p:pic>
        <p:nvPicPr>
          <p:cNvPr id="5" name="Content Placeholder 4"/>
          <p:cNvPicPr>
            <a:picLocks noGrp="1" noChangeAspect="1"/>
          </p:cNvPicPr>
          <p:nvPr>
            <p:ph idx="1"/>
          </p:nvPr>
        </p:nvPicPr>
        <p:blipFill>
          <a:blip r:embed="rId2"/>
          <a:stretch>
            <a:fillRect/>
          </a:stretch>
        </p:blipFill>
        <p:spPr>
          <a:xfrm>
            <a:off x="1412208" y="1825625"/>
            <a:ext cx="9367584" cy="4351338"/>
          </a:xfrm>
          <a:prstGeom prst="rect">
            <a:avLst/>
          </a:prstGeom>
        </p:spPr>
      </p:pic>
    </p:spTree>
    <p:extLst>
      <p:ext uri="{BB962C8B-B14F-4D97-AF65-F5344CB8AC3E}">
        <p14:creationId xmlns:p14="http://schemas.microsoft.com/office/powerpoint/2010/main" val="31366763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Events Rule the Game Simulation</a:t>
            </a:r>
            <a:endParaRPr lang="en-US" dirty="0"/>
          </a:p>
        </p:txBody>
      </p:sp>
      <p:sp>
        <p:nvSpPr>
          <p:cNvPr id="8" name="Oval 7"/>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0" name="Down Arrow 9"/>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3"/>
                <a:stretch>
                  <a:fillRect/>
                </a:stretch>
              </a:blipFill>
            </p:spPr>
            <p:txBody>
              <a:bodyPr/>
              <a:lstStyle/>
              <a:p>
                <a:r>
                  <a:rPr lang="pt-BR">
                    <a:noFill/>
                  </a:rPr>
                  <a:t> </a:t>
                </a:r>
              </a:p>
            </p:txBody>
          </p:sp>
        </mc:Fallback>
      </mc:AlternateContent>
      <p:pic>
        <p:nvPicPr>
          <p:cNvPr id="12" name="Picture 11"/>
          <p:cNvPicPr>
            <a:picLocks noChangeAspect="1"/>
          </p:cNvPicPr>
          <p:nvPr/>
        </p:nvPicPr>
        <p:blipFill>
          <a:blip r:embed="rId4">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3" name="Picture 12"/>
          <p:cNvPicPr>
            <a:picLocks noChangeAspect="1"/>
          </p:cNvPicPr>
          <p:nvPr/>
        </p:nvPicPr>
        <p:blipFill>
          <a:blip r:embed="rId5">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5" name="Picture 14"/>
          <p:cNvPicPr>
            <a:picLocks noChangeAspect="1"/>
          </p:cNvPicPr>
          <p:nvPr/>
        </p:nvPicPr>
        <p:blipFill>
          <a:blip r:embed="rId6">
            <a:duotone>
              <a:schemeClr val="accent3">
                <a:shade val="45000"/>
                <a:satMod val="135000"/>
              </a:schemeClr>
              <a:prstClr val="white"/>
            </a:duotone>
          </a:blip>
          <a:stretch>
            <a:fillRect/>
          </a:stretch>
        </p:blipFill>
        <p:spPr>
          <a:xfrm>
            <a:off x="1571528" y="4549666"/>
            <a:ext cx="1046526" cy="1049000"/>
          </a:xfrm>
          <a:prstGeom prst="rect">
            <a:avLst/>
          </a:prstGeom>
        </p:spPr>
      </p:pic>
      <p:pic>
        <p:nvPicPr>
          <p:cNvPr id="5" name="Picture 4"/>
          <p:cNvPicPr>
            <a:picLocks noChangeAspect="1"/>
          </p:cNvPicPr>
          <p:nvPr/>
        </p:nvPicPr>
        <p:blipFill>
          <a:blip r:embed="rId7">
            <a:duotone>
              <a:schemeClr val="accent3">
                <a:shade val="45000"/>
                <a:satMod val="135000"/>
              </a:schemeClr>
              <a:prstClr val="white"/>
            </a:duotone>
          </a:blip>
          <a:stretch>
            <a:fillRect/>
          </a:stretch>
        </p:blipFill>
        <p:spPr>
          <a:xfrm>
            <a:off x="899000" y="4326841"/>
            <a:ext cx="1089875" cy="1092452"/>
          </a:xfrm>
          <a:prstGeom prst="rect">
            <a:avLst/>
          </a:prstGeom>
        </p:spPr>
      </p:pic>
      <p:sp>
        <p:nvSpPr>
          <p:cNvPr id="18" name="Down Arrow 17"/>
          <p:cNvSpPr/>
          <p:nvPr/>
        </p:nvSpPr>
        <p:spPr>
          <a:xfrm rot="10800000">
            <a:off x="1312737" y="3652217"/>
            <a:ext cx="342900" cy="67561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9" name="Rectangle 18"/>
              <p:cNvSpPr/>
              <p:nvPr/>
            </p:nvSpPr>
            <p:spPr>
              <a:xfrm>
                <a:off x="1543722" y="3670048"/>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b="0" i="1" dirty="0" smtClean="0">
                              <a:solidFill>
                                <a:schemeClr val="bg1">
                                  <a:lumMod val="75000"/>
                                </a:schemeClr>
                              </a:solidFill>
                              <a:latin typeface="Cambria Math" panose="02040503050406030204" pitchFamily="18" charset="0"/>
                            </a:rPr>
                            <m:t>𝑎</m:t>
                          </m:r>
                        </m:e>
                      </m:acc>
                    </m:oMath>
                  </m:oMathPara>
                </a14:m>
                <a:endParaRPr lang="pt-BR" sz="3600" dirty="0">
                  <a:solidFill>
                    <a:schemeClr val="bg1">
                      <a:lumMod val="75000"/>
                    </a:schemeClr>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543722" y="3670048"/>
                <a:ext cx="582387" cy="707886"/>
              </a:xfrm>
              <a:prstGeom prst="rect">
                <a:avLst/>
              </a:prstGeom>
              <a:blipFill rotWithShape="0">
                <a:blip r:embed="rId8"/>
                <a:stretch>
                  <a:fillRect/>
                </a:stretch>
              </a:blipFill>
            </p:spPr>
            <p:txBody>
              <a:bodyPr/>
              <a:lstStyle/>
              <a:p>
                <a:r>
                  <a:rPr lang="pt-BR">
                    <a:noFill/>
                  </a:rPr>
                  <a:t> </a:t>
                </a:r>
              </a:p>
            </p:txBody>
          </p:sp>
        </mc:Fallback>
      </mc:AlternateContent>
      <p:pic>
        <p:nvPicPr>
          <p:cNvPr id="3" name="Picture 2"/>
          <p:cNvPicPr>
            <a:picLocks noChangeAspect="1"/>
          </p:cNvPicPr>
          <p:nvPr/>
        </p:nvPicPr>
        <p:blipFill>
          <a:blip r:embed="rId9"/>
          <a:stretch>
            <a:fillRect/>
          </a:stretch>
        </p:blipFill>
        <p:spPr>
          <a:xfrm>
            <a:off x="620035" y="2833407"/>
            <a:ext cx="915910" cy="918075"/>
          </a:xfrm>
          <a:prstGeom prst="rect">
            <a:avLst/>
          </a:prstGeom>
        </p:spPr>
      </p:pic>
      <p:pic>
        <p:nvPicPr>
          <p:cNvPr id="17" name="Picture 16"/>
          <p:cNvPicPr>
            <a:picLocks noChangeAspect="1"/>
          </p:cNvPicPr>
          <p:nvPr/>
        </p:nvPicPr>
        <p:blipFill>
          <a:blip r:embed="rId9"/>
          <a:stretch>
            <a:fillRect/>
          </a:stretch>
        </p:blipFill>
        <p:spPr>
          <a:xfrm>
            <a:off x="467629" y="4154785"/>
            <a:ext cx="915910" cy="918075"/>
          </a:xfrm>
          <a:prstGeom prst="rect">
            <a:avLst/>
          </a:prstGeom>
        </p:spPr>
      </p:pic>
      <p:pic>
        <p:nvPicPr>
          <p:cNvPr id="20" name="Picture 19"/>
          <p:cNvPicPr>
            <a:picLocks noChangeAspect="1"/>
          </p:cNvPicPr>
          <p:nvPr/>
        </p:nvPicPr>
        <p:blipFill>
          <a:blip r:embed="rId9"/>
          <a:stretch>
            <a:fillRect/>
          </a:stretch>
        </p:blipFill>
        <p:spPr>
          <a:xfrm>
            <a:off x="1920846" y="4814189"/>
            <a:ext cx="915910" cy="918075"/>
          </a:xfrm>
          <a:prstGeom prst="rect">
            <a:avLst/>
          </a:prstGeom>
        </p:spPr>
      </p:pic>
      <p:pic>
        <p:nvPicPr>
          <p:cNvPr id="14" name="Picture 13"/>
          <p:cNvPicPr>
            <a:picLocks noChangeAspect="1"/>
          </p:cNvPicPr>
          <p:nvPr/>
        </p:nvPicPr>
        <p:blipFill>
          <a:blip r:embed="rId10"/>
          <a:stretch>
            <a:fillRect/>
          </a:stretch>
        </p:blipFill>
        <p:spPr>
          <a:xfrm>
            <a:off x="1378103" y="3774912"/>
            <a:ext cx="1105918" cy="1108532"/>
          </a:xfrm>
          <a:prstGeom prst="rect">
            <a:avLst/>
          </a:prstGeom>
        </p:spPr>
      </p:pic>
      <p:pic>
        <p:nvPicPr>
          <p:cNvPr id="21" name="Picture 20"/>
          <p:cNvPicPr>
            <a:picLocks noChangeAspect="1"/>
          </p:cNvPicPr>
          <p:nvPr/>
        </p:nvPicPr>
        <p:blipFill>
          <a:blip r:embed="rId10"/>
          <a:stretch>
            <a:fillRect/>
          </a:stretch>
        </p:blipFill>
        <p:spPr>
          <a:xfrm>
            <a:off x="1915446" y="2682020"/>
            <a:ext cx="1105918" cy="1108532"/>
          </a:xfrm>
          <a:prstGeom prst="rect">
            <a:avLst/>
          </a:prstGeom>
        </p:spPr>
      </p:pic>
    </p:spTree>
    <p:extLst>
      <p:ext uri="{BB962C8B-B14F-4D97-AF65-F5344CB8AC3E}">
        <p14:creationId xmlns:p14="http://schemas.microsoft.com/office/powerpoint/2010/main" val="11696511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Events Rule the Game Simulation</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As it is possible to control all game actors with events, it is possible to control the game without an user.</a:t>
            </a:r>
          </a:p>
          <a:p>
            <a:pPr lvl="1"/>
            <a:r>
              <a:rPr lang="en-US" dirty="0" smtClean="0"/>
              <a:t>On one hand, this makes the Game Logic input free.</a:t>
            </a:r>
          </a:p>
          <a:p>
            <a:pPr lvl="1"/>
            <a:r>
              <a:rPr lang="en-US" dirty="0" smtClean="0"/>
              <a:t>On the other hand, it turns the game into </a:t>
            </a:r>
            <a:r>
              <a:rPr lang="en-US" dirty="0"/>
              <a:t>in a </a:t>
            </a:r>
            <a:r>
              <a:rPr lang="en-US" dirty="0" smtClean="0"/>
              <a:t>simulation*!</a:t>
            </a:r>
          </a:p>
          <a:p>
            <a:pPr marL="514350" indent="-514350">
              <a:buFont typeface="+mj-lt"/>
              <a:buAutoNum type="arabicPeriod"/>
            </a:pPr>
            <a:r>
              <a:rPr lang="en-US" dirty="0" smtClean="0"/>
              <a:t>Considering the Game Logic does not need any output component to simulate the game world, this also means the Game Logic so far is output free.</a:t>
            </a:r>
          </a:p>
          <a:p>
            <a:pPr lvl="1"/>
            <a:r>
              <a:rPr lang="en-US" dirty="0" smtClean="0"/>
              <a:t>Sprites, meshes and any other do not contribute directly to the Game Logic. Their physic rigid/soft body counterpart do.</a:t>
            </a:r>
          </a:p>
          <a:p>
            <a:r>
              <a:rPr lang="en-US" dirty="0" smtClean="0"/>
              <a:t>(1) and (2) imply that the Game Logic is input-output free.</a:t>
            </a:r>
          </a:p>
          <a:p>
            <a:endParaRPr lang="en-US" dirty="0"/>
          </a:p>
        </p:txBody>
      </p:sp>
      <p:sp>
        <p:nvSpPr>
          <p:cNvPr id="5" name="TextBox 4"/>
          <p:cNvSpPr txBox="1"/>
          <p:nvPr/>
        </p:nvSpPr>
        <p:spPr>
          <a:xfrm rot="16200000">
            <a:off x="8638545" y="3370932"/>
            <a:ext cx="6845300" cy="253916"/>
          </a:xfrm>
          <a:prstGeom prst="rect">
            <a:avLst/>
          </a:prstGeom>
          <a:noFill/>
        </p:spPr>
        <p:txBody>
          <a:bodyPr wrap="square" rtlCol="0">
            <a:spAutoFit/>
          </a:bodyPr>
          <a:lstStyle/>
          <a:p>
            <a:r>
              <a:rPr lang="en-US" sz="1050" dirty="0" smtClean="0"/>
              <a:t>It can also result in an interesting </a:t>
            </a:r>
            <a:r>
              <a:rPr lang="en-US" sz="1050" dirty="0" err="1" smtClean="0"/>
              <a:t>metagame</a:t>
            </a:r>
            <a:r>
              <a:rPr lang="en-US" sz="1050" dirty="0" smtClean="0"/>
              <a:t>, on which the objective is to provide programmable commands to the game.</a:t>
            </a:r>
            <a:endParaRPr lang="en-US" sz="1050" dirty="0"/>
          </a:p>
        </p:txBody>
      </p:sp>
    </p:spTree>
    <p:extLst>
      <p:ext uri="{BB962C8B-B14F-4D97-AF65-F5344CB8AC3E}">
        <p14:creationId xmlns:p14="http://schemas.microsoft.com/office/powerpoint/2010/main" val="20302875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a:t>Some Components Look Better than Others</a:t>
            </a:r>
          </a:p>
        </p:txBody>
      </p:sp>
      <p:sp>
        <p:nvSpPr>
          <p:cNvPr id="8" name="Oval 7"/>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0" name="Down Arrow 9"/>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3"/>
                <a:stretch>
                  <a:fillRect/>
                </a:stretch>
              </a:blipFill>
            </p:spPr>
            <p:txBody>
              <a:bodyPr/>
              <a:lstStyle/>
              <a:p>
                <a:r>
                  <a:rPr lang="pt-BR">
                    <a:noFill/>
                  </a:rPr>
                  <a:t> </a:t>
                </a:r>
              </a:p>
            </p:txBody>
          </p:sp>
        </mc:Fallback>
      </mc:AlternateContent>
      <p:pic>
        <p:nvPicPr>
          <p:cNvPr id="12" name="Picture 11"/>
          <p:cNvPicPr>
            <a:picLocks noChangeAspect="1"/>
          </p:cNvPicPr>
          <p:nvPr/>
        </p:nvPicPr>
        <p:blipFill>
          <a:blip r:embed="rId4">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3" name="Picture 12"/>
          <p:cNvPicPr>
            <a:picLocks noChangeAspect="1"/>
          </p:cNvPicPr>
          <p:nvPr/>
        </p:nvPicPr>
        <p:blipFill>
          <a:blip r:embed="rId5">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5" name="Picture 14"/>
          <p:cNvPicPr>
            <a:picLocks noChangeAspect="1"/>
          </p:cNvPicPr>
          <p:nvPr/>
        </p:nvPicPr>
        <p:blipFill>
          <a:blip r:embed="rId6">
            <a:duotone>
              <a:schemeClr val="accent3">
                <a:shade val="45000"/>
                <a:satMod val="135000"/>
              </a:schemeClr>
              <a:prstClr val="white"/>
            </a:duotone>
          </a:blip>
          <a:stretch>
            <a:fillRect/>
          </a:stretch>
        </p:blipFill>
        <p:spPr>
          <a:xfrm>
            <a:off x="1571528" y="4549666"/>
            <a:ext cx="1046526" cy="1049000"/>
          </a:xfrm>
          <a:prstGeom prst="rect">
            <a:avLst/>
          </a:prstGeom>
        </p:spPr>
      </p:pic>
      <p:pic>
        <p:nvPicPr>
          <p:cNvPr id="5" name="Picture 4"/>
          <p:cNvPicPr>
            <a:picLocks noChangeAspect="1"/>
          </p:cNvPicPr>
          <p:nvPr/>
        </p:nvPicPr>
        <p:blipFill>
          <a:blip r:embed="rId7">
            <a:duotone>
              <a:schemeClr val="accent3">
                <a:shade val="45000"/>
                <a:satMod val="135000"/>
              </a:schemeClr>
              <a:prstClr val="white"/>
            </a:duotone>
          </a:blip>
          <a:stretch>
            <a:fillRect/>
          </a:stretch>
        </p:blipFill>
        <p:spPr>
          <a:xfrm>
            <a:off x="899000" y="4326841"/>
            <a:ext cx="1089875" cy="1092452"/>
          </a:xfrm>
          <a:prstGeom prst="rect">
            <a:avLst/>
          </a:prstGeom>
        </p:spPr>
      </p:pic>
      <p:sp>
        <p:nvSpPr>
          <p:cNvPr id="18" name="Down Arrow 17"/>
          <p:cNvSpPr/>
          <p:nvPr/>
        </p:nvSpPr>
        <p:spPr>
          <a:xfrm rot="10800000">
            <a:off x="1312737" y="3652217"/>
            <a:ext cx="342900" cy="67561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9" name="Rectangle 18"/>
              <p:cNvSpPr/>
              <p:nvPr/>
            </p:nvSpPr>
            <p:spPr>
              <a:xfrm>
                <a:off x="1543722" y="3670048"/>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b="0" i="1" dirty="0" smtClean="0">
                              <a:solidFill>
                                <a:schemeClr val="bg1">
                                  <a:lumMod val="75000"/>
                                </a:schemeClr>
                              </a:solidFill>
                              <a:latin typeface="Cambria Math" panose="02040503050406030204" pitchFamily="18" charset="0"/>
                            </a:rPr>
                            <m:t>𝑎</m:t>
                          </m:r>
                        </m:e>
                      </m:acc>
                    </m:oMath>
                  </m:oMathPara>
                </a14:m>
                <a:endParaRPr lang="pt-BR" sz="3600" dirty="0">
                  <a:solidFill>
                    <a:schemeClr val="bg1">
                      <a:lumMod val="75000"/>
                    </a:schemeClr>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543722" y="3670048"/>
                <a:ext cx="582387" cy="707886"/>
              </a:xfrm>
              <a:prstGeom prst="rect">
                <a:avLst/>
              </a:prstGeom>
              <a:blipFill rotWithShape="0">
                <a:blip r:embed="rId8"/>
                <a:stretch>
                  <a:fillRect/>
                </a:stretch>
              </a:blipFill>
            </p:spPr>
            <p:txBody>
              <a:bodyPr/>
              <a:lstStyle/>
              <a:p>
                <a:r>
                  <a:rPr lang="pt-BR">
                    <a:noFill/>
                  </a:rPr>
                  <a:t> </a:t>
                </a:r>
              </a:p>
            </p:txBody>
          </p:sp>
        </mc:Fallback>
      </mc:AlternateContent>
      <p:pic>
        <p:nvPicPr>
          <p:cNvPr id="3" name="Picture 2"/>
          <p:cNvPicPr>
            <a:picLocks noChangeAspect="1"/>
          </p:cNvPicPr>
          <p:nvPr/>
        </p:nvPicPr>
        <p:blipFill>
          <a:blip r:embed="rId9">
            <a:duotone>
              <a:schemeClr val="accent3">
                <a:shade val="45000"/>
                <a:satMod val="135000"/>
              </a:schemeClr>
              <a:prstClr val="white"/>
            </a:duotone>
          </a:blip>
          <a:stretch>
            <a:fillRect/>
          </a:stretch>
        </p:blipFill>
        <p:spPr>
          <a:xfrm>
            <a:off x="620035" y="2833407"/>
            <a:ext cx="915910" cy="918075"/>
          </a:xfrm>
          <a:prstGeom prst="rect">
            <a:avLst/>
          </a:prstGeom>
        </p:spPr>
      </p:pic>
      <p:pic>
        <p:nvPicPr>
          <p:cNvPr id="17" name="Picture 16"/>
          <p:cNvPicPr>
            <a:picLocks noChangeAspect="1"/>
          </p:cNvPicPr>
          <p:nvPr/>
        </p:nvPicPr>
        <p:blipFill>
          <a:blip r:embed="rId9">
            <a:duotone>
              <a:schemeClr val="accent3">
                <a:shade val="45000"/>
                <a:satMod val="135000"/>
              </a:schemeClr>
              <a:prstClr val="white"/>
            </a:duotone>
          </a:blip>
          <a:stretch>
            <a:fillRect/>
          </a:stretch>
        </p:blipFill>
        <p:spPr>
          <a:xfrm>
            <a:off x="467629" y="4154785"/>
            <a:ext cx="915910" cy="918075"/>
          </a:xfrm>
          <a:prstGeom prst="rect">
            <a:avLst/>
          </a:prstGeom>
        </p:spPr>
      </p:pic>
      <p:pic>
        <p:nvPicPr>
          <p:cNvPr id="20" name="Picture 19"/>
          <p:cNvPicPr>
            <a:picLocks noChangeAspect="1"/>
          </p:cNvPicPr>
          <p:nvPr/>
        </p:nvPicPr>
        <p:blipFill>
          <a:blip r:embed="rId9">
            <a:duotone>
              <a:schemeClr val="accent3">
                <a:shade val="45000"/>
                <a:satMod val="135000"/>
              </a:schemeClr>
              <a:prstClr val="white"/>
            </a:duotone>
          </a:blip>
          <a:stretch>
            <a:fillRect/>
          </a:stretch>
        </p:blipFill>
        <p:spPr>
          <a:xfrm>
            <a:off x="1920846" y="4814189"/>
            <a:ext cx="915910" cy="918075"/>
          </a:xfrm>
          <a:prstGeom prst="rect">
            <a:avLst/>
          </a:prstGeom>
        </p:spPr>
      </p:pic>
      <p:pic>
        <p:nvPicPr>
          <p:cNvPr id="14" name="Picture 13"/>
          <p:cNvPicPr>
            <a:picLocks noChangeAspect="1"/>
          </p:cNvPicPr>
          <p:nvPr/>
        </p:nvPicPr>
        <p:blipFill>
          <a:blip r:embed="rId10">
            <a:duotone>
              <a:schemeClr val="accent3">
                <a:shade val="45000"/>
                <a:satMod val="135000"/>
              </a:schemeClr>
              <a:prstClr val="white"/>
            </a:duotone>
          </a:blip>
          <a:stretch>
            <a:fillRect/>
          </a:stretch>
        </p:blipFill>
        <p:spPr>
          <a:xfrm>
            <a:off x="1378103" y="3774912"/>
            <a:ext cx="1105918" cy="1108532"/>
          </a:xfrm>
          <a:prstGeom prst="rect">
            <a:avLst/>
          </a:prstGeom>
        </p:spPr>
      </p:pic>
      <p:pic>
        <p:nvPicPr>
          <p:cNvPr id="21" name="Picture 20"/>
          <p:cNvPicPr>
            <a:picLocks noChangeAspect="1"/>
          </p:cNvPicPr>
          <p:nvPr/>
        </p:nvPicPr>
        <p:blipFill>
          <a:blip r:embed="rId10">
            <a:duotone>
              <a:schemeClr val="accent3">
                <a:shade val="45000"/>
                <a:satMod val="135000"/>
              </a:schemeClr>
              <a:prstClr val="white"/>
            </a:duotone>
          </a:blip>
          <a:stretch>
            <a:fillRect/>
          </a:stretch>
        </p:blipFill>
        <p:spPr>
          <a:xfrm>
            <a:off x="1915446" y="2682020"/>
            <a:ext cx="1105918" cy="1108532"/>
          </a:xfrm>
          <a:prstGeom prst="rect">
            <a:avLst/>
          </a:prstGeom>
        </p:spPr>
      </p:pic>
      <p:pic>
        <p:nvPicPr>
          <p:cNvPr id="16" name="Picture 15"/>
          <p:cNvPicPr>
            <a:picLocks noChangeAspect="1"/>
          </p:cNvPicPr>
          <p:nvPr/>
        </p:nvPicPr>
        <p:blipFill>
          <a:blip r:embed="rId11"/>
          <a:stretch>
            <a:fillRect/>
          </a:stretch>
        </p:blipFill>
        <p:spPr>
          <a:xfrm>
            <a:off x="714485" y="2568557"/>
            <a:ext cx="2521399" cy="3172455"/>
          </a:xfrm>
          <a:prstGeom prst="rect">
            <a:avLst/>
          </a:prstGeom>
        </p:spPr>
      </p:pic>
      <p:pic>
        <p:nvPicPr>
          <p:cNvPr id="22" name="Picture 21"/>
          <p:cNvPicPr>
            <a:picLocks noChangeAspect="1"/>
          </p:cNvPicPr>
          <p:nvPr/>
        </p:nvPicPr>
        <p:blipFill>
          <a:blip r:embed="rId12"/>
          <a:stretch>
            <a:fillRect/>
          </a:stretch>
        </p:blipFill>
        <p:spPr>
          <a:xfrm>
            <a:off x="5144250" y="3050380"/>
            <a:ext cx="1903500" cy="2022480"/>
          </a:xfrm>
          <a:prstGeom prst="rect">
            <a:avLst/>
          </a:prstGeom>
        </p:spPr>
      </p:pic>
    </p:spTree>
    <p:extLst>
      <p:ext uri="{BB962C8B-B14F-4D97-AF65-F5344CB8AC3E}">
        <p14:creationId xmlns:p14="http://schemas.microsoft.com/office/powerpoint/2010/main" val="716787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Creating a (complex) game design accessible for everyone might be impossible.</a:t>
            </a:r>
          </a:p>
          <a:p>
            <a:r>
              <a:rPr lang="en-US" dirty="0" smtClean="0"/>
              <a:t>Creating a game accessible to different publics via different ways to interact with it is a possibility explored by different papers available in the Literature.</a:t>
            </a:r>
          </a:p>
          <a:p>
            <a:pPr lvl="1"/>
            <a:r>
              <a:rPr lang="en-US" dirty="0" smtClean="0"/>
              <a:t>For instance, the Unified Design describes an approach to design IO-free game tasks.</a:t>
            </a:r>
          </a:p>
          <a:p>
            <a:pPr lvl="1"/>
            <a:r>
              <a:rPr lang="en-US" dirty="0" smtClean="0"/>
              <a:t>It is important to note the games should be simple!</a:t>
            </a:r>
            <a:br>
              <a:rPr lang="en-US" dirty="0" smtClean="0"/>
            </a:br>
            <a:r>
              <a:rPr lang="en-US" dirty="0" smtClean="0"/>
              <a:t>Simpler games such as Pong, Snake and Space Invaders are much more complex to design and implement when we consider many different interaction abilities.</a:t>
            </a:r>
            <a:endParaRPr lang="en-US" dirty="0" smtClean="0"/>
          </a:p>
          <a:p>
            <a:r>
              <a:rPr lang="en-US" dirty="0" smtClean="0"/>
              <a:t>We know how to implement games to average users.</a:t>
            </a:r>
            <a:br>
              <a:rPr lang="en-US" dirty="0" smtClean="0"/>
            </a:br>
            <a:r>
              <a:rPr lang="en-US" dirty="0" smtClean="0"/>
              <a:t>What if we could reuse the implementation to make the game accessible for different publics?</a:t>
            </a:r>
            <a:br>
              <a:rPr lang="en-US" dirty="0" smtClean="0"/>
            </a:br>
            <a:r>
              <a:rPr lang="en-US" dirty="0" smtClean="0"/>
              <a:t/>
            </a:r>
            <a:br>
              <a:rPr lang="en-US" dirty="0" smtClean="0"/>
            </a:br>
            <a:endParaRPr lang="en-US" dirty="0" smtClean="0"/>
          </a:p>
        </p:txBody>
      </p:sp>
    </p:spTree>
    <p:extLst>
      <p:ext uri="{BB962C8B-B14F-4D97-AF65-F5344CB8AC3E}">
        <p14:creationId xmlns:p14="http://schemas.microsoft.com/office/powerpoint/2010/main" val="1090989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Some Components Look Better than Others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finally is an actor with output components. This gives some use to the so far stagnant Game View.</a:t>
            </a:r>
          </a:p>
          <a:p>
            <a:r>
              <a:rPr lang="en-US" dirty="0" smtClean="0"/>
              <a:t>The Game Logic has an IO-free Scene graph. It handles the </a:t>
            </a:r>
            <a:r>
              <a:rPr lang="en-US" dirty="0" err="1" smtClean="0">
                <a:latin typeface="Consolas" panose="020B0609020204030204" pitchFamily="49" charset="0"/>
                <a:cs typeface="Consolas" panose="020B0609020204030204" pitchFamily="49" charset="0"/>
              </a:rPr>
              <a:t>TransformableComponents</a:t>
            </a:r>
            <a:r>
              <a:rPr lang="en-US" dirty="0" smtClean="0"/>
              <a:t> of the actors to position them into the game world.</a:t>
            </a:r>
          </a:p>
          <a:p>
            <a:r>
              <a:rPr lang="en-US" dirty="0" smtClean="0"/>
              <a:t>When an output component is attached to an actor, </a:t>
            </a:r>
            <a:r>
              <a:rPr lang="en-US" dirty="0" err="1" smtClean="0"/>
              <a:t>UGE</a:t>
            </a:r>
            <a:r>
              <a:rPr lang="en-US" dirty="0" smtClean="0"/>
              <a:t> register this actor to the </a:t>
            </a:r>
            <a:r>
              <a:rPr lang="en-US" dirty="0" err="1" smtClean="0">
                <a:latin typeface="Consolas" panose="020B0609020204030204" pitchFamily="49" charset="0"/>
                <a:cs typeface="Consolas" panose="020B0609020204030204" pitchFamily="49" charset="0"/>
              </a:rPr>
              <a:t>SceneRenderer</a:t>
            </a:r>
            <a:r>
              <a:rPr lang="en-US" dirty="0" smtClean="0"/>
              <a:t>, which is responsible to translate the components data into output data and provide it to output subsystems. The output subsystems use this data to present sensory stimuli to the user.</a:t>
            </a:r>
          </a:p>
          <a:p>
            <a:r>
              <a:rPr lang="en-US" dirty="0" smtClean="0"/>
              <a:t>To keep the Game Logic IO-free and ease the creation of new Game Views, the output components are attached in a game specialization steps regarding the abilities of the user.</a:t>
            </a:r>
            <a:endParaRPr lang="en-US" dirty="0"/>
          </a:p>
        </p:txBody>
      </p:sp>
    </p:spTree>
    <p:extLst>
      <p:ext uri="{BB962C8B-B14F-4D97-AF65-F5344CB8AC3E}">
        <p14:creationId xmlns:p14="http://schemas.microsoft.com/office/powerpoint/2010/main" val="38282248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Some Components Look Better than Others</a:t>
            </a:r>
            <a:endParaRPr lang="en-US" dirty="0"/>
          </a:p>
        </p:txBody>
      </p:sp>
      <p:pic>
        <p:nvPicPr>
          <p:cNvPr id="5" name="Content Placeholder 4"/>
          <p:cNvPicPr>
            <a:picLocks noGrp="1" noChangeAspect="1"/>
          </p:cNvPicPr>
          <p:nvPr>
            <p:ph idx="1"/>
          </p:nvPr>
        </p:nvPicPr>
        <p:blipFill>
          <a:blip r:embed="rId2"/>
          <a:stretch>
            <a:fillRect/>
          </a:stretch>
        </p:blipFill>
        <p:spPr>
          <a:xfrm>
            <a:off x="2011707" y="1825625"/>
            <a:ext cx="8168586" cy="4351338"/>
          </a:xfrm>
          <a:prstGeom prst="rect">
            <a:avLst/>
          </a:prstGeom>
        </p:spPr>
      </p:pic>
    </p:spTree>
    <p:extLst>
      <p:ext uri="{BB962C8B-B14F-4D97-AF65-F5344CB8AC3E}">
        <p14:creationId xmlns:p14="http://schemas.microsoft.com/office/powerpoint/2010/main" val="2358229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The Game is Played by a User</a:t>
            </a:r>
            <a:endParaRPr lang="en-US" dirty="0"/>
          </a:p>
        </p:txBody>
      </p:sp>
      <p:sp>
        <p:nvSpPr>
          <p:cNvPr id="8" name="Oval 7"/>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0" name="Down Arrow 9"/>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3"/>
                <a:stretch>
                  <a:fillRect/>
                </a:stretch>
              </a:blipFill>
            </p:spPr>
            <p:txBody>
              <a:bodyPr/>
              <a:lstStyle/>
              <a:p>
                <a:r>
                  <a:rPr lang="pt-BR">
                    <a:noFill/>
                  </a:rPr>
                  <a:t> </a:t>
                </a:r>
              </a:p>
            </p:txBody>
          </p:sp>
        </mc:Fallback>
      </mc:AlternateContent>
      <p:pic>
        <p:nvPicPr>
          <p:cNvPr id="12" name="Picture 11"/>
          <p:cNvPicPr>
            <a:picLocks noChangeAspect="1"/>
          </p:cNvPicPr>
          <p:nvPr/>
        </p:nvPicPr>
        <p:blipFill>
          <a:blip r:embed="rId4">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3" name="Picture 12"/>
          <p:cNvPicPr>
            <a:picLocks noChangeAspect="1"/>
          </p:cNvPicPr>
          <p:nvPr/>
        </p:nvPicPr>
        <p:blipFill>
          <a:blip r:embed="rId5">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5" name="Picture 14"/>
          <p:cNvPicPr>
            <a:picLocks noChangeAspect="1"/>
          </p:cNvPicPr>
          <p:nvPr/>
        </p:nvPicPr>
        <p:blipFill>
          <a:blip r:embed="rId6">
            <a:duotone>
              <a:schemeClr val="accent3">
                <a:shade val="45000"/>
                <a:satMod val="135000"/>
              </a:schemeClr>
              <a:prstClr val="white"/>
            </a:duotone>
          </a:blip>
          <a:stretch>
            <a:fillRect/>
          </a:stretch>
        </p:blipFill>
        <p:spPr>
          <a:xfrm>
            <a:off x="1571528" y="4549666"/>
            <a:ext cx="1046526" cy="1049000"/>
          </a:xfrm>
          <a:prstGeom prst="rect">
            <a:avLst/>
          </a:prstGeom>
        </p:spPr>
      </p:pic>
      <p:pic>
        <p:nvPicPr>
          <p:cNvPr id="5" name="Picture 4"/>
          <p:cNvPicPr>
            <a:picLocks noChangeAspect="1"/>
          </p:cNvPicPr>
          <p:nvPr/>
        </p:nvPicPr>
        <p:blipFill>
          <a:blip r:embed="rId7">
            <a:duotone>
              <a:schemeClr val="accent3">
                <a:shade val="45000"/>
                <a:satMod val="135000"/>
              </a:schemeClr>
              <a:prstClr val="white"/>
            </a:duotone>
          </a:blip>
          <a:stretch>
            <a:fillRect/>
          </a:stretch>
        </p:blipFill>
        <p:spPr>
          <a:xfrm>
            <a:off x="899000" y="4326841"/>
            <a:ext cx="1089875" cy="1092452"/>
          </a:xfrm>
          <a:prstGeom prst="rect">
            <a:avLst/>
          </a:prstGeom>
        </p:spPr>
      </p:pic>
      <p:sp>
        <p:nvSpPr>
          <p:cNvPr id="18" name="Down Arrow 17"/>
          <p:cNvSpPr/>
          <p:nvPr/>
        </p:nvSpPr>
        <p:spPr>
          <a:xfrm rot="10800000">
            <a:off x="1312737" y="3652217"/>
            <a:ext cx="342900" cy="67561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9" name="Rectangle 18"/>
              <p:cNvSpPr/>
              <p:nvPr/>
            </p:nvSpPr>
            <p:spPr>
              <a:xfrm>
                <a:off x="1543722" y="3670048"/>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b="0" i="1" dirty="0" smtClean="0">
                              <a:solidFill>
                                <a:schemeClr val="bg1">
                                  <a:lumMod val="75000"/>
                                </a:schemeClr>
                              </a:solidFill>
                              <a:latin typeface="Cambria Math" panose="02040503050406030204" pitchFamily="18" charset="0"/>
                            </a:rPr>
                            <m:t>𝑎</m:t>
                          </m:r>
                        </m:e>
                      </m:acc>
                    </m:oMath>
                  </m:oMathPara>
                </a14:m>
                <a:endParaRPr lang="pt-BR" sz="3600" dirty="0">
                  <a:solidFill>
                    <a:schemeClr val="bg1">
                      <a:lumMod val="75000"/>
                    </a:schemeClr>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543722" y="3670048"/>
                <a:ext cx="582387" cy="707886"/>
              </a:xfrm>
              <a:prstGeom prst="rect">
                <a:avLst/>
              </a:prstGeom>
              <a:blipFill rotWithShape="0">
                <a:blip r:embed="rId8"/>
                <a:stretch>
                  <a:fillRect/>
                </a:stretch>
              </a:blipFill>
            </p:spPr>
            <p:txBody>
              <a:bodyPr/>
              <a:lstStyle/>
              <a:p>
                <a:r>
                  <a:rPr lang="pt-BR">
                    <a:noFill/>
                  </a:rPr>
                  <a:t> </a:t>
                </a:r>
              </a:p>
            </p:txBody>
          </p:sp>
        </mc:Fallback>
      </mc:AlternateContent>
      <p:pic>
        <p:nvPicPr>
          <p:cNvPr id="3" name="Picture 2"/>
          <p:cNvPicPr>
            <a:picLocks noChangeAspect="1"/>
          </p:cNvPicPr>
          <p:nvPr/>
        </p:nvPicPr>
        <p:blipFill>
          <a:blip r:embed="rId9">
            <a:duotone>
              <a:schemeClr val="accent3">
                <a:shade val="45000"/>
                <a:satMod val="135000"/>
              </a:schemeClr>
              <a:prstClr val="white"/>
            </a:duotone>
          </a:blip>
          <a:stretch>
            <a:fillRect/>
          </a:stretch>
        </p:blipFill>
        <p:spPr>
          <a:xfrm>
            <a:off x="620035" y="2833407"/>
            <a:ext cx="915910" cy="918075"/>
          </a:xfrm>
          <a:prstGeom prst="rect">
            <a:avLst/>
          </a:prstGeom>
        </p:spPr>
      </p:pic>
      <p:pic>
        <p:nvPicPr>
          <p:cNvPr id="17" name="Picture 16"/>
          <p:cNvPicPr>
            <a:picLocks noChangeAspect="1"/>
          </p:cNvPicPr>
          <p:nvPr/>
        </p:nvPicPr>
        <p:blipFill>
          <a:blip r:embed="rId9">
            <a:duotone>
              <a:schemeClr val="accent3">
                <a:shade val="45000"/>
                <a:satMod val="135000"/>
              </a:schemeClr>
              <a:prstClr val="white"/>
            </a:duotone>
          </a:blip>
          <a:stretch>
            <a:fillRect/>
          </a:stretch>
        </p:blipFill>
        <p:spPr>
          <a:xfrm>
            <a:off x="467629" y="4154785"/>
            <a:ext cx="915910" cy="918075"/>
          </a:xfrm>
          <a:prstGeom prst="rect">
            <a:avLst/>
          </a:prstGeom>
        </p:spPr>
      </p:pic>
      <p:pic>
        <p:nvPicPr>
          <p:cNvPr id="20" name="Picture 19"/>
          <p:cNvPicPr>
            <a:picLocks noChangeAspect="1"/>
          </p:cNvPicPr>
          <p:nvPr/>
        </p:nvPicPr>
        <p:blipFill>
          <a:blip r:embed="rId9">
            <a:duotone>
              <a:schemeClr val="accent3">
                <a:shade val="45000"/>
                <a:satMod val="135000"/>
              </a:schemeClr>
              <a:prstClr val="white"/>
            </a:duotone>
          </a:blip>
          <a:stretch>
            <a:fillRect/>
          </a:stretch>
        </p:blipFill>
        <p:spPr>
          <a:xfrm>
            <a:off x="1920846" y="4814189"/>
            <a:ext cx="915910" cy="918075"/>
          </a:xfrm>
          <a:prstGeom prst="rect">
            <a:avLst/>
          </a:prstGeom>
        </p:spPr>
      </p:pic>
      <p:pic>
        <p:nvPicPr>
          <p:cNvPr id="14" name="Picture 13"/>
          <p:cNvPicPr>
            <a:picLocks noChangeAspect="1"/>
          </p:cNvPicPr>
          <p:nvPr/>
        </p:nvPicPr>
        <p:blipFill>
          <a:blip r:embed="rId10">
            <a:duotone>
              <a:schemeClr val="accent3">
                <a:shade val="45000"/>
                <a:satMod val="135000"/>
              </a:schemeClr>
              <a:prstClr val="white"/>
            </a:duotone>
          </a:blip>
          <a:stretch>
            <a:fillRect/>
          </a:stretch>
        </p:blipFill>
        <p:spPr>
          <a:xfrm>
            <a:off x="1378103" y="3774912"/>
            <a:ext cx="1105918" cy="1108532"/>
          </a:xfrm>
          <a:prstGeom prst="rect">
            <a:avLst/>
          </a:prstGeom>
        </p:spPr>
      </p:pic>
      <p:pic>
        <p:nvPicPr>
          <p:cNvPr id="21" name="Picture 20"/>
          <p:cNvPicPr>
            <a:picLocks noChangeAspect="1"/>
          </p:cNvPicPr>
          <p:nvPr/>
        </p:nvPicPr>
        <p:blipFill>
          <a:blip r:embed="rId10">
            <a:duotone>
              <a:schemeClr val="accent3">
                <a:shade val="45000"/>
                <a:satMod val="135000"/>
              </a:schemeClr>
              <a:prstClr val="white"/>
            </a:duotone>
          </a:blip>
          <a:stretch>
            <a:fillRect/>
          </a:stretch>
        </p:blipFill>
        <p:spPr>
          <a:xfrm>
            <a:off x="1915446" y="2682020"/>
            <a:ext cx="1105918" cy="1108532"/>
          </a:xfrm>
          <a:prstGeom prst="rect">
            <a:avLst/>
          </a:prstGeom>
        </p:spPr>
      </p:pic>
      <p:pic>
        <p:nvPicPr>
          <p:cNvPr id="16" name="Picture 15"/>
          <p:cNvPicPr>
            <a:picLocks noChangeAspect="1"/>
          </p:cNvPicPr>
          <p:nvPr/>
        </p:nvPicPr>
        <p:blipFill>
          <a:blip r:embed="rId11"/>
          <a:stretch>
            <a:fillRect/>
          </a:stretch>
        </p:blipFill>
        <p:spPr>
          <a:xfrm>
            <a:off x="714485" y="2568557"/>
            <a:ext cx="2521399" cy="3172455"/>
          </a:xfrm>
          <a:prstGeom prst="rect">
            <a:avLst/>
          </a:prstGeom>
        </p:spPr>
      </p:pic>
      <p:pic>
        <p:nvPicPr>
          <p:cNvPr id="22" name="Picture 21"/>
          <p:cNvPicPr>
            <a:picLocks noChangeAspect="1"/>
          </p:cNvPicPr>
          <p:nvPr/>
        </p:nvPicPr>
        <p:blipFill>
          <a:blip r:embed="rId12"/>
          <a:stretch>
            <a:fillRect/>
          </a:stretch>
        </p:blipFill>
        <p:spPr>
          <a:xfrm>
            <a:off x="5144250" y="3050380"/>
            <a:ext cx="1903500" cy="2022480"/>
          </a:xfrm>
          <a:prstGeom prst="rect">
            <a:avLst/>
          </a:prstGeom>
        </p:spPr>
      </p:pic>
      <p:pic>
        <p:nvPicPr>
          <p:cNvPr id="23" name="Picture 22"/>
          <p:cNvPicPr>
            <a:picLocks noChangeAspect="1"/>
          </p:cNvPicPr>
          <p:nvPr/>
        </p:nvPicPr>
        <p:blipFill>
          <a:blip r:embed="rId13"/>
          <a:stretch>
            <a:fillRect/>
          </a:stretch>
        </p:blipFill>
        <p:spPr>
          <a:xfrm>
            <a:off x="8716357" y="2833407"/>
            <a:ext cx="2967129" cy="2196025"/>
          </a:xfrm>
          <a:prstGeom prst="rect">
            <a:avLst/>
          </a:prstGeom>
        </p:spPr>
      </p:pic>
    </p:spTree>
    <p:extLst>
      <p:ext uri="{BB962C8B-B14F-4D97-AF65-F5344CB8AC3E}">
        <p14:creationId xmlns:p14="http://schemas.microsoft.com/office/powerpoint/2010/main" val="12247361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The Game is Played by a User</a:t>
            </a:r>
          </a:p>
        </p:txBody>
      </p:sp>
      <p:sp>
        <p:nvSpPr>
          <p:cNvPr id="3" name="Content Placeholder 2"/>
          <p:cNvSpPr>
            <a:spLocks noGrp="1"/>
          </p:cNvSpPr>
          <p:nvPr>
            <p:ph idx="1"/>
          </p:nvPr>
        </p:nvSpPr>
        <p:spPr/>
        <p:txBody>
          <a:bodyPr/>
          <a:lstStyle/>
          <a:p>
            <a:r>
              <a:rPr lang="en-US" dirty="0" smtClean="0"/>
              <a:t>The main element of a game is not the game itself; it is the user.</a:t>
            </a:r>
          </a:p>
          <a:p>
            <a:r>
              <a:rPr lang="en-US" dirty="0" smtClean="0"/>
              <a:t>Games requires a set of required interaction abilities to be played.</a:t>
            </a:r>
            <a:br>
              <a:rPr lang="en-US" dirty="0" smtClean="0"/>
            </a:br>
            <a:r>
              <a:rPr lang="en-US" dirty="0" smtClean="0"/>
              <a:t>Most games targets the average user abilities.</a:t>
            </a:r>
          </a:p>
          <a:p>
            <a:pPr lvl="1"/>
            <a:r>
              <a:rPr lang="en-US" dirty="0" smtClean="0"/>
              <a:t>This assumes visual, hearing, motor and cognitive abilities.</a:t>
            </a:r>
          </a:p>
          <a:p>
            <a:pPr lvl="1"/>
            <a:r>
              <a:rPr lang="en-US" dirty="0" smtClean="0"/>
              <a:t>Often this also assumes the users know a specific language.</a:t>
            </a:r>
          </a:p>
          <a:p>
            <a:r>
              <a:rPr lang="en-US" dirty="0" smtClean="0"/>
              <a:t>Are such restrictive assumptions adequate to every user?</a:t>
            </a:r>
          </a:p>
          <a:p>
            <a:endParaRPr lang="en-US" dirty="0" smtClean="0"/>
          </a:p>
        </p:txBody>
      </p:sp>
    </p:spTree>
    <p:extLst>
      <p:ext uri="{BB962C8B-B14F-4D97-AF65-F5344CB8AC3E}">
        <p14:creationId xmlns:p14="http://schemas.microsoft.com/office/powerpoint/2010/main" val="36903817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Everyone is Unique</a:t>
            </a:r>
            <a:endParaRPr lang="en-US" dirty="0"/>
          </a:p>
        </p:txBody>
      </p:sp>
      <p:sp>
        <p:nvSpPr>
          <p:cNvPr id="8" name="Oval 7"/>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0" name="Down Arrow 9"/>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3"/>
                <a:stretch>
                  <a:fillRect/>
                </a:stretch>
              </a:blipFill>
            </p:spPr>
            <p:txBody>
              <a:bodyPr/>
              <a:lstStyle/>
              <a:p>
                <a:r>
                  <a:rPr lang="pt-BR">
                    <a:noFill/>
                  </a:rPr>
                  <a:t> </a:t>
                </a:r>
              </a:p>
            </p:txBody>
          </p:sp>
        </mc:Fallback>
      </mc:AlternateContent>
      <p:pic>
        <p:nvPicPr>
          <p:cNvPr id="12" name="Picture 11"/>
          <p:cNvPicPr>
            <a:picLocks noChangeAspect="1"/>
          </p:cNvPicPr>
          <p:nvPr/>
        </p:nvPicPr>
        <p:blipFill>
          <a:blip r:embed="rId4">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3" name="Picture 12"/>
          <p:cNvPicPr>
            <a:picLocks noChangeAspect="1"/>
          </p:cNvPicPr>
          <p:nvPr/>
        </p:nvPicPr>
        <p:blipFill>
          <a:blip r:embed="rId5">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5" name="Picture 14"/>
          <p:cNvPicPr>
            <a:picLocks noChangeAspect="1"/>
          </p:cNvPicPr>
          <p:nvPr/>
        </p:nvPicPr>
        <p:blipFill>
          <a:blip r:embed="rId6">
            <a:duotone>
              <a:schemeClr val="accent3">
                <a:shade val="45000"/>
                <a:satMod val="135000"/>
              </a:schemeClr>
              <a:prstClr val="white"/>
            </a:duotone>
          </a:blip>
          <a:stretch>
            <a:fillRect/>
          </a:stretch>
        </p:blipFill>
        <p:spPr>
          <a:xfrm>
            <a:off x="1571528" y="4549666"/>
            <a:ext cx="1046526" cy="1049000"/>
          </a:xfrm>
          <a:prstGeom prst="rect">
            <a:avLst/>
          </a:prstGeom>
        </p:spPr>
      </p:pic>
      <p:pic>
        <p:nvPicPr>
          <p:cNvPr id="5" name="Picture 4"/>
          <p:cNvPicPr>
            <a:picLocks noChangeAspect="1"/>
          </p:cNvPicPr>
          <p:nvPr/>
        </p:nvPicPr>
        <p:blipFill>
          <a:blip r:embed="rId7">
            <a:duotone>
              <a:schemeClr val="accent3">
                <a:shade val="45000"/>
                <a:satMod val="135000"/>
              </a:schemeClr>
              <a:prstClr val="white"/>
            </a:duotone>
          </a:blip>
          <a:stretch>
            <a:fillRect/>
          </a:stretch>
        </p:blipFill>
        <p:spPr>
          <a:xfrm>
            <a:off x="899000" y="4326841"/>
            <a:ext cx="1089875" cy="1092452"/>
          </a:xfrm>
          <a:prstGeom prst="rect">
            <a:avLst/>
          </a:prstGeom>
        </p:spPr>
      </p:pic>
      <p:sp>
        <p:nvSpPr>
          <p:cNvPr id="18" name="Down Arrow 17"/>
          <p:cNvSpPr/>
          <p:nvPr/>
        </p:nvSpPr>
        <p:spPr>
          <a:xfrm rot="10800000">
            <a:off x="1312737" y="3652217"/>
            <a:ext cx="342900" cy="67561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9" name="Rectangle 18"/>
              <p:cNvSpPr/>
              <p:nvPr/>
            </p:nvSpPr>
            <p:spPr>
              <a:xfrm>
                <a:off x="1543722" y="3670048"/>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b="0" i="1" dirty="0" smtClean="0">
                              <a:solidFill>
                                <a:schemeClr val="bg1">
                                  <a:lumMod val="75000"/>
                                </a:schemeClr>
                              </a:solidFill>
                              <a:latin typeface="Cambria Math" panose="02040503050406030204" pitchFamily="18" charset="0"/>
                            </a:rPr>
                            <m:t>𝑎</m:t>
                          </m:r>
                        </m:e>
                      </m:acc>
                    </m:oMath>
                  </m:oMathPara>
                </a14:m>
                <a:endParaRPr lang="pt-BR" sz="3600" dirty="0">
                  <a:solidFill>
                    <a:schemeClr val="bg1">
                      <a:lumMod val="75000"/>
                    </a:schemeClr>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543722" y="3670048"/>
                <a:ext cx="582387" cy="707886"/>
              </a:xfrm>
              <a:prstGeom prst="rect">
                <a:avLst/>
              </a:prstGeom>
              <a:blipFill rotWithShape="0">
                <a:blip r:embed="rId8"/>
                <a:stretch>
                  <a:fillRect/>
                </a:stretch>
              </a:blipFill>
            </p:spPr>
            <p:txBody>
              <a:bodyPr/>
              <a:lstStyle/>
              <a:p>
                <a:r>
                  <a:rPr lang="pt-BR">
                    <a:noFill/>
                  </a:rPr>
                  <a:t> </a:t>
                </a:r>
              </a:p>
            </p:txBody>
          </p:sp>
        </mc:Fallback>
      </mc:AlternateContent>
      <p:pic>
        <p:nvPicPr>
          <p:cNvPr id="3" name="Picture 2"/>
          <p:cNvPicPr>
            <a:picLocks noChangeAspect="1"/>
          </p:cNvPicPr>
          <p:nvPr/>
        </p:nvPicPr>
        <p:blipFill>
          <a:blip r:embed="rId9">
            <a:duotone>
              <a:schemeClr val="accent3">
                <a:shade val="45000"/>
                <a:satMod val="135000"/>
              </a:schemeClr>
              <a:prstClr val="white"/>
            </a:duotone>
          </a:blip>
          <a:stretch>
            <a:fillRect/>
          </a:stretch>
        </p:blipFill>
        <p:spPr>
          <a:xfrm>
            <a:off x="620035" y="2833407"/>
            <a:ext cx="915910" cy="918075"/>
          </a:xfrm>
          <a:prstGeom prst="rect">
            <a:avLst/>
          </a:prstGeom>
        </p:spPr>
      </p:pic>
      <p:pic>
        <p:nvPicPr>
          <p:cNvPr id="17" name="Picture 16"/>
          <p:cNvPicPr>
            <a:picLocks noChangeAspect="1"/>
          </p:cNvPicPr>
          <p:nvPr/>
        </p:nvPicPr>
        <p:blipFill>
          <a:blip r:embed="rId9">
            <a:duotone>
              <a:schemeClr val="accent3">
                <a:shade val="45000"/>
                <a:satMod val="135000"/>
              </a:schemeClr>
              <a:prstClr val="white"/>
            </a:duotone>
          </a:blip>
          <a:stretch>
            <a:fillRect/>
          </a:stretch>
        </p:blipFill>
        <p:spPr>
          <a:xfrm>
            <a:off x="467629" y="4154785"/>
            <a:ext cx="915910" cy="918075"/>
          </a:xfrm>
          <a:prstGeom prst="rect">
            <a:avLst/>
          </a:prstGeom>
        </p:spPr>
      </p:pic>
      <p:pic>
        <p:nvPicPr>
          <p:cNvPr id="20" name="Picture 19"/>
          <p:cNvPicPr>
            <a:picLocks noChangeAspect="1"/>
          </p:cNvPicPr>
          <p:nvPr/>
        </p:nvPicPr>
        <p:blipFill>
          <a:blip r:embed="rId9">
            <a:duotone>
              <a:schemeClr val="accent3">
                <a:shade val="45000"/>
                <a:satMod val="135000"/>
              </a:schemeClr>
              <a:prstClr val="white"/>
            </a:duotone>
          </a:blip>
          <a:stretch>
            <a:fillRect/>
          </a:stretch>
        </p:blipFill>
        <p:spPr>
          <a:xfrm>
            <a:off x="1920846" y="4814189"/>
            <a:ext cx="915910" cy="918075"/>
          </a:xfrm>
          <a:prstGeom prst="rect">
            <a:avLst/>
          </a:prstGeom>
        </p:spPr>
      </p:pic>
      <p:pic>
        <p:nvPicPr>
          <p:cNvPr id="14" name="Picture 13"/>
          <p:cNvPicPr>
            <a:picLocks noChangeAspect="1"/>
          </p:cNvPicPr>
          <p:nvPr/>
        </p:nvPicPr>
        <p:blipFill>
          <a:blip r:embed="rId10">
            <a:duotone>
              <a:schemeClr val="accent3">
                <a:shade val="45000"/>
                <a:satMod val="135000"/>
              </a:schemeClr>
              <a:prstClr val="white"/>
            </a:duotone>
          </a:blip>
          <a:stretch>
            <a:fillRect/>
          </a:stretch>
        </p:blipFill>
        <p:spPr>
          <a:xfrm>
            <a:off x="1378103" y="3774912"/>
            <a:ext cx="1105918" cy="1108532"/>
          </a:xfrm>
          <a:prstGeom prst="rect">
            <a:avLst/>
          </a:prstGeom>
        </p:spPr>
      </p:pic>
      <p:pic>
        <p:nvPicPr>
          <p:cNvPr id="21" name="Picture 20"/>
          <p:cNvPicPr>
            <a:picLocks noChangeAspect="1"/>
          </p:cNvPicPr>
          <p:nvPr/>
        </p:nvPicPr>
        <p:blipFill>
          <a:blip r:embed="rId10">
            <a:duotone>
              <a:schemeClr val="accent3">
                <a:shade val="45000"/>
                <a:satMod val="135000"/>
              </a:schemeClr>
              <a:prstClr val="white"/>
            </a:duotone>
          </a:blip>
          <a:stretch>
            <a:fillRect/>
          </a:stretch>
        </p:blipFill>
        <p:spPr>
          <a:xfrm>
            <a:off x="1915446" y="2682020"/>
            <a:ext cx="1105918" cy="1108532"/>
          </a:xfrm>
          <a:prstGeom prst="rect">
            <a:avLst/>
          </a:prstGeom>
        </p:spPr>
      </p:pic>
      <p:pic>
        <p:nvPicPr>
          <p:cNvPr id="16" name="Picture 15"/>
          <p:cNvPicPr>
            <a:picLocks noChangeAspect="1"/>
          </p:cNvPicPr>
          <p:nvPr/>
        </p:nvPicPr>
        <p:blipFill>
          <a:blip r:embed="rId11"/>
          <a:stretch>
            <a:fillRect/>
          </a:stretch>
        </p:blipFill>
        <p:spPr>
          <a:xfrm>
            <a:off x="714485" y="2568557"/>
            <a:ext cx="2521399" cy="3172455"/>
          </a:xfrm>
          <a:prstGeom prst="rect">
            <a:avLst/>
          </a:prstGeom>
        </p:spPr>
      </p:pic>
      <p:pic>
        <p:nvPicPr>
          <p:cNvPr id="22" name="Picture 21"/>
          <p:cNvPicPr>
            <a:picLocks noChangeAspect="1"/>
          </p:cNvPicPr>
          <p:nvPr/>
        </p:nvPicPr>
        <p:blipFill>
          <a:blip r:embed="rId12"/>
          <a:stretch>
            <a:fillRect/>
          </a:stretch>
        </p:blipFill>
        <p:spPr>
          <a:xfrm>
            <a:off x="5144250" y="3050380"/>
            <a:ext cx="1903500" cy="2022480"/>
          </a:xfrm>
          <a:prstGeom prst="rect">
            <a:avLst/>
          </a:prstGeom>
        </p:spPr>
      </p:pic>
      <p:pic>
        <p:nvPicPr>
          <p:cNvPr id="23" name="Picture 22"/>
          <p:cNvPicPr>
            <a:picLocks noChangeAspect="1"/>
          </p:cNvPicPr>
          <p:nvPr/>
        </p:nvPicPr>
        <p:blipFill>
          <a:blip r:embed="rId13">
            <a:duotone>
              <a:schemeClr val="accent3">
                <a:shade val="45000"/>
                <a:satMod val="135000"/>
              </a:schemeClr>
              <a:prstClr val="white"/>
            </a:duotone>
          </a:blip>
          <a:stretch>
            <a:fillRect/>
          </a:stretch>
        </p:blipFill>
        <p:spPr>
          <a:xfrm>
            <a:off x="8716357" y="2833407"/>
            <a:ext cx="2967129" cy="2196025"/>
          </a:xfrm>
          <a:prstGeom prst="rect">
            <a:avLst/>
          </a:prstGeom>
        </p:spPr>
      </p:pic>
      <p:pic>
        <p:nvPicPr>
          <p:cNvPr id="25" name="Picture 24"/>
          <p:cNvPicPr>
            <a:picLocks noChangeAspect="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92355" y="4509327"/>
            <a:ext cx="561443" cy="1089860"/>
          </a:xfrm>
          <a:prstGeom prst="rect">
            <a:avLst/>
          </a:prstGeom>
        </p:spPr>
      </p:pic>
      <p:pic>
        <p:nvPicPr>
          <p:cNvPr id="26" name="Picture 25"/>
          <p:cNvPicPr>
            <a:picLocks noChangeAspect="1"/>
          </p:cNvPicPr>
          <p:nvPr/>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34052" y="3942857"/>
            <a:ext cx="695847" cy="1115564"/>
          </a:xfrm>
          <a:prstGeom prst="rect">
            <a:avLst/>
          </a:prstGeom>
        </p:spPr>
      </p:pic>
      <p:pic>
        <p:nvPicPr>
          <p:cNvPr id="27" name="Picture 26"/>
          <p:cNvPicPr>
            <a:picLocks noChangeAspect="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12756" y="2846084"/>
            <a:ext cx="617485" cy="1260173"/>
          </a:xfrm>
          <a:prstGeom prst="rect">
            <a:avLst/>
          </a:prstGeom>
        </p:spPr>
      </p:pic>
      <p:pic>
        <p:nvPicPr>
          <p:cNvPr id="28" name="Picture 27"/>
          <p:cNvPicPr>
            <a:picLocks noChangeAspect="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834053" y="3110644"/>
            <a:ext cx="524539" cy="946044"/>
          </a:xfrm>
          <a:prstGeom prst="rect">
            <a:avLst/>
          </a:prstGeom>
        </p:spPr>
      </p:pic>
      <p:pic>
        <p:nvPicPr>
          <p:cNvPr id="29" name="Picture 28"/>
          <p:cNvPicPr>
            <a:picLocks noChangeAspect="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867107" y="2338434"/>
            <a:ext cx="537093" cy="1220666"/>
          </a:xfrm>
          <a:prstGeom prst="rect">
            <a:avLst/>
          </a:prstGeom>
        </p:spPr>
      </p:pic>
      <p:pic>
        <p:nvPicPr>
          <p:cNvPr id="30" name="Picture 29"/>
          <p:cNvPicPr>
            <a:picLocks noChangeAspect="1"/>
          </p:cNvPicPr>
          <p:nvPr/>
        </p:nvPicPr>
        <p:blipFill>
          <a:blip r:embed="rId1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47600" y="4540511"/>
            <a:ext cx="579000" cy="949180"/>
          </a:xfrm>
          <a:prstGeom prst="rect">
            <a:avLst/>
          </a:prstGeom>
        </p:spPr>
      </p:pic>
    </p:spTree>
    <p:extLst>
      <p:ext uri="{BB962C8B-B14F-4D97-AF65-F5344CB8AC3E}">
        <p14:creationId xmlns:p14="http://schemas.microsoft.com/office/powerpoint/2010/main" val="26957819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Everyone is Unique</a:t>
            </a:r>
          </a:p>
        </p:txBody>
      </p:sp>
      <p:sp>
        <p:nvSpPr>
          <p:cNvPr id="3" name="Content Placeholder 2"/>
          <p:cNvSpPr>
            <a:spLocks noGrp="1"/>
          </p:cNvSpPr>
          <p:nvPr>
            <p:ph idx="1"/>
          </p:nvPr>
        </p:nvSpPr>
        <p:spPr/>
        <p:txBody>
          <a:bodyPr>
            <a:normAutofit fontScale="92500" lnSpcReduction="10000"/>
          </a:bodyPr>
          <a:lstStyle/>
          <a:p>
            <a:r>
              <a:rPr lang="en-US" dirty="0" smtClean="0"/>
              <a:t>The interaction abilities of users may greatly vary.</a:t>
            </a:r>
          </a:p>
          <a:p>
            <a:pPr lvl="1"/>
            <a:r>
              <a:rPr lang="en-US" dirty="0" smtClean="0"/>
              <a:t>For instance, consider how a visually-impaired user interacts with a game;</a:t>
            </a:r>
          </a:p>
          <a:p>
            <a:pPr lvl="1"/>
            <a:r>
              <a:rPr lang="en-US" dirty="0" smtClean="0"/>
              <a:t>Next, consider how a motor-impaired user would interact with the same game;</a:t>
            </a:r>
          </a:p>
          <a:p>
            <a:pPr lvl="1"/>
            <a:r>
              <a:rPr lang="en-US" dirty="0" smtClean="0"/>
              <a:t>Finally, consider how you interact with the game.</a:t>
            </a:r>
          </a:p>
          <a:p>
            <a:r>
              <a:rPr lang="en-US" dirty="0" smtClean="0"/>
              <a:t>All these scenario are very different.</a:t>
            </a:r>
          </a:p>
          <a:p>
            <a:r>
              <a:rPr lang="en-US" dirty="0" smtClean="0"/>
              <a:t>Implementing </a:t>
            </a:r>
            <a:r>
              <a:rPr lang="en-US" dirty="0"/>
              <a:t>a game accessible to everyone is </a:t>
            </a:r>
            <a:r>
              <a:rPr lang="en-US" dirty="0" smtClean="0"/>
              <a:t>impossible.</a:t>
            </a:r>
            <a:br>
              <a:rPr lang="en-US" dirty="0" smtClean="0"/>
            </a:br>
            <a:r>
              <a:rPr lang="en-US" dirty="0" smtClean="0"/>
              <a:t>However</a:t>
            </a:r>
            <a:r>
              <a:rPr lang="en-US" dirty="0"/>
              <a:t>, the literature has shown it is possible to implement simple games </a:t>
            </a:r>
            <a:r>
              <a:rPr lang="en-US" dirty="0" smtClean="0"/>
              <a:t>accessible for </a:t>
            </a:r>
            <a:r>
              <a:rPr lang="en-US" dirty="0"/>
              <a:t>a wider </a:t>
            </a:r>
            <a:r>
              <a:rPr lang="en-US" dirty="0" smtClean="0"/>
              <a:t>public (for instance, Access Invaders</a:t>
            </a:r>
            <a:r>
              <a:rPr lang="en-US" dirty="0" smtClean="0"/>
              <a:t>).</a:t>
            </a:r>
          </a:p>
          <a:p>
            <a:r>
              <a:rPr lang="en-US" dirty="0"/>
              <a:t>So far, this guide covered output specialization in an IO free Game Logic.</a:t>
            </a:r>
            <a:br>
              <a:rPr lang="en-US" dirty="0"/>
            </a:br>
            <a:r>
              <a:rPr lang="en-US" dirty="0"/>
              <a:t>What if the game could further tailor itself to suit the interaction abilities of a group of users</a:t>
            </a:r>
            <a:r>
              <a:rPr lang="en-US" dirty="0" smtClean="0"/>
              <a:t>?</a:t>
            </a:r>
            <a:endParaRPr lang="en-US" dirty="0"/>
          </a:p>
        </p:txBody>
      </p:sp>
    </p:spTree>
    <p:extLst>
      <p:ext uri="{BB962C8B-B14F-4D97-AF65-F5344CB8AC3E}">
        <p14:creationId xmlns:p14="http://schemas.microsoft.com/office/powerpoint/2010/main" val="28717254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Component Specialization</a:t>
            </a:r>
            <a:endParaRPr lang="en-US" dirty="0"/>
          </a:p>
        </p:txBody>
      </p:sp>
      <p:sp>
        <p:nvSpPr>
          <p:cNvPr id="8" name="Oval 7"/>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0" name="Down Arrow 9"/>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3"/>
                <a:stretch>
                  <a:fillRect/>
                </a:stretch>
              </a:blipFill>
            </p:spPr>
            <p:txBody>
              <a:bodyPr/>
              <a:lstStyle/>
              <a:p>
                <a:r>
                  <a:rPr lang="pt-BR">
                    <a:noFill/>
                  </a:rPr>
                  <a:t> </a:t>
                </a:r>
              </a:p>
            </p:txBody>
          </p:sp>
        </mc:Fallback>
      </mc:AlternateContent>
      <p:pic>
        <p:nvPicPr>
          <p:cNvPr id="12" name="Picture 11"/>
          <p:cNvPicPr>
            <a:picLocks noChangeAspect="1"/>
          </p:cNvPicPr>
          <p:nvPr/>
        </p:nvPicPr>
        <p:blipFill>
          <a:blip r:embed="rId4">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3" name="Picture 12"/>
          <p:cNvPicPr>
            <a:picLocks noChangeAspect="1"/>
          </p:cNvPicPr>
          <p:nvPr/>
        </p:nvPicPr>
        <p:blipFill>
          <a:blip r:embed="rId5">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5" name="Picture 14"/>
          <p:cNvPicPr>
            <a:picLocks noChangeAspect="1"/>
          </p:cNvPicPr>
          <p:nvPr/>
        </p:nvPicPr>
        <p:blipFill>
          <a:blip r:embed="rId6">
            <a:duotone>
              <a:schemeClr val="accent3">
                <a:shade val="45000"/>
                <a:satMod val="135000"/>
              </a:schemeClr>
              <a:prstClr val="white"/>
            </a:duotone>
          </a:blip>
          <a:stretch>
            <a:fillRect/>
          </a:stretch>
        </p:blipFill>
        <p:spPr>
          <a:xfrm>
            <a:off x="1571528" y="4549666"/>
            <a:ext cx="1046526" cy="1049000"/>
          </a:xfrm>
          <a:prstGeom prst="rect">
            <a:avLst/>
          </a:prstGeom>
        </p:spPr>
      </p:pic>
      <p:pic>
        <p:nvPicPr>
          <p:cNvPr id="5" name="Picture 4"/>
          <p:cNvPicPr>
            <a:picLocks noChangeAspect="1"/>
          </p:cNvPicPr>
          <p:nvPr/>
        </p:nvPicPr>
        <p:blipFill>
          <a:blip r:embed="rId7">
            <a:duotone>
              <a:schemeClr val="accent3">
                <a:shade val="45000"/>
                <a:satMod val="135000"/>
              </a:schemeClr>
              <a:prstClr val="white"/>
            </a:duotone>
          </a:blip>
          <a:stretch>
            <a:fillRect/>
          </a:stretch>
        </p:blipFill>
        <p:spPr>
          <a:xfrm>
            <a:off x="899000" y="4326841"/>
            <a:ext cx="1089875" cy="1092452"/>
          </a:xfrm>
          <a:prstGeom prst="rect">
            <a:avLst/>
          </a:prstGeom>
        </p:spPr>
      </p:pic>
      <p:sp>
        <p:nvSpPr>
          <p:cNvPr id="18" name="Down Arrow 17"/>
          <p:cNvSpPr/>
          <p:nvPr/>
        </p:nvSpPr>
        <p:spPr>
          <a:xfrm rot="10800000">
            <a:off x="1312737" y="3652217"/>
            <a:ext cx="342900" cy="67561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9" name="Rectangle 18"/>
              <p:cNvSpPr/>
              <p:nvPr/>
            </p:nvSpPr>
            <p:spPr>
              <a:xfrm>
                <a:off x="1543722" y="3670048"/>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b="0" i="1" dirty="0" smtClean="0">
                              <a:solidFill>
                                <a:schemeClr val="bg1">
                                  <a:lumMod val="75000"/>
                                </a:schemeClr>
                              </a:solidFill>
                              <a:latin typeface="Cambria Math" panose="02040503050406030204" pitchFamily="18" charset="0"/>
                            </a:rPr>
                            <m:t>𝑎</m:t>
                          </m:r>
                        </m:e>
                      </m:acc>
                    </m:oMath>
                  </m:oMathPara>
                </a14:m>
                <a:endParaRPr lang="pt-BR" sz="3600" dirty="0">
                  <a:solidFill>
                    <a:schemeClr val="bg1">
                      <a:lumMod val="75000"/>
                    </a:schemeClr>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543722" y="3670048"/>
                <a:ext cx="582387" cy="707886"/>
              </a:xfrm>
              <a:prstGeom prst="rect">
                <a:avLst/>
              </a:prstGeom>
              <a:blipFill rotWithShape="0">
                <a:blip r:embed="rId8"/>
                <a:stretch>
                  <a:fillRect/>
                </a:stretch>
              </a:blipFill>
            </p:spPr>
            <p:txBody>
              <a:bodyPr/>
              <a:lstStyle/>
              <a:p>
                <a:r>
                  <a:rPr lang="pt-BR">
                    <a:noFill/>
                  </a:rPr>
                  <a:t> </a:t>
                </a:r>
              </a:p>
            </p:txBody>
          </p:sp>
        </mc:Fallback>
      </mc:AlternateContent>
      <p:pic>
        <p:nvPicPr>
          <p:cNvPr id="3" name="Picture 2"/>
          <p:cNvPicPr>
            <a:picLocks noChangeAspect="1"/>
          </p:cNvPicPr>
          <p:nvPr/>
        </p:nvPicPr>
        <p:blipFill>
          <a:blip r:embed="rId9">
            <a:duotone>
              <a:schemeClr val="accent3">
                <a:shade val="45000"/>
                <a:satMod val="135000"/>
              </a:schemeClr>
              <a:prstClr val="white"/>
            </a:duotone>
          </a:blip>
          <a:stretch>
            <a:fillRect/>
          </a:stretch>
        </p:blipFill>
        <p:spPr>
          <a:xfrm>
            <a:off x="620035" y="2833407"/>
            <a:ext cx="915910" cy="918075"/>
          </a:xfrm>
          <a:prstGeom prst="rect">
            <a:avLst/>
          </a:prstGeom>
        </p:spPr>
      </p:pic>
      <p:pic>
        <p:nvPicPr>
          <p:cNvPr id="17" name="Picture 16"/>
          <p:cNvPicPr>
            <a:picLocks noChangeAspect="1"/>
          </p:cNvPicPr>
          <p:nvPr/>
        </p:nvPicPr>
        <p:blipFill>
          <a:blip r:embed="rId9">
            <a:duotone>
              <a:schemeClr val="accent3">
                <a:shade val="45000"/>
                <a:satMod val="135000"/>
              </a:schemeClr>
              <a:prstClr val="white"/>
            </a:duotone>
          </a:blip>
          <a:stretch>
            <a:fillRect/>
          </a:stretch>
        </p:blipFill>
        <p:spPr>
          <a:xfrm>
            <a:off x="467629" y="4154785"/>
            <a:ext cx="915910" cy="918075"/>
          </a:xfrm>
          <a:prstGeom prst="rect">
            <a:avLst/>
          </a:prstGeom>
        </p:spPr>
      </p:pic>
      <p:pic>
        <p:nvPicPr>
          <p:cNvPr id="20" name="Picture 19"/>
          <p:cNvPicPr>
            <a:picLocks noChangeAspect="1"/>
          </p:cNvPicPr>
          <p:nvPr/>
        </p:nvPicPr>
        <p:blipFill>
          <a:blip r:embed="rId9">
            <a:duotone>
              <a:schemeClr val="accent3">
                <a:shade val="45000"/>
                <a:satMod val="135000"/>
              </a:schemeClr>
              <a:prstClr val="white"/>
            </a:duotone>
          </a:blip>
          <a:stretch>
            <a:fillRect/>
          </a:stretch>
        </p:blipFill>
        <p:spPr>
          <a:xfrm>
            <a:off x="1920846" y="4814189"/>
            <a:ext cx="915910" cy="918075"/>
          </a:xfrm>
          <a:prstGeom prst="rect">
            <a:avLst/>
          </a:prstGeom>
        </p:spPr>
      </p:pic>
      <p:pic>
        <p:nvPicPr>
          <p:cNvPr id="14" name="Picture 13"/>
          <p:cNvPicPr>
            <a:picLocks noChangeAspect="1"/>
          </p:cNvPicPr>
          <p:nvPr/>
        </p:nvPicPr>
        <p:blipFill>
          <a:blip r:embed="rId10">
            <a:duotone>
              <a:schemeClr val="accent3">
                <a:shade val="45000"/>
                <a:satMod val="135000"/>
              </a:schemeClr>
              <a:prstClr val="white"/>
            </a:duotone>
          </a:blip>
          <a:stretch>
            <a:fillRect/>
          </a:stretch>
        </p:blipFill>
        <p:spPr>
          <a:xfrm>
            <a:off x="1378103" y="3774912"/>
            <a:ext cx="1105918" cy="1108532"/>
          </a:xfrm>
          <a:prstGeom prst="rect">
            <a:avLst/>
          </a:prstGeom>
        </p:spPr>
      </p:pic>
      <p:pic>
        <p:nvPicPr>
          <p:cNvPr id="21" name="Picture 20"/>
          <p:cNvPicPr>
            <a:picLocks noChangeAspect="1"/>
          </p:cNvPicPr>
          <p:nvPr/>
        </p:nvPicPr>
        <p:blipFill>
          <a:blip r:embed="rId10">
            <a:duotone>
              <a:schemeClr val="accent3">
                <a:shade val="45000"/>
                <a:satMod val="135000"/>
              </a:schemeClr>
              <a:prstClr val="white"/>
            </a:duotone>
          </a:blip>
          <a:stretch>
            <a:fillRect/>
          </a:stretch>
        </p:blipFill>
        <p:spPr>
          <a:xfrm>
            <a:off x="1915446" y="2682020"/>
            <a:ext cx="1105918" cy="1108532"/>
          </a:xfrm>
          <a:prstGeom prst="rect">
            <a:avLst/>
          </a:prstGeom>
        </p:spPr>
      </p:pic>
      <p:pic>
        <p:nvPicPr>
          <p:cNvPr id="16" name="Picture 15"/>
          <p:cNvPicPr>
            <a:picLocks noChangeAspect="1"/>
          </p:cNvPicPr>
          <p:nvPr/>
        </p:nvPicPr>
        <p:blipFill>
          <a:blip r:embed="rId11">
            <a:duotone>
              <a:schemeClr val="accent3">
                <a:shade val="45000"/>
                <a:satMod val="135000"/>
              </a:schemeClr>
              <a:prstClr val="white"/>
            </a:duotone>
          </a:blip>
          <a:stretch>
            <a:fillRect/>
          </a:stretch>
        </p:blipFill>
        <p:spPr>
          <a:xfrm>
            <a:off x="714485" y="2568557"/>
            <a:ext cx="2521399" cy="3172455"/>
          </a:xfrm>
          <a:prstGeom prst="rect">
            <a:avLst/>
          </a:prstGeom>
        </p:spPr>
      </p:pic>
      <p:pic>
        <p:nvPicPr>
          <p:cNvPr id="23" name="Picture 22"/>
          <p:cNvPicPr>
            <a:picLocks noChangeAspect="1"/>
          </p:cNvPicPr>
          <p:nvPr/>
        </p:nvPicPr>
        <p:blipFill>
          <a:blip r:embed="rId12">
            <a:duotone>
              <a:schemeClr val="accent3">
                <a:shade val="45000"/>
                <a:satMod val="135000"/>
              </a:schemeClr>
              <a:prstClr val="white"/>
            </a:duotone>
          </a:blip>
          <a:stretch>
            <a:fillRect/>
          </a:stretch>
        </p:blipFill>
        <p:spPr>
          <a:xfrm>
            <a:off x="8716357" y="2833407"/>
            <a:ext cx="2967129" cy="2196025"/>
          </a:xfrm>
          <a:prstGeom prst="rect">
            <a:avLst/>
          </a:prstGeom>
        </p:spPr>
      </p:pic>
      <p:pic>
        <p:nvPicPr>
          <p:cNvPr id="25" name="Picture 24"/>
          <p:cNvPicPr>
            <a:picLocks noChangeAspect="1"/>
          </p:cNvPicPr>
          <p:nvPr/>
        </p:nvPicPr>
        <p:blipFill>
          <a:blip r:embed="rId13"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792355" y="4509327"/>
            <a:ext cx="561443" cy="1089860"/>
          </a:xfrm>
          <a:prstGeom prst="rect">
            <a:avLst/>
          </a:prstGeom>
        </p:spPr>
      </p:pic>
      <p:pic>
        <p:nvPicPr>
          <p:cNvPr id="26" name="Picture 25"/>
          <p:cNvPicPr>
            <a:picLocks noChangeAspect="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34052" y="3942857"/>
            <a:ext cx="695847" cy="1115564"/>
          </a:xfrm>
          <a:prstGeom prst="rect">
            <a:avLst/>
          </a:prstGeom>
        </p:spPr>
      </p:pic>
      <p:pic>
        <p:nvPicPr>
          <p:cNvPr id="27" name="Picture 26"/>
          <p:cNvPicPr>
            <a:picLocks noChangeAspect="1"/>
          </p:cNvPicPr>
          <p:nvPr/>
        </p:nvPicPr>
        <p:blipFill>
          <a:blip r:embed="rId15"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712756" y="2846084"/>
            <a:ext cx="617485" cy="1260173"/>
          </a:xfrm>
          <a:prstGeom prst="rect">
            <a:avLst/>
          </a:prstGeom>
        </p:spPr>
      </p:pic>
      <p:pic>
        <p:nvPicPr>
          <p:cNvPr id="28" name="Picture 27"/>
          <p:cNvPicPr>
            <a:picLocks noChangeAspect="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834053" y="3110644"/>
            <a:ext cx="524539" cy="946044"/>
          </a:xfrm>
          <a:prstGeom prst="rect">
            <a:avLst/>
          </a:prstGeom>
        </p:spPr>
      </p:pic>
      <p:pic>
        <p:nvPicPr>
          <p:cNvPr id="29" name="Picture 28"/>
          <p:cNvPicPr>
            <a:picLocks noChangeAspect="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867107" y="2338434"/>
            <a:ext cx="537093" cy="1220666"/>
          </a:xfrm>
          <a:prstGeom prst="rect">
            <a:avLst/>
          </a:prstGeom>
        </p:spPr>
      </p:pic>
      <p:pic>
        <p:nvPicPr>
          <p:cNvPr id="30" name="Picture 29"/>
          <p:cNvPicPr>
            <a:picLocks noChangeAspect="1"/>
          </p:cNvPicPr>
          <p:nvPr/>
        </p:nvPicPr>
        <p:blipFill>
          <a:blip r:embed="rId18"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047600" y="4540511"/>
            <a:ext cx="579000" cy="949180"/>
          </a:xfrm>
          <a:prstGeom prst="rect">
            <a:avLst/>
          </a:prstGeom>
        </p:spPr>
      </p:pic>
      <p:grpSp>
        <p:nvGrpSpPr>
          <p:cNvPr id="22" name="Group 21"/>
          <p:cNvGrpSpPr/>
          <p:nvPr/>
        </p:nvGrpSpPr>
        <p:grpSpPr>
          <a:xfrm>
            <a:off x="6170188" y="3813583"/>
            <a:ext cx="1631004" cy="1612640"/>
            <a:chOff x="6599313" y="4923722"/>
            <a:chExt cx="1899791" cy="1819959"/>
          </a:xfrm>
        </p:grpSpPr>
        <p:pic>
          <p:nvPicPr>
            <p:cNvPr id="32" name="Picture 31"/>
            <p:cNvPicPr>
              <a:picLocks noChangeAspect="1"/>
            </p:cNvPicPr>
            <p:nvPr/>
          </p:nvPicPr>
          <p:blipFill>
            <a:blip r:embed="rId19"/>
            <a:stretch>
              <a:fillRect/>
            </a:stretch>
          </p:blipFill>
          <p:spPr>
            <a:xfrm>
              <a:off x="6939165" y="5108857"/>
              <a:ext cx="1267680" cy="1346917"/>
            </a:xfrm>
            <a:prstGeom prst="rect">
              <a:avLst/>
            </a:prstGeom>
          </p:spPr>
        </p:pic>
        <p:sp>
          <p:nvSpPr>
            <p:cNvPr id="33" name="Oval 32"/>
            <p:cNvSpPr/>
            <p:nvPr/>
          </p:nvSpPr>
          <p:spPr>
            <a:xfrm>
              <a:off x="6599313" y="4923722"/>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p:cNvGrpSpPr/>
          <p:nvPr/>
        </p:nvGrpSpPr>
        <p:grpSpPr>
          <a:xfrm>
            <a:off x="5279853" y="2194026"/>
            <a:ext cx="1631004" cy="1612640"/>
            <a:chOff x="5073177" y="2131115"/>
            <a:chExt cx="1899791" cy="1819959"/>
          </a:xfrm>
        </p:grpSpPr>
        <p:sp>
          <p:nvSpPr>
            <p:cNvPr id="31" name="Oval 30"/>
            <p:cNvSpPr/>
            <p:nvPr/>
          </p:nvSpPr>
          <p:spPr>
            <a:xfrm>
              <a:off x="5073177" y="2131115"/>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p:cNvPicPr>
              <a:picLocks noChangeAspect="1"/>
            </p:cNvPicPr>
            <p:nvPr/>
          </p:nvPicPr>
          <p:blipFill>
            <a:blip r:embed="rId20"/>
            <a:stretch>
              <a:fillRect/>
            </a:stretch>
          </p:blipFill>
          <p:spPr>
            <a:xfrm>
              <a:off x="5202356" y="2403575"/>
              <a:ext cx="1738530" cy="1233840"/>
            </a:xfrm>
            <a:prstGeom prst="rect">
              <a:avLst/>
            </a:prstGeom>
          </p:spPr>
        </p:pic>
      </p:grpSp>
      <p:grpSp>
        <p:nvGrpSpPr>
          <p:cNvPr id="36" name="Group 35"/>
          <p:cNvGrpSpPr/>
          <p:nvPr/>
        </p:nvGrpSpPr>
        <p:grpSpPr>
          <a:xfrm>
            <a:off x="4365837" y="3790552"/>
            <a:ext cx="1631004" cy="1612640"/>
            <a:chOff x="4222686" y="3599347"/>
            <a:chExt cx="1899791" cy="1819959"/>
          </a:xfrm>
        </p:grpSpPr>
        <p:sp>
          <p:nvSpPr>
            <p:cNvPr id="34" name="Oval 33"/>
            <p:cNvSpPr/>
            <p:nvPr/>
          </p:nvSpPr>
          <p:spPr>
            <a:xfrm>
              <a:off x="4222686" y="3599347"/>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p:cNvPicPr>
              <a:picLocks noChangeAspect="1"/>
            </p:cNvPicPr>
            <p:nvPr/>
          </p:nvPicPr>
          <p:blipFill>
            <a:blip r:embed="rId21"/>
            <a:stretch>
              <a:fillRect/>
            </a:stretch>
          </p:blipFill>
          <p:spPr>
            <a:xfrm>
              <a:off x="4345781" y="3932543"/>
              <a:ext cx="1713150" cy="941280"/>
            </a:xfrm>
            <a:prstGeom prst="rect">
              <a:avLst/>
            </a:prstGeom>
          </p:spPr>
        </p:pic>
      </p:grpSp>
      <p:sp>
        <p:nvSpPr>
          <p:cNvPr id="38" name="Oval 37"/>
          <p:cNvSpPr/>
          <p:nvPr/>
        </p:nvSpPr>
        <p:spPr>
          <a:xfrm>
            <a:off x="352694" y="388343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p:cNvPicPr>
            <a:picLocks noChangeAspect="1"/>
          </p:cNvPicPr>
          <p:nvPr/>
        </p:nvPicPr>
        <p:blipFill>
          <a:blip r:embed="rId11"/>
          <a:stretch>
            <a:fillRect/>
          </a:stretch>
        </p:blipFill>
        <p:spPr>
          <a:xfrm>
            <a:off x="2359076" y="4062213"/>
            <a:ext cx="1061323" cy="1335370"/>
          </a:xfrm>
          <a:prstGeom prst="rect">
            <a:avLst/>
          </a:prstGeom>
        </p:spPr>
      </p:pic>
      <p:sp>
        <p:nvSpPr>
          <p:cNvPr id="40" name="Oval 39"/>
          <p:cNvSpPr/>
          <p:nvPr/>
        </p:nvSpPr>
        <p:spPr>
          <a:xfrm>
            <a:off x="1126934" y="228568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067179" y="387075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41"/>
          <p:cNvPicPr>
            <a:picLocks noChangeAspect="1"/>
          </p:cNvPicPr>
          <p:nvPr/>
        </p:nvPicPr>
        <p:blipFill>
          <a:blip r:embed="rId22"/>
          <a:stretch>
            <a:fillRect/>
          </a:stretch>
        </p:blipFill>
        <p:spPr>
          <a:xfrm>
            <a:off x="1454867" y="2478566"/>
            <a:ext cx="995094" cy="1252040"/>
          </a:xfrm>
          <a:prstGeom prst="rect">
            <a:avLst/>
          </a:prstGeom>
        </p:spPr>
      </p:pic>
      <p:pic>
        <p:nvPicPr>
          <p:cNvPr id="43" name="Picture 42"/>
          <p:cNvPicPr>
            <a:picLocks noChangeAspect="1"/>
          </p:cNvPicPr>
          <p:nvPr/>
        </p:nvPicPr>
        <p:blipFill>
          <a:blip r:embed="rId23"/>
          <a:stretch>
            <a:fillRect/>
          </a:stretch>
        </p:blipFill>
        <p:spPr>
          <a:xfrm>
            <a:off x="666033" y="4130739"/>
            <a:ext cx="995094" cy="1252040"/>
          </a:xfrm>
          <a:prstGeom prst="rect">
            <a:avLst/>
          </a:prstGeom>
        </p:spPr>
      </p:pic>
      <p:sp>
        <p:nvSpPr>
          <p:cNvPr id="44" name="Oval 43"/>
          <p:cNvSpPr/>
          <p:nvPr/>
        </p:nvSpPr>
        <p:spPr>
          <a:xfrm>
            <a:off x="9690364" y="3942857"/>
            <a:ext cx="1139041" cy="1182503"/>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9490858" y="2341115"/>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732197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Component Specialization</a:t>
            </a:r>
          </a:p>
        </p:txBody>
      </p:sp>
      <p:sp>
        <p:nvSpPr>
          <p:cNvPr id="3" name="Content Placeholder 2"/>
          <p:cNvSpPr>
            <a:spLocks noGrp="1"/>
          </p:cNvSpPr>
          <p:nvPr>
            <p:ph idx="1"/>
          </p:nvPr>
        </p:nvSpPr>
        <p:spPr/>
        <p:txBody>
          <a:bodyPr/>
          <a:lstStyle/>
          <a:p>
            <a:r>
              <a:rPr lang="en-US" dirty="0" smtClean="0"/>
              <a:t>As described previously, it is possible to attach output components to add stimuli output.</a:t>
            </a:r>
          </a:p>
          <a:p>
            <a:pPr lvl="1"/>
            <a:r>
              <a:rPr lang="en-US" dirty="0" smtClean="0"/>
              <a:t>It is equally possible to remove (or just not to attach) the component to remove a stimuli output.</a:t>
            </a:r>
          </a:p>
          <a:p>
            <a:r>
              <a:rPr lang="en-US" dirty="0" smtClean="0"/>
              <a:t>Thus, component specialization may aid implementing accessible versions of the game for some sensorial disabilities. For instance:</a:t>
            </a:r>
          </a:p>
          <a:p>
            <a:pPr lvl="1"/>
            <a:r>
              <a:rPr lang="en-US" dirty="0" smtClean="0"/>
              <a:t>A </a:t>
            </a:r>
            <a:r>
              <a:rPr lang="en-US" dirty="0" err="1" smtClean="0">
                <a:latin typeface="Consolas" panose="020B0609020204030204" pitchFamily="49" charset="0"/>
                <a:cs typeface="Consolas" panose="020B0609020204030204" pitchFamily="49" charset="0"/>
              </a:rPr>
              <a:t>D</a:t>
            </a:r>
            <a:r>
              <a:rPr lang="en-US" dirty="0" err="1" smtClean="0">
                <a:latin typeface="Consolas" panose="020B0609020204030204" pitchFamily="49" charset="0"/>
                <a:cs typeface="Consolas" panose="020B0609020204030204" pitchFamily="49" charset="0"/>
              </a:rPr>
              <a:t>rawable</a:t>
            </a:r>
            <a:r>
              <a:rPr lang="en-US" dirty="0" err="1" smtClean="0">
                <a:latin typeface="Consolas" panose="020B0609020204030204" pitchFamily="49" charset="0"/>
                <a:cs typeface="Consolas" panose="020B0609020204030204" pitchFamily="49" charset="0"/>
              </a:rPr>
              <a:t>C</a:t>
            </a:r>
            <a:r>
              <a:rPr lang="en-US" dirty="0" err="1" smtClean="0">
                <a:latin typeface="Consolas" panose="020B0609020204030204" pitchFamily="49" charset="0"/>
                <a:cs typeface="Consolas" panose="020B0609020204030204" pitchFamily="49" charset="0"/>
              </a:rPr>
              <a:t>omponent</a:t>
            </a:r>
            <a:r>
              <a:rPr lang="en-US" dirty="0" smtClean="0"/>
              <a:t> </a:t>
            </a:r>
            <a:r>
              <a:rPr lang="en-US" dirty="0" smtClean="0"/>
              <a:t>adds visual stimuli, whilst an </a:t>
            </a:r>
            <a:r>
              <a:rPr lang="en-US" dirty="0" err="1" smtClean="0">
                <a:latin typeface="Consolas" panose="020B0609020204030204" pitchFamily="49" charset="0"/>
                <a:cs typeface="Consolas" panose="020B0609020204030204" pitchFamily="49" charset="0"/>
              </a:rPr>
              <a:t>AudibleComponent</a:t>
            </a:r>
            <a:r>
              <a:rPr lang="en-US" dirty="0" smtClean="0"/>
              <a:t> </a:t>
            </a:r>
            <a:r>
              <a:rPr lang="en-US" dirty="0" smtClean="0"/>
              <a:t>adds aural stimuli.</a:t>
            </a:r>
          </a:p>
          <a:p>
            <a:pPr lvl="1"/>
            <a:r>
              <a:rPr lang="en-US" dirty="0" smtClean="0"/>
              <a:t>Increasing the scale of the </a:t>
            </a:r>
            <a:r>
              <a:rPr lang="en-US" dirty="0" err="1" smtClean="0">
                <a:latin typeface="Consolas" panose="020B0609020204030204" pitchFamily="49" charset="0"/>
                <a:cs typeface="Consolas" panose="020B0609020204030204" pitchFamily="49" charset="0"/>
              </a:rPr>
              <a:t>TransformableComponent</a:t>
            </a:r>
            <a:r>
              <a:rPr lang="en-US" dirty="0" smtClean="0"/>
              <a:t> aids creating extra-large models for low-vision users.</a:t>
            </a:r>
          </a:p>
        </p:txBody>
      </p:sp>
    </p:spTree>
    <p:extLst>
      <p:ext uri="{BB962C8B-B14F-4D97-AF65-F5344CB8AC3E}">
        <p14:creationId xmlns:p14="http://schemas.microsoft.com/office/powerpoint/2010/main" val="16935707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Component Specialization</a:t>
            </a:r>
          </a:p>
        </p:txBody>
      </p:sp>
      <p:sp>
        <p:nvSpPr>
          <p:cNvPr id="3" name="Content Placeholder 2"/>
          <p:cNvSpPr>
            <a:spLocks noGrp="1"/>
          </p:cNvSpPr>
          <p:nvPr>
            <p:ph idx="1"/>
          </p:nvPr>
        </p:nvSpPr>
        <p:spPr/>
        <p:txBody>
          <a:bodyPr>
            <a:normAutofit lnSpcReduction="10000"/>
          </a:bodyPr>
          <a:lstStyle/>
          <a:p>
            <a:r>
              <a:rPr lang="en-US" dirty="0" smtClean="0"/>
              <a:t>Tweaking the components data may also help for some disabilities. This kind of change is usually associated to gameplay changes and contributes to increase or decrease the game difficult. For instance:</a:t>
            </a:r>
          </a:p>
          <a:p>
            <a:pPr lvl="1"/>
            <a:r>
              <a:rPr lang="en-US" dirty="0" smtClean="0"/>
              <a:t>Power of projectiles;</a:t>
            </a:r>
          </a:p>
          <a:p>
            <a:pPr lvl="1"/>
            <a:r>
              <a:rPr lang="en-US" dirty="0" smtClean="0"/>
              <a:t>Speed of actors;</a:t>
            </a:r>
          </a:p>
          <a:p>
            <a:pPr lvl="1"/>
            <a:r>
              <a:rPr lang="en-US" dirty="0" smtClean="0"/>
              <a:t>AI helpers.</a:t>
            </a:r>
          </a:p>
          <a:p>
            <a:r>
              <a:rPr lang="en-US" dirty="0" smtClean="0"/>
              <a:t>It is important to note that removing an output component or tweaking the data will usually not be enough to automatically create an accessible version of the game.</a:t>
            </a:r>
          </a:p>
          <a:p>
            <a:pPr lvl="1"/>
            <a:r>
              <a:rPr lang="en-US" dirty="0" smtClean="0"/>
              <a:t>However, it offers a starting point – and not having to re-implement the Game Logic is usually an advantage.</a:t>
            </a:r>
          </a:p>
          <a:p>
            <a:pPr lvl="1"/>
            <a:endParaRPr lang="en-US" dirty="0" smtClean="0"/>
          </a:p>
        </p:txBody>
      </p:sp>
    </p:spTree>
    <p:extLst>
      <p:ext uri="{BB962C8B-B14F-4D97-AF65-F5344CB8AC3E}">
        <p14:creationId xmlns:p14="http://schemas.microsoft.com/office/powerpoint/2010/main" val="33875286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Component Specialization</a:t>
            </a:r>
          </a:p>
        </p:txBody>
      </p:sp>
      <p:sp>
        <p:nvSpPr>
          <p:cNvPr id="5" name="Rectangle 2"/>
          <p:cNvSpPr>
            <a:spLocks noChangeArrowheads="1"/>
          </p:cNvSpPr>
          <p:nvPr/>
        </p:nvSpPr>
        <p:spPr bwMode="auto">
          <a:xfrm>
            <a:off x="241300" y="1549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graphicFrame>
        <p:nvGraphicFramePr>
          <p:cNvPr id="8" name="Object 7"/>
          <p:cNvGraphicFramePr>
            <a:graphicFrameLocks noChangeAspect="1"/>
          </p:cNvGraphicFramePr>
          <p:nvPr>
            <p:extLst>
              <p:ext uri="{D42A27DB-BD31-4B8C-83A1-F6EECF244321}">
                <p14:modId xmlns:p14="http://schemas.microsoft.com/office/powerpoint/2010/main" val="2571725222"/>
              </p:ext>
            </p:extLst>
          </p:nvPr>
        </p:nvGraphicFramePr>
        <p:xfrm>
          <a:off x="241300" y="1549400"/>
          <a:ext cx="5400675" cy="2428875"/>
        </p:xfrm>
        <a:graphic>
          <a:graphicData uri="http://schemas.openxmlformats.org/presentationml/2006/ole">
            <mc:AlternateContent xmlns:mc="http://schemas.openxmlformats.org/markup-compatibility/2006">
              <mc:Choice xmlns:v="urn:schemas-microsoft-com:vml" Requires="v">
                <p:oleObj spid="_x0000_s1076" name="Visio" r:id="rId3" imgW="5981700" imgH="2695485" progId="Visio.Drawing.15">
                  <p:embed/>
                </p:oleObj>
              </mc:Choice>
              <mc:Fallback>
                <p:oleObj name="Visio" r:id="rId3" imgW="5981700" imgH="269548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300" y="1549400"/>
                        <a:ext cx="5400675" cy="2428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4"/>
          <p:cNvSpPr>
            <a:spLocks noChangeArrowheads="1"/>
          </p:cNvSpPr>
          <p:nvPr/>
        </p:nvSpPr>
        <p:spPr bwMode="auto">
          <a:xfrm>
            <a:off x="5953125" y="15303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graphicFrame>
        <p:nvGraphicFramePr>
          <p:cNvPr id="10" name="Object 9"/>
          <p:cNvGraphicFramePr>
            <a:graphicFrameLocks noChangeAspect="1"/>
          </p:cNvGraphicFramePr>
          <p:nvPr>
            <p:extLst>
              <p:ext uri="{D42A27DB-BD31-4B8C-83A1-F6EECF244321}">
                <p14:modId xmlns:p14="http://schemas.microsoft.com/office/powerpoint/2010/main" val="215597440"/>
              </p:ext>
            </p:extLst>
          </p:nvPr>
        </p:nvGraphicFramePr>
        <p:xfrm>
          <a:off x="6283325" y="1530350"/>
          <a:ext cx="5400675" cy="2447925"/>
        </p:xfrm>
        <a:graphic>
          <a:graphicData uri="http://schemas.openxmlformats.org/presentationml/2006/ole">
            <mc:AlternateContent xmlns:mc="http://schemas.openxmlformats.org/markup-compatibility/2006">
              <mc:Choice xmlns:v="urn:schemas-microsoft-com:vml" Requires="v">
                <p:oleObj spid="_x0000_s1077" name="Visio" r:id="rId5" imgW="5943600" imgH="2695485" progId="Visio.Drawing.15">
                  <p:embed/>
                </p:oleObj>
              </mc:Choice>
              <mc:Fallback>
                <p:oleObj name="Visio" r:id="rId5" imgW="5943600" imgH="2695485"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3325" y="1530350"/>
                        <a:ext cx="5400675" cy="2447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6"/>
          <p:cNvSpPr>
            <a:spLocks noChangeArrowheads="1"/>
          </p:cNvSpPr>
          <p:nvPr/>
        </p:nvSpPr>
        <p:spPr bwMode="auto">
          <a:xfrm>
            <a:off x="2689225" y="33670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graphicFrame>
        <p:nvGraphicFramePr>
          <p:cNvPr id="12" name="Object 11"/>
          <p:cNvGraphicFramePr>
            <a:graphicFrameLocks noChangeAspect="1"/>
          </p:cNvGraphicFramePr>
          <p:nvPr>
            <p:extLst>
              <p:ext uri="{D42A27DB-BD31-4B8C-83A1-F6EECF244321}">
                <p14:modId xmlns:p14="http://schemas.microsoft.com/office/powerpoint/2010/main" val="3947112147"/>
              </p:ext>
            </p:extLst>
          </p:nvPr>
        </p:nvGraphicFramePr>
        <p:xfrm>
          <a:off x="2689225" y="3430588"/>
          <a:ext cx="5400675" cy="3238500"/>
        </p:xfrm>
        <a:graphic>
          <a:graphicData uri="http://schemas.openxmlformats.org/presentationml/2006/ole">
            <mc:AlternateContent xmlns:mc="http://schemas.openxmlformats.org/markup-compatibility/2006">
              <mc:Choice xmlns:v="urn:schemas-microsoft-com:vml" Requires="v">
                <p:oleObj spid="_x0000_s1078" name="Visio" r:id="rId7" imgW="5981700" imgH="3591015" progId="Visio.Drawing.15">
                  <p:embed/>
                </p:oleObj>
              </mc:Choice>
              <mc:Fallback>
                <p:oleObj name="Visio" r:id="rId7" imgW="5981700" imgH="3591015" progId="Visio.Drawing.15">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9225" y="3430588"/>
                        <a:ext cx="5400675" cy="323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29275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Goals</a:t>
            </a:r>
            <a:endParaRPr lang="en-US" dirty="0"/>
          </a:p>
        </p:txBody>
      </p:sp>
      <p:sp>
        <p:nvSpPr>
          <p:cNvPr id="3" name="Content Placeholder 2"/>
          <p:cNvSpPr>
            <a:spLocks noGrp="1"/>
          </p:cNvSpPr>
          <p:nvPr>
            <p:ph idx="1"/>
          </p:nvPr>
        </p:nvSpPr>
        <p:spPr/>
        <p:txBody>
          <a:bodyPr/>
          <a:lstStyle/>
          <a:p>
            <a:r>
              <a:rPr lang="en-US" dirty="0" err="1" smtClean="0"/>
              <a:t>UGE</a:t>
            </a:r>
            <a:r>
              <a:rPr lang="en-US" dirty="0" smtClean="0"/>
              <a:t> goals </a:t>
            </a:r>
            <a:r>
              <a:rPr lang="en-US" dirty="0" smtClean="0"/>
              <a:t>are to:</a:t>
            </a:r>
          </a:p>
          <a:p>
            <a:pPr lvl="1"/>
            <a:r>
              <a:rPr lang="en-US" dirty="0" smtClean="0"/>
              <a:t>Help games to provide an accessible, enjoyable experience for users with different interactions needs and abilities.</a:t>
            </a:r>
          </a:p>
          <a:p>
            <a:pPr lvl="1"/>
            <a:r>
              <a:rPr lang="en-US" dirty="0"/>
              <a:t>Offer extensible, flexible run-time specialization;</a:t>
            </a:r>
          </a:p>
          <a:p>
            <a:pPr lvl="1"/>
            <a:r>
              <a:rPr lang="en-US" dirty="0" smtClean="0"/>
              <a:t>Ease the creation of configurable, tailor-able game content by:</a:t>
            </a:r>
          </a:p>
          <a:p>
            <a:pPr lvl="2"/>
            <a:r>
              <a:rPr lang="en-US" dirty="0" smtClean="0"/>
              <a:t>Offering customizable input and output;</a:t>
            </a:r>
          </a:p>
          <a:p>
            <a:pPr lvl="2"/>
            <a:r>
              <a:rPr lang="en-US" dirty="0" smtClean="0"/>
              <a:t>Ease automation of game input;</a:t>
            </a:r>
          </a:p>
          <a:p>
            <a:pPr lvl="2"/>
            <a:r>
              <a:rPr lang="en-US" dirty="0" smtClean="0"/>
              <a:t>Allowing users to customize the game to their abilities.</a:t>
            </a:r>
          </a:p>
          <a:p>
            <a:pPr lvl="1"/>
            <a:r>
              <a:rPr lang="en-US" dirty="0"/>
              <a:t>Reuse as much as possible Game Logic code;</a:t>
            </a:r>
          </a:p>
          <a:p>
            <a:pPr lvl="1"/>
            <a:r>
              <a:rPr lang="en-US" dirty="0" smtClean="0"/>
              <a:t>Ease adapting  the game for different disabilities and user needs using configurable player profiles.</a:t>
            </a:r>
          </a:p>
        </p:txBody>
      </p:sp>
    </p:spTree>
    <p:extLst>
      <p:ext uri="{BB962C8B-B14F-4D97-AF65-F5344CB8AC3E}">
        <p14:creationId xmlns:p14="http://schemas.microsoft.com/office/powerpoint/2010/main" val="28365282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Event Specialization</a:t>
            </a:r>
            <a:endParaRPr lang="en-US" dirty="0"/>
          </a:p>
        </p:txBody>
      </p:sp>
      <p:sp>
        <p:nvSpPr>
          <p:cNvPr id="8" name="Oval 7"/>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0" name="Down Arrow 9"/>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3"/>
                <a:stretch>
                  <a:fillRect/>
                </a:stretch>
              </a:blipFill>
            </p:spPr>
            <p:txBody>
              <a:bodyPr/>
              <a:lstStyle/>
              <a:p>
                <a:r>
                  <a:rPr lang="pt-BR">
                    <a:noFill/>
                  </a:rPr>
                  <a:t> </a:t>
                </a:r>
              </a:p>
            </p:txBody>
          </p:sp>
        </mc:Fallback>
      </mc:AlternateContent>
      <p:pic>
        <p:nvPicPr>
          <p:cNvPr id="12" name="Picture 11"/>
          <p:cNvPicPr>
            <a:picLocks noChangeAspect="1"/>
          </p:cNvPicPr>
          <p:nvPr/>
        </p:nvPicPr>
        <p:blipFill>
          <a:blip r:embed="rId4">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3" name="Picture 12"/>
          <p:cNvPicPr>
            <a:picLocks noChangeAspect="1"/>
          </p:cNvPicPr>
          <p:nvPr/>
        </p:nvPicPr>
        <p:blipFill>
          <a:blip r:embed="rId5">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5" name="Picture 14"/>
          <p:cNvPicPr>
            <a:picLocks noChangeAspect="1"/>
          </p:cNvPicPr>
          <p:nvPr/>
        </p:nvPicPr>
        <p:blipFill>
          <a:blip r:embed="rId6">
            <a:duotone>
              <a:schemeClr val="accent3">
                <a:shade val="45000"/>
                <a:satMod val="135000"/>
              </a:schemeClr>
              <a:prstClr val="white"/>
            </a:duotone>
          </a:blip>
          <a:stretch>
            <a:fillRect/>
          </a:stretch>
        </p:blipFill>
        <p:spPr>
          <a:xfrm>
            <a:off x="1571528" y="4549666"/>
            <a:ext cx="1046526" cy="1049000"/>
          </a:xfrm>
          <a:prstGeom prst="rect">
            <a:avLst/>
          </a:prstGeom>
        </p:spPr>
      </p:pic>
      <p:pic>
        <p:nvPicPr>
          <p:cNvPr id="5" name="Picture 4"/>
          <p:cNvPicPr>
            <a:picLocks noChangeAspect="1"/>
          </p:cNvPicPr>
          <p:nvPr/>
        </p:nvPicPr>
        <p:blipFill>
          <a:blip r:embed="rId7">
            <a:duotone>
              <a:schemeClr val="accent3">
                <a:shade val="45000"/>
                <a:satMod val="135000"/>
              </a:schemeClr>
              <a:prstClr val="white"/>
            </a:duotone>
          </a:blip>
          <a:stretch>
            <a:fillRect/>
          </a:stretch>
        </p:blipFill>
        <p:spPr>
          <a:xfrm>
            <a:off x="899000" y="4326841"/>
            <a:ext cx="1089875" cy="1092452"/>
          </a:xfrm>
          <a:prstGeom prst="rect">
            <a:avLst/>
          </a:prstGeom>
        </p:spPr>
      </p:pic>
      <p:sp>
        <p:nvSpPr>
          <p:cNvPr id="18" name="Down Arrow 17"/>
          <p:cNvSpPr/>
          <p:nvPr/>
        </p:nvSpPr>
        <p:spPr>
          <a:xfrm rot="10800000">
            <a:off x="1312737" y="3652217"/>
            <a:ext cx="342900" cy="67561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9" name="Rectangle 18"/>
              <p:cNvSpPr/>
              <p:nvPr/>
            </p:nvSpPr>
            <p:spPr>
              <a:xfrm>
                <a:off x="1543722" y="3670048"/>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b="0" i="1" dirty="0" smtClean="0">
                              <a:solidFill>
                                <a:schemeClr val="bg1">
                                  <a:lumMod val="75000"/>
                                </a:schemeClr>
                              </a:solidFill>
                              <a:latin typeface="Cambria Math" panose="02040503050406030204" pitchFamily="18" charset="0"/>
                            </a:rPr>
                            <m:t>𝑎</m:t>
                          </m:r>
                        </m:e>
                      </m:acc>
                    </m:oMath>
                  </m:oMathPara>
                </a14:m>
                <a:endParaRPr lang="pt-BR" sz="3600" dirty="0">
                  <a:solidFill>
                    <a:schemeClr val="bg1">
                      <a:lumMod val="75000"/>
                    </a:schemeClr>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543722" y="3670048"/>
                <a:ext cx="582387" cy="707886"/>
              </a:xfrm>
              <a:prstGeom prst="rect">
                <a:avLst/>
              </a:prstGeom>
              <a:blipFill rotWithShape="0">
                <a:blip r:embed="rId8"/>
                <a:stretch>
                  <a:fillRect/>
                </a:stretch>
              </a:blipFill>
            </p:spPr>
            <p:txBody>
              <a:bodyPr/>
              <a:lstStyle/>
              <a:p>
                <a:r>
                  <a:rPr lang="pt-BR">
                    <a:noFill/>
                  </a:rPr>
                  <a:t> </a:t>
                </a:r>
              </a:p>
            </p:txBody>
          </p:sp>
        </mc:Fallback>
      </mc:AlternateContent>
      <p:pic>
        <p:nvPicPr>
          <p:cNvPr id="3" name="Picture 2"/>
          <p:cNvPicPr>
            <a:picLocks noChangeAspect="1"/>
          </p:cNvPicPr>
          <p:nvPr/>
        </p:nvPicPr>
        <p:blipFill>
          <a:blip r:embed="rId9">
            <a:duotone>
              <a:schemeClr val="accent3">
                <a:shade val="45000"/>
                <a:satMod val="135000"/>
              </a:schemeClr>
              <a:prstClr val="white"/>
            </a:duotone>
          </a:blip>
          <a:stretch>
            <a:fillRect/>
          </a:stretch>
        </p:blipFill>
        <p:spPr>
          <a:xfrm>
            <a:off x="620035" y="2833407"/>
            <a:ext cx="915910" cy="918075"/>
          </a:xfrm>
          <a:prstGeom prst="rect">
            <a:avLst/>
          </a:prstGeom>
        </p:spPr>
      </p:pic>
      <p:pic>
        <p:nvPicPr>
          <p:cNvPr id="17" name="Picture 16"/>
          <p:cNvPicPr>
            <a:picLocks noChangeAspect="1"/>
          </p:cNvPicPr>
          <p:nvPr/>
        </p:nvPicPr>
        <p:blipFill>
          <a:blip r:embed="rId9">
            <a:duotone>
              <a:schemeClr val="accent3">
                <a:shade val="45000"/>
                <a:satMod val="135000"/>
              </a:schemeClr>
              <a:prstClr val="white"/>
            </a:duotone>
          </a:blip>
          <a:stretch>
            <a:fillRect/>
          </a:stretch>
        </p:blipFill>
        <p:spPr>
          <a:xfrm>
            <a:off x="467629" y="4154785"/>
            <a:ext cx="915910" cy="918075"/>
          </a:xfrm>
          <a:prstGeom prst="rect">
            <a:avLst/>
          </a:prstGeom>
        </p:spPr>
      </p:pic>
      <p:pic>
        <p:nvPicPr>
          <p:cNvPr id="20" name="Picture 19"/>
          <p:cNvPicPr>
            <a:picLocks noChangeAspect="1"/>
          </p:cNvPicPr>
          <p:nvPr/>
        </p:nvPicPr>
        <p:blipFill>
          <a:blip r:embed="rId9">
            <a:duotone>
              <a:schemeClr val="accent3">
                <a:shade val="45000"/>
                <a:satMod val="135000"/>
              </a:schemeClr>
              <a:prstClr val="white"/>
            </a:duotone>
          </a:blip>
          <a:stretch>
            <a:fillRect/>
          </a:stretch>
        </p:blipFill>
        <p:spPr>
          <a:xfrm>
            <a:off x="1920846" y="4814189"/>
            <a:ext cx="915910" cy="918075"/>
          </a:xfrm>
          <a:prstGeom prst="rect">
            <a:avLst/>
          </a:prstGeom>
        </p:spPr>
      </p:pic>
      <p:pic>
        <p:nvPicPr>
          <p:cNvPr id="14" name="Picture 13"/>
          <p:cNvPicPr>
            <a:picLocks noChangeAspect="1"/>
          </p:cNvPicPr>
          <p:nvPr/>
        </p:nvPicPr>
        <p:blipFill>
          <a:blip r:embed="rId10">
            <a:duotone>
              <a:schemeClr val="accent3">
                <a:shade val="45000"/>
                <a:satMod val="135000"/>
              </a:schemeClr>
              <a:prstClr val="white"/>
            </a:duotone>
          </a:blip>
          <a:stretch>
            <a:fillRect/>
          </a:stretch>
        </p:blipFill>
        <p:spPr>
          <a:xfrm>
            <a:off x="1378103" y="3774912"/>
            <a:ext cx="1105918" cy="1108532"/>
          </a:xfrm>
          <a:prstGeom prst="rect">
            <a:avLst/>
          </a:prstGeom>
        </p:spPr>
      </p:pic>
      <p:pic>
        <p:nvPicPr>
          <p:cNvPr id="21" name="Picture 20"/>
          <p:cNvPicPr>
            <a:picLocks noChangeAspect="1"/>
          </p:cNvPicPr>
          <p:nvPr/>
        </p:nvPicPr>
        <p:blipFill>
          <a:blip r:embed="rId10">
            <a:duotone>
              <a:schemeClr val="accent3">
                <a:shade val="45000"/>
                <a:satMod val="135000"/>
              </a:schemeClr>
              <a:prstClr val="white"/>
            </a:duotone>
          </a:blip>
          <a:stretch>
            <a:fillRect/>
          </a:stretch>
        </p:blipFill>
        <p:spPr>
          <a:xfrm>
            <a:off x="1915446" y="2682020"/>
            <a:ext cx="1105918" cy="1108532"/>
          </a:xfrm>
          <a:prstGeom prst="rect">
            <a:avLst/>
          </a:prstGeom>
        </p:spPr>
      </p:pic>
      <p:pic>
        <p:nvPicPr>
          <p:cNvPr id="16" name="Picture 15"/>
          <p:cNvPicPr>
            <a:picLocks noChangeAspect="1"/>
          </p:cNvPicPr>
          <p:nvPr/>
        </p:nvPicPr>
        <p:blipFill>
          <a:blip r:embed="rId11">
            <a:duotone>
              <a:schemeClr val="accent3">
                <a:shade val="45000"/>
                <a:satMod val="135000"/>
              </a:schemeClr>
              <a:prstClr val="white"/>
            </a:duotone>
          </a:blip>
          <a:stretch>
            <a:fillRect/>
          </a:stretch>
        </p:blipFill>
        <p:spPr>
          <a:xfrm>
            <a:off x="714485" y="2568557"/>
            <a:ext cx="2521399" cy="3172455"/>
          </a:xfrm>
          <a:prstGeom prst="rect">
            <a:avLst/>
          </a:prstGeom>
        </p:spPr>
      </p:pic>
      <p:pic>
        <p:nvPicPr>
          <p:cNvPr id="23" name="Picture 22"/>
          <p:cNvPicPr>
            <a:picLocks noChangeAspect="1"/>
          </p:cNvPicPr>
          <p:nvPr/>
        </p:nvPicPr>
        <p:blipFill>
          <a:blip r:embed="rId12">
            <a:duotone>
              <a:schemeClr val="accent3">
                <a:shade val="45000"/>
                <a:satMod val="135000"/>
              </a:schemeClr>
              <a:prstClr val="white"/>
            </a:duotone>
          </a:blip>
          <a:stretch>
            <a:fillRect/>
          </a:stretch>
        </p:blipFill>
        <p:spPr>
          <a:xfrm>
            <a:off x="8716357" y="2833407"/>
            <a:ext cx="2967129" cy="2196025"/>
          </a:xfrm>
          <a:prstGeom prst="rect">
            <a:avLst/>
          </a:prstGeom>
        </p:spPr>
      </p:pic>
      <p:pic>
        <p:nvPicPr>
          <p:cNvPr id="25" name="Picture 24"/>
          <p:cNvPicPr>
            <a:picLocks noChangeAspect="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92355" y="4509327"/>
            <a:ext cx="561443" cy="1089860"/>
          </a:xfrm>
          <a:prstGeom prst="rect">
            <a:avLst/>
          </a:prstGeom>
        </p:spPr>
      </p:pic>
      <p:pic>
        <p:nvPicPr>
          <p:cNvPr id="26" name="Picture 25"/>
          <p:cNvPicPr>
            <a:picLocks noChangeAspect="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34052" y="3942857"/>
            <a:ext cx="695847" cy="1115564"/>
          </a:xfrm>
          <a:prstGeom prst="rect">
            <a:avLst/>
          </a:prstGeom>
        </p:spPr>
      </p:pic>
      <p:pic>
        <p:nvPicPr>
          <p:cNvPr id="27" name="Picture 26"/>
          <p:cNvPicPr>
            <a:picLocks noChangeAspect="1"/>
          </p:cNvPicPr>
          <p:nvPr/>
        </p:nvPicPr>
        <p:blipFill>
          <a:blip r:embed="rId15"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712756" y="2846084"/>
            <a:ext cx="617485" cy="1260173"/>
          </a:xfrm>
          <a:prstGeom prst="rect">
            <a:avLst/>
          </a:prstGeom>
        </p:spPr>
      </p:pic>
      <p:pic>
        <p:nvPicPr>
          <p:cNvPr id="28" name="Picture 27"/>
          <p:cNvPicPr>
            <a:picLocks noChangeAspect="1"/>
          </p:cNvPicPr>
          <p:nvPr/>
        </p:nvPicPr>
        <p:blipFill>
          <a:blip r:embed="rId16"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834053" y="3110644"/>
            <a:ext cx="524539" cy="946044"/>
          </a:xfrm>
          <a:prstGeom prst="rect">
            <a:avLst/>
          </a:prstGeom>
        </p:spPr>
      </p:pic>
      <p:pic>
        <p:nvPicPr>
          <p:cNvPr id="29" name="Picture 28"/>
          <p:cNvPicPr>
            <a:picLocks noChangeAspect="1"/>
          </p:cNvPicPr>
          <p:nvPr/>
        </p:nvPicPr>
        <p:blipFill>
          <a:blip r:embed="rId17"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867107" y="2338434"/>
            <a:ext cx="537093" cy="1220666"/>
          </a:xfrm>
          <a:prstGeom prst="rect">
            <a:avLst/>
          </a:prstGeom>
        </p:spPr>
      </p:pic>
      <p:pic>
        <p:nvPicPr>
          <p:cNvPr id="30" name="Picture 29"/>
          <p:cNvPicPr>
            <a:picLocks noChangeAspect="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47600" y="4540511"/>
            <a:ext cx="579000" cy="949180"/>
          </a:xfrm>
          <a:prstGeom prst="rect">
            <a:avLst/>
          </a:prstGeom>
        </p:spPr>
      </p:pic>
      <p:grpSp>
        <p:nvGrpSpPr>
          <p:cNvPr id="22" name="Group 21"/>
          <p:cNvGrpSpPr/>
          <p:nvPr/>
        </p:nvGrpSpPr>
        <p:grpSpPr>
          <a:xfrm>
            <a:off x="6170188" y="3813583"/>
            <a:ext cx="1631004" cy="1612640"/>
            <a:chOff x="6599313" y="4923722"/>
            <a:chExt cx="1899791" cy="1819959"/>
          </a:xfrm>
        </p:grpSpPr>
        <p:pic>
          <p:nvPicPr>
            <p:cNvPr id="32" name="Picture 31"/>
            <p:cNvPicPr>
              <a:picLocks noChangeAspect="1"/>
            </p:cNvPicPr>
            <p:nvPr/>
          </p:nvPicPr>
          <p:blipFill>
            <a:blip r:embed="rId19"/>
            <a:stretch>
              <a:fillRect/>
            </a:stretch>
          </p:blipFill>
          <p:spPr>
            <a:xfrm>
              <a:off x="6939165" y="5108857"/>
              <a:ext cx="1267680" cy="1346917"/>
            </a:xfrm>
            <a:prstGeom prst="rect">
              <a:avLst/>
            </a:prstGeom>
          </p:spPr>
        </p:pic>
        <p:sp>
          <p:nvSpPr>
            <p:cNvPr id="33" name="Oval 32"/>
            <p:cNvSpPr/>
            <p:nvPr/>
          </p:nvSpPr>
          <p:spPr>
            <a:xfrm>
              <a:off x="6599313" y="4923722"/>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p:cNvGrpSpPr/>
          <p:nvPr/>
        </p:nvGrpSpPr>
        <p:grpSpPr>
          <a:xfrm>
            <a:off x="5279853" y="2194026"/>
            <a:ext cx="1631004" cy="1612640"/>
            <a:chOff x="5073177" y="2131115"/>
            <a:chExt cx="1899791" cy="1819959"/>
          </a:xfrm>
        </p:grpSpPr>
        <p:sp>
          <p:nvSpPr>
            <p:cNvPr id="31" name="Oval 30"/>
            <p:cNvSpPr/>
            <p:nvPr/>
          </p:nvSpPr>
          <p:spPr>
            <a:xfrm>
              <a:off x="5073177" y="2131115"/>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p:cNvPicPr>
              <a:picLocks noChangeAspect="1"/>
            </p:cNvPicPr>
            <p:nvPr/>
          </p:nvPicPr>
          <p:blipFill>
            <a:blip r:embed="rId20"/>
            <a:stretch>
              <a:fillRect/>
            </a:stretch>
          </p:blipFill>
          <p:spPr>
            <a:xfrm>
              <a:off x="5202356" y="2403575"/>
              <a:ext cx="1738530" cy="1233840"/>
            </a:xfrm>
            <a:prstGeom prst="rect">
              <a:avLst/>
            </a:prstGeom>
          </p:spPr>
        </p:pic>
      </p:grpSp>
      <p:grpSp>
        <p:nvGrpSpPr>
          <p:cNvPr id="36" name="Group 35"/>
          <p:cNvGrpSpPr/>
          <p:nvPr/>
        </p:nvGrpSpPr>
        <p:grpSpPr>
          <a:xfrm>
            <a:off x="4365837" y="3790552"/>
            <a:ext cx="1631004" cy="1612640"/>
            <a:chOff x="4222686" y="3599347"/>
            <a:chExt cx="1899791" cy="1819959"/>
          </a:xfrm>
        </p:grpSpPr>
        <p:sp>
          <p:nvSpPr>
            <p:cNvPr id="34" name="Oval 33"/>
            <p:cNvSpPr/>
            <p:nvPr/>
          </p:nvSpPr>
          <p:spPr>
            <a:xfrm>
              <a:off x="4222686" y="3599347"/>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p:cNvPicPr>
              <a:picLocks noChangeAspect="1"/>
            </p:cNvPicPr>
            <p:nvPr/>
          </p:nvPicPr>
          <p:blipFill>
            <a:blip r:embed="rId21"/>
            <a:stretch>
              <a:fillRect/>
            </a:stretch>
          </p:blipFill>
          <p:spPr>
            <a:xfrm>
              <a:off x="4345781" y="3932543"/>
              <a:ext cx="1713150" cy="941280"/>
            </a:xfrm>
            <a:prstGeom prst="rect">
              <a:avLst/>
            </a:prstGeom>
          </p:spPr>
        </p:pic>
      </p:grpSp>
      <p:sp>
        <p:nvSpPr>
          <p:cNvPr id="38" name="Oval 37"/>
          <p:cNvSpPr/>
          <p:nvPr/>
        </p:nvSpPr>
        <p:spPr>
          <a:xfrm>
            <a:off x="352694" y="388343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p:cNvPicPr>
            <a:picLocks noChangeAspect="1"/>
          </p:cNvPicPr>
          <p:nvPr/>
        </p:nvPicPr>
        <p:blipFill>
          <a:blip r:embed="rId11"/>
          <a:stretch>
            <a:fillRect/>
          </a:stretch>
        </p:blipFill>
        <p:spPr>
          <a:xfrm>
            <a:off x="2359076" y="4062213"/>
            <a:ext cx="1061323" cy="1335370"/>
          </a:xfrm>
          <a:prstGeom prst="rect">
            <a:avLst/>
          </a:prstGeom>
        </p:spPr>
      </p:pic>
      <p:sp>
        <p:nvSpPr>
          <p:cNvPr id="40" name="Oval 39"/>
          <p:cNvSpPr/>
          <p:nvPr/>
        </p:nvSpPr>
        <p:spPr>
          <a:xfrm>
            <a:off x="1126934" y="228568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067179" y="387075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41"/>
          <p:cNvPicPr>
            <a:picLocks noChangeAspect="1"/>
          </p:cNvPicPr>
          <p:nvPr/>
        </p:nvPicPr>
        <p:blipFill>
          <a:blip r:embed="rId22"/>
          <a:stretch>
            <a:fillRect/>
          </a:stretch>
        </p:blipFill>
        <p:spPr>
          <a:xfrm>
            <a:off x="1454867" y="2478566"/>
            <a:ext cx="995094" cy="1252040"/>
          </a:xfrm>
          <a:prstGeom prst="rect">
            <a:avLst/>
          </a:prstGeom>
        </p:spPr>
      </p:pic>
      <p:pic>
        <p:nvPicPr>
          <p:cNvPr id="43" name="Picture 42"/>
          <p:cNvPicPr>
            <a:picLocks noChangeAspect="1"/>
          </p:cNvPicPr>
          <p:nvPr/>
        </p:nvPicPr>
        <p:blipFill>
          <a:blip r:embed="rId23"/>
          <a:stretch>
            <a:fillRect/>
          </a:stretch>
        </p:blipFill>
        <p:spPr>
          <a:xfrm>
            <a:off x="666033" y="4130739"/>
            <a:ext cx="995094" cy="1252040"/>
          </a:xfrm>
          <a:prstGeom prst="rect">
            <a:avLst/>
          </a:prstGeom>
        </p:spPr>
      </p:pic>
      <p:sp>
        <p:nvSpPr>
          <p:cNvPr id="44" name="Oval 43"/>
          <p:cNvSpPr/>
          <p:nvPr/>
        </p:nvSpPr>
        <p:spPr>
          <a:xfrm>
            <a:off x="9690364" y="3942857"/>
            <a:ext cx="1139041" cy="1182503"/>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10443377" y="4463214"/>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8707032" y="4406878"/>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0393448" y="2846084"/>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362928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Event Specialization</a:t>
            </a:r>
          </a:p>
        </p:txBody>
      </p:sp>
      <p:sp>
        <p:nvSpPr>
          <p:cNvPr id="3" name="Content Placeholder 2"/>
          <p:cNvSpPr>
            <a:spLocks noGrp="1"/>
          </p:cNvSpPr>
          <p:nvPr>
            <p:ph idx="1"/>
          </p:nvPr>
        </p:nvSpPr>
        <p:spPr/>
        <p:txBody>
          <a:bodyPr>
            <a:normAutofit fontScale="85000" lnSpcReduction="20000"/>
          </a:bodyPr>
          <a:lstStyle/>
          <a:p>
            <a:r>
              <a:rPr lang="en-US" dirty="0" smtClean="0"/>
              <a:t>The Game Logic is event-driven. This mean the game implementation has already several existing events what can be handled to provide feedback.</a:t>
            </a:r>
          </a:p>
          <a:p>
            <a:pPr lvl="1"/>
            <a:r>
              <a:rPr lang="en-US" dirty="0" smtClean="0"/>
              <a:t>This contributes to creating an audio-only version of the game and to enhance the extra-large version of the game;</a:t>
            </a:r>
          </a:p>
          <a:p>
            <a:pPr lvl="1"/>
            <a:r>
              <a:rPr lang="en-US" dirty="0" smtClean="0"/>
              <a:t>It also contributes to creating a deaf version of the game, by exploring graphical effects such as particles or onomatopoeias to provide graphical feedback.</a:t>
            </a:r>
          </a:p>
          <a:p>
            <a:r>
              <a:rPr lang="en-US" dirty="0"/>
              <a:t>As mentioned before, game commands provide a unified way to control game actors. With game commands, it is possible to automate certain Game Logic tasks, aiding some users to play</a:t>
            </a:r>
            <a:r>
              <a:rPr lang="en-US" dirty="0" smtClean="0"/>
              <a:t>.</a:t>
            </a:r>
          </a:p>
          <a:p>
            <a:r>
              <a:rPr lang="en-US" dirty="0"/>
              <a:t>This means an </a:t>
            </a:r>
            <a:r>
              <a:rPr lang="en-US" dirty="0" err="1"/>
              <a:t>UGE</a:t>
            </a:r>
            <a:r>
              <a:rPr lang="en-US" dirty="0"/>
              <a:t> Game Controller can either use actions provided from the user or to issue game commands to help the user to play.</a:t>
            </a:r>
          </a:p>
          <a:p>
            <a:pPr lvl="1"/>
            <a:r>
              <a:rPr lang="en-US" dirty="0" smtClean="0"/>
              <a:t>For </a:t>
            </a:r>
            <a:r>
              <a:rPr lang="en-US" dirty="0"/>
              <a:t>instance, allowing an AI to perform certain game commands for the user might be helpful for motor-impaired users;</a:t>
            </a:r>
          </a:p>
          <a:p>
            <a:pPr lvl="1"/>
            <a:r>
              <a:rPr lang="en-US" dirty="0"/>
              <a:t>Automation might also be helpful for elderly users on tasks which requires precision</a:t>
            </a:r>
            <a:r>
              <a:rPr lang="en-US" dirty="0" smtClean="0"/>
              <a:t>.</a:t>
            </a:r>
          </a:p>
        </p:txBody>
      </p:sp>
    </p:spTree>
    <p:extLst>
      <p:ext uri="{BB962C8B-B14F-4D97-AF65-F5344CB8AC3E}">
        <p14:creationId xmlns:p14="http://schemas.microsoft.com/office/powerpoint/2010/main" val="29585166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Event Specialization</a:t>
            </a:r>
          </a:p>
        </p:txBody>
      </p:sp>
      <p:pic>
        <p:nvPicPr>
          <p:cNvPr id="9" name="Content Placeholder 9"/>
          <p:cNvPicPr>
            <a:picLocks noGrp="1" noChangeAspect="1"/>
          </p:cNvPicPr>
          <p:nvPr>
            <p:ph idx="1"/>
          </p:nvPr>
        </p:nvPicPr>
        <p:blipFill>
          <a:blip r:embed="rId2"/>
          <a:stretch>
            <a:fillRect/>
          </a:stretch>
        </p:blipFill>
        <p:spPr>
          <a:xfrm>
            <a:off x="3001112" y="1825625"/>
            <a:ext cx="6189775" cy="4351338"/>
          </a:xfrm>
          <a:prstGeom prst="rect">
            <a:avLst/>
          </a:prstGeom>
        </p:spPr>
      </p:pic>
    </p:spTree>
    <p:extLst>
      <p:ext uri="{BB962C8B-B14F-4D97-AF65-F5344CB8AC3E}">
        <p14:creationId xmlns:p14="http://schemas.microsoft.com/office/powerpoint/2010/main" val="38282773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Event Specialization</a:t>
            </a:r>
          </a:p>
        </p:txBody>
      </p:sp>
      <p:pic>
        <p:nvPicPr>
          <p:cNvPr id="10" name="Content Placeholder 9"/>
          <p:cNvPicPr>
            <a:picLocks noGrp="1" noChangeAspect="1"/>
          </p:cNvPicPr>
          <p:nvPr>
            <p:ph idx="1"/>
          </p:nvPr>
        </p:nvPicPr>
        <p:blipFill>
          <a:blip r:embed="rId2"/>
          <a:stretch>
            <a:fillRect/>
          </a:stretch>
        </p:blipFill>
        <p:spPr>
          <a:xfrm>
            <a:off x="1412208" y="1825625"/>
            <a:ext cx="9367584" cy="4351338"/>
          </a:xfrm>
          <a:prstGeom prst="rect">
            <a:avLst/>
          </a:prstGeom>
        </p:spPr>
      </p:pic>
    </p:spTree>
    <p:extLst>
      <p:ext uri="{BB962C8B-B14F-4D97-AF65-F5344CB8AC3E}">
        <p14:creationId xmlns:p14="http://schemas.microsoft.com/office/powerpoint/2010/main" val="8627933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Event Specialization</a:t>
            </a:r>
          </a:p>
        </p:txBody>
      </p:sp>
      <p:sp>
        <p:nvSpPr>
          <p:cNvPr id="3" name="Content Placeholder 2"/>
          <p:cNvSpPr>
            <a:spLocks noGrp="1"/>
          </p:cNvSpPr>
          <p:nvPr>
            <p:ph idx="1"/>
          </p:nvPr>
        </p:nvSpPr>
        <p:spPr/>
        <p:txBody>
          <a:bodyPr>
            <a:normAutofit lnSpcReduction="10000"/>
          </a:bodyPr>
          <a:lstStyle/>
          <a:p>
            <a:r>
              <a:rPr lang="en-US" dirty="0" smtClean="0"/>
              <a:t>Event handlers, like components, can be registered during run-time.</a:t>
            </a:r>
          </a:p>
          <a:p>
            <a:pPr lvl="1"/>
            <a:r>
              <a:rPr lang="en-US" dirty="0" smtClean="0"/>
              <a:t>This allows reusing event handlers in different versions of the game;</a:t>
            </a:r>
          </a:p>
          <a:p>
            <a:pPr lvl="1"/>
            <a:r>
              <a:rPr lang="en-US" dirty="0" smtClean="0"/>
              <a:t>It also allow the user to choose the event handlers he/she wishes to personalize the game presentation.</a:t>
            </a:r>
            <a:endParaRPr lang="en-US" dirty="0"/>
          </a:p>
          <a:p>
            <a:r>
              <a:rPr lang="en-US" dirty="0" smtClean="0"/>
              <a:t>If necessary, it is always possible to create and dispatch new event in the Game Logic with few changes to the codebase.</a:t>
            </a:r>
          </a:p>
          <a:p>
            <a:r>
              <a:rPr lang="en-US" dirty="0" smtClean="0"/>
              <a:t>Accessibility and usability evaluation might suggest that a stimuli is missing. This may lead to the definition of a new game event.</a:t>
            </a:r>
            <a:br>
              <a:rPr lang="en-US" dirty="0" smtClean="0"/>
            </a:br>
            <a:r>
              <a:rPr lang="en-US" dirty="0" smtClean="0"/>
              <a:t>Every time a new event is introduced and handled to provide feedback, it may benefit several game versions, potentially improving the playing experience of many users.</a:t>
            </a:r>
          </a:p>
        </p:txBody>
      </p:sp>
    </p:spTree>
    <p:extLst>
      <p:ext uri="{BB962C8B-B14F-4D97-AF65-F5344CB8AC3E}">
        <p14:creationId xmlns:p14="http://schemas.microsoft.com/office/powerpoint/2010/main" val="12061632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9" name="Picture 48"/>
          <p:cNvPicPr>
            <a:picLocks noChangeAspect="1"/>
          </p:cNvPicPr>
          <p:nvPr/>
        </p:nvPicPr>
        <p:blipFill>
          <a:blip r:embed="rId2">
            <a:duotone>
              <a:schemeClr val="accent3">
                <a:shade val="45000"/>
                <a:satMod val="135000"/>
              </a:schemeClr>
              <a:prstClr val="white"/>
            </a:duotone>
          </a:blip>
          <a:stretch>
            <a:fillRect/>
          </a:stretch>
        </p:blipFill>
        <p:spPr>
          <a:xfrm>
            <a:off x="8716357" y="2833407"/>
            <a:ext cx="2967129" cy="2196025"/>
          </a:xfrm>
          <a:prstGeom prst="rect">
            <a:avLst/>
          </a:prstGeom>
        </p:spPr>
      </p:pic>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Game View Specialization</a:t>
            </a:r>
            <a:endParaRPr lang="en-US" dirty="0"/>
          </a:p>
        </p:txBody>
      </p:sp>
      <p:sp>
        <p:nvSpPr>
          <p:cNvPr id="8" name="Oval 7"/>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3">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0" name="Down Arrow 9"/>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4"/>
                <a:stretch>
                  <a:fillRect/>
                </a:stretch>
              </a:blipFill>
            </p:spPr>
            <p:txBody>
              <a:bodyPr/>
              <a:lstStyle/>
              <a:p>
                <a:r>
                  <a:rPr lang="pt-BR">
                    <a:noFill/>
                  </a:rPr>
                  <a:t> </a:t>
                </a:r>
              </a:p>
            </p:txBody>
          </p:sp>
        </mc:Fallback>
      </mc:AlternateContent>
      <p:pic>
        <p:nvPicPr>
          <p:cNvPr id="12" name="Picture 11"/>
          <p:cNvPicPr>
            <a:picLocks noChangeAspect="1"/>
          </p:cNvPicPr>
          <p:nvPr/>
        </p:nvPicPr>
        <p:blipFill>
          <a:blip r:embed="rId5">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3" name="Picture 12"/>
          <p:cNvPicPr>
            <a:picLocks noChangeAspect="1"/>
          </p:cNvPicPr>
          <p:nvPr/>
        </p:nvPicPr>
        <p:blipFill>
          <a:blip r:embed="rId6">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5" name="Picture 14"/>
          <p:cNvPicPr>
            <a:picLocks noChangeAspect="1"/>
          </p:cNvPicPr>
          <p:nvPr/>
        </p:nvPicPr>
        <p:blipFill>
          <a:blip r:embed="rId7">
            <a:duotone>
              <a:schemeClr val="accent3">
                <a:shade val="45000"/>
                <a:satMod val="135000"/>
              </a:schemeClr>
              <a:prstClr val="white"/>
            </a:duotone>
          </a:blip>
          <a:stretch>
            <a:fillRect/>
          </a:stretch>
        </p:blipFill>
        <p:spPr>
          <a:xfrm>
            <a:off x="1571528" y="4549666"/>
            <a:ext cx="1046526" cy="1049000"/>
          </a:xfrm>
          <a:prstGeom prst="rect">
            <a:avLst/>
          </a:prstGeom>
        </p:spPr>
      </p:pic>
      <p:pic>
        <p:nvPicPr>
          <p:cNvPr id="5" name="Picture 4"/>
          <p:cNvPicPr>
            <a:picLocks noChangeAspect="1"/>
          </p:cNvPicPr>
          <p:nvPr/>
        </p:nvPicPr>
        <p:blipFill>
          <a:blip r:embed="rId8">
            <a:duotone>
              <a:schemeClr val="accent3">
                <a:shade val="45000"/>
                <a:satMod val="135000"/>
              </a:schemeClr>
              <a:prstClr val="white"/>
            </a:duotone>
          </a:blip>
          <a:stretch>
            <a:fillRect/>
          </a:stretch>
        </p:blipFill>
        <p:spPr>
          <a:xfrm>
            <a:off x="899000" y="4326841"/>
            <a:ext cx="1089875" cy="1092452"/>
          </a:xfrm>
          <a:prstGeom prst="rect">
            <a:avLst/>
          </a:prstGeom>
        </p:spPr>
      </p:pic>
      <p:sp>
        <p:nvSpPr>
          <p:cNvPr id="18" name="Down Arrow 17"/>
          <p:cNvSpPr/>
          <p:nvPr/>
        </p:nvSpPr>
        <p:spPr>
          <a:xfrm rot="10800000">
            <a:off x="1312737" y="3652217"/>
            <a:ext cx="342900" cy="67561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9" name="Rectangle 18"/>
              <p:cNvSpPr/>
              <p:nvPr/>
            </p:nvSpPr>
            <p:spPr>
              <a:xfrm>
                <a:off x="1543722" y="3670048"/>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b="0" i="1" dirty="0" smtClean="0">
                              <a:solidFill>
                                <a:schemeClr val="bg1">
                                  <a:lumMod val="75000"/>
                                </a:schemeClr>
                              </a:solidFill>
                              <a:latin typeface="Cambria Math" panose="02040503050406030204" pitchFamily="18" charset="0"/>
                            </a:rPr>
                            <m:t>𝑎</m:t>
                          </m:r>
                        </m:e>
                      </m:acc>
                    </m:oMath>
                  </m:oMathPara>
                </a14:m>
                <a:endParaRPr lang="pt-BR" sz="3600" dirty="0">
                  <a:solidFill>
                    <a:schemeClr val="bg1">
                      <a:lumMod val="75000"/>
                    </a:schemeClr>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543722" y="3670048"/>
                <a:ext cx="582387" cy="707886"/>
              </a:xfrm>
              <a:prstGeom prst="rect">
                <a:avLst/>
              </a:prstGeom>
              <a:blipFill rotWithShape="0">
                <a:blip r:embed="rId9"/>
                <a:stretch>
                  <a:fillRect/>
                </a:stretch>
              </a:blipFill>
            </p:spPr>
            <p:txBody>
              <a:bodyPr/>
              <a:lstStyle/>
              <a:p>
                <a:r>
                  <a:rPr lang="pt-BR">
                    <a:noFill/>
                  </a:rPr>
                  <a:t> </a:t>
                </a:r>
              </a:p>
            </p:txBody>
          </p:sp>
        </mc:Fallback>
      </mc:AlternateContent>
      <p:pic>
        <p:nvPicPr>
          <p:cNvPr id="3" name="Picture 2"/>
          <p:cNvPicPr>
            <a:picLocks noChangeAspect="1"/>
          </p:cNvPicPr>
          <p:nvPr/>
        </p:nvPicPr>
        <p:blipFill>
          <a:blip r:embed="rId10">
            <a:duotone>
              <a:schemeClr val="accent3">
                <a:shade val="45000"/>
                <a:satMod val="135000"/>
              </a:schemeClr>
              <a:prstClr val="white"/>
            </a:duotone>
          </a:blip>
          <a:stretch>
            <a:fillRect/>
          </a:stretch>
        </p:blipFill>
        <p:spPr>
          <a:xfrm>
            <a:off x="620035" y="2833407"/>
            <a:ext cx="915910" cy="918075"/>
          </a:xfrm>
          <a:prstGeom prst="rect">
            <a:avLst/>
          </a:prstGeom>
        </p:spPr>
      </p:pic>
      <p:pic>
        <p:nvPicPr>
          <p:cNvPr id="17" name="Picture 16"/>
          <p:cNvPicPr>
            <a:picLocks noChangeAspect="1"/>
          </p:cNvPicPr>
          <p:nvPr/>
        </p:nvPicPr>
        <p:blipFill>
          <a:blip r:embed="rId10">
            <a:duotone>
              <a:schemeClr val="accent3">
                <a:shade val="45000"/>
                <a:satMod val="135000"/>
              </a:schemeClr>
              <a:prstClr val="white"/>
            </a:duotone>
          </a:blip>
          <a:stretch>
            <a:fillRect/>
          </a:stretch>
        </p:blipFill>
        <p:spPr>
          <a:xfrm>
            <a:off x="467629" y="4154785"/>
            <a:ext cx="915910" cy="918075"/>
          </a:xfrm>
          <a:prstGeom prst="rect">
            <a:avLst/>
          </a:prstGeom>
        </p:spPr>
      </p:pic>
      <p:pic>
        <p:nvPicPr>
          <p:cNvPr id="20" name="Picture 19"/>
          <p:cNvPicPr>
            <a:picLocks noChangeAspect="1"/>
          </p:cNvPicPr>
          <p:nvPr/>
        </p:nvPicPr>
        <p:blipFill>
          <a:blip r:embed="rId10">
            <a:duotone>
              <a:schemeClr val="accent3">
                <a:shade val="45000"/>
                <a:satMod val="135000"/>
              </a:schemeClr>
              <a:prstClr val="white"/>
            </a:duotone>
          </a:blip>
          <a:stretch>
            <a:fillRect/>
          </a:stretch>
        </p:blipFill>
        <p:spPr>
          <a:xfrm>
            <a:off x="1920846" y="4814189"/>
            <a:ext cx="915910" cy="918075"/>
          </a:xfrm>
          <a:prstGeom prst="rect">
            <a:avLst/>
          </a:prstGeom>
        </p:spPr>
      </p:pic>
      <p:pic>
        <p:nvPicPr>
          <p:cNvPr id="14" name="Picture 13"/>
          <p:cNvPicPr>
            <a:picLocks noChangeAspect="1"/>
          </p:cNvPicPr>
          <p:nvPr/>
        </p:nvPicPr>
        <p:blipFill>
          <a:blip r:embed="rId11">
            <a:duotone>
              <a:schemeClr val="accent3">
                <a:shade val="45000"/>
                <a:satMod val="135000"/>
              </a:schemeClr>
              <a:prstClr val="white"/>
            </a:duotone>
          </a:blip>
          <a:stretch>
            <a:fillRect/>
          </a:stretch>
        </p:blipFill>
        <p:spPr>
          <a:xfrm>
            <a:off x="1378103" y="3774912"/>
            <a:ext cx="1105918" cy="1108532"/>
          </a:xfrm>
          <a:prstGeom prst="rect">
            <a:avLst/>
          </a:prstGeom>
        </p:spPr>
      </p:pic>
      <p:pic>
        <p:nvPicPr>
          <p:cNvPr id="21" name="Picture 20"/>
          <p:cNvPicPr>
            <a:picLocks noChangeAspect="1"/>
          </p:cNvPicPr>
          <p:nvPr/>
        </p:nvPicPr>
        <p:blipFill>
          <a:blip r:embed="rId11">
            <a:duotone>
              <a:schemeClr val="accent3">
                <a:shade val="45000"/>
                <a:satMod val="135000"/>
              </a:schemeClr>
              <a:prstClr val="white"/>
            </a:duotone>
          </a:blip>
          <a:stretch>
            <a:fillRect/>
          </a:stretch>
        </p:blipFill>
        <p:spPr>
          <a:xfrm>
            <a:off x="1915446" y="2682020"/>
            <a:ext cx="1105918" cy="1108532"/>
          </a:xfrm>
          <a:prstGeom prst="rect">
            <a:avLst/>
          </a:prstGeom>
        </p:spPr>
      </p:pic>
      <p:pic>
        <p:nvPicPr>
          <p:cNvPr id="16" name="Picture 15"/>
          <p:cNvPicPr>
            <a:picLocks noChangeAspect="1"/>
          </p:cNvPicPr>
          <p:nvPr/>
        </p:nvPicPr>
        <p:blipFill>
          <a:blip r:embed="rId12">
            <a:duotone>
              <a:schemeClr val="accent3">
                <a:shade val="45000"/>
                <a:satMod val="135000"/>
              </a:schemeClr>
              <a:prstClr val="white"/>
            </a:duotone>
          </a:blip>
          <a:stretch>
            <a:fillRect/>
          </a:stretch>
        </p:blipFill>
        <p:spPr>
          <a:xfrm>
            <a:off x="714485" y="2568557"/>
            <a:ext cx="2521399" cy="3172455"/>
          </a:xfrm>
          <a:prstGeom prst="rect">
            <a:avLst/>
          </a:prstGeom>
        </p:spPr>
      </p:pic>
      <p:pic>
        <p:nvPicPr>
          <p:cNvPr id="25" name="Picture 24"/>
          <p:cNvPicPr>
            <a:picLocks noChangeAspect="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92355" y="4509327"/>
            <a:ext cx="561443" cy="1089860"/>
          </a:xfrm>
          <a:prstGeom prst="rect">
            <a:avLst/>
          </a:prstGeom>
        </p:spPr>
      </p:pic>
      <p:pic>
        <p:nvPicPr>
          <p:cNvPr id="26" name="Picture 25"/>
          <p:cNvPicPr>
            <a:picLocks noChangeAspect="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34052" y="3942857"/>
            <a:ext cx="695847" cy="1115564"/>
          </a:xfrm>
          <a:prstGeom prst="rect">
            <a:avLst/>
          </a:prstGeom>
        </p:spPr>
      </p:pic>
      <p:pic>
        <p:nvPicPr>
          <p:cNvPr id="27" name="Picture 26"/>
          <p:cNvPicPr>
            <a:picLocks noChangeAspect="1"/>
          </p:cNvPicPr>
          <p:nvPr/>
        </p:nvPicPr>
        <p:blipFill>
          <a:blip r:embed="rId15"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712756" y="2846084"/>
            <a:ext cx="617485" cy="1260173"/>
          </a:xfrm>
          <a:prstGeom prst="rect">
            <a:avLst/>
          </a:prstGeom>
        </p:spPr>
      </p:pic>
      <p:pic>
        <p:nvPicPr>
          <p:cNvPr id="28" name="Picture 27"/>
          <p:cNvPicPr>
            <a:picLocks noChangeAspect="1"/>
          </p:cNvPicPr>
          <p:nvPr/>
        </p:nvPicPr>
        <p:blipFill>
          <a:blip r:embed="rId16"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834053" y="3110644"/>
            <a:ext cx="524539" cy="946044"/>
          </a:xfrm>
          <a:prstGeom prst="rect">
            <a:avLst/>
          </a:prstGeom>
        </p:spPr>
      </p:pic>
      <p:pic>
        <p:nvPicPr>
          <p:cNvPr id="29" name="Picture 28"/>
          <p:cNvPicPr>
            <a:picLocks noChangeAspect="1"/>
          </p:cNvPicPr>
          <p:nvPr/>
        </p:nvPicPr>
        <p:blipFill>
          <a:blip r:embed="rId17"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867107" y="2338434"/>
            <a:ext cx="537093" cy="1220666"/>
          </a:xfrm>
          <a:prstGeom prst="rect">
            <a:avLst/>
          </a:prstGeom>
        </p:spPr>
      </p:pic>
      <p:pic>
        <p:nvPicPr>
          <p:cNvPr id="30" name="Picture 29"/>
          <p:cNvPicPr>
            <a:picLocks noChangeAspect="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47600" y="4540511"/>
            <a:ext cx="579000" cy="949180"/>
          </a:xfrm>
          <a:prstGeom prst="rect">
            <a:avLst/>
          </a:prstGeom>
        </p:spPr>
      </p:pic>
      <p:grpSp>
        <p:nvGrpSpPr>
          <p:cNvPr id="22" name="Group 21"/>
          <p:cNvGrpSpPr/>
          <p:nvPr/>
        </p:nvGrpSpPr>
        <p:grpSpPr>
          <a:xfrm>
            <a:off x="6170188" y="3813583"/>
            <a:ext cx="1631004" cy="1612640"/>
            <a:chOff x="6599313" y="4923722"/>
            <a:chExt cx="1899791" cy="1819959"/>
          </a:xfrm>
        </p:grpSpPr>
        <p:pic>
          <p:nvPicPr>
            <p:cNvPr id="32" name="Picture 31"/>
            <p:cNvPicPr>
              <a:picLocks noChangeAspect="1"/>
            </p:cNvPicPr>
            <p:nvPr/>
          </p:nvPicPr>
          <p:blipFill>
            <a:blip r:embed="rId19"/>
            <a:stretch>
              <a:fillRect/>
            </a:stretch>
          </p:blipFill>
          <p:spPr>
            <a:xfrm>
              <a:off x="6939165" y="5108857"/>
              <a:ext cx="1267680" cy="1346917"/>
            </a:xfrm>
            <a:prstGeom prst="rect">
              <a:avLst/>
            </a:prstGeom>
          </p:spPr>
        </p:pic>
        <p:sp>
          <p:nvSpPr>
            <p:cNvPr id="33" name="Oval 32"/>
            <p:cNvSpPr/>
            <p:nvPr/>
          </p:nvSpPr>
          <p:spPr>
            <a:xfrm>
              <a:off x="6599313" y="4923722"/>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p:cNvGrpSpPr/>
          <p:nvPr/>
        </p:nvGrpSpPr>
        <p:grpSpPr>
          <a:xfrm>
            <a:off x="5279853" y="2194026"/>
            <a:ext cx="1631004" cy="1612640"/>
            <a:chOff x="5073177" y="2131115"/>
            <a:chExt cx="1899791" cy="1819959"/>
          </a:xfrm>
        </p:grpSpPr>
        <p:sp>
          <p:nvSpPr>
            <p:cNvPr id="31" name="Oval 30"/>
            <p:cNvSpPr/>
            <p:nvPr/>
          </p:nvSpPr>
          <p:spPr>
            <a:xfrm>
              <a:off x="5073177" y="2131115"/>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p:cNvPicPr>
              <a:picLocks noChangeAspect="1"/>
            </p:cNvPicPr>
            <p:nvPr/>
          </p:nvPicPr>
          <p:blipFill>
            <a:blip r:embed="rId20"/>
            <a:stretch>
              <a:fillRect/>
            </a:stretch>
          </p:blipFill>
          <p:spPr>
            <a:xfrm>
              <a:off x="5202356" y="2403575"/>
              <a:ext cx="1738530" cy="1233840"/>
            </a:xfrm>
            <a:prstGeom prst="rect">
              <a:avLst/>
            </a:prstGeom>
          </p:spPr>
        </p:pic>
      </p:grpSp>
      <p:grpSp>
        <p:nvGrpSpPr>
          <p:cNvPr id="36" name="Group 35"/>
          <p:cNvGrpSpPr/>
          <p:nvPr/>
        </p:nvGrpSpPr>
        <p:grpSpPr>
          <a:xfrm>
            <a:off x="4365837" y="3790552"/>
            <a:ext cx="1631004" cy="1612640"/>
            <a:chOff x="4222686" y="3599347"/>
            <a:chExt cx="1899791" cy="1819959"/>
          </a:xfrm>
        </p:grpSpPr>
        <p:sp>
          <p:nvSpPr>
            <p:cNvPr id="34" name="Oval 33"/>
            <p:cNvSpPr/>
            <p:nvPr/>
          </p:nvSpPr>
          <p:spPr>
            <a:xfrm>
              <a:off x="4222686" y="3599347"/>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p:cNvPicPr>
              <a:picLocks noChangeAspect="1"/>
            </p:cNvPicPr>
            <p:nvPr/>
          </p:nvPicPr>
          <p:blipFill>
            <a:blip r:embed="rId21"/>
            <a:stretch>
              <a:fillRect/>
            </a:stretch>
          </p:blipFill>
          <p:spPr>
            <a:xfrm>
              <a:off x="4345781" y="3932543"/>
              <a:ext cx="1713150" cy="941280"/>
            </a:xfrm>
            <a:prstGeom prst="rect">
              <a:avLst/>
            </a:prstGeom>
          </p:spPr>
        </p:pic>
      </p:grpSp>
      <p:sp>
        <p:nvSpPr>
          <p:cNvPr id="38" name="Oval 37"/>
          <p:cNvSpPr/>
          <p:nvPr/>
        </p:nvSpPr>
        <p:spPr>
          <a:xfrm>
            <a:off x="352694" y="388343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p:cNvPicPr>
            <a:picLocks noChangeAspect="1"/>
          </p:cNvPicPr>
          <p:nvPr/>
        </p:nvPicPr>
        <p:blipFill>
          <a:blip r:embed="rId12"/>
          <a:stretch>
            <a:fillRect/>
          </a:stretch>
        </p:blipFill>
        <p:spPr>
          <a:xfrm>
            <a:off x="2359076" y="4062213"/>
            <a:ext cx="1061323" cy="1335370"/>
          </a:xfrm>
          <a:prstGeom prst="rect">
            <a:avLst/>
          </a:prstGeom>
        </p:spPr>
      </p:pic>
      <p:sp>
        <p:nvSpPr>
          <p:cNvPr id="40" name="Oval 39"/>
          <p:cNvSpPr/>
          <p:nvPr/>
        </p:nvSpPr>
        <p:spPr>
          <a:xfrm>
            <a:off x="1126934" y="228568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067179" y="387075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41"/>
          <p:cNvPicPr>
            <a:picLocks noChangeAspect="1"/>
          </p:cNvPicPr>
          <p:nvPr/>
        </p:nvPicPr>
        <p:blipFill>
          <a:blip r:embed="rId22"/>
          <a:stretch>
            <a:fillRect/>
          </a:stretch>
        </p:blipFill>
        <p:spPr>
          <a:xfrm>
            <a:off x="1454867" y="2478566"/>
            <a:ext cx="995094" cy="1252040"/>
          </a:xfrm>
          <a:prstGeom prst="rect">
            <a:avLst/>
          </a:prstGeom>
        </p:spPr>
      </p:pic>
      <p:pic>
        <p:nvPicPr>
          <p:cNvPr id="43" name="Picture 42"/>
          <p:cNvPicPr>
            <a:picLocks noChangeAspect="1"/>
          </p:cNvPicPr>
          <p:nvPr/>
        </p:nvPicPr>
        <p:blipFill>
          <a:blip r:embed="rId23"/>
          <a:stretch>
            <a:fillRect/>
          </a:stretch>
        </p:blipFill>
        <p:spPr>
          <a:xfrm>
            <a:off x="666033" y="4130739"/>
            <a:ext cx="995094" cy="1252040"/>
          </a:xfrm>
          <a:prstGeom prst="rect">
            <a:avLst/>
          </a:prstGeom>
        </p:spPr>
      </p:pic>
      <p:sp>
        <p:nvSpPr>
          <p:cNvPr id="44" name="Oval 43"/>
          <p:cNvSpPr/>
          <p:nvPr/>
        </p:nvSpPr>
        <p:spPr>
          <a:xfrm>
            <a:off x="9690364" y="3942857"/>
            <a:ext cx="1139041" cy="1182503"/>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10443377" y="4463214"/>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8707032" y="4406878"/>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0404200" y="2859384"/>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8527356" y="2968303"/>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378569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Game View Specialization</a:t>
            </a:r>
            <a:endParaRPr lang="en-US" dirty="0"/>
          </a:p>
        </p:txBody>
      </p:sp>
      <p:sp>
        <p:nvSpPr>
          <p:cNvPr id="3" name="Content Placeholder 2"/>
          <p:cNvSpPr>
            <a:spLocks noGrp="1"/>
          </p:cNvSpPr>
          <p:nvPr>
            <p:ph idx="1"/>
          </p:nvPr>
        </p:nvSpPr>
        <p:spPr/>
        <p:txBody>
          <a:bodyPr>
            <a:normAutofit/>
          </a:bodyPr>
          <a:lstStyle/>
          <a:p>
            <a:r>
              <a:rPr lang="en-US" dirty="0" smtClean="0"/>
              <a:t>As the Game Logic does not depends on the Game View, it is always possible to create a new Game View without changing the logic.</a:t>
            </a:r>
          </a:p>
          <a:p>
            <a:r>
              <a:rPr lang="en-US" dirty="0" smtClean="0"/>
              <a:t>This allows exploring different settings for cameras, view perspectives and game controllers.</a:t>
            </a:r>
          </a:p>
          <a:p>
            <a:pPr lvl="1"/>
            <a:r>
              <a:rPr lang="en-US" dirty="0" smtClean="0"/>
              <a:t>Those different settings can be useful for visually impaired users.</a:t>
            </a:r>
          </a:p>
        </p:txBody>
      </p:sp>
    </p:spTree>
    <p:extLst>
      <p:ext uri="{BB962C8B-B14F-4D97-AF65-F5344CB8AC3E}">
        <p14:creationId xmlns:p14="http://schemas.microsoft.com/office/powerpoint/2010/main" val="2227960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Player Profile Specialization</a:t>
            </a:r>
            <a:endParaRPr lang="en-US" dirty="0"/>
          </a:p>
        </p:txBody>
      </p:sp>
      <p:sp>
        <p:nvSpPr>
          <p:cNvPr id="8" name="Oval 7"/>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0" name="Down Arrow 9"/>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3"/>
                <a:stretch>
                  <a:fillRect/>
                </a:stretch>
              </a:blipFill>
            </p:spPr>
            <p:txBody>
              <a:bodyPr/>
              <a:lstStyle/>
              <a:p>
                <a:r>
                  <a:rPr lang="pt-BR">
                    <a:noFill/>
                  </a:rPr>
                  <a:t> </a:t>
                </a:r>
              </a:p>
            </p:txBody>
          </p:sp>
        </mc:Fallback>
      </mc:AlternateContent>
      <p:pic>
        <p:nvPicPr>
          <p:cNvPr id="12" name="Picture 11"/>
          <p:cNvPicPr>
            <a:picLocks noChangeAspect="1"/>
          </p:cNvPicPr>
          <p:nvPr/>
        </p:nvPicPr>
        <p:blipFill>
          <a:blip r:embed="rId4">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3" name="Picture 12"/>
          <p:cNvPicPr>
            <a:picLocks noChangeAspect="1"/>
          </p:cNvPicPr>
          <p:nvPr/>
        </p:nvPicPr>
        <p:blipFill>
          <a:blip r:embed="rId5">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5" name="Picture 14"/>
          <p:cNvPicPr>
            <a:picLocks noChangeAspect="1"/>
          </p:cNvPicPr>
          <p:nvPr/>
        </p:nvPicPr>
        <p:blipFill>
          <a:blip r:embed="rId6">
            <a:duotone>
              <a:schemeClr val="accent3">
                <a:shade val="45000"/>
                <a:satMod val="135000"/>
              </a:schemeClr>
              <a:prstClr val="white"/>
            </a:duotone>
          </a:blip>
          <a:stretch>
            <a:fillRect/>
          </a:stretch>
        </p:blipFill>
        <p:spPr>
          <a:xfrm>
            <a:off x="1571528" y="4549666"/>
            <a:ext cx="1046526" cy="1049000"/>
          </a:xfrm>
          <a:prstGeom prst="rect">
            <a:avLst/>
          </a:prstGeom>
        </p:spPr>
      </p:pic>
      <p:pic>
        <p:nvPicPr>
          <p:cNvPr id="5" name="Picture 4"/>
          <p:cNvPicPr>
            <a:picLocks noChangeAspect="1"/>
          </p:cNvPicPr>
          <p:nvPr/>
        </p:nvPicPr>
        <p:blipFill>
          <a:blip r:embed="rId7">
            <a:duotone>
              <a:schemeClr val="accent3">
                <a:shade val="45000"/>
                <a:satMod val="135000"/>
              </a:schemeClr>
              <a:prstClr val="white"/>
            </a:duotone>
          </a:blip>
          <a:stretch>
            <a:fillRect/>
          </a:stretch>
        </p:blipFill>
        <p:spPr>
          <a:xfrm>
            <a:off x="899000" y="4326841"/>
            <a:ext cx="1089875" cy="1092452"/>
          </a:xfrm>
          <a:prstGeom prst="rect">
            <a:avLst/>
          </a:prstGeom>
        </p:spPr>
      </p:pic>
      <p:sp>
        <p:nvSpPr>
          <p:cNvPr id="18" name="Down Arrow 17"/>
          <p:cNvSpPr/>
          <p:nvPr/>
        </p:nvSpPr>
        <p:spPr>
          <a:xfrm rot="10800000">
            <a:off x="1312737" y="3652217"/>
            <a:ext cx="342900" cy="67561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9" name="Rectangle 18"/>
              <p:cNvSpPr/>
              <p:nvPr/>
            </p:nvSpPr>
            <p:spPr>
              <a:xfrm>
                <a:off x="1543722" y="3670048"/>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b="0" i="1" dirty="0" smtClean="0">
                              <a:solidFill>
                                <a:schemeClr val="bg1">
                                  <a:lumMod val="75000"/>
                                </a:schemeClr>
                              </a:solidFill>
                              <a:latin typeface="Cambria Math" panose="02040503050406030204" pitchFamily="18" charset="0"/>
                            </a:rPr>
                            <m:t>𝑎</m:t>
                          </m:r>
                        </m:e>
                      </m:acc>
                    </m:oMath>
                  </m:oMathPara>
                </a14:m>
                <a:endParaRPr lang="pt-BR" sz="3600" dirty="0">
                  <a:solidFill>
                    <a:schemeClr val="bg1">
                      <a:lumMod val="75000"/>
                    </a:schemeClr>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543722" y="3670048"/>
                <a:ext cx="582387" cy="707886"/>
              </a:xfrm>
              <a:prstGeom prst="rect">
                <a:avLst/>
              </a:prstGeom>
              <a:blipFill rotWithShape="0">
                <a:blip r:embed="rId8"/>
                <a:stretch>
                  <a:fillRect/>
                </a:stretch>
              </a:blipFill>
            </p:spPr>
            <p:txBody>
              <a:bodyPr/>
              <a:lstStyle/>
              <a:p>
                <a:r>
                  <a:rPr lang="pt-BR">
                    <a:noFill/>
                  </a:rPr>
                  <a:t> </a:t>
                </a:r>
              </a:p>
            </p:txBody>
          </p:sp>
        </mc:Fallback>
      </mc:AlternateContent>
      <p:pic>
        <p:nvPicPr>
          <p:cNvPr id="3" name="Picture 2"/>
          <p:cNvPicPr>
            <a:picLocks noChangeAspect="1"/>
          </p:cNvPicPr>
          <p:nvPr/>
        </p:nvPicPr>
        <p:blipFill>
          <a:blip r:embed="rId9">
            <a:duotone>
              <a:schemeClr val="accent3">
                <a:shade val="45000"/>
                <a:satMod val="135000"/>
              </a:schemeClr>
              <a:prstClr val="white"/>
            </a:duotone>
          </a:blip>
          <a:stretch>
            <a:fillRect/>
          </a:stretch>
        </p:blipFill>
        <p:spPr>
          <a:xfrm>
            <a:off x="620035" y="2833407"/>
            <a:ext cx="915910" cy="918075"/>
          </a:xfrm>
          <a:prstGeom prst="rect">
            <a:avLst/>
          </a:prstGeom>
        </p:spPr>
      </p:pic>
      <p:pic>
        <p:nvPicPr>
          <p:cNvPr id="17" name="Picture 16"/>
          <p:cNvPicPr>
            <a:picLocks noChangeAspect="1"/>
          </p:cNvPicPr>
          <p:nvPr/>
        </p:nvPicPr>
        <p:blipFill>
          <a:blip r:embed="rId9">
            <a:duotone>
              <a:schemeClr val="accent3">
                <a:shade val="45000"/>
                <a:satMod val="135000"/>
              </a:schemeClr>
              <a:prstClr val="white"/>
            </a:duotone>
          </a:blip>
          <a:stretch>
            <a:fillRect/>
          </a:stretch>
        </p:blipFill>
        <p:spPr>
          <a:xfrm>
            <a:off x="467629" y="4154785"/>
            <a:ext cx="915910" cy="918075"/>
          </a:xfrm>
          <a:prstGeom prst="rect">
            <a:avLst/>
          </a:prstGeom>
        </p:spPr>
      </p:pic>
      <p:pic>
        <p:nvPicPr>
          <p:cNvPr id="20" name="Picture 19"/>
          <p:cNvPicPr>
            <a:picLocks noChangeAspect="1"/>
          </p:cNvPicPr>
          <p:nvPr/>
        </p:nvPicPr>
        <p:blipFill>
          <a:blip r:embed="rId9">
            <a:duotone>
              <a:schemeClr val="accent3">
                <a:shade val="45000"/>
                <a:satMod val="135000"/>
              </a:schemeClr>
              <a:prstClr val="white"/>
            </a:duotone>
          </a:blip>
          <a:stretch>
            <a:fillRect/>
          </a:stretch>
        </p:blipFill>
        <p:spPr>
          <a:xfrm>
            <a:off x="1920846" y="4814189"/>
            <a:ext cx="915910" cy="918075"/>
          </a:xfrm>
          <a:prstGeom prst="rect">
            <a:avLst/>
          </a:prstGeom>
        </p:spPr>
      </p:pic>
      <p:pic>
        <p:nvPicPr>
          <p:cNvPr id="14" name="Picture 13"/>
          <p:cNvPicPr>
            <a:picLocks noChangeAspect="1"/>
          </p:cNvPicPr>
          <p:nvPr/>
        </p:nvPicPr>
        <p:blipFill>
          <a:blip r:embed="rId10">
            <a:duotone>
              <a:schemeClr val="accent3">
                <a:shade val="45000"/>
                <a:satMod val="135000"/>
              </a:schemeClr>
              <a:prstClr val="white"/>
            </a:duotone>
          </a:blip>
          <a:stretch>
            <a:fillRect/>
          </a:stretch>
        </p:blipFill>
        <p:spPr>
          <a:xfrm>
            <a:off x="1378103" y="3774912"/>
            <a:ext cx="1105918" cy="1108532"/>
          </a:xfrm>
          <a:prstGeom prst="rect">
            <a:avLst/>
          </a:prstGeom>
        </p:spPr>
      </p:pic>
      <p:pic>
        <p:nvPicPr>
          <p:cNvPr id="21" name="Picture 20"/>
          <p:cNvPicPr>
            <a:picLocks noChangeAspect="1"/>
          </p:cNvPicPr>
          <p:nvPr/>
        </p:nvPicPr>
        <p:blipFill>
          <a:blip r:embed="rId10">
            <a:duotone>
              <a:schemeClr val="accent3">
                <a:shade val="45000"/>
                <a:satMod val="135000"/>
              </a:schemeClr>
              <a:prstClr val="white"/>
            </a:duotone>
          </a:blip>
          <a:stretch>
            <a:fillRect/>
          </a:stretch>
        </p:blipFill>
        <p:spPr>
          <a:xfrm>
            <a:off x="1915446" y="2682020"/>
            <a:ext cx="1105918" cy="1108532"/>
          </a:xfrm>
          <a:prstGeom prst="rect">
            <a:avLst/>
          </a:prstGeom>
        </p:spPr>
      </p:pic>
      <p:pic>
        <p:nvPicPr>
          <p:cNvPr id="16" name="Picture 15"/>
          <p:cNvPicPr>
            <a:picLocks noChangeAspect="1"/>
          </p:cNvPicPr>
          <p:nvPr/>
        </p:nvPicPr>
        <p:blipFill>
          <a:blip r:embed="rId11">
            <a:duotone>
              <a:schemeClr val="accent3">
                <a:shade val="45000"/>
                <a:satMod val="135000"/>
              </a:schemeClr>
              <a:prstClr val="white"/>
            </a:duotone>
          </a:blip>
          <a:stretch>
            <a:fillRect/>
          </a:stretch>
        </p:blipFill>
        <p:spPr>
          <a:xfrm>
            <a:off x="714485" y="2568557"/>
            <a:ext cx="2521399" cy="3172455"/>
          </a:xfrm>
          <a:prstGeom prst="rect">
            <a:avLst/>
          </a:prstGeom>
        </p:spPr>
      </p:pic>
      <p:pic>
        <p:nvPicPr>
          <p:cNvPr id="23" name="Picture 22"/>
          <p:cNvPicPr>
            <a:picLocks noChangeAspect="1"/>
          </p:cNvPicPr>
          <p:nvPr/>
        </p:nvPicPr>
        <p:blipFill>
          <a:blip r:embed="rId12">
            <a:duotone>
              <a:schemeClr val="accent3">
                <a:shade val="45000"/>
                <a:satMod val="135000"/>
              </a:schemeClr>
              <a:prstClr val="white"/>
            </a:duotone>
          </a:blip>
          <a:stretch>
            <a:fillRect/>
          </a:stretch>
        </p:blipFill>
        <p:spPr>
          <a:xfrm>
            <a:off x="8716357" y="2833407"/>
            <a:ext cx="2967129" cy="2196025"/>
          </a:xfrm>
          <a:prstGeom prst="rect">
            <a:avLst/>
          </a:prstGeom>
        </p:spPr>
      </p:pic>
      <p:pic>
        <p:nvPicPr>
          <p:cNvPr id="25" name="Picture 24"/>
          <p:cNvPicPr>
            <a:picLocks noChangeAspect="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92355" y="4509327"/>
            <a:ext cx="561443" cy="1089860"/>
          </a:xfrm>
          <a:prstGeom prst="rect">
            <a:avLst/>
          </a:prstGeom>
        </p:spPr>
      </p:pic>
      <p:pic>
        <p:nvPicPr>
          <p:cNvPr id="26" name="Picture 25"/>
          <p:cNvPicPr>
            <a:picLocks noChangeAspect="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34052" y="3942857"/>
            <a:ext cx="695847" cy="1115564"/>
          </a:xfrm>
          <a:prstGeom prst="rect">
            <a:avLst/>
          </a:prstGeom>
        </p:spPr>
      </p:pic>
      <p:pic>
        <p:nvPicPr>
          <p:cNvPr id="27" name="Picture 26"/>
          <p:cNvPicPr>
            <a:picLocks noChangeAspect="1"/>
          </p:cNvPicPr>
          <p:nvPr/>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12756" y="2846084"/>
            <a:ext cx="617485" cy="1260173"/>
          </a:xfrm>
          <a:prstGeom prst="rect">
            <a:avLst/>
          </a:prstGeom>
        </p:spPr>
      </p:pic>
      <p:pic>
        <p:nvPicPr>
          <p:cNvPr id="28" name="Picture 27"/>
          <p:cNvPicPr>
            <a:picLocks noChangeAspect="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834053" y="3110644"/>
            <a:ext cx="524539" cy="946044"/>
          </a:xfrm>
          <a:prstGeom prst="rect">
            <a:avLst/>
          </a:prstGeom>
        </p:spPr>
      </p:pic>
      <p:pic>
        <p:nvPicPr>
          <p:cNvPr id="29" name="Picture 28"/>
          <p:cNvPicPr>
            <a:picLocks noChangeAspect="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867107" y="2338434"/>
            <a:ext cx="537093" cy="1220666"/>
          </a:xfrm>
          <a:prstGeom prst="rect">
            <a:avLst/>
          </a:prstGeom>
        </p:spPr>
      </p:pic>
      <p:pic>
        <p:nvPicPr>
          <p:cNvPr id="30" name="Picture 29"/>
          <p:cNvPicPr>
            <a:picLocks noChangeAspect="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47600" y="4540511"/>
            <a:ext cx="579000" cy="949180"/>
          </a:xfrm>
          <a:prstGeom prst="rect">
            <a:avLst/>
          </a:prstGeom>
        </p:spPr>
      </p:pic>
      <p:grpSp>
        <p:nvGrpSpPr>
          <p:cNvPr id="22" name="Group 21"/>
          <p:cNvGrpSpPr/>
          <p:nvPr/>
        </p:nvGrpSpPr>
        <p:grpSpPr>
          <a:xfrm>
            <a:off x="6170188" y="3813583"/>
            <a:ext cx="1631004" cy="1612640"/>
            <a:chOff x="6599313" y="4923722"/>
            <a:chExt cx="1899791" cy="1819959"/>
          </a:xfrm>
        </p:grpSpPr>
        <p:pic>
          <p:nvPicPr>
            <p:cNvPr id="32" name="Picture 31"/>
            <p:cNvPicPr>
              <a:picLocks noChangeAspect="1"/>
            </p:cNvPicPr>
            <p:nvPr/>
          </p:nvPicPr>
          <p:blipFill>
            <a:blip r:embed="rId19"/>
            <a:stretch>
              <a:fillRect/>
            </a:stretch>
          </p:blipFill>
          <p:spPr>
            <a:xfrm>
              <a:off x="6939165" y="5108857"/>
              <a:ext cx="1267680" cy="1346917"/>
            </a:xfrm>
            <a:prstGeom prst="rect">
              <a:avLst/>
            </a:prstGeom>
          </p:spPr>
        </p:pic>
        <p:sp>
          <p:nvSpPr>
            <p:cNvPr id="33" name="Oval 32"/>
            <p:cNvSpPr/>
            <p:nvPr/>
          </p:nvSpPr>
          <p:spPr>
            <a:xfrm>
              <a:off x="6599313" y="4923722"/>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p:cNvGrpSpPr/>
          <p:nvPr/>
        </p:nvGrpSpPr>
        <p:grpSpPr>
          <a:xfrm>
            <a:off x="5279853" y="2194026"/>
            <a:ext cx="1631004" cy="1612640"/>
            <a:chOff x="5073177" y="2131115"/>
            <a:chExt cx="1899791" cy="1819959"/>
          </a:xfrm>
        </p:grpSpPr>
        <p:sp>
          <p:nvSpPr>
            <p:cNvPr id="31" name="Oval 30"/>
            <p:cNvSpPr/>
            <p:nvPr/>
          </p:nvSpPr>
          <p:spPr>
            <a:xfrm>
              <a:off x="5073177" y="2131115"/>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p:cNvPicPr>
              <a:picLocks noChangeAspect="1"/>
            </p:cNvPicPr>
            <p:nvPr/>
          </p:nvPicPr>
          <p:blipFill>
            <a:blip r:embed="rId20"/>
            <a:stretch>
              <a:fillRect/>
            </a:stretch>
          </p:blipFill>
          <p:spPr>
            <a:xfrm>
              <a:off x="5202356" y="2403575"/>
              <a:ext cx="1738530" cy="1233840"/>
            </a:xfrm>
            <a:prstGeom prst="rect">
              <a:avLst/>
            </a:prstGeom>
          </p:spPr>
        </p:pic>
      </p:grpSp>
      <p:grpSp>
        <p:nvGrpSpPr>
          <p:cNvPr id="36" name="Group 35"/>
          <p:cNvGrpSpPr/>
          <p:nvPr/>
        </p:nvGrpSpPr>
        <p:grpSpPr>
          <a:xfrm>
            <a:off x="4365837" y="3790552"/>
            <a:ext cx="1631004" cy="1612640"/>
            <a:chOff x="4222686" y="3599347"/>
            <a:chExt cx="1899791" cy="1819959"/>
          </a:xfrm>
        </p:grpSpPr>
        <p:sp>
          <p:nvSpPr>
            <p:cNvPr id="34" name="Oval 33"/>
            <p:cNvSpPr/>
            <p:nvPr/>
          </p:nvSpPr>
          <p:spPr>
            <a:xfrm>
              <a:off x="4222686" y="3599347"/>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p:cNvPicPr>
              <a:picLocks noChangeAspect="1"/>
            </p:cNvPicPr>
            <p:nvPr/>
          </p:nvPicPr>
          <p:blipFill>
            <a:blip r:embed="rId21"/>
            <a:stretch>
              <a:fillRect/>
            </a:stretch>
          </p:blipFill>
          <p:spPr>
            <a:xfrm>
              <a:off x="4345781" y="3932543"/>
              <a:ext cx="1713150" cy="941280"/>
            </a:xfrm>
            <a:prstGeom prst="rect">
              <a:avLst/>
            </a:prstGeom>
          </p:spPr>
        </p:pic>
      </p:grpSp>
      <p:sp>
        <p:nvSpPr>
          <p:cNvPr id="38" name="Oval 37"/>
          <p:cNvSpPr/>
          <p:nvPr/>
        </p:nvSpPr>
        <p:spPr>
          <a:xfrm>
            <a:off x="352694" y="388343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p:cNvPicPr>
            <a:picLocks noChangeAspect="1"/>
          </p:cNvPicPr>
          <p:nvPr/>
        </p:nvPicPr>
        <p:blipFill>
          <a:blip r:embed="rId11"/>
          <a:stretch>
            <a:fillRect/>
          </a:stretch>
        </p:blipFill>
        <p:spPr>
          <a:xfrm>
            <a:off x="2359076" y="4062213"/>
            <a:ext cx="1061323" cy="1335370"/>
          </a:xfrm>
          <a:prstGeom prst="rect">
            <a:avLst/>
          </a:prstGeom>
        </p:spPr>
      </p:pic>
      <p:sp>
        <p:nvSpPr>
          <p:cNvPr id="40" name="Oval 39"/>
          <p:cNvSpPr/>
          <p:nvPr/>
        </p:nvSpPr>
        <p:spPr>
          <a:xfrm>
            <a:off x="1126934" y="228568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067179" y="387075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41"/>
          <p:cNvPicPr>
            <a:picLocks noChangeAspect="1"/>
          </p:cNvPicPr>
          <p:nvPr/>
        </p:nvPicPr>
        <p:blipFill>
          <a:blip r:embed="rId22"/>
          <a:stretch>
            <a:fillRect/>
          </a:stretch>
        </p:blipFill>
        <p:spPr>
          <a:xfrm>
            <a:off x="1454867" y="2478566"/>
            <a:ext cx="995094" cy="1252040"/>
          </a:xfrm>
          <a:prstGeom prst="rect">
            <a:avLst/>
          </a:prstGeom>
        </p:spPr>
      </p:pic>
      <p:pic>
        <p:nvPicPr>
          <p:cNvPr id="43" name="Picture 42"/>
          <p:cNvPicPr>
            <a:picLocks noChangeAspect="1"/>
          </p:cNvPicPr>
          <p:nvPr/>
        </p:nvPicPr>
        <p:blipFill>
          <a:blip r:embed="rId23"/>
          <a:stretch>
            <a:fillRect/>
          </a:stretch>
        </p:blipFill>
        <p:spPr>
          <a:xfrm>
            <a:off x="666033" y="4130739"/>
            <a:ext cx="995094" cy="1252040"/>
          </a:xfrm>
          <a:prstGeom prst="rect">
            <a:avLst/>
          </a:prstGeom>
        </p:spPr>
      </p:pic>
      <p:sp>
        <p:nvSpPr>
          <p:cNvPr id="44" name="Oval 43"/>
          <p:cNvSpPr/>
          <p:nvPr/>
        </p:nvSpPr>
        <p:spPr>
          <a:xfrm>
            <a:off x="9690364" y="3942857"/>
            <a:ext cx="1139041" cy="1182503"/>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10443377" y="4463214"/>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8707032" y="4406878"/>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8488444" y="2974020"/>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9510836" y="2338434"/>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0413525" y="2846084"/>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498795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Player </a:t>
            </a:r>
            <a:r>
              <a:rPr lang="en-US" dirty="0"/>
              <a:t>Profile Specialization</a:t>
            </a:r>
          </a:p>
        </p:txBody>
      </p:sp>
      <p:sp>
        <p:nvSpPr>
          <p:cNvPr id="3" name="Content Placeholder 2"/>
          <p:cNvSpPr>
            <a:spLocks noGrp="1"/>
          </p:cNvSpPr>
          <p:nvPr>
            <p:ph idx="1"/>
          </p:nvPr>
        </p:nvSpPr>
        <p:spPr/>
        <p:txBody>
          <a:bodyPr>
            <a:normAutofit fontScale="92500"/>
          </a:bodyPr>
          <a:lstStyle/>
          <a:p>
            <a:r>
              <a:rPr lang="en-US" dirty="0" smtClean="0"/>
              <a:t>As components and events handlers can be chosen and configured during run-time, it is possible to configure the game interaction via pre-defined, external resources.</a:t>
            </a:r>
          </a:p>
          <a:p>
            <a:pPr lvl="1"/>
            <a:r>
              <a:rPr lang="en-US" dirty="0"/>
              <a:t>Provided the component is implemented, component specializations can always be data-driven;</a:t>
            </a:r>
          </a:p>
          <a:p>
            <a:pPr lvl="1"/>
            <a:r>
              <a:rPr lang="en-US" dirty="0"/>
              <a:t>Event handlers can be enabled or disabled according to the preferences of the user</a:t>
            </a:r>
            <a:r>
              <a:rPr lang="en-US" dirty="0" smtClean="0"/>
              <a:t>.</a:t>
            </a:r>
          </a:p>
          <a:p>
            <a:r>
              <a:rPr lang="en-US" dirty="0" smtClean="0"/>
              <a:t>This is the concept of </a:t>
            </a:r>
            <a:r>
              <a:rPr lang="en-US" dirty="0" err="1" smtClean="0"/>
              <a:t>UGE’s</a:t>
            </a:r>
            <a:r>
              <a:rPr lang="en-US" dirty="0" smtClean="0"/>
              <a:t> player profile: an external XML resource file to tailor the game.</a:t>
            </a:r>
          </a:p>
          <a:p>
            <a:r>
              <a:rPr lang="en-US" dirty="0" smtClean="0"/>
              <a:t>It is possible to create a player profile for a specific user or for a group of user. This allows creating pre-sets for different interaction abilities and customizing it according to the preferences of the user.</a:t>
            </a:r>
          </a:p>
        </p:txBody>
      </p:sp>
    </p:spTree>
    <p:extLst>
      <p:ext uri="{BB962C8B-B14F-4D97-AF65-F5344CB8AC3E}">
        <p14:creationId xmlns:p14="http://schemas.microsoft.com/office/powerpoint/2010/main" val="18971013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Player </a:t>
            </a:r>
            <a:r>
              <a:rPr lang="en-US" dirty="0"/>
              <a:t>Profile Specialization</a:t>
            </a:r>
          </a:p>
        </p:txBody>
      </p:sp>
      <p:sp>
        <p:nvSpPr>
          <p:cNvPr id="3" name="Content Placeholder 2"/>
          <p:cNvSpPr>
            <a:spLocks noGrp="1"/>
          </p:cNvSpPr>
          <p:nvPr>
            <p:ph idx="1"/>
          </p:nvPr>
        </p:nvSpPr>
        <p:spPr/>
        <p:txBody>
          <a:bodyPr>
            <a:normAutofit/>
          </a:bodyPr>
          <a:lstStyle/>
          <a:p>
            <a:r>
              <a:rPr lang="en-US" dirty="0" smtClean="0"/>
              <a:t>The player profiles supports and eases:</a:t>
            </a:r>
          </a:p>
          <a:p>
            <a:pPr lvl="1"/>
            <a:r>
              <a:rPr lang="en-US" dirty="0" smtClean="0"/>
              <a:t>Defining the desired IO devices for game interaction;</a:t>
            </a:r>
          </a:p>
          <a:p>
            <a:pPr lvl="1"/>
            <a:r>
              <a:rPr lang="en-US" dirty="0" smtClean="0"/>
              <a:t>IO specialization for the game, both for actors and events;</a:t>
            </a:r>
          </a:p>
          <a:p>
            <a:pPr lvl="1"/>
            <a:r>
              <a:rPr lang="en-US" dirty="0" smtClean="0"/>
              <a:t>Defining a profile-specific input mapping;</a:t>
            </a:r>
          </a:p>
          <a:p>
            <a:pPr lvl="1"/>
            <a:r>
              <a:rPr lang="en-US" dirty="0" smtClean="0"/>
              <a:t>Tweaking the gameplay;</a:t>
            </a:r>
          </a:p>
          <a:p>
            <a:pPr lvl="1"/>
            <a:r>
              <a:rPr lang="en-US" dirty="0" smtClean="0"/>
              <a:t>Reducing the number of different versions of the game.</a:t>
            </a:r>
          </a:p>
          <a:p>
            <a:r>
              <a:rPr lang="en-US" dirty="0" err="1"/>
              <a:t>UGE</a:t>
            </a:r>
            <a:r>
              <a:rPr lang="en-US" dirty="0"/>
              <a:t> supports using a list of player profiles to provide the user different interaction options</a:t>
            </a:r>
            <a:r>
              <a:rPr lang="en-US" dirty="0" smtClean="0"/>
              <a:t>.</a:t>
            </a:r>
          </a:p>
        </p:txBody>
      </p:sp>
    </p:spTree>
    <p:extLst>
      <p:ext uri="{BB962C8B-B14F-4D97-AF65-F5344CB8AC3E}">
        <p14:creationId xmlns:p14="http://schemas.microsoft.com/office/powerpoint/2010/main" val="654304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Goals</a:t>
            </a:r>
            <a:endParaRPr lang="en-US" dirty="0"/>
          </a:p>
        </p:txBody>
      </p:sp>
      <p:sp>
        <p:nvSpPr>
          <p:cNvPr id="3" name="Content Placeholder 2"/>
          <p:cNvSpPr>
            <a:spLocks noGrp="1"/>
          </p:cNvSpPr>
          <p:nvPr>
            <p:ph idx="1"/>
          </p:nvPr>
        </p:nvSpPr>
        <p:spPr/>
        <p:txBody>
          <a:bodyPr/>
          <a:lstStyle/>
          <a:p>
            <a:r>
              <a:rPr lang="en-US" dirty="0"/>
              <a:t>Differently of most game engines, </a:t>
            </a:r>
            <a:r>
              <a:rPr lang="en-US" dirty="0" err="1"/>
              <a:t>UGE</a:t>
            </a:r>
            <a:r>
              <a:rPr lang="en-US" dirty="0"/>
              <a:t> trades performance for run-time </a:t>
            </a:r>
            <a:r>
              <a:rPr lang="en-US" dirty="0" smtClean="0"/>
              <a:t>flexibility and adaptability.</a:t>
            </a:r>
            <a:endParaRPr lang="en-US" dirty="0"/>
          </a:p>
          <a:p>
            <a:r>
              <a:rPr lang="en-US" dirty="0" smtClean="0"/>
              <a:t>Trying to achieve the previous goals, the engine combines different architectures:</a:t>
            </a:r>
          </a:p>
          <a:p>
            <a:pPr lvl="1"/>
            <a:r>
              <a:rPr lang="en-US" dirty="0" smtClean="0"/>
              <a:t>Data-driven;</a:t>
            </a:r>
          </a:p>
          <a:p>
            <a:pPr lvl="1"/>
            <a:r>
              <a:rPr lang="en-US" dirty="0" smtClean="0"/>
              <a:t>Event-driven;</a:t>
            </a:r>
          </a:p>
          <a:p>
            <a:pPr lvl="1"/>
            <a:r>
              <a:rPr lang="en-US" dirty="0" smtClean="0"/>
              <a:t>Entity-Component based.</a:t>
            </a:r>
          </a:p>
          <a:p>
            <a:r>
              <a:rPr lang="en-US" dirty="0" smtClean="0"/>
              <a:t>We explore the data-driven architecture to provide flexible player profiles, which helps to tailor the game without recompiling.</a:t>
            </a:r>
            <a:endParaRPr lang="en-US" dirty="0" smtClean="0"/>
          </a:p>
          <a:p>
            <a:endParaRPr lang="en-US" dirty="0" smtClean="0"/>
          </a:p>
        </p:txBody>
      </p:sp>
    </p:spTree>
    <p:extLst>
      <p:ext uri="{BB962C8B-B14F-4D97-AF65-F5344CB8AC3E}">
        <p14:creationId xmlns:p14="http://schemas.microsoft.com/office/powerpoint/2010/main" val="13103355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Player </a:t>
            </a:r>
            <a:r>
              <a:rPr lang="en-US" dirty="0"/>
              <a:t>Profile Specialization</a:t>
            </a:r>
          </a:p>
        </p:txBody>
      </p:sp>
      <p:pic>
        <p:nvPicPr>
          <p:cNvPr id="10" name="Content Placeholder 9"/>
          <p:cNvPicPr>
            <a:picLocks noGrp="1" noChangeAspect="1"/>
          </p:cNvPicPr>
          <p:nvPr>
            <p:ph idx="1"/>
          </p:nvPr>
        </p:nvPicPr>
        <p:blipFill>
          <a:blip r:embed="rId2"/>
          <a:stretch>
            <a:fillRect/>
          </a:stretch>
        </p:blipFill>
        <p:spPr>
          <a:xfrm>
            <a:off x="1349696" y="1825625"/>
            <a:ext cx="9492608" cy="4351338"/>
          </a:xfrm>
          <a:prstGeom prst="rect">
            <a:avLst/>
          </a:prstGeom>
        </p:spPr>
      </p:pic>
    </p:spTree>
    <p:extLst>
      <p:ext uri="{BB962C8B-B14F-4D97-AF65-F5344CB8AC3E}">
        <p14:creationId xmlns:p14="http://schemas.microsoft.com/office/powerpoint/2010/main" val="6318594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Player </a:t>
            </a:r>
            <a:r>
              <a:rPr lang="en-US" dirty="0"/>
              <a:t>Profile Specialization</a:t>
            </a:r>
          </a:p>
        </p:txBody>
      </p:sp>
      <p:pic>
        <p:nvPicPr>
          <p:cNvPr id="3" name="Content Placeholder 2"/>
          <p:cNvPicPr>
            <a:picLocks noGrp="1" noChangeAspect="1"/>
          </p:cNvPicPr>
          <p:nvPr>
            <p:ph idx="1"/>
          </p:nvPr>
        </p:nvPicPr>
        <p:blipFill>
          <a:blip r:embed="rId2"/>
          <a:stretch>
            <a:fillRect/>
          </a:stretch>
        </p:blipFill>
        <p:spPr>
          <a:xfrm>
            <a:off x="1563668" y="1825625"/>
            <a:ext cx="9064663" cy="4351338"/>
          </a:xfrm>
          <a:prstGeom prst="rect">
            <a:avLst/>
          </a:prstGeom>
        </p:spPr>
      </p:pic>
    </p:spTree>
    <p:extLst>
      <p:ext uri="{BB962C8B-B14F-4D97-AF65-F5344CB8AC3E}">
        <p14:creationId xmlns:p14="http://schemas.microsoft.com/office/powerpoint/2010/main" val="30806096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Player </a:t>
            </a:r>
            <a:r>
              <a:rPr lang="en-US" dirty="0"/>
              <a:t>Profile Specialization</a:t>
            </a:r>
          </a:p>
        </p:txBody>
      </p:sp>
      <p:pic>
        <p:nvPicPr>
          <p:cNvPr id="16" name="Content Placeholder 15"/>
          <p:cNvPicPr>
            <a:picLocks noGrp="1" noChangeAspect="1"/>
          </p:cNvPicPr>
          <p:nvPr>
            <p:ph idx="1"/>
          </p:nvPr>
        </p:nvPicPr>
        <p:blipFill>
          <a:blip r:embed="rId2"/>
          <a:stretch>
            <a:fillRect/>
          </a:stretch>
        </p:blipFill>
        <p:spPr>
          <a:xfrm>
            <a:off x="1379255" y="1825625"/>
            <a:ext cx="9433490" cy="4351338"/>
          </a:xfrm>
          <a:prstGeom prst="rect">
            <a:avLst/>
          </a:prstGeom>
        </p:spPr>
      </p:pic>
    </p:spTree>
    <p:extLst>
      <p:ext uri="{BB962C8B-B14F-4D97-AF65-F5344CB8AC3E}">
        <p14:creationId xmlns:p14="http://schemas.microsoft.com/office/powerpoint/2010/main" val="40428802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ounded Rectangle 49"/>
          <p:cNvSpPr/>
          <p:nvPr/>
        </p:nvSpPr>
        <p:spPr>
          <a:xfrm>
            <a:off x="0" y="1549400"/>
            <a:ext cx="8204200" cy="5308600"/>
          </a:xfrm>
          <a:prstGeom prst="roundRect">
            <a:avLst/>
          </a:prstGeom>
          <a:solidFill>
            <a:schemeClr val="accent4">
              <a:alpha val="1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The Game Application</a:t>
            </a:r>
            <a:endParaRPr lang="en-US" dirty="0"/>
          </a:p>
        </p:txBody>
      </p:sp>
      <p:sp>
        <p:nvSpPr>
          <p:cNvPr id="8" name="Oval 7"/>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0" name="Down Arrow 9"/>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3"/>
                <a:stretch>
                  <a:fillRect/>
                </a:stretch>
              </a:blipFill>
            </p:spPr>
            <p:txBody>
              <a:bodyPr/>
              <a:lstStyle/>
              <a:p>
                <a:r>
                  <a:rPr lang="pt-BR">
                    <a:noFill/>
                  </a:rPr>
                  <a:t> </a:t>
                </a:r>
              </a:p>
            </p:txBody>
          </p:sp>
        </mc:Fallback>
      </mc:AlternateContent>
      <p:pic>
        <p:nvPicPr>
          <p:cNvPr id="12" name="Picture 11"/>
          <p:cNvPicPr>
            <a:picLocks noChangeAspect="1"/>
          </p:cNvPicPr>
          <p:nvPr/>
        </p:nvPicPr>
        <p:blipFill>
          <a:blip r:embed="rId4">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3" name="Picture 12"/>
          <p:cNvPicPr>
            <a:picLocks noChangeAspect="1"/>
          </p:cNvPicPr>
          <p:nvPr/>
        </p:nvPicPr>
        <p:blipFill>
          <a:blip r:embed="rId5">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5" name="Picture 14"/>
          <p:cNvPicPr>
            <a:picLocks noChangeAspect="1"/>
          </p:cNvPicPr>
          <p:nvPr/>
        </p:nvPicPr>
        <p:blipFill>
          <a:blip r:embed="rId6">
            <a:duotone>
              <a:schemeClr val="accent3">
                <a:shade val="45000"/>
                <a:satMod val="135000"/>
              </a:schemeClr>
              <a:prstClr val="white"/>
            </a:duotone>
          </a:blip>
          <a:stretch>
            <a:fillRect/>
          </a:stretch>
        </p:blipFill>
        <p:spPr>
          <a:xfrm>
            <a:off x="1571528" y="4549666"/>
            <a:ext cx="1046526" cy="1049000"/>
          </a:xfrm>
          <a:prstGeom prst="rect">
            <a:avLst/>
          </a:prstGeom>
        </p:spPr>
      </p:pic>
      <p:pic>
        <p:nvPicPr>
          <p:cNvPr id="5" name="Picture 4"/>
          <p:cNvPicPr>
            <a:picLocks noChangeAspect="1"/>
          </p:cNvPicPr>
          <p:nvPr/>
        </p:nvPicPr>
        <p:blipFill>
          <a:blip r:embed="rId7">
            <a:duotone>
              <a:schemeClr val="accent3">
                <a:shade val="45000"/>
                <a:satMod val="135000"/>
              </a:schemeClr>
              <a:prstClr val="white"/>
            </a:duotone>
          </a:blip>
          <a:stretch>
            <a:fillRect/>
          </a:stretch>
        </p:blipFill>
        <p:spPr>
          <a:xfrm>
            <a:off x="899000" y="4326841"/>
            <a:ext cx="1089875" cy="1092452"/>
          </a:xfrm>
          <a:prstGeom prst="rect">
            <a:avLst/>
          </a:prstGeom>
        </p:spPr>
      </p:pic>
      <p:sp>
        <p:nvSpPr>
          <p:cNvPr id="18" name="Down Arrow 17"/>
          <p:cNvSpPr/>
          <p:nvPr/>
        </p:nvSpPr>
        <p:spPr>
          <a:xfrm rot="10800000">
            <a:off x="1312737" y="3652217"/>
            <a:ext cx="342900" cy="67561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9" name="Rectangle 18"/>
              <p:cNvSpPr/>
              <p:nvPr/>
            </p:nvSpPr>
            <p:spPr>
              <a:xfrm>
                <a:off x="1543722" y="3670048"/>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b="0" i="1" dirty="0" smtClean="0">
                              <a:solidFill>
                                <a:schemeClr val="bg1">
                                  <a:lumMod val="75000"/>
                                </a:schemeClr>
                              </a:solidFill>
                              <a:latin typeface="Cambria Math" panose="02040503050406030204" pitchFamily="18" charset="0"/>
                            </a:rPr>
                            <m:t>𝑎</m:t>
                          </m:r>
                        </m:e>
                      </m:acc>
                    </m:oMath>
                  </m:oMathPara>
                </a14:m>
                <a:endParaRPr lang="pt-BR" sz="3600" dirty="0">
                  <a:solidFill>
                    <a:schemeClr val="bg1">
                      <a:lumMod val="75000"/>
                    </a:schemeClr>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543722" y="3670048"/>
                <a:ext cx="582387" cy="707886"/>
              </a:xfrm>
              <a:prstGeom prst="rect">
                <a:avLst/>
              </a:prstGeom>
              <a:blipFill rotWithShape="0">
                <a:blip r:embed="rId8"/>
                <a:stretch>
                  <a:fillRect/>
                </a:stretch>
              </a:blipFill>
            </p:spPr>
            <p:txBody>
              <a:bodyPr/>
              <a:lstStyle/>
              <a:p>
                <a:r>
                  <a:rPr lang="pt-BR">
                    <a:noFill/>
                  </a:rPr>
                  <a:t> </a:t>
                </a:r>
              </a:p>
            </p:txBody>
          </p:sp>
        </mc:Fallback>
      </mc:AlternateContent>
      <p:pic>
        <p:nvPicPr>
          <p:cNvPr id="3" name="Picture 2"/>
          <p:cNvPicPr>
            <a:picLocks noChangeAspect="1"/>
          </p:cNvPicPr>
          <p:nvPr/>
        </p:nvPicPr>
        <p:blipFill>
          <a:blip r:embed="rId9">
            <a:duotone>
              <a:schemeClr val="accent3">
                <a:shade val="45000"/>
                <a:satMod val="135000"/>
              </a:schemeClr>
              <a:prstClr val="white"/>
            </a:duotone>
          </a:blip>
          <a:stretch>
            <a:fillRect/>
          </a:stretch>
        </p:blipFill>
        <p:spPr>
          <a:xfrm>
            <a:off x="620035" y="2833407"/>
            <a:ext cx="915910" cy="918075"/>
          </a:xfrm>
          <a:prstGeom prst="rect">
            <a:avLst/>
          </a:prstGeom>
        </p:spPr>
      </p:pic>
      <p:pic>
        <p:nvPicPr>
          <p:cNvPr id="17" name="Picture 16"/>
          <p:cNvPicPr>
            <a:picLocks noChangeAspect="1"/>
          </p:cNvPicPr>
          <p:nvPr/>
        </p:nvPicPr>
        <p:blipFill>
          <a:blip r:embed="rId9">
            <a:duotone>
              <a:schemeClr val="accent3">
                <a:shade val="45000"/>
                <a:satMod val="135000"/>
              </a:schemeClr>
              <a:prstClr val="white"/>
            </a:duotone>
          </a:blip>
          <a:stretch>
            <a:fillRect/>
          </a:stretch>
        </p:blipFill>
        <p:spPr>
          <a:xfrm>
            <a:off x="467629" y="4154785"/>
            <a:ext cx="915910" cy="918075"/>
          </a:xfrm>
          <a:prstGeom prst="rect">
            <a:avLst/>
          </a:prstGeom>
        </p:spPr>
      </p:pic>
      <p:pic>
        <p:nvPicPr>
          <p:cNvPr id="20" name="Picture 19"/>
          <p:cNvPicPr>
            <a:picLocks noChangeAspect="1"/>
          </p:cNvPicPr>
          <p:nvPr/>
        </p:nvPicPr>
        <p:blipFill>
          <a:blip r:embed="rId9">
            <a:duotone>
              <a:schemeClr val="accent3">
                <a:shade val="45000"/>
                <a:satMod val="135000"/>
              </a:schemeClr>
              <a:prstClr val="white"/>
            </a:duotone>
          </a:blip>
          <a:stretch>
            <a:fillRect/>
          </a:stretch>
        </p:blipFill>
        <p:spPr>
          <a:xfrm>
            <a:off x="1920846" y="4814189"/>
            <a:ext cx="915910" cy="918075"/>
          </a:xfrm>
          <a:prstGeom prst="rect">
            <a:avLst/>
          </a:prstGeom>
        </p:spPr>
      </p:pic>
      <p:pic>
        <p:nvPicPr>
          <p:cNvPr id="14" name="Picture 13"/>
          <p:cNvPicPr>
            <a:picLocks noChangeAspect="1"/>
          </p:cNvPicPr>
          <p:nvPr/>
        </p:nvPicPr>
        <p:blipFill>
          <a:blip r:embed="rId10">
            <a:duotone>
              <a:schemeClr val="accent3">
                <a:shade val="45000"/>
                <a:satMod val="135000"/>
              </a:schemeClr>
              <a:prstClr val="white"/>
            </a:duotone>
          </a:blip>
          <a:stretch>
            <a:fillRect/>
          </a:stretch>
        </p:blipFill>
        <p:spPr>
          <a:xfrm>
            <a:off x="1378103" y="3774912"/>
            <a:ext cx="1105918" cy="1108532"/>
          </a:xfrm>
          <a:prstGeom prst="rect">
            <a:avLst/>
          </a:prstGeom>
        </p:spPr>
      </p:pic>
      <p:pic>
        <p:nvPicPr>
          <p:cNvPr id="21" name="Picture 20"/>
          <p:cNvPicPr>
            <a:picLocks noChangeAspect="1"/>
          </p:cNvPicPr>
          <p:nvPr/>
        </p:nvPicPr>
        <p:blipFill>
          <a:blip r:embed="rId10">
            <a:duotone>
              <a:schemeClr val="accent3">
                <a:shade val="45000"/>
                <a:satMod val="135000"/>
              </a:schemeClr>
              <a:prstClr val="white"/>
            </a:duotone>
          </a:blip>
          <a:stretch>
            <a:fillRect/>
          </a:stretch>
        </p:blipFill>
        <p:spPr>
          <a:xfrm>
            <a:off x="1915446" y="2682020"/>
            <a:ext cx="1105918" cy="1108532"/>
          </a:xfrm>
          <a:prstGeom prst="rect">
            <a:avLst/>
          </a:prstGeom>
        </p:spPr>
      </p:pic>
      <p:pic>
        <p:nvPicPr>
          <p:cNvPr id="16" name="Picture 15"/>
          <p:cNvPicPr>
            <a:picLocks noChangeAspect="1"/>
          </p:cNvPicPr>
          <p:nvPr/>
        </p:nvPicPr>
        <p:blipFill>
          <a:blip r:embed="rId11">
            <a:duotone>
              <a:schemeClr val="accent3">
                <a:shade val="45000"/>
                <a:satMod val="135000"/>
              </a:schemeClr>
              <a:prstClr val="white"/>
            </a:duotone>
          </a:blip>
          <a:stretch>
            <a:fillRect/>
          </a:stretch>
        </p:blipFill>
        <p:spPr>
          <a:xfrm>
            <a:off x="714485" y="2568557"/>
            <a:ext cx="2521399" cy="3172455"/>
          </a:xfrm>
          <a:prstGeom prst="rect">
            <a:avLst/>
          </a:prstGeom>
        </p:spPr>
      </p:pic>
      <p:pic>
        <p:nvPicPr>
          <p:cNvPr id="23" name="Picture 22"/>
          <p:cNvPicPr>
            <a:picLocks noChangeAspect="1"/>
          </p:cNvPicPr>
          <p:nvPr/>
        </p:nvPicPr>
        <p:blipFill>
          <a:blip r:embed="rId12">
            <a:duotone>
              <a:schemeClr val="accent3">
                <a:shade val="45000"/>
                <a:satMod val="135000"/>
              </a:schemeClr>
              <a:prstClr val="white"/>
            </a:duotone>
          </a:blip>
          <a:stretch>
            <a:fillRect/>
          </a:stretch>
        </p:blipFill>
        <p:spPr>
          <a:xfrm>
            <a:off x="8716357" y="2833407"/>
            <a:ext cx="2967129" cy="2196025"/>
          </a:xfrm>
          <a:prstGeom prst="rect">
            <a:avLst/>
          </a:prstGeom>
        </p:spPr>
      </p:pic>
      <p:pic>
        <p:nvPicPr>
          <p:cNvPr id="25" name="Picture 24"/>
          <p:cNvPicPr>
            <a:picLocks noChangeAspect="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92355" y="4509327"/>
            <a:ext cx="561443" cy="1089860"/>
          </a:xfrm>
          <a:prstGeom prst="rect">
            <a:avLst/>
          </a:prstGeom>
        </p:spPr>
      </p:pic>
      <p:pic>
        <p:nvPicPr>
          <p:cNvPr id="26" name="Picture 25"/>
          <p:cNvPicPr>
            <a:picLocks noChangeAspect="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34052" y="3942857"/>
            <a:ext cx="695847" cy="1115564"/>
          </a:xfrm>
          <a:prstGeom prst="rect">
            <a:avLst/>
          </a:prstGeom>
        </p:spPr>
      </p:pic>
      <p:pic>
        <p:nvPicPr>
          <p:cNvPr id="27" name="Picture 26"/>
          <p:cNvPicPr>
            <a:picLocks noChangeAspect="1"/>
          </p:cNvPicPr>
          <p:nvPr/>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12756" y="2846084"/>
            <a:ext cx="617485" cy="1260173"/>
          </a:xfrm>
          <a:prstGeom prst="rect">
            <a:avLst/>
          </a:prstGeom>
        </p:spPr>
      </p:pic>
      <p:pic>
        <p:nvPicPr>
          <p:cNvPr id="28" name="Picture 27"/>
          <p:cNvPicPr>
            <a:picLocks noChangeAspect="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834053" y="3110644"/>
            <a:ext cx="524539" cy="946044"/>
          </a:xfrm>
          <a:prstGeom prst="rect">
            <a:avLst/>
          </a:prstGeom>
        </p:spPr>
      </p:pic>
      <p:pic>
        <p:nvPicPr>
          <p:cNvPr id="29" name="Picture 28"/>
          <p:cNvPicPr>
            <a:picLocks noChangeAspect="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867107" y="2338434"/>
            <a:ext cx="537093" cy="1220666"/>
          </a:xfrm>
          <a:prstGeom prst="rect">
            <a:avLst/>
          </a:prstGeom>
        </p:spPr>
      </p:pic>
      <p:pic>
        <p:nvPicPr>
          <p:cNvPr id="30" name="Picture 29"/>
          <p:cNvPicPr>
            <a:picLocks noChangeAspect="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47600" y="4540511"/>
            <a:ext cx="579000" cy="949180"/>
          </a:xfrm>
          <a:prstGeom prst="rect">
            <a:avLst/>
          </a:prstGeom>
        </p:spPr>
      </p:pic>
      <p:grpSp>
        <p:nvGrpSpPr>
          <p:cNvPr id="22" name="Group 21"/>
          <p:cNvGrpSpPr/>
          <p:nvPr/>
        </p:nvGrpSpPr>
        <p:grpSpPr>
          <a:xfrm>
            <a:off x="6170188" y="3813583"/>
            <a:ext cx="1631004" cy="1612640"/>
            <a:chOff x="6599313" y="4923722"/>
            <a:chExt cx="1899791" cy="1819959"/>
          </a:xfrm>
        </p:grpSpPr>
        <p:pic>
          <p:nvPicPr>
            <p:cNvPr id="32" name="Picture 31"/>
            <p:cNvPicPr>
              <a:picLocks noChangeAspect="1"/>
            </p:cNvPicPr>
            <p:nvPr/>
          </p:nvPicPr>
          <p:blipFill>
            <a:blip r:embed="rId19"/>
            <a:stretch>
              <a:fillRect/>
            </a:stretch>
          </p:blipFill>
          <p:spPr>
            <a:xfrm>
              <a:off x="6939165" y="5108857"/>
              <a:ext cx="1267680" cy="1346917"/>
            </a:xfrm>
            <a:prstGeom prst="rect">
              <a:avLst/>
            </a:prstGeom>
          </p:spPr>
        </p:pic>
        <p:sp>
          <p:nvSpPr>
            <p:cNvPr id="33" name="Oval 32"/>
            <p:cNvSpPr/>
            <p:nvPr/>
          </p:nvSpPr>
          <p:spPr>
            <a:xfrm>
              <a:off x="6599313" y="4923722"/>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p:cNvGrpSpPr/>
          <p:nvPr/>
        </p:nvGrpSpPr>
        <p:grpSpPr>
          <a:xfrm>
            <a:off x="5279853" y="2194026"/>
            <a:ext cx="1631004" cy="1612640"/>
            <a:chOff x="5073177" y="2131115"/>
            <a:chExt cx="1899791" cy="1819959"/>
          </a:xfrm>
        </p:grpSpPr>
        <p:sp>
          <p:nvSpPr>
            <p:cNvPr id="31" name="Oval 30"/>
            <p:cNvSpPr/>
            <p:nvPr/>
          </p:nvSpPr>
          <p:spPr>
            <a:xfrm>
              <a:off x="5073177" y="2131115"/>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p:cNvPicPr>
              <a:picLocks noChangeAspect="1"/>
            </p:cNvPicPr>
            <p:nvPr/>
          </p:nvPicPr>
          <p:blipFill>
            <a:blip r:embed="rId20"/>
            <a:stretch>
              <a:fillRect/>
            </a:stretch>
          </p:blipFill>
          <p:spPr>
            <a:xfrm>
              <a:off x="5202356" y="2403575"/>
              <a:ext cx="1738530" cy="1233840"/>
            </a:xfrm>
            <a:prstGeom prst="rect">
              <a:avLst/>
            </a:prstGeom>
          </p:spPr>
        </p:pic>
      </p:grpSp>
      <p:grpSp>
        <p:nvGrpSpPr>
          <p:cNvPr id="36" name="Group 35"/>
          <p:cNvGrpSpPr/>
          <p:nvPr/>
        </p:nvGrpSpPr>
        <p:grpSpPr>
          <a:xfrm>
            <a:off x="4365837" y="3790552"/>
            <a:ext cx="1631004" cy="1612640"/>
            <a:chOff x="4222686" y="3599347"/>
            <a:chExt cx="1899791" cy="1819959"/>
          </a:xfrm>
        </p:grpSpPr>
        <p:sp>
          <p:nvSpPr>
            <p:cNvPr id="34" name="Oval 33"/>
            <p:cNvSpPr/>
            <p:nvPr/>
          </p:nvSpPr>
          <p:spPr>
            <a:xfrm>
              <a:off x="4222686" y="3599347"/>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p:cNvPicPr>
              <a:picLocks noChangeAspect="1"/>
            </p:cNvPicPr>
            <p:nvPr/>
          </p:nvPicPr>
          <p:blipFill>
            <a:blip r:embed="rId21"/>
            <a:stretch>
              <a:fillRect/>
            </a:stretch>
          </p:blipFill>
          <p:spPr>
            <a:xfrm>
              <a:off x="4345781" y="3932543"/>
              <a:ext cx="1713150" cy="941280"/>
            </a:xfrm>
            <a:prstGeom prst="rect">
              <a:avLst/>
            </a:prstGeom>
          </p:spPr>
        </p:pic>
      </p:grpSp>
      <p:sp>
        <p:nvSpPr>
          <p:cNvPr id="38" name="Oval 37"/>
          <p:cNvSpPr/>
          <p:nvPr/>
        </p:nvSpPr>
        <p:spPr>
          <a:xfrm>
            <a:off x="352694" y="388343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p:cNvPicPr>
            <a:picLocks noChangeAspect="1"/>
          </p:cNvPicPr>
          <p:nvPr/>
        </p:nvPicPr>
        <p:blipFill>
          <a:blip r:embed="rId11"/>
          <a:stretch>
            <a:fillRect/>
          </a:stretch>
        </p:blipFill>
        <p:spPr>
          <a:xfrm>
            <a:off x="2359076" y="4062213"/>
            <a:ext cx="1061323" cy="1335370"/>
          </a:xfrm>
          <a:prstGeom prst="rect">
            <a:avLst/>
          </a:prstGeom>
        </p:spPr>
      </p:pic>
      <p:sp>
        <p:nvSpPr>
          <p:cNvPr id="40" name="Oval 39"/>
          <p:cNvSpPr/>
          <p:nvPr/>
        </p:nvSpPr>
        <p:spPr>
          <a:xfrm>
            <a:off x="1126934" y="228568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067179" y="387075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41"/>
          <p:cNvPicPr>
            <a:picLocks noChangeAspect="1"/>
          </p:cNvPicPr>
          <p:nvPr/>
        </p:nvPicPr>
        <p:blipFill>
          <a:blip r:embed="rId22"/>
          <a:stretch>
            <a:fillRect/>
          </a:stretch>
        </p:blipFill>
        <p:spPr>
          <a:xfrm>
            <a:off x="1454867" y="2478566"/>
            <a:ext cx="995094" cy="1252040"/>
          </a:xfrm>
          <a:prstGeom prst="rect">
            <a:avLst/>
          </a:prstGeom>
        </p:spPr>
      </p:pic>
      <p:pic>
        <p:nvPicPr>
          <p:cNvPr id="43" name="Picture 42"/>
          <p:cNvPicPr>
            <a:picLocks noChangeAspect="1"/>
          </p:cNvPicPr>
          <p:nvPr/>
        </p:nvPicPr>
        <p:blipFill>
          <a:blip r:embed="rId23"/>
          <a:stretch>
            <a:fillRect/>
          </a:stretch>
        </p:blipFill>
        <p:spPr>
          <a:xfrm>
            <a:off x="666033" y="4130739"/>
            <a:ext cx="995094" cy="1252040"/>
          </a:xfrm>
          <a:prstGeom prst="rect">
            <a:avLst/>
          </a:prstGeom>
        </p:spPr>
      </p:pic>
      <p:sp>
        <p:nvSpPr>
          <p:cNvPr id="44" name="Oval 43"/>
          <p:cNvSpPr/>
          <p:nvPr/>
        </p:nvSpPr>
        <p:spPr>
          <a:xfrm>
            <a:off x="9690364" y="3942857"/>
            <a:ext cx="1139041" cy="1182503"/>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10443377" y="4463214"/>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8707032" y="4406878"/>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8488444" y="2974020"/>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9510836" y="2338434"/>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0413525" y="2846084"/>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802558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The Game Application</a:t>
            </a:r>
          </a:p>
        </p:txBody>
      </p:sp>
      <p:sp>
        <p:nvSpPr>
          <p:cNvPr id="3" name="Content Placeholder 2"/>
          <p:cNvSpPr>
            <a:spLocks noGrp="1"/>
          </p:cNvSpPr>
          <p:nvPr>
            <p:ph idx="1"/>
          </p:nvPr>
        </p:nvSpPr>
        <p:spPr/>
        <p:txBody>
          <a:bodyPr>
            <a:normAutofit lnSpcReduction="10000"/>
          </a:bodyPr>
          <a:lstStyle/>
          <a:p>
            <a:r>
              <a:rPr lang="en-US" dirty="0" smtClean="0"/>
              <a:t>The </a:t>
            </a:r>
            <a:r>
              <a:rPr lang="en-US" dirty="0"/>
              <a:t>Game Logic and all the defined Game </a:t>
            </a:r>
            <a:r>
              <a:rPr lang="en-US" dirty="0" smtClean="0"/>
              <a:t>Views and Game Controllers </a:t>
            </a:r>
            <a:r>
              <a:rPr lang="en-US" dirty="0"/>
              <a:t>are part of the </a:t>
            </a:r>
            <a:r>
              <a:rPr lang="en-US" dirty="0" smtClean="0"/>
              <a:t>Game Application</a:t>
            </a:r>
            <a:r>
              <a:rPr lang="en-US" dirty="0" smtClean="0"/>
              <a:t>.</a:t>
            </a:r>
          </a:p>
          <a:p>
            <a:pPr lvl="1"/>
            <a:r>
              <a:rPr lang="en-US" dirty="0" smtClean="0"/>
              <a:t>The Game Application allows defining:</a:t>
            </a:r>
          </a:p>
          <a:p>
            <a:pPr lvl="2"/>
            <a:r>
              <a:rPr lang="en-US" dirty="0" smtClean="0"/>
              <a:t>The desired output subsystem (for instance, OGRE and </a:t>
            </a:r>
            <a:r>
              <a:rPr lang="en-US" dirty="0" err="1" smtClean="0"/>
              <a:t>OpenAL</a:t>
            </a:r>
            <a:r>
              <a:rPr lang="en-US" dirty="0" smtClean="0"/>
              <a:t> Soft);</a:t>
            </a:r>
          </a:p>
          <a:p>
            <a:pPr lvl="2"/>
            <a:r>
              <a:rPr lang="en-US" dirty="0" smtClean="0"/>
              <a:t>The desired input subsystem (for instance, </a:t>
            </a:r>
            <a:r>
              <a:rPr lang="en-US" dirty="0" err="1" smtClean="0"/>
              <a:t>OIS</a:t>
            </a:r>
            <a:r>
              <a:rPr lang="en-US" dirty="0" smtClean="0"/>
              <a:t>);</a:t>
            </a:r>
          </a:p>
          <a:p>
            <a:pPr lvl="2"/>
            <a:r>
              <a:rPr lang="en-US" dirty="0" smtClean="0"/>
              <a:t>The desired scripting subsystem (</a:t>
            </a:r>
            <a:r>
              <a:rPr lang="en-US" dirty="0" err="1" smtClean="0"/>
              <a:t>Lua</a:t>
            </a:r>
            <a:r>
              <a:rPr lang="en-US" dirty="0" smtClean="0"/>
              <a:t> in progress).</a:t>
            </a:r>
            <a:endParaRPr lang="en-US" dirty="0" smtClean="0"/>
          </a:p>
          <a:p>
            <a:r>
              <a:rPr lang="en-US" dirty="0"/>
              <a:t>The Game Logic might be the same. However, the Application’s Game View might vary greatly.</a:t>
            </a:r>
          </a:p>
          <a:p>
            <a:r>
              <a:rPr lang="en-US" dirty="0" smtClean="0"/>
              <a:t>The Game Application may provide different player profiles.</a:t>
            </a:r>
          </a:p>
          <a:p>
            <a:pPr lvl="1"/>
            <a:r>
              <a:rPr lang="en-US" dirty="0" smtClean="0"/>
              <a:t>Some profiles might provide different games settings for average users;</a:t>
            </a:r>
          </a:p>
          <a:p>
            <a:pPr lvl="1"/>
            <a:r>
              <a:rPr lang="en-US" dirty="0" smtClean="0"/>
              <a:t>Others may target different disabilities.</a:t>
            </a:r>
            <a:endParaRPr lang="en-US" dirty="0"/>
          </a:p>
        </p:txBody>
      </p:sp>
    </p:spTree>
    <p:extLst>
      <p:ext uri="{BB962C8B-B14F-4D97-AF65-F5344CB8AC3E}">
        <p14:creationId xmlns:p14="http://schemas.microsoft.com/office/powerpoint/2010/main" val="33516252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ounded Rectangle 77"/>
          <p:cNvSpPr/>
          <p:nvPr/>
        </p:nvSpPr>
        <p:spPr>
          <a:xfrm>
            <a:off x="0" y="1549400"/>
            <a:ext cx="12192000" cy="5308600"/>
          </a:xfrm>
          <a:prstGeom prst="roundRect">
            <a:avLst/>
          </a:prstGeom>
          <a:solidFill>
            <a:schemeClr val="accent4">
              <a:alpha val="1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The Game Application</a:t>
            </a:r>
            <a:endParaRPr lang="en-US" dirty="0"/>
          </a:p>
        </p:txBody>
      </p:sp>
      <p:sp>
        <p:nvSpPr>
          <p:cNvPr id="51" name="Freeform 50"/>
          <p:cNvSpPr/>
          <p:nvPr/>
        </p:nvSpPr>
        <p:spPr>
          <a:xfrm>
            <a:off x="4430737" y="4404623"/>
            <a:ext cx="3435027" cy="2077140"/>
          </a:xfrm>
          <a:custGeom>
            <a:avLst/>
            <a:gdLst>
              <a:gd name="connsiteX0" fmla="*/ 0 w 3435027"/>
              <a:gd name="connsiteY0" fmla="*/ 343503 h 4351338"/>
              <a:gd name="connsiteX1" fmla="*/ 343503 w 3435027"/>
              <a:gd name="connsiteY1" fmla="*/ 0 h 4351338"/>
              <a:gd name="connsiteX2" fmla="*/ 3091524 w 3435027"/>
              <a:gd name="connsiteY2" fmla="*/ 0 h 4351338"/>
              <a:gd name="connsiteX3" fmla="*/ 3435027 w 3435027"/>
              <a:gd name="connsiteY3" fmla="*/ 343503 h 4351338"/>
              <a:gd name="connsiteX4" fmla="*/ 3435027 w 3435027"/>
              <a:gd name="connsiteY4" fmla="*/ 4007835 h 4351338"/>
              <a:gd name="connsiteX5" fmla="*/ 3091524 w 3435027"/>
              <a:gd name="connsiteY5" fmla="*/ 4351338 h 4351338"/>
              <a:gd name="connsiteX6" fmla="*/ 343503 w 3435027"/>
              <a:gd name="connsiteY6" fmla="*/ 4351338 h 4351338"/>
              <a:gd name="connsiteX7" fmla="*/ 0 w 3435027"/>
              <a:gd name="connsiteY7" fmla="*/ 4007835 h 4351338"/>
              <a:gd name="connsiteX8" fmla="*/ 0 w 3435027"/>
              <a:gd name="connsiteY8" fmla="*/ 343503 h 43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5027" h="4351338">
                <a:moveTo>
                  <a:pt x="0" y="343503"/>
                </a:moveTo>
                <a:cubicBezTo>
                  <a:pt x="0" y="153792"/>
                  <a:pt x="153792" y="0"/>
                  <a:pt x="343503" y="0"/>
                </a:cubicBezTo>
                <a:lnTo>
                  <a:pt x="3091524" y="0"/>
                </a:lnTo>
                <a:cubicBezTo>
                  <a:pt x="3281235" y="0"/>
                  <a:pt x="3435027" y="153792"/>
                  <a:pt x="3435027" y="343503"/>
                </a:cubicBezTo>
                <a:lnTo>
                  <a:pt x="3435027" y="4007835"/>
                </a:lnTo>
                <a:cubicBezTo>
                  <a:pt x="3435027" y="4197546"/>
                  <a:pt x="3281235" y="4351338"/>
                  <a:pt x="3091524" y="4351338"/>
                </a:cubicBezTo>
                <a:lnTo>
                  <a:pt x="343503" y="4351338"/>
                </a:lnTo>
                <a:cubicBezTo>
                  <a:pt x="153792" y="4351338"/>
                  <a:pt x="0" y="4197546"/>
                  <a:pt x="0" y="4007835"/>
                </a:cubicBezTo>
                <a:lnTo>
                  <a:pt x="0" y="343503"/>
                </a:lnTo>
                <a:close/>
              </a:path>
            </a:pathLst>
          </a:custGeom>
          <a:solidFill>
            <a:schemeClr val="accent1">
              <a:hueOff val="0"/>
              <a:satOff val="0"/>
              <a:lumOff val="0"/>
              <a:alpha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939671" rIns="199136" bIns="1069404" numCol="1" spcCol="1270" anchor="ctr" anchorCtr="0">
            <a:noAutofit/>
          </a:bodyPr>
          <a:lstStyle/>
          <a:p>
            <a:pPr lvl="0" algn="ctr" defTabSz="1244600">
              <a:lnSpc>
                <a:spcPct val="90000"/>
              </a:lnSpc>
              <a:spcBef>
                <a:spcPct val="0"/>
              </a:spcBef>
              <a:spcAft>
                <a:spcPct val="35000"/>
              </a:spcAft>
            </a:pPr>
            <a:r>
              <a:rPr lang="pt-BR" sz="2800" kern="1200" dirty="0" err="1" smtClean="0">
                <a:latin typeface="Consolas" panose="020B0609020204030204" pitchFamily="49" charset="0"/>
                <a:cs typeface="Consolas" panose="020B0609020204030204" pitchFamily="49" charset="0"/>
              </a:rPr>
              <a:t>GameCommand</a:t>
            </a:r>
            <a:endParaRPr lang="pt-BR" sz="2800" kern="1200" dirty="0">
              <a:latin typeface="Consolas" panose="020B0609020204030204" pitchFamily="49" charset="0"/>
              <a:cs typeface="Consolas" panose="020B0609020204030204" pitchFamily="49" charset="0"/>
            </a:endParaRPr>
          </a:p>
        </p:txBody>
      </p:sp>
      <p:sp>
        <p:nvSpPr>
          <p:cNvPr id="52" name="Freeform 51"/>
          <p:cNvSpPr/>
          <p:nvPr/>
        </p:nvSpPr>
        <p:spPr>
          <a:xfrm>
            <a:off x="4278337" y="4252223"/>
            <a:ext cx="3435027" cy="2077140"/>
          </a:xfrm>
          <a:custGeom>
            <a:avLst/>
            <a:gdLst>
              <a:gd name="connsiteX0" fmla="*/ 0 w 3435027"/>
              <a:gd name="connsiteY0" fmla="*/ 343503 h 4351338"/>
              <a:gd name="connsiteX1" fmla="*/ 343503 w 3435027"/>
              <a:gd name="connsiteY1" fmla="*/ 0 h 4351338"/>
              <a:gd name="connsiteX2" fmla="*/ 3091524 w 3435027"/>
              <a:gd name="connsiteY2" fmla="*/ 0 h 4351338"/>
              <a:gd name="connsiteX3" fmla="*/ 3435027 w 3435027"/>
              <a:gd name="connsiteY3" fmla="*/ 343503 h 4351338"/>
              <a:gd name="connsiteX4" fmla="*/ 3435027 w 3435027"/>
              <a:gd name="connsiteY4" fmla="*/ 4007835 h 4351338"/>
              <a:gd name="connsiteX5" fmla="*/ 3091524 w 3435027"/>
              <a:gd name="connsiteY5" fmla="*/ 4351338 h 4351338"/>
              <a:gd name="connsiteX6" fmla="*/ 343503 w 3435027"/>
              <a:gd name="connsiteY6" fmla="*/ 4351338 h 4351338"/>
              <a:gd name="connsiteX7" fmla="*/ 0 w 3435027"/>
              <a:gd name="connsiteY7" fmla="*/ 4007835 h 4351338"/>
              <a:gd name="connsiteX8" fmla="*/ 0 w 3435027"/>
              <a:gd name="connsiteY8" fmla="*/ 343503 h 43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5027" h="4351338">
                <a:moveTo>
                  <a:pt x="0" y="343503"/>
                </a:moveTo>
                <a:cubicBezTo>
                  <a:pt x="0" y="153792"/>
                  <a:pt x="153792" y="0"/>
                  <a:pt x="343503" y="0"/>
                </a:cubicBezTo>
                <a:lnTo>
                  <a:pt x="3091524" y="0"/>
                </a:lnTo>
                <a:cubicBezTo>
                  <a:pt x="3281235" y="0"/>
                  <a:pt x="3435027" y="153792"/>
                  <a:pt x="3435027" y="343503"/>
                </a:cubicBezTo>
                <a:lnTo>
                  <a:pt x="3435027" y="4007835"/>
                </a:lnTo>
                <a:cubicBezTo>
                  <a:pt x="3435027" y="4197546"/>
                  <a:pt x="3281235" y="4351338"/>
                  <a:pt x="3091524" y="4351338"/>
                </a:cubicBezTo>
                <a:lnTo>
                  <a:pt x="343503" y="4351338"/>
                </a:lnTo>
                <a:cubicBezTo>
                  <a:pt x="153792" y="4351338"/>
                  <a:pt x="0" y="4197546"/>
                  <a:pt x="0" y="4007835"/>
                </a:cubicBezTo>
                <a:lnTo>
                  <a:pt x="0" y="343503"/>
                </a:lnTo>
                <a:close/>
              </a:path>
            </a:pathLst>
          </a:custGeom>
          <a:solidFill>
            <a:schemeClr val="accent1">
              <a:hueOff val="0"/>
              <a:satOff val="0"/>
              <a:lumOff val="0"/>
              <a:alpha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939671" rIns="199136" bIns="1069404" numCol="1" spcCol="1270" anchor="ctr" anchorCtr="0">
            <a:noAutofit/>
          </a:bodyPr>
          <a:lstStyle/>
          <a:p>
            <a:pPr lvl="0" algn="ctr" defTabSz="1244600">
              <a:lnSpc>
                <a:spcPct val="90000"/>
              </a:lnSpc>
              <a:spcBef>
                <a:spcPct val="0"/>
              </a:spcBef>
              <a:spcAft>
                <a:spcPct val="35000"/>
              </a:spcAft>
            </a:pPr>
            <a:r>
              <a:rPr lang="pt-BR" sz="2800" kern="1200" dirty="0" err="1" smtClean="0">
                <a:latin typeface="Consolas" panose="020B0609020204030204" pitchFamily="49" charset="0"/>
                <a:cs typeface="Consolas" panose="020B0609020204030204" pitchFamily="49" charset="0"/>
              </a:rPr>
              <a:t>GameCommand</a:t>
            </a:r>
            <a:endParaRPr lang="pt-BR" sz="2800" kern="1200" dirty="0">
              <a:latin typeface="Consolas" panose="020B0609020204030204" pitchFamily="49" charset="0"/>
              <a:cs typeface="Consolas" panose="020B0609020204030204" pitchFamily="49" charset="0"/>
            </a:endParaRPr>
          </a:p>
        </p:txBody>
      </p:sp>
      <p:sp>
        <p:nvSpPr>
          <p:cNvPr id="53" name="Freeform 52"/>
          <p:cNvSpPr/>
          <p:nvPr/>
        </p:nvSpPr>
        <p:spPr>
          <a:xfrm>
            <a:off x="8018164" y="2130425"/>
            <a:ext cx="3435027" cy="4351338"/>
          </a:xfrm>
          <a:custGeom>
            <a:avLst/>
            <a:gdLst>
              <a:gd name="connsiteX0" fmla="*/ 0 w 3435027"/>
              <a:gd name="connsiteY0" fmla="*/ 343503 h 4351338"/>
              <a:gd name="connsiteX1" fmla="*/ 343503 w 3435027"/>
              <a:gd name="connsiteY1" fmla="*/ 0 h 4351338"/>
              <a:gd name="connsiteX2" fmla="*/ 3091524 w 3435027"/>
              <a:gd name="connsiteY2" fmla="*/ 0 h 4351338"/>
              <a:gd name="connsiteX3" fmla="*/ 3435027 w 3435027"/>
              <a:gd name="connsiteY3" fmla="*/ 343503 h 4351338"/>
              <a:gd name="connsiteX4" fmla="*/ 3435027 w 3435027"/>
              <a:gd name="connsiteY4" fmla="*/ 4007835 h 4351338"/>
              <a:gd name="connsiteX5" fmla="*/ 3091524 w 3435027"/>
              <a:gd name="connsiteY5" fmla="*/ 4351338 h 4351338"/>
              <a:gd name="connsiteX6" fmla="*/ 343503 w 3435027"/>
              <a:gd name="connsiteY6" fmla="*/ 4351338 h 4351338"/>
              <a:gd name="connsiteX7" fmla="*/ 0 w 3435027"/>
              <a:gd name="connsiteY7" fmla="*/ 4007835 h 4351338"/>
              <a:gd name="connsiteX8" fmla="*/ 0 w 3435027"/>
              <a:gd name="connsiteY8" fmla="*/ 343503 h 43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5027" h="4351338">
                <a:moveTo>
                  <a:pt x="0" y="343503"/>
                </a:moveTo>
                <a:cubicBezTo>
                  <a:pt x="0" y="153792"/>
                  <a:pt x="153792" y="0"/>
                  <a:pt x="343503" y="0"/>
                </a:cubicBezTo>
                <a:lnTo>
                  <a:pt x="3091524" y="0"/>
                </a:lnTo>
                <a:cubicBezTo>
                  <a:pt x="3281235" y="0"/>
                  <a:pt x="3435027" y="153792"/>
                  <a:pt x="3435027" y="343503"/>
                </a:cubicBezTo>
                <a:lnTo>
                  <a:pt x="3435027" y="4007835"/>
                </a:lnTo>
                <a:cubicBezTo>
                  <a:pt x="3435027" y="4197546"/>
                  <a:pt x="3281235" y="4351338"/>
                  <a:pt x="3091524" y="4351338"/>
                </a:cubicBezTo>
                <a:lnTo>
                  <a:pt x="343503" y="4351338"/>
                </a:lnTo>
                <a:cubicBezTo>
                  <a:pt x="153792" y="4351338"/>
                  <a:pt x="0" y="4197546"/>
                  <a:pt x="0" y="4007835"/>
                </a:cubicBezTo>
                <a:lnTo>
                  <a:pt x="0" y="343503"/>
                </a:lnTo>
                <a:close/>
              </a:path>
            </a:pathLst>
          </a:custGeom>
          <a:solidFill>
            <a:srgbClr val="FF0000">
              <a:alpha val="3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939671" rIns="199136" bIns="1069404" numCol="1" spcCol="1270" anchor="ctr" anchorCtr="0">
            <a:noAutofit/>
          </a:bodyPr>
          <a:lstStyle/>
          <a:p>
            <a:pPr lvl="0" algn="ctr" defTabSz="1244600">
              <a:lnSpc>
                <a:spcPct val="90000"/>
              </a:lnSpc>
              <a:spcBef>
                <a:spcPct val="0"/>
              </a:spcBef>
              <a:spcAft>
                <a:spcPct val="35000"/>
              </a:spcAft>
            </a:pPr>
            <a:r>
              <a:rPr lang="pt-BR" sz="2800" kern="1200" dirty="0" err="1" smtClean="0">
                <a:latin typeface="Consolas" panose="020B0609020204030204" pitchFamily="49" charset="0"/>
                <a:cs typeface="Consolas" panose="020B0609020204030204" pitchFamily="49" charset="0"/>
              </a:rPr>
              <a:t>GameView</a:t>
            </a:r>
            <a:endParaRPr lang="pt-BR" sz="2800" kern="1200" dirty="0">
              <a:latin typeface="Consolas" panose="020B0609020204030204" pitchFamily="49" charset="0"/>
              <a:cs typeface="Consolas" panose="020B0609020204030204" pitchFamily="49" charset="0"/>
            </a:endParaRPr>
          </a:p>
        </p:txBody>
      </p:sp>
      <p:sp>
        <p:nvSpPr>
          <p:cNvPr id="54" name="Freeform 53"/>
          <p:cNvSpPr/>
          <p:nvPr/>
        </p:nvSpPr>
        <p:spPr>
          <a:xfrm>
            <a:off x="7865764" y="1978025"/>
            <a:ext cx="3435027" cy="4351338"/>
          </a:xfrm>
          <a:custGeom>
            <a:avLst/>
            <a:gdLst>
              <a:gd name="connsiteX0" fmla="*/ 0 w 3435027"/>
              <a:gd name="connsiteY0" fmla="*/ 343503 h 4351338"/>
              <a:gd name="connsiteX1" fmla="*/ 343503 w 3435027"/>
              <a:gd name="connsiteY1" fmla="*/ 0 h 4351338"/>
              <a:gd name="connsiteX2" fmla="*/ 3091524 w 3435027"/>
              <a:gd name="connsiteY2" fmla="*/ 0 h 4351338"/>
              <a:gd name="connsiteX3" fmla="*/ 3435027 w 3435027"/>
              <a:gd name="connsiteY3" fmla="*/ 343503 h 4351338"/>
              <a:gd name="connsiteX4" fmla="*/ 3435027 w 3435027"/>
              <a:gd name="connsiteY4" fmla="*/ 4007835 h 4351338"/>
              <a:gd name="connsiteX5" fmla="*/ 3091524 w 3435027"/>
              <a:gd name="connsiteY5" fmla="*/ 4351338 h 4351338"/>
              <a:gd name="connsiteX6" fmla="*/ 343503 w 3435027"/>
              <a:gd name="connsiteY6" fmla="*/ 4351338 h 4351338"/>
              <a:gd name="connsiteX7" fmla="*/ 0 w 3435027"/>
              <a:gd name="connsiteY7" fmla="*/ 4007835 h 4351338"/>
              <a:gd name="connsiteX8" fmla="*/ 0 w 3435027"/>
              <a:gd name="connsiteY8" fmla="*/ 343503 h 43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5027" h="4351338">
                <a:moveTo>
                  <a:pt x="0" y="343503"/>
                </a:moveTo>
                <a:cubicBezTo>
                  <a:pt x="0" y="153792"/>
                  <a:pt x="153792" y="0"/>
                  <a:pt x="343503" y="0"/>
                </a:cubicBezTo>
                <a:lnTo>
                  <a:pt x="3091524" y="0"/>
                </a:lnTo>
                <a:cubicBezTo>
                  <a:pt x="3281235" y="0"/>
                  <a:pt x="3435027" y="153792"/>
                  <a:pt x="3435027" y="343503"/>
                </a:cubicBezTo>
                <a:lnTo>
                  <a:pt x="3435027" y="4007835"/>
                </a:lnTo>
                <a:cubicBezTo>
                  <a:pt x="3435027" y="4197546"/>
                  <a:pt x="3281235" y="4351338"/>
                  <a:pt x="3091524" y="4351338"/>
                </a:cubicBezTo>
                <a:lnTo>
                  <a:pt x="343503" y="4351338"/>
                </a:lnTo>
                <a:cubicBezTo>
                  <a:pt x="153792" y="4351338"/>
                  <a:pt x="0" y="4197546"/>
                  <a:pt x="0" y="4007835"/>
                </a:cubicBezTo>
                <a:lnTo>
                  <a:pt x="0" y="343503"/>
                </a:lnTo>
                <a:close/>
              </a:path>
            </a:pathLst>
          </a:custGeom>
          <a:solidFill>
            <a:srgbClr val="FF0000">
              <a:alpha val="3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939671" rIns="199136" bIns="1069404" numCol="1" spcCol="1270" anchor="ctr" anchorCtr="0">
            <a:noAutofit/>
          </a:bodyPr>
          <a:lstStyle/>
          <a:p>
            <a:pPr lvl="0" algn="ctr" defTabSz="1244600">
              <a:lnSpc>
                <a:spcPct val="90000"/>
              </a:lnSpc>
              <a:spcBef>
                <a:spcPct val="0"/>
              </a:spcBef>
              <a:spcAft>
                <a:spcPct val="35000"/>
              </a:spcAft>
            </a:pPr>
            <a:r>
              <a:rPr lang="pt-BR" sz="2800" kern="1200" dirty="0" err="1" smtClean="0">
                <a:latin typeface="Consolas" panose="020B0609020204030204" pitchFamily="49" charset="0"/>
                <a:cs typeface="Consolas" panose="020B0609020204030204" pitchFamily="49" charset="0"/>
              </a:rPr>
              <a:t>GameView</a:t>
            </a:r>
            <a:endParaRPr lang="pt-BR" sz="2800" kern="1200" dirty="0">
              <a:latin typeface="Consolas" panose="020B0609020204030204" pitchFamily="49" charset="0"/>
              <a:cs typeface="Consolas" panose="020B0609020204030204" pitchFamily="49" charset="0"/>
            </a:endParaRPr>
          </a:p>
        </p:txBody>
      </p:sp>
      <p:grpSp>
        <p:nvGrpSpPr>
          <p:cNvPr id="55" name="Group 54"/>
          <p:cNvGrpSpPr/>
          <p:nvPr/>
        </p:nvGrpSpPr>
        <p:grpSpPr>
          <a:xfrm>
            <a:off x="637207" y="1825625"/>
            <a:ext cx="3435027" cy="4351338"/>
            <a:chOff x="840407" y="1825625"/>
            <a:chExt cx="3435027" cy="4351338"/>
          </a:xfrm>
        </p:grpSpPr>
        <p:sp>
          <p:nvSpPr>
            <p:cNvPr id="56" name="Freeform 55"/>
            <p:cNvSpPr/>
            <p:nvPr/>
          </p:nvSpPr>
          <p:spPr>
            <a:xfrm>
              <a:off x="840407" y="1825625"/>
              <a:ext cx="3435027" cy="4351338"/>
            </a:xfrm>
            <a:custGeom>
              <a:avLst/>
              <a:gdLst>
                <a:gd name="connsiteX0" fmla="*/ 0 w 3435027"/>
                <a:gd name="connsiteY0" fmla="*/ 343503 h 4351338"/>
                <a:gd name="connsiteX1" fmla="*/ 343503 w 3435027"/>
                <a:gd name="connsiteY1" fmla="*/ 0 h 4351338"/>
                <a:gd name="connsiteX2" fmla="*/ 3091524 w 3435027"/>
                <a:gd name="connsiteY2" fmla="*/ 0 h 4351338"/>
                <a:gd name="connsiteX3" fmla="*/ 3435027 w 3435027"/>
                <a:gd name="connsiteY3" fmla="*/ 343503 h 4351338"/>
                <a:gd name="connsiteX4" fmla="*/ 3435027 w 3435027"/>
                <a:gd name="connsiteY4" fmla="*/ 4007835 h 4351338"/>
                <a:gd name="connsiteX5" fmla="*/ 3091524 w 3435027"/>
                <a:gd name="connsiteY5" fmla="*/ 4351338 h 4351338"/>
                <a:gd name="connsiteX6" fmla="*/ 343503 w 3435027"/>
                <a:gd name="connsiteY6" fmla="*/ 4351338 h 4351338"/>
                <a:gd name="connsiteX7" fmla="*/ 0 w 3435027"/>
                <a:gd name="connsiteY7" fmla="*/ 4007835 h 4351338"/>
                <a:gd name="connsiteX8" fmla="*/ 0 w 3435027"/>
                <a:gd name="connsiteY8" fmla="*/ 343503 h 43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5027" h="4351338">
                  <a:moveTo>
                    <a:pt x="0" y="343503"/>
                  </a:moveTo>
                  <a:cubicBezTo>
                    <a:pt x="0" y="153792"/>
                    <a:pt x="153792" y="0"/>
                    <a:pt x="343503" y="0"/>
                  </a:cubicBezTo>
                  <a:lnTo>
                    <a:pt x="3091524" y="0"/>
                  </a:lnTo>
                  <a:cubicBezTo>
                    <a:pt x="3281235" y="0"/>
                    <a:pt x="3435027" y="153792"/>
                    <a:pt x="3435027" y="343503"/>
                  </a:cubicBezTo>
                  <a:lnTo>
                    <a:pt x="3435027" y="4007835"/>
                  </a:lnTo>
                  <a:cubicBezTo>
                    <a:pt x="3435027" y="4197546"/>
                    <a:pt x="3281235" y="4351338"/>
                    <a:pt x="3091524" y="4351338"/>
                  </a:cubicBezTo>
                  <a:lnTo>
                    <a:pt x="343503" y="4351338"/>
                  </a:lnTo>
                  <a:cubicBezTo>
                    <a:pt x="153792" y="4351338"/>
                    <a:pt x="0" y="4197546"/>
                    <a:pt x="0" y="4007835"/>
                  </a:cubicBezTo>
                  <a:lnTo>
                    <a:pt x="0" y="3435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939671" rIns="199136" bIns="1069404" numCol="1" spcCol="1270" anchor="ctr" anchorCtr="0">
              <a:noAutofit/>
            </a:bodyPr>
            <a:lstStyle/>
            <a:p>
              <a:pPr lvl="0" algn="ctr" defTabSz="1244600">
                <a:lnSpc>
                  <a:spcPct val="90000"/>
                </a:lnSpc>
                <a:spcBef>
                  <a:spcPct val="0"/>
                </a:spcBef>
                <a:spcAft>
                  <a:spcPct val="35000"/>
                </a:spcAft>
              </a:pPr>
              <a:r>
                <a:rPr lang="pt-BR" sz="2800" kern="1200" dirty="0" smtClean="0">
                  <a:latin typeface="Consolas" panose="020B0609020204030204" pitchFamily="49" charset="0"/>
                  <a:cs typeface="Consolas" panose="020B0609020204030204" pitchFamily="49" charset="0"/>
                </a:rPr>
                <a:t>Game </a:t>
              </a:r>
              <a:r>
                <a:rPr lang="pt-BR" sz="2800" kern="1200" dirty="0" err="1" smtClean="0">
                  <a:latin typeface="Consolas" panose="020B0609020204030204" pitchFamily="49" charset="0"/>
                  <a:cs typeface="Consolas" panose="020B0609020204030204" pitchFamily="49" charset="0"/>
                </a:rPr>
                <a:t>Logic</a:t>
              </a:r>
              <a:endParaRPr lang="pt-BR" sz="2800" kern="1200" dirty="0">
                <a:latin typeface="Consolas" panose="020B0609020204030204" pitchFamily="49" charset="0"/>
                <a:cs typeface="Consolas" panose="020B0609020204030204" pitchFamily="49" charset="0"/>
              </a:endParaRPr>
            </a:p>
          </p:txBody>
        </p:sp>
        <p:sp>
          <p:nvSpPr>
            <p:cNvPr id="57" name="Oval 56"/>
            <p:cNvSpPr/>
            <p:nvPr/>
          </p:nvSpPr>
          <p:spPr>
            <a:xfrm>
              <a:off x="1833423" y="2086705"/>
              <a:ext cx="1448995" cy="1448995"/>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r>
                <a:rPr lang="pt-BR" dirty="0" smtClean="0"/>
                <a:t>0110101</a:t>
              </a:r>
              <a:br>
                <a:rPr lang="pt-BR" dirty="0" smtClean="0"/>
              </a:br>
              <a:r>
                <a:rPr lang="pt-BR" dirty="0" smtClean="0"/>
                <a:t>0010101</a:t>
              </a:r>
              <a:br>
                <a:rPr lang="pt-BR" dirty="0" smtClean="0"/>
              </a:br>
              <a:r>
                <a:rPr lang="pt-BR" dirty="0" smtClean="0"/>
                <a:t>1011010</a:t>
              </a:r>
              <a:endParaRPr lang="pt-BR" dirty="0"/>
            </a:p>
          </p:txBody>
        </p:sp>
      </p:grpSp>
      <p:sp>
        <p:nvSpPr>
          <p:cNvPr id="58" name="Freeform 57"/>
          <p:cNvSpPr/>
          <p:nvPr/>
        </p:nvSpPr>
        <p:spPr>
          <a:xfrm>
            <a:off x="4175286" y="1825625"/>
            <a:ext cx="3435027" cy="2077140"/>
          </a:xfrm>
          <a:custGeom>
            <a:avLst/>
            <a:gdLst>
              <a:gd name="connsiteX0" fmla="*/ 0 w 3435027"/>
              <a:gd name="connsiteY0" fmla="*/ 343503 h 4351338"/>
              <a:gd name="connsiteX1" fmla="*/ 343503 w 3435027"/>
              <a:gd name="connsiteY1" fmla="*/ 0 h 4351338"/>
              <a:gd name="connsiteX2" fmla="*/ 3091524 w 3435027"/>
              <a:gd name="connsiteY2" fmla="*/ 0 h 4351338"/>
              <a:gd name="connsiteX3" fmla="*/ 3435027 w 3435027"/>
              <a:gd name="connsiteY3" fmla="*/ 343503 h 4351338"/>
              <a:gd name="connsiteX4" fmla="*/ 3435027 w 3435027"/>
              <a:gd name="connsiteY4" fmla="*/ 4007835 h 4351338"/>
              <a:gd name="connsiteX5" fmla="*/ 3091524 w 3435027"/>
              <a:gd name="connsiteY5" fmla="*/ 4351338 h 4351338"/>
              <a:gd name="connsiteX6" fmla="*/ 343503 w 3435027"/>
              <a:gd name="connsiteY6" fmla="*/ 4351338 h 4351338"/>
              <a:gd name="connsiteX7" fmla="*/ 0 w 3435027"/>
              <a:gd name="connsiteY7" fmla="*/ 4007835 h 4351338"/>
              <a:gd name="connsiteX8" fmla="*/ 0 w 3435027"/>
              <a:gd name="connsiteY8" fmla="*/ 343503 h 43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5027" h="4351338">
                <a:moveTo>
                  <a:pt x="0" y="343503"/>
                </a:moveTo>
                <a:cubicBezTo>
                  <a:pt x="0" y="153792"/>
                  <a:pt x="153792" y="0"/>
                  <a:pt x="343503" y="0"/>
                </a:cubicBezTo>
                <a:lnTo>
                  <a:pt x="3091524" y="0"/>
                </a:lnTo>
                <a:cubicBezTo>
                  <a:pt x="3281235" y="0"/>
                  <a:pt x="3435027" y="153792"/>
                  <a:pt x="3435027" y="343503"/>
                </a:cubicBezTo>
                <a:lnTo>
                  <a:pt x="3435027" y="4007835"/>
                </a:lnTo>
                <a:cubicBezTo>
                  <a:pt x="3435027" y="4197546"/>
                  <a:pt x="3281235" y="4351338"/>
                  <a:pt x="3091524" y="4351338"/>
                </a:cubicBezTo>
                <a:lnTo>
                  <a:pt x="343503" y="4351338"/>
                </a:lnTo>
                <a:cubicBezTo>
                  <a:pt x="153792" y="4351338"/>
                  <a:pt x="0" y="4197546"/>
                  <a:pt x="0" y="4007835"/>
                </a:cubicBezTo>
                <a:lnTo>
                  <a:pt x="0" y="3435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939671" rIns="199136" bIns="1069404" numCol="1" spcCol="1270" anchor="ctr" anchorCtr="0">
            <a:noAutofit/>
          </a:bodyPr>
          <a:lstStyle/>
          <a:p>
            <a:pPr lvl="0" algn="ctr" defTabSz="1244600">
              <a:lnSpc>
                <a:spcPct val="90000"/>
              </a:lnSpc>
              <a:spcBef>
                <a:spcPct val="0"/>
              </a:spcBef>
              <a:spcAft>
                <a:spcPct val="35000"/>
              </a:spcAft>
            </a:pPr>
            <a:r>
              <a:rPr lang="pt-BR" sz="2800" kern="1200" dirty="0" err="1" smtClean="0">
                <a:latin typeface="Consolas" panose="020B0609020204030204" pitchFamily="49" charset="0"/>
                <a:cs typeface="Consolas" panose="020B0609020204030204" pitchFamily="49" charset="0"/>
              </a:rPr>
              <a:t>Scene</a:t>
            </a:r>
            <a:endParaRPr lang="pt-BR" sz="2800" kern="1200" dirty="0">
              <a:latin typeface="Consolas" panose="020B0609020204030204" pitchFamily="49" charset="0"/>
              <a:cs typeface="Consolas" panose="020B0609020204030204" pitchFamily="49" charset="0"/>
            </a:endParaRPr>
          </a:p>
        </p:txBody>
      </p:sp>
      <p:sp>
        <p:nvSpPr>
          <p:cNvPr id="60" name="Freeform 59"/>
          <p:cNvSpPr/>
          <p:nvPr/>
        </p:nvSpPr>
        <p:spPr>
          <a:xfrm>
            <a:off x="7713364" y="1825625"/>
            <a:ext cx="3435027" cy="4351338"/>
          </a:xfrm>
          <a:custGeom>
            <a:avLst/>
            <a:gdLst>
              <a:gd name="connsiteX0" fmla="*/ 0 w 3435027"/>
              <a:gd name="connsiteY0" fmla="*/ 343503 h 4351338"/>
              <a:gd name="connsiteX1" fmla="*/ 343503 w 3435027"/>
              <a:gd name="connsiteY1" fmla="*/ 0 h 4351338"/>
              <a:gd name="connsiteX2" fmla="*/ 3091524 w 3435027"/>
              <a:gd name="connsiteY2" fmla="*/ 0 h 4351338"/>
              <a:gd name="connsiteX3" fmla="*/ 3435027 w 3435027"/>
              <a:gd name="connsiteY3" fmla="*/ 343503 h 4351338"/>
              <a:gd name="connsiteX4" fmla="*/ 3435027 w 3435027"/>
              <a:gd name="connsiteY4" fmla="*/ 4007835 h 4351338"/>
              <a:gd name="connsiteX5" fmla="*/ 3091524 w 3435027"/>
              <a:gd name="connsiteY5" fmla="*/ 4351338 h 4351338"/>
              <a:gd name="connsiteX6" fmla="*/ 343503 w 3435027"/>
              <a:gd name="connsiteY6" fmla="*/ 4351338 h 4351338"/>
              <a:gd name="connsiteX7" fmla="*/ 0 w 3435027"/>
              <a:gd name="connsiteY7" fmla="*/ 4007835 h 4351338"/>
              <a:gd name="connsiteX8" fmla="*/ 0 w 3435027"/>
              <a:gd name="connsiteY8" fmla="*/ 343503 h 43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5027" h="4351338">
                <a:moveTo>
                  <a:pt x="0" y="343503"/>
                </a:moveTo>
                <a:cubicBezTo>
                  <a:pt x="0" y="153792"/>
                  <a:pt x="153792" y="0"/>
                  <a:pt x="343503" y="0"/>
                </a:cubicBezTo>
                <a:lnTo>
                  <a:pt x="3091524" y="0"/>
                </a:lnTo>
                <a:cubicBezTo>
                  <a:pt x="3281235" y="0"/>
                  <a:pt x="3435027" y="153792"/>
                  <a:pt x="3435027" y="343503"/>
                </a:cubicBezTo>
                <a:lnTo>
                  <a:pt x="3435027" y="4007835"/>
                </a:lnTo>
                <a:cubicBezTo>
                  <a:pt x="3435027" y="4197546"/>
                  <a:pt x="3281235" y="4351338"/>
                  <a:pt x="3091524" y="4351338"/>
                </a:cubicBezTo>
                <a:lnTo>
                  <a:pt x="343503" y="4351338"/>
                </a:lnTo>
                <a:cubicBezTo>
                  <a:pt x="153792" y="4351338"/>
                  <a:pt x="0" y="4197546"/>
                  <a:pt x="0" y="4007835"/>
                </a:cubicBezTo>
                <a:lnTo>
                  <a:pt x="0" y="343503"/>
                </a:lnTo>
                <a:close/>
              </a:path>
            </a:pathLst>
          </a:custGeom>
          <a:solidFill>
            <a:srgbClr val="FF0000">
              <a:alpha val="3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939671" rIns="199136" bIns="1069404" numCol="1" spcCol="1270" anchor="ctr" anchorCtr="0">
            <a:noAutofit/>
          </a:bodyPr>
          <a:lstStyle/>
          <a:p>
            <a:pPr lvl="0" algn="ctr" defTabSz="1244600">
              <a:lnSpc>
                <a:spcPct val="90000"/>
              </a:lnSpc>
              <a:spcBef>
                <a:spcPct val="0"/>
              </a:spcBef>
              <a:spcAft>
                <a:spcPct val="35000"/>
              </a:spcAft>
            </a:pPr>
            <a:r>
              <a:rPr lang="pt-BR" sz="2800" kern="1200" dirty="0" smtClean="0">
                <a:latin typeface="Consolas" panose="020B0609020204030204" pitchFamily="49" charset="0"/>
                <a:cs typeface="Consolas" panose="020B0609020204030204" pitchFamily="49" charset="0"/>
              </a:rPr>
              <a:t>Game </a:t>
            </a:r>
            <a:r>
              <a:rPr lang="pt-BR" sz="2800" kern="1200" dirty="0" err="1" smtClean="0">
                <a:latin typeface="Consolas" panose="020B0609020204030204" pitchFamily="49" charset="0"/>
                <a:cs typeface="Consolas" panose="020B0609020204030204" pitchFamily="49" charset="0"/>
              </a:rPr>
              <a:t>View</a:t>
            </a:r>
            <a:r>
              <a:rPr lang="pt-BR" sz="2800" kern="1200" dirty="0" smtClean="0">
                <a:latin typeface="Consolas" panose="020B0609020204030204" pitchFamily="49" charset="0"/>
                <a:cs typeface="Consolas" panose="020B0609020204030204" pitchFamily="49" charset="0"/>
              </a:rPr>
              <a:t>(s</a:t>
            </a:r>
            <a:r>
              <a:rPr lang="pt-BR" sz="2800" kern="1200" dirty="0" smtClean="0">
                <a:latin typeface="Consolas" panose="020B0609020204030204" pitchFamily="49" charset="0"/>
                <a:cs typeface="Consolas" panose="020B0609020204030204" pitchFamily="49" charset="0"/>
              </a:rPr>
              <a:t>)</a:t>
            </a:r>
            <a:endParaRPr lang="pt-BR" sz="2800" kern="1200" dirty="0">
              <a:latin typeface="Consolas" panose="020B0609020204030204" pitchFamily="49" charset="0"/>
              <a:cs typeface="Consolas" panose="020B0609020204030204" pitchFamily="49" charset="0"/>
            </a:endParaRPr>
          </a:p>
        </p:txBody>
      </p:sp>
      <p:sp>
        <p:nvSpPr>
          <p:cNvPr id="61" name="Oval 60"/>
          <p:cNvSpPr/>
          <p:nvPr/>
        </p:nvSpPr>
        <p:spPr>
          <a:xfrm>
            <a:off x="8706380" y="2086705"/>
            <a:ext cx="1448995" cy="1448995"/>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3" name="Oval 62"/>
          <p:cNvSpPr/>
          <p:nvPr/>
        </p:nvSpPr>
        <p:spPr>
          <a:xfrm>
            <a:off x="5394519" y="2130425"/>
            <a:ext cx="887794" cy="875051"/>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64" name="Picture 63"/>
          <p:cNvPicPr>
            <a:picLocks noChangeAspect="1"/>
          </p:cNvPicPr>
          <p:nvPr/>
        </p:nvPicPr>
        <p:blipFill>
          <a:blip r:embed="rId2"/>
          <a:stretch>
            <a:fillRect/>
          </a:stretch>
        </p:blipFill>
        <p:spPr>
          <a:xfrm>
            <a:off x="5463024" y="2319347"/>
            <a:ext cx="750783" cy="491854"/>
          </a:xfrm>
          <a:prstGeom prst="rect">
            <a:avLst/>
          </a:prstGeom>
        </p:spPr>
      </p:pic>
      <p:sp>
        <p:nvSpPr>
          <p:cNvPr id="65" name="Right Arrow 64"/>
          <p:cNvSpPr/>
          <p:nvPr/>
        </p:nvSpPr>
        <p:spPr>
          <a:xfrm>
            <a:off x="3426411" y="2537927"/>
            <a:ext cx="1343608" cy="72778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p:sp>
        <p:nvSpPr>
          <p:cNvPr id="66" name="Right Arrow 65"/>
          <p:cNvSpPr/>
          <p:nvPr/>
        </p:nvSpPr>
        <p:spPr>
          <a:xfrm flipH="1">
            <a:off x="7307607" y="4910298"/>
            <a:ext cx="1343608" cy="72778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t-BR" dirty="0" smtClean="0">
                <a:solidFill>
                  <a:schemeClr val="bg1"/>
                </a:solidFill>
              </a:rPr>
              <a:t>Input</a:t>
            </a:r>
            <a:endParaRPr lang="pt-BR" dirty="0">
              <a:solidFill>
                <a:schemeClr val="bg1"/>
              </a:solidFill>
            </a:endParaRPr>
          </a:p>
        </p:txBody>
      </p:sp>
      <p:sp>
        <p:nvSpPr>
          <p:cNvPr id="67" name="Right Arrow 66"/>
          <p:cNvSpPr/>
          <p:nvPr/>
        </p:nvSpPr>
        <p:spPr>
          <a:xfrm>
            <a:off x="6990035" y="2537927"/>
            <a:ext cx="1343608" cy="72778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t-BR" dirty="0" smtClean="0">
                <a:solidFill>
                  <a:schemeClr val="bg1"/>
                </a:solidFill>
              </a:rPr>
              <a:t>Output</a:t>
            </a:r>
            <a:endParaRPr lang="pt-BR" dirty="0">
              <a:solidFill>
                <a:schemeClr val="bg1"/>
              </a:solidFill>
            </a:endParaRPr>
          </a:p>
        </p:txBody>
      </p:sp>
      <p:sp>
        <p:nvSpPr>
          <p:cNvPr id="68" name="Right Arrow 67"/>
          <p:cNvSpPr/>
          <p:nvPr/>
        </p:nvSpPr>
        <p:spPr>
          <a:xfrm flipH="1">
            <a:off x="7155207" y="4757898"/>
            <a:ext cx="1343608" cy="72778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t-BR" dirty="0" smtClean="0">
                <a:solidFill>
                  <a:schemeClr val="bg1"/>
                </a:solidFill>
              </a:rPr>
              <a:t>Input</a:t>
            </a:r>
            <a:endParaRPr lang="pt-BR" dirty="0">
              <a:solidFill>
                <a:schemeClr val="bg1"/>
              </a:solidFill>
            </a:endParaRPr>
          </a:p>
        </p:txBody>
      </p:sp>
      <p:sp>
        <p:nvSpPr>
          <p:cNvPr id="69" name="Right Arrow 68"/>
          <p:cNvSpPr/>
          <p:nvPr/>
        </p:nvSpPr>
        <p:spPr>
          <a:xfrm rot="10800000">
            <a:off x="3743983" y="4910298"/>
            <a:ext cx="1343608" cy="72778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p:sp>
        <p:nvSpPr>
          <p:cNvPr id="70" name="Right Arrow 69"/>
          <p:cNvSpPr/>
          <p:nvPr/>
        </p:nvSpPr>
        <p:spPr>
          <a:xfrm rot="10800000">
            <a:off x="3591583" y="4757898"/>
            <a:ext cx="1343608" cy="72778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p:sp>
        <p:nvSpPr>
          <p:cNvPr id="72" name="Freeform 71"/>
          <p:cNvSpPr/>
          <p:nvPr/>
        </p:nvSpPr>
        <p:spPr>
          <a:xfrm>
            <a:off x="4125937" y="4099823"/>
            <a:ext cx="3435027" cy="2077140"/>
          </a:xfrm>
          <a:custGeom>
            <a:avLst/>
            <a:gdLst>
              <a:gd name="connsiteX0" fmla="*/ 0 w 3435027"/>
              <a:gd name="connsiteY0" fmla="*/ 343503 h 4351338"/>
              <a:gd name="connsiteX1" fmla="*/ 343503 w 3435027"/>
              <a:gd name="connsiteY1" fmla="*/ 0 h 4351338"/>
              <a:gd name="connsiteX2" fmla="*/ 3091524 w 3435027"/>
              <a:gd name="connsiteY2" fmla="*/ 0 h 4351338"/>
              <a:gd name="connsiteX3" fmla="*/ 3435027 w 3435027"/>
              <a:gd name="connsiteY3" fmla="*/ 343503 h 4351338"/>
              <a:gd name="connsiteX4" fmla="*/ 3435027 w 3435027"/>
              <a:gd name="connsiteY4" fmla="*/ 4007835 h 4351338"/>
              <a:gd name="connsiteX5" fmla="*/ 3091524 w 3435027"/>
              <a:gd name="connsiteY5" fmla="*/ 4351338 h 4351338"/>
              <a:gd name="connsiteX6" fmla="*/ 343503 w 3435027"/>
              <a:gd name="connsiteY6" fmla="*/ 4351338 h 4351338"/>
              <a:gd name="connsiteX7" fmla="*/ 0 w 3435027"/>
              <a:gd name="connsiteY7" fmla="*/ 4007835 h 4351338"/>
              <a:gd name="connsiteX8" fmla="*/ 0 w 3435027"/>
              <a:gd name="connsiteY8" fmla="*/ 343503 h 43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5027" h="4351338">
                <a:moveTo>
                  <a:pt x="0" y="343503"/>
                </a:moveTo>
                <a:cubicBezTo>
                  <a:pt x="0" y="153792"/>
                  <a:pt x="153792" y="0"/>
                  <a:pt x="343503" y="0"/>
                </a:cubicBezTo>
                <a:lnTo>
                  <a:pt x="3091524" y="0"/>
                </a:lnTo>
                <a:cubicBezTo>
                  <a:pt x="3281235" y="0"/>
                  <a:pt x="3435027" y="153792"/>
                  <a:pt x="3435027" y="343503"/>
                </a:cubicBezTo>
                <a:lnTo>
                  <a:pt x="3435027" y="4007835"/>
                </a:lnTo>
                <a:cubicBezTo>
                  <a:pt x="3435027" y="4197546"/>
                  <a:pt x="3281235" y="4351338"/>
                  <a:pt x="3091524" y="4351338"/>
                </a:cubicBezTo>
                <a:lnTo>
                  <a:pt x="343503" y="4351338"/>
                </a:lnTo>
                <a:cubicBezTo>
                  <a:pt x="153792" y="4351338"/>
                  <a:pt x="0" y="4197546"/>
                  <a:pt x="0" y="4007835"/>
                </a:cubicBezTo>
                <a:lnTo>
                  <a:pt x="0" y="343503"/>
                </a:lnTo>
                <a:close/>
              </a:path>
            </a:pathLst>
          </a:custGeom>
          <a:solidFill>
            <a:schemeClr val="accent1">
              <a:hueOff val="0"/>
              <a:satOff val="0"/>
              <a:lumOff val="0"/>
              <a:alpha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939671" rIns="199136" bIns="1069404" numCol="1" spcCol="1270" anchor="ctr" anchorCtr="0">
            <a:noAutofit/>
          </a:bodyPr>
          <a:lstStyle/>
          <a:p>
            <a:pPr lvl="0" algn="ctr" defTabSz="1244600">
              <a:lnSpc>
                <a:spcPct val="90000"/>
              </a:lnSpc>
              <a:spcBef>
                <a:spcPct val="0"/>
              </a:spcBef>
              <a:spcAft>
                <a:spcPct val="35000"/>
              </a:spcAft>
            </a:pPr>
            <a:r>
              <a:rPr lang="pt-BR" sz="2800" kern="1200" dirty="0" smtClean="0">
                <a:latin typeface="Consolas" panose="020B0609020204030204" pitchFamily="49" charset="0"/>
                <a:cs typeface="Consolas" panose="020B0609020204030204" pitchFamily="49" charset="0"/>
              </a:rPr>
              <a:t>Game </a:t>
            </a:r>
            <a:r>
              <a:rPr lang="pt-BR" sz="2800" kern="1200" dirty="0" err="1" smtClean="0">
                <a:latin typeface="Consolas" panose="020B0609020204030204" pitchFamily="49" charset="0"/>
                <a:cs typeface="Consolas" panose="020B0609020204030204" pitchFamily="49" charset="0"/>
              </a:rPr>
              <a:t>Command</a:t>
            </a:r>
            <a:endParaRPr lang="pt-BR" sz="2800" kern="1200" dirty="0">
              <a:latin typeface="Consolas" panose="020B0609020204030204" pitchFamily="49" charset="0"/>
              <a:cs typeface="Consolas" panose="020B0609020204030204" pitchFamily="49" charset="0"/>
            </a:endParaRPr>
          </a:p>
        </p:txBody>
      </p:sp>
      <p:sp>
        <p:nvSpPr>
          <p:cNvPr id="73" name="Oval 72"/>
          <p:cNvSpPr/>
          <p:nvPr/>
        </p:nvSpPr>
        <p:spPr>
          <a:xfrm>
            <a:off x="5394518" y="4306094"/>
            <a:ext cx="887794" cy="875051"/>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5" name="Right Arrow 74"/>
          <p:cNvSpPr/>
          <p:nvPr/>
        </p:nvSpPr>
        <p:spPr>
          <a:xfrm rot="10800000">
            <a:off x="3439183" y="4605498"/>
            <a:ext cx="1343608" cy="72778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p:sp>
        <p:nvSpPr>
          <p:cNvPr id="76" name="Right Arrow 75"/>
          <p:cNvSpPr/>
          <p:nvPr/>
        </p:nvSpPr>
        <p:spPr>
          <a:xfrm flipH="1">
            <a:off x="7002807" y="4605498"/>
            <a:ext cx="1343608" cy="72778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t-BR" dirty="0" smtClean="0">
                <a:solidFill>
                  <a:schemeClr val="bg1"/>
                </a:solidFill>
              </a:rPr>
              <a:t>Input</a:t>
            </a:r>
            <a:endParaRPr lang="pt-BR" dirty="0">
              <a:solidFill>
                <a:schemeClr val="bg1"/>
              </a:solidFill>
            </a:endParaRPr>
          </a:p>
        </p:txBody>
      </p:sp>
      <p:pic>
        <p:nvPicPr>
          <p:cNvPr id="77" name="Picture 76"/>
          <p:cNvPicPr>
            <a:picLocks noChangeAspect="1"/>
          </p:cNvPicPr>
          <p:nvPr/>
        </p:nvPicPr>
        <p:blipFill>
          <a:blip r:embed="rId3"/>
          <a:stretch>
            <a:fillRect/>
          </a:stretch>
        </p:blipFill>
        <p:spPr>
          <a:xfrm>
            <a:off x="8881206" y="2421098"/>
            <a:ext cx="1099342" cy="780206"/>
          </a:xfrm>
          <a:prstGeom prst="rect">
            <a:avLst/>
          </a:prstGeom>
        </p:spPr>
      </p:pic>
      <p:pic>
        <p:nvPicPr>
          <p:cNvPr id="79" name="Picture 78"/>
          <p:cNvPicPr>
            <a:picLocks noChangeAspect="1"/>
          </p:cNvPicPr>
          <p:nvPr/>
        </p:nvPicPr>
        <p:blipFill>
          <a:blip r:embed="rId4"/>
          <a:stretch>
            <a:fillRect/>
          </a:stretch>
        </p:blipFill>
        <p:spPr>
          <a:xfrm>
            <a:off x="5538783" y="4447984"/>
            <a:ext cx="630300" cy="631790"/>
          </a:xfrm>
          <a:prstGeom prst="rect">
            <a:avLst/>
          </a:prstGeom>
        </p:spPr>
      </p:pic>
    </p:spTree>
    <p:extLst>
      <p:ext uri="{BB962C8B-B14F-4D97-AF65-F5344CB8AC3E}">
        <p14:creationId xmlns:p14="http://schemas.microsoft.com/office/powerpoint/2010/main" val="9680868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Next Steps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kindly ask for your help to improve </a:t>
            </a:r>
            <a:r>
              <a:rPr lang="en-US" dirty="0" err="1" smtClean="0"/>
              <a:t>UGE</a:t>
            </a:r>
            <a:r>
              <a:rPr lang="en-US" dirty="0" smtClean="0"/>
              <a:t>.</a:t>
            </a:r>
          </a:p>
          <a:p>
            <a:pPr lvl="1"/>
            <a:r>
              <a:rPr lang="en-US" dirty="0" smtClean="0"/>
              <a:t>We are conducing an evaluation at</a:t>
            </a:r>
            <a:r>
              <a:rPr lang="en-US" dirty="0"/>
              <a:t>: &lt;</a:t>
            </a:r>
            <a:r>
              <a:rPr lang="en-US" dirty="0">
                <a:hlinkClick r:id="rId2"/>
              </a:rPr>
              <a:t>https://github.com/francogarcia/uge-evaluation</a:t>
            </a:r>
            <a:r>
              <a:rPr lang="en-US" dirty="0"/>
              <a:t>&gt;.</a:t>
            </a:r>
            <a:endParaRPr lang="en-US" dirty="0" smtClean="0"/>
          </a:p>
          <a:p>
            <a:r>
              <a:rPr lang="en-US" dirty="0" smtClean="0"/>
              <a:t>A </a:t>
            </a:r>
            <a:r>
              <a:rPr lang="en-US" dirty="0" smtClean="0"/>
              <a:t>sample prototype for a UA-Game exploring the described approach is bundled with </a:t>
            </a:r>
            <a:r>
              <a:rPr lang="en-US" dirty="0" err="1" smtClean="0"/>
              <a:t>UGE’s</a:t>
            </a:r>
            <a:r>
              <a:rPr lang="en-US" dirty="0" smtClean="0"/>
              <a:t> source </a:t>
            </a:r>
            <a:r>
              <a:rPr lang="en-US" dirty="0" smtClean="0"/>
              <a:t>code.</a:t>
            </a:r>
          </a:p>
          <a:p>
            <a:pPr lvl="1"/>
            <a:r>
              <a:rPr lang="en-US" dirty="0" smtClean="0"/>
              <a:t>The code is available at: </a:t>
            </a:r>
            <a:r>
              <a:rPr lang="en-US" dirty="0" smtClean="0"/>
              <a:t>&lt;</a:t>
            </a:r>
            <a:r>
              <a:rPr lang="en-US" dirty="0" smtClean="0">
                <a:hlinkClick r:id="rId3"/>
              </a:rPr>
              <a:t>https</a:t>
            </a:r>
            <a:r>
              <a:rPr lang="en-US" dirty="0">
                <a:hlinkClick r:id="rId3"/>
              </a:rPr>
              <a:t>://github.com/francogarcia/uge </a:t>
            </a:r>
            <a:r>
              <a:rPr lang="en-US" dirty="0" smtClean="0"/>
              <a:t>&gt;.</a:t>
            </a:r>
            <a:endParaRPr lang="en-US" dirty="0" smtClean="0"/>
          </a:p>
          <a:p>
            <a:r>
              <a:rPr lang="en-US" dirty="0" smtClean="0"/>
              <a:t>The documentation describes an step by step tutorial to implement the prototype. This prototype is defined as suggest in this guide: with an IO-free Game Logic and player profiles to specialize the game to different interaction needs</a:t>
            </a:r>
            <a:r>
              <a:rPr lang="en-US" dirty="0" smtClean="0"/>
              <a:t>.</a:t>
            </a:r>
          </a:p>
          <a:p>
            <a:pPr lvl="1"/>
            <a:r>
              <a:rPr lang="en-US" dirty="0" smtClean="0"/>
              <a:t>The Developer’s Reference is available at</a:t>
            </a:r>
            <a:r>
              <a:rPr lang="en-US" dirty="0"/>
              <a:t>: &lt;</a:t>
            </a:r>
            <a:r>
              <a:rPr lang="en-US" dirty="0">
                <a:hlinkClick r:id="rId4"/>
              </a:rPr>
              <a:t>https://github.com/francogarcia/uge/raw/master/doc/Documentation.docx</a:t>
            </a:r>
            <a:r>
              <a:rPr lang="en-US" dirty="0"/>
              <a:t>&gt;.</a:t>
            </a:r>
            <a:endParaRPr lang="en-US" dirty="0"/>
          </a:p>
        </p:txBody>
      </p:sp>
    </p:spTree>
    <p:extLst>
      <p:ext uri="{BB962C8B-B14F-4D97-AF65-F5344CB8AC3E}">
        <p14:creationId xmlns:p14="http://schemas.microsoft.com/office/powerpoint/2010/main" val="1508016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1549400"/>
            <a:ext cx="8204200" cy="5308600"/>
          </a:xfrm>
          <a:prstGeom prst="roundRect">
            <a:avLst/>
          </a:prstGeom>
          <a:solidFill>
            <a:schemeClr val="accent4">
              <a:alpha val="1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tx1"/>
                </a:solidFill>
              </a:rPr>
              <a:t>Game Logic</a:t>
            </a:r>
            <a:endParaRPr lang="en-US" sz="4400"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tx1"/>
                </a:solidFill>
              </a:rPr>
              <a:t>Game View</a:t>
            </a:r>
            <a:endParaRPr lang="en-US" sz="4400"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tx1"/>
                </a:solidFill>
              </a:rPr>
              <a:t>User</a:t>
            </a:r>
            <a:endParaRPr lang="en-US" sz="4400" dirty="0">
              <a:solidFill>
                <a:schemeClr val="tx1"/>
              </a:solidFill>
            </a:endParaRPr>
          </a:p>
        </p:txBody>
      </p:sp>
      <p:sp>
        <p:nvSpPr>
          <p:cNvPr id="2" name="Title 1"/>
          <p:cNvSpPr>
            <a:spLocks noGrp="1"/>
          </p:cNvSpPr>
          <p:nvPr>
            <p:ph type="title"/>
          </p:nvPr>
        </p:nvSpPr>
        <p:spPr/>
        <p:txBody>
          <a:bodyPr/>
          <a:lstStyle/>
          <a:p>
            <a:pPr algn="ctr"/>
            <a:r>
              <a:rPr lang="en-US" dirty="0" err="1" smtClean="0"/>
              <a:t>UGE</a:t>
            </a:r>
            <a:r>
              <a:rPr lang="en-US" dirty="0" smtClean="0"/>
              <a:t> Game Elements</a:t>
            </a:r>
            <a:endParaRPr lang="en-US" dirty="0"/>
          </a:p>
        </p:txBody>
      </p:sp>
      <p:sp>
        <p:nvSpPr>
          <p:cNvPr id="5" name="TextBox 4"/>
          <p:cNvSpPr txBox="1"/>
          <p:nvPr/>
        </p:nvSpPr>
        <p:spPr>
          <a:xfrm>
            <a:off x="1970106" y="6135638"/>
            <a:ext cx="4263988" cy="769441"/>
          </a:xfrm>
          <a:prstGeom prst="rect">
            <a:avLst/>
          </a:prstGeom>
          <a:noFill/>
        </p:spPr>
        <p:txBody>
          <a:bodyPr wrap="none" rtlCol="0">
            <a:spAutoFit/>
          </a:bodyPr>
          <a:lstStyle/>
          <a:p>
            <a:r>
              <a:rPr lang="en-US" sz="4400" dirty="0" smtClean="0"/>
              <a:t>Game Application</a:t>
            </a:r>
            <a:endParaRPr lang="en-US" sz="4400" dirty="0"/>
          </a:p>
        </p:txBody>
      </p:sp>
    </p:spTree>
    <p:extLst>
      <p:ext uri="{BB962C8B-B14F-4D97-AF65-F5344CB8AC3E}">
        <p14:creationId xmlns:p14="http://schemas.microsoft.com/office/powerpoint/2010/main" val="902111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0" y="1549400"/>
            <a:ext cx="8204200" cy="5308600"/>
          </a:xfrm>
          <a:prstGeom prst="roundRect">
            <a:avLst/>
          </a:prstGeom>
          <a:solidFill>
            <a:schemeClr val="accent4">
              <a:alpha val="10000"/>
            </a:schemeClr>
          </a:solidFill>
          <a:ln>
            <a:noFill/>
          </a:ln>
          <a:effectLst>
            <a:softEdge rad="317500"/>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t-BR"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User</a:t>
            </a:r>
            <a:r>
              <a:rPr lang="en-US" sz="2000" dirty="0" smtClean="0">
                <a:solidFill>
                  <a:schemeClr val="tx1"/>
                </a:solidFill>
              </a:rPr>
              <a:t/>
            </a:r>
            <a:br>
              <a:rPr lang="en-US" sz="2000" dirty="0" smtClean="0">
                <a:solidFill>
                  <a:schemeClr val="tx1"/>
                </a:solidFill>
              </a:rPr>
            </a:br>
            <a:r>
              <a:rPr lang="en-US" sz="2000" dirty="0" smtClean="0">
                <a:solidFill>
                  <a:schemeClr val="tx1"/>
                </a:solidFill>
              </a:rPr>
              <a:t>The human who plays the game.</a:t>
            </a:r>
            <a:endParaRPr lang="en-US" sz="2000" dirty="0">
              <a:solidFill>
                <a:schemeClr val="tx1"/>
              </a:solidFill>
            </a:endParaRPr>
          </a:p>
        </p:txBody>
      </p:sp>
      <p:sp>
        <p:nvSpPr>
          <p:cNvPr id="2" name="Title 1"/>
          <p:cNvSpPr>
            <a:spLocks noGrp="1"/>
          </p:cNvSpPr>
          <p:nvPr>
            <p:ph type="title"/>
          </p:nvPr>
        </p:nvSpPr>
        <p:spPr/>
        <p:txBody>
          <a:bodyPr/>
          <a:lstStyle/>
          <a:p>
            <a:pPr algn="ctr"/>
            <a:r>
              <a:rPr lang="pt-BR" dirty="0" err="1" smtClean="0"/>
              <a:t>UGE</a:t>
            </a:r>
            <a:r>
              <a:rPr lang="pt-BR" dirty="0" smtClean="0"/>
              <a:t> Game </a:t>
            </a:r>
            <a:r>
              <a:rPr lang="pt-BR" dirty="0" err="1" smtClean="0"/>
              <a:t>Elements</a:t>
            </a:r>
            <a:endParaRPr lang="pt-BR" dirty="0"/>
          </a:p>
        </p:txBody>
      </p:sp>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Game Logic</a:t>
            </a:r>
            <a:r>
              <a:rPr lang="en-US" sz="2000" dirty="0" smtClean="0">
                <a:solidFill>
                  <a:schemeClr val="tx1"/>
                </a:solidFill>
              </a:rPr>
              <a:t/>
            </a:r>
            <a:br>
              <a:rPr lang="en-US" sz="2000" dirty="0" smtClean="0">
                <a:solidFill>
                  <a:schemeClr val="tx1"/>
                </a:solidFill>
              </a:rPr>
            </a:br>
            <a:r>
              <a:rPr lang="en-US" sz="2000" dirty="0" smtClean="0">
                <a:solidFill>
                  <a:schemeClr val="tx1"/>
                </a:solidFill>
              </a:rPr>
              <a:t>An Input-Output</a:t>
            </a:r>
            <a:br>
              <a:rPr lang="en-US" sz="2000" dirty="0" smtClean="0">
                <a:solidFill>
                  <a:schemeClr val="tx1"/>
                </a:solidFill>
              </a:rPr>
            </a:br>
            <a:r>
              <a:rPr lang="en-US" sz="2000" dirty="0" smtClean="0">
                <a:solidFill>
                  <a:schemeClr val="tx1"/>
                </a:solidFill>
              </a:rPr>
              <a:t>free game simulation</a:t>
            </a:r>
            <a:endParaRPr lang="en-US" sz="2000"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Game View</a:t>
            </a:r>
            <a:r>
              <a:rPr lang="en-US" sz="2000" dirty="0" smtClean="0">
                <a:solidFill>
                  <a:schemeClr val="tx1"/>
                </a:solidFill>
              </a:rPr>
              <a:t/>
            </a:r>
            <a:br>
              <a:rPr lang="en-US" sz="2000" dirty="0" smtClean="0">
                <a:solidFill>
                  <a:schemeClr val="tx1"/>
                </a:solidFill>
              </a:rPr>
            </a:br>
            <a:r>
              <a:rPr lang="en-US" sz="2000" dirty="0" smtClean="0">
                <a:solidFill>
                  <a:schemeClr val="tx1"/>
                </a:solidFill>
              </a:rPr>
              <a:t>The game’s IO with the</a:t>
            </a:r>
            <a:br>
              <a:rPr lang="en-US" sz="2000" dirty="0" smtClean="0">
                <a:solidFill>
                  <a:schemeClr val="tx1"/>
                </a:solidFill>
              </a:rPr>
            </a:br>
            <a:r>
              <a:rPr lang="en-US" sz="2000" dirty="0" smtClean="0">
                <a:solidFill>
                  <a:schemeClr val="tx1"/>
                </a:solidFill>
              </a:rPr>
              <a:t>physical level interaction</a:t>
            </a:r>
            <a:endParaRPr lang="en-US" sz="2000" dirty="0">
              <a:solidFill>
                <a:schemeClr val="tx1"/>
              </a:solidFill>
            </a:endParaRPr>
          </a:p>
        </p:txBody>
      </p:sp>
      <p:sp>
        <p:nvSpPr>
          <p:cNvPr id="9" name="TextBox 8"/>
          <p:cNvSpPr txBox="1"/>
          <p:nvPr/>
        </p:nvSpPr>
        <p:spPr>
          <a:xfrm>
            <a:off x="2376506" y="5830838"/>
            <a:ext cx="3771995" cy="769441"/>
          </a:xfrm>
          <a:prstGeom prst="rect">
            <a:avLst/>
          </a:prstGeom>
          <a:noFill/>
        </p:spPr>
        <p:txBody>
          <a:bodyPr wrap="none" rtlCol="0">
            <a:spAutoFit/>
          </a:bodyPr>
          <a:lstStyle/>
          <a:p>
            <a:r>
              <a:rPr lang="pt-BR" sz="2400" b="1" dirty="0" smtClean="0"/>
              <a:t>Game </a:t>
            </a:r>
            <a:r>
              <a:rPr lang="pt-BR" sz="2400" b="1" dirty="0" err="1" smtClean="0"/>
              <a:t>Application</a:t>
            </a:r>
            <a:r>
              <a:rPr lang="pt-BR" sz="2400" b="1" dirty="0" smtClean="0"/>
              <a:t/>
            </a:r>
            <a:br>
              <a:rPr lang="pt-BR" sz="2400" b="1" dirty="0" smtClean="0"/>
            </a:br>
            <a:r>
              <a:rPr lang="pt-BR" sz="2000" dirty="0" smtClean="0"/>
              <a:t>The game </a:t>
            </a:r>
            <a:r>
              <a:rPr lang="pt-BR" sz="2000" dirty="0" err="1" smtClean="0"/>
              <a:t>distributed</a:t>
            </a:r>
            <a:r>
              <a:rPr lang="pt-BR" sz="2000" dirty="0" smtClean="0"/>
              <a:t> </a:t>
            </a:r>
            <a:r>
              <a:rPr lang="pt-BR" sz="2000" dirty="0" err="1" smtClean="0"/>
              <a:t>to</a:t>
            </a:r>
            <a:r>
              <a:rPr lang="pt-BR" sz="2000" dirty="0" smtClean="0"/>
              <a:t> </a:t>
            </a:r>
            <a:r>
              <a:rPr lang="pt-BR" sz="2000" dirty="0" err="1" smtClean="0"/>
              <a:t>the</a:t>
            </a:r>
            <a:r>
              <a:rPr lang="pt-BR" sz="2000" dirty="0" smtClean="0"/>
              <a:t> </a:t>
            </a:r>
            <a:r>
              <a:rPr lang="pt-BR" sz="2000" dirty="0" err="1" smtClean="0"/>
              <a:t>user</a:t>
            </a:r>
            <a:r>
              <a:rPr lang="pt-BR" sz="2000" dirty="0" smtClean="0"/>
              <a:t>.</a:t>
            </a:r>
            <a:endParaRPr lang="pt-BR" sz="2400" dirty="0"/>
          </a:p>
        </p:txBody>
      </p:sp>
    </p:spTree>
    <p:extLst>
      <p:ext uri="{BB962C8B-B14F-4D97-AF65-F5344CB8AC3E}">
        <p14:creationId xmlns:p14="http://schemas.microsoft.com/office/powerpoint/2010/main" val="1704714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Game World</a:t>
            </a:r>
            <a:endParaRPr lang="en-US" dirty="0"/>
          </a:p>
        </p:txBody>
      </p:sp>
    </p:spTree>
    <p:extLst>
      <p:ext uri="{BB962C8B-B14F-4D97-AF65-F5344CB8AC3E}">
        <p14:creationId xmlns:p14="http://schemas.microsoft.com/office/powerpoint/2010/main" val="3603623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Game World</a:t>
            </a:r>
            <a:endParaRPr lang="en-US" dirty="0"/>
          </a:p>
        </p:txBody>
      </p:sp>
      <p:sp>
        <p:nvSpPr>
          <p:cNvPr id="3" name="Content Placeholder 2"/>
          <p:cNvSpPr>
            <a:spLocks noGrp="1"/>
          </p:cNvSpPr>
          <p:nvPr>
            <p:ph idx="1"/>
          </p:nvPr>
        </p:nvSpPr>
        <p:spPr/>
        <p:txBody>
          <a:bodyPr/>
          <a:lstStyle/>
          <a:p>
            <a:r>
              <a:rPr lang="en-US" dirty="0" smtClean="0"/>
              <a:t>The game world abstracts </a:t>
            </a:r>
            <a:r>
              <a:rPr lang="en-US" dirty="0" err="1" smtClean="0"/>
              <a:t>UGE’s</a:t>
            </a:r>
            <a:r>
              <a:rPr lang="en-US" dirty="0" smtClean="0"/>
              <a:t> game simulation.</a:t>
            </a:r>
          </a:p>
          <a:p>
            <a:r>
              <a:rPr lang="en-US" dirty="0" smtClean="0"/>
              <a:t>It starts empty, with no rules or relationships.</a:t>
            </a:r>
          </a:p>
          <a:p>
            <a:r>
              <a:rPr lang="en-US" dirty="0" smtClean="0"/>
              <a:t>Game developers create the world’s rules and behavior.</a:t>
            </a:r>
            <a:br>
              <a:rPr lang="en-US" dirty="0" smtClean="0"/>
            </a:br>
            <a:r>
              <a:rPr lang="en-US" dirty="0" err="1" smtClean="0"/>
              <a:t>UGE</a:t>
            </a:r>
            <a:r>
              <a:rPr lang="en-US" dirty="0" smtClean="0"/>
              <a:t> simulates the game according to the established definitions.</a:t>
            </a:r>
          </a:p>
          <a:p>
            <a:r>
              <a:rPr lang="en-US" dirty="0" smtClean="0"/>
              <a:t>In a </a:t>
            </a:r>
            <a:r>
              <a:rPr lang="en-US" dirty="0" err="1" smtClean="0"/>
              <a:t>UGE</a:t>
            </a:r>
            <a:r>
              <a:rPr lang="en-US" dirty="0" smtClean="0"/>
              <a:t> game, the game world is input-output (IO) free.</a:t>
            </a:r>
            <a:br>
              <a:rPr lang="en-US" dirty="0" smtClean="0"/>
            </a:br>
            <a:r>
              <a:rPr lang="en-US" dirty="0" smtClean="0"/>
              <a:t>This will have interesting effects later on, allowing IO specializations to the game.</a:t>
            </a:r>
          </a:p>
        </p:txBody>
      </p:sp>
    </p:spTree>
    <p:extLst>
      <p:ext uri="{BB962C8B-B14F-4D97-AF65-F5344CB8AC3E}">
        <p14:creationId xmlns:p14="http://schemas.microsoft.com/office/powerpoint/2010/main" val="2414993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484</TotalTime>
  <Words>2630</Words>
  <Application>Microsoft Office PowerPoint</Application>
  <PresentationFormat>Widescreen</PresentationFormat>
  <Paragraphs>267</Paragraphs>
  <Slides>56</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3" baseType="lpstr">
      <vt:lpstr>Arial</vt:lpstr>
      <vt:lpstr>Calibri</vt:lpstr>
      <vt:lpstr>Calibri Light</vt:lpstr>
      <vt:lpstr>Cambria Math</vt:lpstr>
      <vt:lpstr>Consolas</vt:lpstr>
      <vt:lpstr>Office Theme</vt:lpstr>
      <vt:lpstr>Microsoft Visio Drawing</vt:lpstr>
      <vt:lpstr>UGE in a Nutshell</vt:lpstr>
      <vt:lpstr>UGE in a Nutshell</vt:lpstr>
      <vt:lpstr>Introduction</vt:lpstr>
      <vt:lpstr>Goals</vt:lpstr>
      <vt:lpstr>Goals</vt:lpstr>
      <vt:lpstr>UGE Game Elements</vt:lpstr>
      <vt:lpstr>UGE Game Elements</vt:lpstr>
      <vt:lpstr>Game World</vt:lpstr>
      <vt:lpstr>Game World</vt:lpstr>
      <vt:lpstr>Actor</vt:lpstr>
      <vt:lpstr>Actor</vt:lpstr>
      <vt:lpstr>Components</vt:lpstr>
      <vt:lpstr>Components</vt:lpstr>
      <vt:lpstr>Components</vt:lpstr>
      <vt:lpstr>A Game World has Many Actors</vt:lpstr>
      <vt:lpstr>A Game World has Many Actors</vt:lpstr>
      <vt:lpstr>A Game World has Many Actors</vt:lpstr>
      <vt:lpstr>A Game World has Many Actors</vt:lpstr>
      <vt:lpstr>A Game World has Mechanics and Rules</vt:lpstr>
      <vt:lpstr>A Game World has Mechanics and Rules</vt:lpstr>
      <vt:lpstr>Relevant Interactions Triggers Events</vt:lpstr>
      <vt:lpstr>Relevant Interactions Triggers Events</vt:lpstr>
      <vt:lpstr>Relevant Interactions Triggers Events</vt:lpstr>
      <vt:lpstr>Some Events are Game Commands</vt:lpstr>
      <vt:lpstr>Some Events are Game Commands</vt:lpstr>
      <vt:lpstr>Some Events are Game Commands</vt:lpstr>
      <vt:lpstr>Events Rule the Game Simulation</vt:lpstr>
      <vt:lpstr>Events Rule the Game Simulation</vt:lpstr>
      <vt:lpstr>Some Components Look Better than Others</vt:lpstr>
      <vt:lpstr>Some Components Look Better than Others</vt:lpstr>
      <vt:lpstr>Some Components Look Better than Others</vt:lpstr>
      <vt:lpstr>The Game is Played by a User</vt:lpstr>
      <vt:lpstr>The Game is Played by a User</vt:lpstr>
      <vt:lpstr>Everyone is Unique</vt:lpstr>
      <vt:lpstr>Everyone is Unique</vt:lpstr>
      <vt:lpstr>Component Specialization</vt:lpstr>
      <vt:lpstr>Component Specialization</vt:lpstr>
      <vt:lpstr>Component Specialization</vt:lpstr>
      <vt:lpstr>Component Specialization</vt:lpstr>
      <vt:lpstr>Event Specialization</vt:lpstr>
      <vt:lpstr>Event Specialization</vt:lpstr>
      <vt:lpstr>Event Specialization</vt:lpstr>
      <vt:lpstr>Event Specialization</vt:lpstr>
      <vt:lpstr>Event Specialization</vt:lpstr>
      <vt:lpstr>Game View Specialization</vt:lpstr>
      <vt:lpstr>Game View Specialization</vt:lpstr>
      <vt:lpstr>Player Profile Specialization</vt:lpstr>
      <vt:lpstr>Player Profile Specialization</vt:lpstr>
      <vt:lpstr>Player Profile Specialization</vt:lpstr>
      <vt:lpstr>Player Profile Specialization</vt:lpstr>
      <vt:lpstr>Player Profile Specialization</vt:lpstr>
      <vt:lpstr>Player Profile Specialization</vt:lpstr>
      <vt:lpstr>The Game Application</vt:lpstr>
      <vt:lpstr>The Game Application</vt:lpstr>
      <vt:lpstr>The Game Application</vt:lpstr>
      <vt:lpstr>Next 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Franco Garcia</dc:creator>
  <cp:lastModifiedBy>Franco Garcia</cp:lastModifiedBy>
  <cp:revision>76</cp:revision>
  <dcterms:created xsi:type="dcterms:W3CDTF">2014-03-04T18:49:32Z</dcterms:created>
  <dcterms:modified xsi:type="dcterms:W3CDTF">2014-04-04T12:41:27Z</dcterms:modified>
</cp:coreProperties>
</file>