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2" r:id="rId7"/>
    <p:sldId id="261" r:id="rId8"/>
    <p:sldId id="263" r:id="rId9"/>
    <p:sldId id="264" r:id="rId10"/>
    <p:sldId id="265" r:id="rId11"/>
    <p:sldId id="268"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340C33D-18A3-4D9F-B9C8-24AEFEF89159}"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9E0FB-3444-45A5-BC5C-E4BD5D2FF33E}" type="slidenum">
              <a:rPr lang="en-US" smtClean="0"/>
              <a:t>‹Nº›</a:t>
            </a:fld>
            <a:endParaRPr lang="en-US"/>
          </a:p>
        </p:txBody>
      </p:sp>
    </p:spTree>
    <p:extLst>
      <p:ext uri="{BB962C8B-B14F-4D97-AF65-F5344CB8AC3E}">
        <p14:creationId xmlns:p14="http://schemas.microsoft.com/office/powerpoint/2010/main" val="2127019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340C33D-18A3-4D9F-B9C8-24AEFEF89159}" type="datetimeFigureOut">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9E0FB-3444-45A5-BC5C-E4BD5D2FF33E}" type="slidenum">
              <a:rPr lang="en-US" smtClean="0"/>
              <a:t>‹Nº›</a:t>
            </a:fld>
            <a:endParaRPr lang="en-US"/>
          </a:p>
        </p:txBody>
      </p:sp>
    </p:spTree>
    <p:extLst>
      <p:ext uri="{BB962C8B-B14F-4D97-AF65-F5344CB8AC3E}">
        <p14:creationId xmlns:p14="http://schemas.microsoft.com/office/powerpoint/2010/main" val="337965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340C33D-18A3-4D9F-B9C8-24AEFEF89159}" type="datetimeFigureOut">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9E0FB-3444-45A5-BC5C-E4BD5D2FF33E}" type="slidenum">
              <a:rPr lang="en-US" smtClean="0"/>
              <a:t>‹Nº›</a:t>
            </a:fld>
            <a:endParaRPr lang="en-US"/>
          </a:p>
        </p:txBody>
      </p:sp>
    </p:spTree>
    <p:extLst>
      <p:ext uri="{BB962C8B-B14F-4D97-AF65-F5344CB8AC3E}">
        <p14:creationId xmlns:p14="http://schemas.microsoft.com/office/powerpoint/2010/main" val="2596360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340C33D-18A3-4D9F-B9C8-24AEFEF89159}" type="datetimeFigureOut">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9E0FB-3444-45A5-BC5C-E4BD5D2FF33E}" type="slidenum">
              <a:rPr lang="en-US" smtClean="0"/>
              <a:t>‹Nº›</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61025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340C33D-18A3-4D9F-B9C8-24AEFEF89159}" type="datetimeFigureOut">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9E0FB-3444-45A5-BC5C-E4BD5D2FF33E}" type="slidenum">
              <a:rPr lang="en-US" smtClean="0"/>
              <a:t>‹Nº›</a:t>
            </a:fld>
            <a:endParaRPr lang="en-US"/>
          </a:p>
        </p:txBody>
      </p:sp>
    </p:spTree>
    <p:extLst>
      <p:ext uri="{BB962C8B-B14F-4D97-AF65-F5344CB8AC3E}">
        <p14:creationId xmlns:p14="http://schemas.microsoft.com/office/powerpoint/2010/main" val="2677892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340C33D-18A3-4D9F-B9C8-24AEFEF89159}" type="datetimeFigureOut">
              <a:rPr lang="en-US" smtClean="0"/>
              <a:t>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9E0FB-3444-45A5-BC5C-E4BD5D2FF33E}" type="slidenum">
              <a:rPr lang="en-US" smtClean="0"/>
              <a:t>‹Nº›</a:t>
            </a:fld>
            <a:endParaRPr lang="en-US"/>
          </a:p>
        </p:txBody>
      </p:sp>
    </p:spTree>
    <p:extLst>
      <p:ext uri="{BB962C8B-B14F-4D97-AF65-F5344CB8AC3E}">
        <p14:creationId xmlns:p14="http://schemas.microsoft.com/office/powerpoint/2010/main" val="3212385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340C33D-18A3-4D9F-B9C8-24AEFEF89159}" type="datetimeFigureOut">
              <a:rPr lang="en-US" smtClean="0"/>
              <a:t>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9E0FB-3444-45A5-BC5C-E4BD5D2FF33E}" type="slidenum">
              <a:rPr lang="en-US" smtClean="0"/>
              <a:t>‹Nº›</a:t>
            </a:fld>
            <a:endParaRPr lang="en-US"/>
          </a:p>
        </p:txBody>
      </p:sp>
    </p:spTree>
    <p:extLst>
      <p:ext uri="{BB962C8B-B14F-4D97-AF65-F5344CB8AC3E}">
        <p14:creationId xmlns:p14="http://schemas.microsoft.com/office/powerpoint/2010/main" val="1193529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340C33D-18A3-4D9F-B9C8-24AEFEF89159}"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9E0FB-3444-45A5-BC5C-E4BD5D2FF33E}" type="slidenum">
              <a:rPr lang="en-US" smtClean="0"/>
              <a:t>‹Nº›</a:t>
            </a:fld>
            <a:endParaRPr lang="en-US"/>
          </a:p>
        </p:txBody>
      </p:sp>
    </p:spTree>
    <p:extLst>
      <p:ext uri="{BB962C8B-B14F-4D97-AF65-F5344CB8AC3E}">
        <p14:creationId xmlns:p14="http://schemas.microsoft.com/office/powerpoint/2010/main" val="340341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340C33D-18A3-4D9F-B9C8-24AEFEF89159}"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9E0FB-3444-45A5-BC5C-E4BD5D2FF33E}" type="slidenum">
              <a:rPr lang="en-US" smtClean="0"/>
              <a:t>‹Nº›</a:t>
            </a:fld>
            <a:endParaRPr lang="en-US"/>
          </a:p>
        </p:txBody>
      </p:sp>
    </p:spTree>
    <p:extLst>
      <p:ext uri="{BB962C8B-B14F-4D97-AF65-F5344CB8AC3E}">
        <p14:creationId xmlns:p14="http://schemas.microsoft.com/office/powerpoint/2010/main" val="4082264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340C33D-18A3-4D9F-B9C8-24AEFEF89159}"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9E0FB-3444-45A5-BC5C-E4BD5D2FF33E}" type="slidenum">
              <a:rPr lang="en-US" smtClean="0"/>
              <a:t>‹Nº›</a:t>
            </a:fld>
            <a:endParaRPr lang="en-US"/>
          </a:p>
        </p:txBody>
      </p:sp>
    </p:spTree>
    <p:extLst>
      <p:ext uri="{BB962C8B-B14F-4D97-AF65-F5344CB8AC3E}">
        <p14:creationId xmlns:p14="http://schemas.microsoft.com/office/powerpoint/2010/main" val="296902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340C33D-18A3-4D9F-B9C8-24AEFEF89159}"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9E0FB-3444-45A5-BC5C-E4BD5D2FF33E}" type="slidenum">
              <a:rPr lang="en-US" smtClean="0"/>
              <a:t>‹Nº›</a:t>
            </a:fld>
            <a:endParaRPr lang="en-US"/>
          </a:p>
        </p:txBody>
      </p:sp>
    </p:spTree>
    <p:extLst>
      <p:ext uri="{BB962C8B-B14F-4D97-AF65-F5344CB8AC3E}">
        <p14:creationId xmlns:p14="http://schemas.microsoft.com/office/powerpoint/2010/main" val="3760579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340C33D-18A3-4D9F-B9C8-24AEFEF89159}" type="datetimeFigureOut">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9E0FB-3444-45A5-BC5C-E4BD5D2FF33E}" type="slidenum">
              <a:rPr lang="en-US" smtClean="0"/>
              <a:t>‹Nº›</a:t>
            </a:fld>
            <a:endParaRPr lang="en-US"/>
          </a:p>
        </p:txBody>
      </p:sp>
    </p:spTree>
    <p:extLst>
      <p:ext uri="{BB962C8B-B14F-4D97-AF65-F5344CB8AC3E}">
        <p14:creationId xmlns:p14="http://schemas.microsoft.com/office/powerpoint/2010/main" val="4010385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340C33D-18A3-4D9F-B9C8-24AEFEF89159}" type="datetimeFigureOut">
              <a:rPr lang="en-US" smtClean="0"/>
              <a:t>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9E0FB-3444-45A5-BC5C-E4BD5D2FF33E}" type="slidenum">
              <a:rPr lang="en-US" smtClean="0"/>
              <a:t>‹Nº›</a:t>
            </a:fld>
            <a:endParaRPr lang="en-US"/>
          </a:p>
        </p:txBody>
      </p:sp>
    </p:spTree>
    <p:extLst>
      <p:ext uri="{BB962C8B-B14F-4D97-AF65-F5344CB8AC3E}">
        <p14:creationId xmlns:p14="http://schemas.microsoft.com/office/powerpoint/2010/main" val="2731153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340C33D-18A3-4D9F-B9C8-24AEFEF89159}" type="datetimeFigureOut">
              <a:rPr lang="en-US" smtClean="0"/>
              <a:t>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9E0FB-3444-45A5-BC5C-E4BD5D2FF33E}" type="slidenum">
              <a:rPr lang="en-US" smtClean="0"/>
              <a:t>‹Nº›</a:t>
            </a:fld>
            <a:endParaRPr lang="en-US"/>
          </a:p>
        </p:txBody>
      </p:sp>
    </p:spTree>
    <p:extLst>
      <p:ext uri="{BB962C8B-B14F-4D97-AF65-F5344CB8AC3E}">
        <p14:creationId xmlns:p14="http://schemas.microsoft.com/office/powerpoint/2010/main" val="3958882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40C33D-18A3-4D9F-B9C8-24AEFEF89159}" type="datetimeFigureOut">
              <a:rPr lang="en-US" smtClean="0"/>
              <a:t>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9E0FB-3444-45A5-BC5C-E4BD5D2FF33E}" type="slidenum">
              <a:rPr lang="en-US" smtClean="0"/>
              <a:t>‹Nº›</a:t>
            </a:fld>
            <a:endParaRPr lang="en-US"/>
          </a:p>
        </p:txBody>
      </p:sp>
    </p:spTree>
    <p:extLst>
      <p:ext uri="{BB962C8B-B14F-4D97-AF65-F5344CB8AC3E}">
        <p14:creationId xmlns:p14="http://schemas.microsoft.com/office/powerpoint/2010/main" val="3922990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340C33D-18A3-4D9F-B9C8-24AEFEF89159}" type="datetimeFigureOut">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9E0FB-3444-45A5-BC5C-E4BD5D2FF33E}" type="slidenum">
              <a:rPr lang="en-US" smtClean="0"/>
              <a:t>‹Nº›</a:t>
            </a:fld>
            <a:endParaRPr lang="en-US"/>
          </a:p>
        </p:txBody>
      </p:sp>
    </p:spTree>
    <p:extLst>
      <p:ext uri="{BB962C8B-B14F-4D97-AF65-F5344CB8AC3E}">
        <p14:creationId xmlns:p14="http://schemas.microsoft.com/office/powerpoint/2010/main" val="808137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340C33D-18A3-4D9F-B9C8-24AEFEF89159}" type="datetimeFigureOut">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9E0FB-3444-45A5-BC5C-E4BD5D2FF33E}" type="slidenum">
              <a:rPr lang="en-US" smtClean="0"/>
              <a:t>‹Nº›</a:t>
            </a:fld>
            <a:endParaRPr lang="en-US"/>
          </a:p>
        </p:txBody>
      </p:sp>
    </p:spTree>
    <p:extLst>
      <p:ext uri="{BB962C8B-B14F-4D97-AF65-F5344CB8AC3E}">
        <p14:creationId xmlns:p14="http://schemas.microsoft.com/office/powerpoint/2010/main" val="790550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340C33D-18A3-4D9F-B9C8-24AEFEF89159}" type="datetimeFigureOut">
              <a:rPr lang="en-US" smtClean="0"/>
              <a:t>1/4/2021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859E0FB-3444-45A5-BC5C-E4BD5D2FF33E}" type="slidenum">
              <a:rPr lang="en-US" smtClean="0"/>
              <a:t>‹Nº›</a:t>
            </a:fld>
            <a:endParaRPr lang="en-US"/>
          </a:p>
        </p:txBody>
      </p:sp>
    </p:spTree>
    <p:extLst>
      <p:ext uri="{BB962C8B-B14F-4D97-AF65-F5344CB8AC3E}">
        <p14:creationId xmlns:p14="http://schemas.microsoft.com/office/powerpoint/2010/main" val="15136643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Magnetic Vibrations </a:t>
            </a:r>
            <a:endParaRPr lang="en-US" dirty="0"/>
          </a:p>
        </p:txBody>
      </p:sp>
      <p:sp>
        <p:nvSpPr>
          <p:cNvPr id="3" name="Subtítulo 2"/>
          <p:cNvSpPr>
            <a:spLocks noGrp="1"/>
          </p:cNvSpPr>
          <p:nvPr>
            <p:ph type="subTitle" idx="1"/>
          </p:nvPr>
        </p:nvSpPr>
        <p:spPr/>
        <p:txBody>
          <a:bodyPr/>
          <a:lstStyle/>
          <a:p>
            <a:r>
              <a:rPr lang="en-US" dirty="0" smtClean="0"/>
              <a:t>Universidad Nacional de </a:t>
            </a:r>
            <a:r>
              <a:rPr lang="en-US" dirty="0" err="1" smtClean="0"/>
              <a:t>Cuyo</a:t>
            </a:r>
            <a:r>
              <a:rPr lang="en-US" dirty="0" smtClean="0"/>
              <a:t>  </a:t>
            </a:r>
          </a:p>
          <a:p>
            <a:r>
              <a:rPr lang="en-US" dirty="0" smtClean="0"/>
              <a:t>Franco </a:t>
            </a:r>
            <a:r>
              <a:rPr lang="en-US" dirty="0" err="1" smtClean="0"/>
              <a:t>Gassibe</a:t>
            </a:r>
            <a:r>
              <a:rPr lang="en-US" dirty="0" smtClean="0"/>
              <a:t> and Tomas </a:t>
            </a:r>
            <a:r>
              <a:rPr lang="en-US" dirty="0" err="1" smtClean="0"/>
              <a:t>Corteggiano</a:t>
            </a:r>
            <a:r>
              <a:rPr lang="en-US" dirty="0" smtClean="0"/>
              <a:t> </a:t>
            </a:r>
            <a:endParaRPr lang="en-US" dirty="0"/>
          </a:p>
        </p:txBody>
      </p:sp>
      <p:pic>
        <p:nvPicPr>
          <p:cNvPr id="1026" name="Picture 2" descr="Universidad Nacional de Cuyo - UNCuyo Logo Vector (.AI)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56" y="229953"/>
            <a:ext cx="5344679" cy="1817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06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Linearization </a:t>
            </a:r>
            <a:endParaRPr lang="en-US" dirty="0"/>
          </a:p>
        </p:txBody>
      </p:sp>
      <p:sp>
        <p:nvSpPr>
          <p:cNvPr id="3" name="Marcador de contenido 2"/>
          <p:cNvSpPr>
            <a:spLocks noGrp="1"/>
          </p:cNvSpPr>
          <p:nvPr>
            <p:ph idx="1"/>
          </p:nvPr>
        </p:nvSpPr>
        <p:spPr/>
        <p:txBody>
          <a:bodyPr/>
          <a:lstStyle/>
          <a:p>
            <a:pPr marL="36900" indent="0">
              <a:buNone/>
            </a:pPr>
            <a:r>
              <a:rPr lang="en-US" dirty="0" smtClean="0"/>
              <a:t>As we know we can linearize any non linear system near an equilibrium point and if we change our initial conditions to be nearby those equilibrium points we can see that the bouncing disappears and we have a classic 2</a:t>
            </a:r>
            <a:r>
              <a:rPr lang="en-US" baseline="30000" dirty="0" smtClean="0"/>
              <a:t>nd</a:t>
            </a:r>
            <a:r>
              <a:rPr lang="en-US" dirty="0" smtClean="0"/>
              <a:t> degree system </a:t>
            </a:r>
            <a:endParaRPr lang="en-US" dirty="0"/>
          </a:p>
        </p:txBody>
      </p:sp>
      <p:pic>
        <p:nvPicPr>
          <p:cNvPr id="8194" name="Imagen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357" y="2550283"/>
            <a:ext cx="5857298" cy="430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0249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Frequency </a:t>
            </a:r>
            <a:endParaRPr lang="en-US" dirty="0"/>
          </a:p>
        </p:txBody>
      </p:sp>
      <p:sp>
        <p:nvSpPr>
          <p:cNvPr id="3" name="Marcador de contenido 2"/>
          <p:cNvSpPr>
            <a:spLocks noGrp="1"/>
          </p:cNvSpPr>
          <p:nvPr>
            <p:ph idx="1"/>
          </p:nvPr>
        </p:nvSpPr>
        <p:spPr/>
        <p:txBody>
          <a:bodyPr/>
          <a:lstStyle/>
          <a:p>
            <a:r>
              <a:rPr lang="en-US" dirty="0" smtClean="0"/>
              <a:t>As we can see in the time response the frequency its NOT CONSTANT when the system behaves in a non linear (away of equilibrium point) way but it is when when we are near our equilibrium point and the systems starts behaving linearly</a:t>
            </a:r>
          </a:p>
          <a:p>
            <a:r>
              <a:rPr lang="en-US" dirty="0" smtClean="0"/>
              <a:t>We plotted frequency the between peaks of the time response as times passes and the system converge to its linearity </a:t>
            </a:r>
            <a:endParaRPr lang="en-US" dirty="0"/>
          </a:p>
        </p:txBody>
      </p:sp>
      <p:pic>
        <p:nvPicPr>
          <p:cNvPr id="10242" name="Imagen 19" descr="C:\Users\Franco\Desktop\Facu\Vibratoria\PROYECTODEVIDA\W_xc_ciclo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2083" y="3506787"/>
            <a:ext cx="4250171" cy="306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uadroTexto 3"/>
          <p:cNvSpPr txBox="1"/>
          <p:nvPr/>
        </p:nvSpPr>
        <p:spPr>
          <a:xfrm>
            <a:off x="7093527" y="3761824"/>
            <a:ext cx="3758393" cy="646331"/>
          </a:xfrm>
          <a:prstGeom prst="rect">
            <a:avLst/>
          </a:prstGeom>
          <a:noFill/>
        </p:spPr>
        <p:txBody>
          <a:bodyPr wrap="square" rtlCol="0">
            <a:spAutoFit/>
          </a:bodyPr>
          <a:lstStyle/>
          <a:p>
            <a:r>
              <a:rPr lang="en-US" dirty="0" smtClean="0"/>
              <a:t>Also each color represents different initial conditions </a:t>
            </a:r>
            <a:endParaRPr lang="en-US" dirty="0"/>
          </a:p>
        </p:txBody>
      </p:sp>
      <p:sp>
        <p:nvSpPr>
          <p:cNvPr id="5" name="CuadroTexto 4"/>
          <p:cNvSpPr txBox="1"/>
          <p:nvPr/>
        </p:nvSpPr>
        <p:spPr>
          <a:xfrm>
            <a:off x="7093527" y="4798724"/>
            <a:ext cx="3865418" cy="923330"/>
          </a:xfrm>
          <a:prstGeom prst="rect">
            <a:avLst/>
          </a:prstGeom>
          <a:noFill/>
        </p:spPr>
        <p:txBody>
          <a:bodyPr wrap="square" rtlCol="0">
            <a:spAutoFit/>
          </a:bodyPr>
          <a:lstStyle/>
          <a:p>
            <a:r>
              <a:rPr lang="en-US" dirty="0" smtClean="0"/>
              <a:t>This frequency of convergence is of course the frequency of the equivalent 2</a:t>
            </a:r>
            <a:r>
              <a:rPr lang="en-US" baseline="30000" dirty="0" smtClean="0"/>
              <a:t>nd</a:t>
            </a:r>
            <a:r>
              <a:rPr lang="en-US" dirty="0" smtClean="0"/>
              <a:t> degree linear system </a:t>
            </a:r>
            <a:endParaRPr lang="en-US" dirty="0"/>
          </a:p>
        </p:txBody>
      </p:sp>
    </p:spTree>
    <p:extLst>
      <p:ext uri="{BB962C8B-B14F-4D97-AF65-F5344CB8AC3E}">
        <p14:creationId xmlns:p14="http://schemas.microsoft.com/office/powerpoint/2010/main" val="3367437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Type of response </a:t>
            </a:r>
            <a:endParaRPr lang="en-US" dirty="0"/>
          </a:p>
        </p:txBody>
      </p:sp>
      <p:sp>
        <p:nvSpPr>
          <p:cNvPr id="3" name="Marcador de contenido 2"/>
          <p:cNvSpPr>
            <a:spLocks noGrp="1"/>
          </p:cNvSpPr>
          <p:nvPr>
            <p:ph idx="1"/>
          </p:nvPr>
        </p:nvSpPr>
        <p:spPr>
          <a:xfrm>
            <a:off x="1103257" y="2156311"/>
            <a:ext cx="10353762" cy="4058751"/>
          </a:xfrm>
        </p:spPr>
        <p:txBody>
          <a:bodyPr/>
          <a:lstStyle/>
          <a:p>
            <a:r>
              <a:rPr lang="en-US" dirty="0" smtClean="0"/>
              <a:t>Making use of the theorem in page 25 of the ‘Dynamic systems and differential equations’ (</a:t>
            </a:r>
            <a:r>
              <a:rPr lang="en-US" dirty="0" err="1" smtClean="0"/>
              <a:t>Perko</a:t>
            </a:r>
            <a:r>
              <a:rPr lang="en-US" dirty="0" smtClean="0"/>
              <a:t> </a:t>
            </a:r>
            <a:r>
              <a:rPr lang="en-US" dirty="0" smtClean="0"/>
              <a:t>and Lawrence) </a:t>
            </a:r>
            <a:r>
              <a:rPr lang="en-US" dirty="0"/>
              <a:t> </a:t>
            </a:r>
            <a:r>
              <a:rPr lang="en-US" dirty="0" smtClean="0"/>
              <a:t>we can know the type of response of a non linear system analyzing its Jacobean matrix and its determinant</a:t>
            </a:r>
          </a:p>
          <a:p>
            <a:endParaRPr lang="en-US" dirty="0" smtClean="0"/>
          </a:p>
        </p:txBody>
      </p:sp>
      <p:pic>
        <p:nvPicPr>
          <p:cNvPr id="4" name="Imagen 3"/>
          <p:cNvPicPr>
            <a:picLocks noChangeAspect="1"/>
          </p:cNvPicPr>
          <p:nvPr/>
        </p:nvPicPr>
        <p:blipFill>
          <a:blip r:embed="rId2"/>
          <a:stretch>
            <a:fillRect/>
          </a:stretch>
        </p:blipFill>
        <p:spPr>
          <a:xfrm>
            <a:off x="1393248" y="3501737"/>
            <a:ext cx="3448050" cy="990600"/>
          </a:xfrm>
          <a:prstGeom prst="rect">
            <a:avLst/>
          </a:prstGeom>
        </p:spPr>
      </p:pic>
      <p:sp>
        <p:nvSpPr>
          <p:cNvPr id="5" name="CuadroTexto 4"/>
          <p:cNvSpPr txBox="1"/>
          <p:nvPr/>
        </p:nvSpPr>
        <p:spPr>
          <a:xfrm>
            <a:off x="5708073" y="3512129"/>
            <a:ext cx="5140036" cy="923330"/>
          </a:xfrm>
          <a:prstGeom prst="rect">
            <a:avLst/>
          </a:prstGeom>
          <a:noFill/>
        </p:spPr>
        <p:txBody>
          <a:bodyPr wrap="square" rtlCol="0">
            <a:spAutoFit/>
          </a:bodyPr>
          <a:lstStyle/>
          <a:p>
            <a:r>
              <a:rPr lang="en-US" dirty="0" smtClean="0"/>
              <a:t>This expression is analogous to the discriminant of the linear 2</a:t>
            </a:r>
            <a:r>
              <a:rPr lang="en-US" baseline="30000" dirty="0" smtClean="0"/>
              <a:t>nd</a:t>
            </a:r>
            <a:r>
              <a:rPr lang="en-US" dirty="0" smtClean="0"/>
              <a:t> order systems but only works four our system   </a:t>
            </a:r>
            <a:endParaRPr lang="en-US" dirty="0"/>
          </a:p>
        </p:txBody>
      </p:sp>
      <p:sp>
        <p:nvSpPr>
          <p:cNvPr id="6" name="CuadroTexto 5"/>
          <p:cNvSpPr txBox="1"/>
          <p:nvPr/>
        </p:nvSpPr>
        <p:spPr>
          <a:xfrm>
            <a:off x="1393248" y="4752109"/>
            <a:ext cx="9454861" cy="646331"/>
          </a:xfrm>
          <a:prstGeom prst="rect">
            <a:avLst/>
          </a:prstGeom>
          <a:noFill/>
        </p:spPr>
        <p:txBody>
          <a:bodyPr wrap="square" rtlCol="0">
            <a:spAutoFit/>
          </a:bodyPr>
          <a:lstStyle/>
          <a:p>
            <a:r>
              <a:rPr lang="en-US" dirty="0" smtClean="0"/>
              <a:t>The changing of these behaviors can be observed in the phase diagram plotted in the main </a:t>
            </a:r>
            <a:r>
              <a:rPr lang="en-US" dirty="0" err="1" smtClean="0"/>
              <a:t>matlab</a:t>
            </a:r>
            <a:r>
              <a:rPr lang="en-US" dirty="0" smtClean="0"/>
              <a:t> project also</a:t>
            </a:r>
            <a:endParaRPr lang="en-US" dirty="0"/>
          </a:p>
        </p:txBody>
      </p:sp>
    </p:spTree>
    <p:extLst>
      <p:ext uri="{BB962C8B-B14F-4D97-AF65-F5344CB8AC3E}">
        <p14:creationId xmlns:p14="http://schemas.microsoft.com/office/powerpoint/2010/main" val="823657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86085" y="2216727"/>
            <a:ext cx="10353762" cy="970450"/>
          </a:xfrm>
        </p:spPr>
        <p:txBody>
          <a:bodyPr/>
          <a:lstStyle/>
          <a:p>
            <a:r>
              <a:rPr lang="en-US" dirty="0" smtClean="0"/>
              <a:t>Thank you </a:t>
            </a:r>
            <a:endParaRPr lang="en-US" dirty="0"/>
          </a:p>
        </p:txBody>
      </p:sp>
    </p:spTree>
    <p:extLst>
      <p:ext uri="{BB962C8B-B14F-4D97-AF65-F5344CB8AC3E}">
        <p14:creationId xmlns:p14="http://schemas.microsoft.com/office/powerpoint/2010/main" val="3952591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Diagram of our system </a:t>
            </a:r>
            <a:endParaRPr lang="en-U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5104" y="1878475"/>
            <a:ext cx="5551144" cy="4399913"/>
          </a:xfrm>
        </p:spPr>
      </p:pic>
    </p:spTree>
    <p:extLst>
      <p:ext uri="{BB962C8B-B14F-4D97-AF65-F5344CB8AC3E}">
        <p14:creationId xmlns:p14="http://schemas.microsoft.com/office/powerpoint/2010/main" val="3423785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Physical model </a:t>
            </a:r>
            <a:endParaRPr lang="en-US" dirty="0"/>
          </a:p>
        </p:txBody>
      </p:sp>
      <p:sp>
        <p:nvSpPr>
          <p:cNvPr id="3" name="Marcador de contenido 2"/>
          <p:cNvSpPr>
            <a:spLocks noGrp="1"/>
          </p:cNvSpPr>
          <p:nvPr>
            <p:ph idx="1"/>
          </p:nvPr>
        </p:nvSpPr>
        <p:spPr/>
        <p:txBody>
          <a:bodyPr/>
          <a:lstStyle/>
          <a:p>
            <a:r>
              <a:rPr lang="en-US" dirty="0" smtClean="0"/>
              <a:t>We started by finding all the forces actuating on the mass of the system to find a differential equation witch could describe the dynamics of our system by using newton's law.</a:t>
            </a:r>
          </a:p>
          <a:p>
            <a:r>
              <a:rPr lang="en-US" dirty="0" smtClean="0"/>
              <a:t>Weight</a:t>
            </a:r>
          </a:p>
          <a:p>
            <a:r>
              <a:rPr lang="en-US" dirty="0" smtClean="0"/>
              <a:t>Dissipation forces: viscosity, Foucault (both proportional to speed) and friction  (opposite to instantaneous velocity)</a:t>
            </a:r>
          </a:p>
          <a:p>
            <a:r>
              <a:rPr lang="en-US" dirty="0" smtClean="0"/>
              <a:t>Magnetic Force</a:t>
            </a:r>
          </a:p>
          <a:p>
            <a:endParaRPr lang="en-US" dirty="0"/>
          </a:p>
          <a:p>
            <a:endParaRPr lang="en-US" dirty="0" smtClean="0"/>
          </a:p>
          <a:p>
            <a:r>
              <a:rPr lang="en-US" dirty="0" smtClean="0"/>
              <a:t>Differential Equation:</a:t>
            </a:r>
          </a:p>
          <a:p>
            <a:endParaRPr lang="en-US" dirty="0"/>
          </a:p>
        </p:txBody>
      </p:sp>
      <mc:AlternateContent xmlns:mc="http://schemas.openxmlformats.org/markup-compatibility/2006" xmlns:a14="http://schemas.microsoft.com/office/drawing/2010/main">
        <mc:Choice Requires="a14">
          <p:sp>
            <p:nvSpPr>
              <p:cNvPr id="4" name="CuadroTexto 3"/>
              <p:cNvSpPr txBox="1"/>
              <p:nvPr/>
            </p:nvSpPr>
            <p:spPr>
              <a:xfrm>
                <a:off x="4322618" y="4745181"/>
                <a:ext cx="6944939" cy="797911"/>
              </a:xfrm>
              <a:prstGeom prst="rect">
                <a:avLst/>
              </a:prstGeom>
              <a:noFill/>
            </p:spPr>
            <p:txBody>
              <a:bodyPr wrap="square" lIns="0" tIns="0" rIns="0" bIns="0" rtlCol="0">
                <a:spAutoFit/>
              </a:bodyPr>
              <a:lstStyle/>
              <a:p>
                <a14:m>
                  <m:oMath xmlns:m="http://schemas.openxmlformats.org/officeDocument/2006/math">
                    <m:r>
                      <a:rPr lang="en-US" sz="3600" b="0" i="1" smtClean="0">
                        <a:latin typeface="Cambria Math" panose="02040503050406030204" pitchFamily="18" charset="0"/>
                      </a:rPr>
                      <m:t>𝑚</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𝑥</m:t>
                        </m:r>
                      </m:e>
                    </m:acc>
                    <m:r>
                      <a:rPr lang="en-US" sz="3600" b="0" i="1" smtClean="0">
                        <a:latin typeface="Cambria Math" panose="02040503050406030204" pitchFamily="18" charset="0"/>
                      </a:rPr>
                      <m:t>+</m:t>
                    </m:r>
                    <m:r>
                      <a:rPr lang="en-US" sz="3600" b="0" i="1" smtClean="0">
                        <a:latin typeface="Cambria Math" panose="02040503050406030204" pitchFamily="18" charset="0"/>
                      </a:rPr>
                      <m:t>𝑐</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𝑥</m:t>
                        </m:r>
                      </m:e>
                    </m:acc>
                    <m:r>
                      <a:rPr lang="en-US" sz="3600" i="1">
                        <a:latin typeface="Cambria Math" panose="02040503050406030204" pitchFamily="18" charset="0"/>
                      </a:rPr>
                      <m:t>±</m:t>
                    </m:r>
                    <m:r>
                      <a:rPr lang="en-US" sz="3600" b="0" i="1" smtClean="0">
                        <a:latin typeface="Cambria Math" panose="02040503050406030204" pitchFamily="18" charset="0"/>
                      </a:rPr>
                      <m:t>𝐹𝑟</m:t>
                    </m:r>
                    <m:r>
                      <a:rPr lang="en-US" sz="3600" b="0" i="0"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𝑘</m:t>
                        </m:r>
                      </m:num>
                      <m:den>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𝑥</m:t>
                            </m:r>
                          </m:e>
                          <m:sup>
                            <m:r>
                              <a:rPr lang="en-US" sz="3600" b="0" i="1" smtClean="0">
                                <a:latin typeface="Cambria Math" panose="02040503050406030204" pitchFamily="18" charset="0"/>
                              </a:rPr>
                              <m:t>2</m:t>
                            </m:r>
                          </m:sup>
                        </m:sSup>
                      </m:den>
                    </m:f>
                  </m:oMath>
                </a14:m>
                <a:r>
                  <a:rPr lang="en-US" sz="3600" dirty="0" smtClean="0"/>
                  <a:t>+Weight =0</a:t>
                </a:r>
                <a:endParaRPr lang="en-US" sz="3600" dirty="0"/>
              </a:p>
            </p:txBody>
          </p:sp>
        </mc:Choice>
        <mc:Fallback xmlns="">
          <p:sp>
            <p:nvSpPr>
              <p:cNvPr id="4" name="CuadroTexto 3"/>
              <p:cNvSpPr txBox="1">
                <a:spLocks noRot="1" noChangeAspect="1" noMove="1" noResize="1" noEditPoints="1" noAdjustHandles="1" noChangeArrowheads="1" noChangeShapeType="1" noTextEdit="1"/>
              </p:cNvSpPr>
              <p:nvPr/>
            </p:nvSpPr>
            <p:spPr>
              <a:xfrm>
                <a:off x="4322618" y="4745181"/>
                <a:ext cx="6944939" cy="797911"/>
              </a:xfrm>
              <a:prstGeom prst="rect">
                <a:avLst/>
              </a:prstGeom>
              <a:blipFill>
                <a:blip r:embed="rId2"/>
                <a:stretch>
                  <a:fillRect t="-3053" b="-18321"/>
                </a:stretch>
              </a:blipFill>
            </p:spPr>
            <p:txBody>
              <a:bodyPr/>
              <a:lstStyle/>
              <a:p>
                <a:r>
                  <a:rPr lang="en-US">
                    <a:noFill/>
                  </a:rPr>
                  <a:t> </a:t>
                </a:r>
              </a:p>
            </p:txBody>
          </p:sp>
        </mc:Fallback>
      </mc:AlternateContent>
      <p:sp>
        <p:nvSpPr>
          <p:cNvPr id="5" name="CuadroTexto 4"/>
          <p:cNvSpPr txBox="1"/>
          <p:nvPr/>
        </p:nvSpPr>
        <p:spPr>
          <a:xfrm>
            <a:off x="913795" y="5943599"/>
            <a:ext cx="5250873" cy="369332"/>
          </a:xfrm>
          <a:prstGeom prst="rect">
            <a:avLst/>
          </a:prstGeom>
          <a:noFill/>
        </p:spPr>
        <p:txBody>
          <a:bodyPr wrap="square" rtlCol="0">
            <a:spAutoFit/>
          </a:bodyPr>
          <a:lstStyle/>
          <a:p>
            <a:r>
              <a:rPr lang="en-US" dirty="0" smtClean="0"/>
              <a:t>Where k was determinate by an static essay </a:t>
            </a:r>
            <a:endParaRPr lang="en-US" dirty="0"/>
          </a:p>
        </p:txBody>
      </p:sp>
    </p:spTree>
    <p:extLst>
      <p:ext uri="{BB962C8B-B14F-4D97-AF65-F5344CB8AC3E}">
        <p14:creationId xmlns:p14="http://schemas.microsoft.com/office/powerpoint/2010/main" val="1955919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Numeric Simulation </a:t>
            </a:r>
            <a:endParaRPr lang="en-US" dirty="0"/>
          </a:p>
        </p:txBody>
      </p:sp>
      <p:sp>
        <p:nvSpPr>
          <p:cNvPr id="3" name="Marcador de contenido 2"/>
          <p:cNvSpPr>
            <a:spLocks noGrp="1"/>
          </p:cNvSpPr>
          <p:nvPr>
            <p:ph idx="1"/>
          </p:nvPr>
        </p:nvSpPr>
        <p:spPr/>
        <p:txBody>
          <a:bodyPr/>
          <a:lstStyle/>
          <a:p>
            <a:pPr marL="36900" indent="0">
              <a:buNone/>
            </a:pPr>
            <a:r>
              <a:rPr lang="en-US" dirty="0" smtClean="0"/>
              <a:t>After measuring the parameters of our system we proceeded to simulate our systems to some initial conditions x(0) v(0) and with no external forces.</a:t>
            </a:r>
            <a:endParaRPr lang="en-US" dirty="0"/>
          </a:p>
        </p:txBody>
      </p:sp>
      <p:pic>
        <p:nvPicPr>
          <p:cNvPr id="3076" name="Imagen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087" y="2121120"/>
            <a:ext cx="5666508" cy="424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uadroTexto 3"/>
          <p:cNvSpPr txBox="1"/>
          <p:nvPr/>
        </p:nvSpPr>
        <p:spPr>
          <a:xfrm rot="16200000">
            <a:off x="2138959" y="3577158"/>
            <a:ext cx="2606258" cy="369332"/>
          </a:xfrm>
          <a:prstGeom prst="rect">
            <a:avLst/>
          </a:prstGeom>
          <a:noFill/>
        </p:spPr>
        <p:txBody>
          <a:bodyPr wrap="square" rtlCol="0">
            <a:spAutoFit/>
          </a:bodyPr>
          <a:lstStyle/>
          <a:p>
            <a:r>
              <a:rPr lang="en-US" dirty="0" smtClean="0"/>
              <a:t>Vertical position </a:t>
            </a:r>
            <a:endParaRPr lang="en-US" dirty="0"/>
          </a:p>
        </p:txBody>
      </p:sp>
      <p:sp>
        <p:nvSpPr>
          <p:cNvPr id="8" name="CuadroTexto 7"/>
          <p:cNvSpPr txBox="1"/>
          <p:nvPr/>
        </p:nvSpPr>
        <p:spPr>
          <a:xfrm>
            <a:off x="4972212" y="6179871"/>
            <a:ext cx="2606258" cy="369332"/>
          </a:xfrm>
          <a:prstGeom prst="rect">
            <a:avLst/>
          </a:prstGeom>
          <a:noFill/>
        </p:spPr>
        <p:txBody>
          <a:bodyPr wrap="square" rtlCol="0">
            <a:spAutoFit/>
          </a:bodyPr>
          <a:lstStyle/>
          <a:p>
            <a:r>
              <a:rPr lang="en-US" dirty="0" smtClean="0"/>
              <a:t>Time</a:t>
            </a:r>
            <a:endParaRPr lang="en-US" dirty="0"/>
          </a:p>
        </p:txBody>
      </p:sp>
    </p:spTree>
    <p:extLst>
      <p:ext uri="{BB962C8B-B14F-4D97-AF65-F5344CB8AC3E}">
        <p14:creationId xmlns:p14="http://schemas.microsoft.com/office/powerpoint/2010/main" val="2597092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Lab test </a:t>
            </a:r>
            <a:endParaRPr lang="en-US" dirty="0"/>
          </a:p>
        </p:txBody>
      </p:sp>
      <p:sp>
        <p:nvSpPr>
          <p:cNvPr id="3" name="Marcador de contenido 2"/>
          <p:cNvSpPr>
            <a:spLocks noGrp="1"/>
          </p:cNvSpPr>
          <p:nvPr>
            <p:ph idx="1"/>
          </p:nvPr>
        </p:nvSpPr>
        <p:spPr/>
        <p:txBody>
          <a:bodyPr/>
          <a:lstStyle/>
          <a:p>
            <a:r>
              <a:rPr lang="en-US" dirty="0" smtClean="0"/>
              <a:t>Before going any further on our analysis we validated our simulation in the lab measuring the instantaneous position of our mas with a high </a:t>
            </a:r>
            <a:r>
              <a:rPr lang="en-US" dirty="0" err="1" smtClean="0"/>
              <a:t>presition</a:t>
            </a:r>
            <a:r>
              <a:rPr lang="en-US" dirty="0" smtClean="0"/>
              <a:t> laser.</a:t>
            </a:r>
          </a:p>
          <a:p>
            <a:endParaRPr lang="en-US" dirty="0"/>
          </a:p>
        </p:txBody>
      </p:sp>
      <p:pic>
        <p:nvPicPr>
          <p:cNvPr id="4098" name="Imagen 11"/>
          <p:cNvPicPr>
            <a:picLocks noChangeAspect="1" noChangeArrowheads="1"/>
          </p:cNvPicPr>
          <p:nvPr/>
        </p:nvPicPr>
        <p:blipFill>
          <a:blip r:embed="rId2">
            <a:extLst>
              <a:ext uri="{28A0092B-C50C-407E-A947-70E740481C1C}">
                <a14:useLocalDpi xmlns:a14="http://schemas.microsoft.com/office/drawing/2010/main" val="0"/>
              </a:ext>
            </a:extLst>
          </a:blip>
          <a:srcRect l="9352" t="-1698" r="40062" b="-4668"/>
          <a:stretch>
            <a:fillRect/>
          </a:stretch>
        </p:blipFill>
        <p:spPr bwMode="auto">
          <a:xfrm>
            <a:off x="4034864" y="2469285"/>
            <a:ext cx="4111624" cy="41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uadroTexto 4"/>
          <p:cNvSpPr txBox="1"/>
          <p:nvPr/>
        </p:nvSpPr>
        <p:spPr>
          <a:xfrm rot="16200000">
            <a:off x="2547069" y="3951231"/>
            <a:ext cx="2606258" cy="369332"/>
          </a:xfrm>
          <a:prstGeom prst="rect">
            <a:avLst/>
          </a:prstGeom>
          <a:noFill/>
        </p:spPr>
        <p:txBody>
          <a:bodyPr wrap="square" rtlCol="0">
            <a:spAutoFit/>
          </a:bodyPr>
          <a:lstStyle/>
          <a:p>
            <a:r>
              <a:rPr lang="en-US" dirty="0" smtClean="0"/>
              <a:t>Vertical position </a:t>
            </a:r>
            <a:endParaRPr lang="en-US" dirty="0"/>
          </a:p>
        </p:txBody>
      </p:sp>
      <p:sp>
        <p:nvSpPr>
          <p:cNvPr id="6" name="CuadroTexto 5"/>
          <p:cNvSpPr txBox="1"/>
          <p:nvPr/>
        </p:nvSpPr>
        <p:spPr>
          <a:xfrm>
            <a:off x="5020704" y="6158704"/>
            <a:ext cx="2606258" cy="369332"/>
          </a:xfrm>
          <a:prstGeom prst="rect">
            <a:avLst/>
          </a:prstGeom>
          <a:noFill/>
        </p:spPr>
        <p:txBody>
          <a:bodyPr wrap="square" rtlCol="0">
            <a:spAutoFit/>
          </a:bodyPr>
          <a:lstStyle/>
          <a:p>
            <a:r>
              <a:rPr lang="en-US" dirty="0" smtClean="0"/>
              <a:t>Time</a:t>
            </a:r>
            <a:endParaRPr lang="en-US" dirty="0"/>
          </a:p>
        </p:txBody>
      </p:sp>
      <p:sp>
        <p:nvSpPr>
          <p:cNvPr id="4" name="CuadroTexto 3"/>
          <p:cNvSpPr txBox="1"/>
          <p:nvPr/>
        </p:nvSpPr>
        <p:spPr>
          <a:xfrm>
            <a:off x="8515820" y="4059382"/>
            <a:ext cx="3357525" cy="923330"/>
          </a:xfrm>
          <a:prstGeom prst="rect">
            <a:avLst/>
          </a:prstGeom>
          <a:noFill/>
        </p:spPr>
        <p:txBody>
          <a:bodyPr wrap="square" rtlCol="0">
            <a:spAutoFit/>
          </a:bodyPr>
          <a:lstStyle/>
          <a:p>
            <a:r>
              <a:rPr lang="en-US" dirty="0" smtClean="0"/>
              <a:t>You can go see the test video of the actual test in the project folder</a:t>
            </a:r>
            <a:endParaRPr lang="en-US" dirty="0"/>
          </a:p>
        </p:txBody>
      </p:sp>
    </p:spTree>
    <p:extLst>
      <p:ext uri="{BB962C8B-B14F-4D97-AF65-F5344CB8AC3E}">
        <p14:creationId xmlns:p14="http://schemas.microsoft.com/office/powerpoint/2010/main" val="1776912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Observations </a:t>
            </a:r>
            <a:endParaRPr lang="en-US" dirty="0"/>
          </a:p>
        </p:txBody>
      </p:sp>
      <p:sp>
        <p:nvSpPr>
          <p:cNvPr id="3" name="Marcador de contenido 2"/>
          <p:cNvSpPr>
            <a:spLocks noGrp="1"/>
          </p:cNvSpPr>
          <p:nvPr>
            <p:ph idx="1"/>
          </p:nvPr>
        </p:nvSpPr>
        <p:spPr/>
        <p:txBody>
          <a:bodyPr/>
          <a:lstStyle/>
          <a:p>
            <a:r>
              <a:rPr lang="en-US" dirty="0" smtClean="0"/>
              <a:t>The system is non linear and we can see that in the bouncing behavior when the magnets approach each other</a:t>
            </a:r>
          </a:p>
          <a:p>
            <a:r>
              <a:rPr lang="en-US" dirty="0" smtClean="0"/>
              <a:t>The simulation match almost perfectly to the test in time and number of peaks</a:t>
            </a:r>
          </a:p>
          <a:p>
            <a:r>
              <a:rPr lang="en-US" dirty="0" smtClean="0"/>
              <a:t>The simulation match almost perfectly the test final state of equilibrium </a:t>
            </a:r>
          </a:p>
          <a:p>
            <a:endParaRPr lang="en-US" dirty="0"/>
          </a:p>
        </p:txBody>
      </p:sp>
    </p:spTree>
    <p:extLst>
      <p:ext uri="{BB962C8B-B14F-4D97-AF65-F5344CB8AC3E}">
        <p14:creationId xmlns:p14="http://schemas.microsoft.com/office/powerpoint/2010/main" val="585070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a:t>
            </a:r>
            <a:r>
              <a:rPr lang="en-US" dirty="0"/>
              <a:t>arametric analysis</a:t>
            </a:r>
          </a:p>
        </p:txBody>
      </p:sp>
      <p:sp>
        <p:nvSpPr>
          <p:cNvPr id="3" name="Marcador de contenido 2"/>
          <p:cNvSpPr>
            <a:spLocks noGrp="1"/>
          </p:cNvSpPr>
          <p:nvPr>
            <p:ph idx="1"/>
          </p:nvPr>
        </p:nvSpPr>
        <p:spPr/>
        <p:txBody>
          <a:bodyPr/>
          <a:lstStyle/>
          <a:p>
            <a:r>
              <a:rPr lang="en-US" dirty="0" smtClean="0"/>
              <a:t>Having validation on our model we proceeded to make </a:t>
            </a:r>
            <a:r>
              <a:rPr lang="en-US" dirty="0" err="1" smtClean="0"/>
              <a:t>diferent</a:t>
            </a:r>
            <a:r>
              <a:rPr lang="en-US" dirty="0" smtClean="0"/>
              <a:t> parametric analysis.</a:t>
            </a:r>
          </a:p>
          <a:p>
            <a:endParaRPr lang="en-US" dirty="0"/>
          </a:p>
        </p:txBody>
      </p:sp>
      <p:pic>
        <p:nvPicPr>
          <p:cNvPr id="512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795" y="2371482"/>
            <a:ext cx="2729950" cy="204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uadroTexto 3"/>
          <p:cNvSpPr txBox="1"/>
          <p:nvPr/>
        </p:nvSpPr>
        <p:spPr>
          <a:xfrm>
            <a:off x="913794" y="4419368"/>
            <a:ext cx="2937769" cy="369332"/>
          </a:xfrm>
          <a:prstGeom prst="rect">
            <a:avLst/>
          </a:prstGeom>
          <a:noFill/>
        </p:spPr>
        <p:txBody>
          <a:bodyPr wrap="square" rtlCol="0">
            <a:spAutoFit/>
          </a:bodyPr>
          <a:lstStyle/>
          <a:p>
            <a:r>
              <a:rPr lang="en-US" dirty="0" smtClean="0"/>
              <a:t>Magnetic force as parameter</a:t>
            </a:r>
            <a:endParaRPr lang="en-US" dirty="0"/>
          </a:p>
        </p:txBody>
      </p:sp>
      <p:pic>
        <p:nvPicPr>
          <p:cNvPr id="51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9053" y="2120043"/>
            <a:ext cx="3514292" cy="2636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adroTexto 6"/>
          <p:cNvSpPr txBox="1"/>
          <p:nvPr/>
        </p:nvSpPr>
        <p:spPr>
          <a:xfrm>
            <a:off x="4837314" y="4437547"/>
            <a:ext cx="2937769" cy="369332"/>
          </a:xfrm>
          <a:prstGeom prst="rect">
            <a:avLst/>
          </a:prstGeom>
          <a:noFill/>
        </p:spPr>
        <p:txBody>
          <a:bodyPr wrap="square" rtlCol="0">
            <a:spAutoFit/>
          </a:bodyPr>
          <a:lstStyle/>
          <a:p>
            <a:r>
              <a:rPr lang="en-US" dirty="0" smtClean="0"/>
              <a:t>Viscosity as parameter</a:t>
            </a:r>
            <a:endParaRPr lang="en-US" dirty="0"/>
          </a:p>
        </p:txBody>
      </p:sp>
      <p:pic>
        <p:nvPicPr>
          <p:cNvPr id="5124"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1306" y="2333865"/>
            <a:ext cx="3108325"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uadroTexto 8"/>
          <p:cNvSpPr txBox="1"/>
          <p:nvPr/>
        </p:nvSpPr>
        <p:spPr>
          <a:xfrm>
            <a:off x="8760833" y="4495007"/>
            <a:ext cx="2937769" cy="369332"/>
          </a:xfrm>
          <a:prstGeom prst="rect">
            <a:avLst/>
          </a:prstGeom>
          <a:noFill/>
        </p:spPr>
        <p:txBody>
          <a:bodyPr wrap="square" rtlCol="0">
            <a:spAutoFit/>
          </a:bodyPr>
          <a:lstStyle/>
          <a:p>
            <a:r>
              <a:rPr lang="en-US" dirty="0" smtClean="0"/>
              <a:t>Mass as parameter</a:t>
            </a:r>
            <a:endParaRPr lang="en-US" dirty="0"/>
          </a:p>
        </p:txBody>
      </p:sp>
    </p:spTree>
    <p:extLst>
      <p:ext uri="{BB962C8B-B14F-4D97-AF65-F5344CB8AC3E}">
        <p14:creationId xmlns:p14="http://schemas.microsoft.com/office/powerpoint/2010/main" val="4242116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Frequency domain analysis </a:t>
            </a:r>
            <a:endParaRPr lang="en-US" dirty="0"/>
          </a:p>
        </p:txBody>
      </p:sp>
      <p:sp>
        <p:nvSpPr>
          <p:cNvPr id="3" name="Marcador de contenido 2"/>
          <p:cNvSpPr>
            <a:spLocks noGrp="1"/>
          </p:cNvSpPr>
          <p:nvPr>
            <p:ph idx="1"/>
          </p:nvPr>
        </p:nvSpPr>
        <p:spPr/>
        <p:txBody>
          <a:bodyPr/>
          <a:lstStyle/>
          <a:p>
            <a:r>
              <a:rPr lang="en-US" dirty="0" smtClean="0"/>
              <a:t>We can see in the Fourier frequency spectrum that there is (beside a continuous component) a peak in some non zero frequency </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0618" y="2483139"/>
            <a:ext cx="5064125" cy="379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9028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Periodic Perturbations </a:t>
            </a:r>
            <a:endParaRPr lang="en-US" dirty="0"/>
          </a:p>
        </p:txBody>
      </p:sp>
      <p:sp>
        <p:nvSpPr>
          <p:cNvPr id="3" name="Marcador de contenido 2"/>
          <p:cNvSpPr>
            <a:spLocks noGrp="1"/>
          </p:cNvSpPr>
          <p:nvPr>
            <p:ph idx="1"/>
          </p:nvPr>
        </p:nvSpPr>
        <p:spPr>
          <a:xfrm>
            <a:off x="913795" y="1580050"/>
            <a:ext cx="10353762" cy="4058751"/>
          </a:xfrm>
        </p:spPr>
        <p:txBody>
          <a:bodyPr/>
          <a:lstStyle/>
          <a:p>
            <a:r>
              <a:rPr lang="es-AR" dirty="0" err="1" smtClean="0">
                <a:effectLst/>
              </a:rPr>
              <a:t>If</a:t>
            </a:r>
            <a:r>
              <a:rPr lang="es-AR" dirty="0" smtClean="0">
                <a:effectLst/>
              </a:rPr>
              <a:t> </a:t>
            </a:r>
            <a:r>
              <a:rPr lang="es-AR" dirty="0" err="1" smtClean="0">
                <a:effectLst/>
              </a:rPr>
              <a:t>we</a:t>
            </a:r>
            <a:r>
              <a:rPr lang="es-AR" dirty="0" smtClean="0">
                <a:effectLst/>
              </a:rPr>
              <a:t> </a:t>
            </a:r>
            <a:r>
              <a:rPr lang="es-AR" dirty="0" err="1" smtClean="0">
                <a:effectLst/>
              </a:rPr>
              <a:t>put</a:t>
            </a:r>
            <a:r>
              <a:rPr lang="es-AR" dirty="0" smtClean="0">
                <a:effectLst/>
              </a:rPr>
              <a:t> a </a:t>
            </a:r>
            <a:r>
              <a:rPr lang="es-AR" dirty="0" err="1" smtClean="0">
                <a:effectLst/>
              </a:rPr>
              <a:t>periodic</a:t>
            </a:r>
            <a:r>
              <a:rPr lang="es-AR" dirty="0" smtClean="0">
                <a:effectLst/>
              </a:rPr>
              <a:t> </a:t>
            </a:r>
            <a:r>
              <a:rPr lang="es-AR" dirty="0" err="1" smtClean="0">
                <a:effectLst/>
              </a:rPr>
              <a:t>perturbation</a:t>
            </a:r>
            <a:r>
              <a:rPr lang="es-AR" dirty="0" smtClean="0">
                <a:effectLst/>
              </a:rPr>
              <a:t> (</a:t>
            </a:r>
            <a:r>
              <a:rPr lang="es-AR" dirty="0" err="1" smtClean="0">
                <a:effectLst/>
              </a:rPr>
              <a:t>external</a:t>
            </a:r>
            <a:r>
              <a:rPr lang="es-AR" dirty="0" smtClean="0">
                <a:effectLst/>
              </a:rPr>
              <a:t> </a:t>
            </a:r>
            <a:r>
              <a:rPr lang="es-AR" dirty="0" err="1" smtClean="0">
                <a:effectLst/>
              </a:rPr>
              <a:t>force</a:t>
            </a:r>
            <a:r>
              <a:rPr lang="es-AR" dirty="0" smtClean="0">
                <a:effectLst/>
              </a:rPr>
              <a:t>) </a:t>
            </a:r>
            <a:r>
              <a:rPr lang="es-AR" dirty="0" err="1" smtClean="0">
                <a:effectLst/>
              </a:rPr>
              <a:t>with</a:t>
            </a:r>
            <a:r>
              <a:rPr lang="es-AR" dirty="0" smtClean="0">
                <a:effectLst/>
              </a:rPr>
              <a:t> </a:t>
            </a:r>
            <a:r>
              <a:rPr lang="es-AR" dirty="0" err="1" smtClean="0">
                <a:effectLst/>
              </a:rPr>
              <a:t>its</a:t>
            </a:r>
            <a:r>
              <a:rPr lang="es-AR" dirty="0" smtClean="0">
                <a:effectLst/>
              </a:rPr>
              <a:t> </a:t>
            </a:r>
            <a:r>
              <a:rPr lang="es-AR" dirty="0" err="1" smtClean="0">
                <a:effectLst/>
              </a:rPr>
              <a:t>frequence</a:t>
            </a:r>
            <a:r>
              <a:rPr lang="es-AR" dirty="0" smtClean="0">
                <a:effectLst/>
              </a:rPr>
              <a:t> </a:t>
            </a:r>
            <a:r>
              <a:rPr lang="es-AR" dirty="0" err="1" smtClean="0">
                <a:effectLst/>
              </a:rPr>
              <a:t>matching</a:t>
            </a:r>
            <a:r>
              <a:rPr lang="es-AR" dirty="0" smtClean="0">
                <a:effectLst/>
              </a:rPr>
              <a:t> </a:t>
            </a:r>
            <a:r>
              <a:rPr lang="es-AR" dirty="0" err="1" smtClean="0">
                <a:effectLst/>
              </a:rPr>
              <a:t>the</a:t>
            </a:r>
            <a:r>
              <a:rPr lang="es-AR" dirty="0" smtClean="0">
                <a:effectLst/>
              </a:rPr>
              <a:t> </a:t>
            </a:r>
            <a:r>
              <a:rPr lang="es-AR" dirty="0" err="1" smtClean="0">
                <a:effectLst/>
              </a:rPr>
              <a:t>peak</a:t>
            </a:r>
            <a:r>
              <a:rPr lang="es-AR" dirty="0" smtClean="0">
                <a:effectLst/>
              </a:rPr>
              <a:t> of </a:t>
            </a:r>
            <a:r>
              <a:rPr lang="es-AR" dirty="0" err="1" smtClean="0">
                <a:effectLst/>
              </a:rPr>
              <a:t>the</a:t>
            </a:r>
            <a:r>
              <a:rPr lang="es-AR" dirty="0" smtClean="0">
                <a:effectLst/>
              </a:rPr>
              <a:t> </a:t>
            </a:r>
            <a:r>
              <a:rPr lang="es-AR" dirty="0" err="1" smtClean="0">
                <a:effectLst/>
              </a:rPr>
              <a:t>spectrum</a:t>
            </a:r>
            <a:r>
              <a:rPr lang="es-AR" dirty="0" smtClean="0">
                <a:effectLst/>
              </a:rPr>
              <a:t> </a:t>
            </a:r>
            <a:r>
              <a:rPr lang="es-AR" dirty="0" err="1" smtClean="0">
                <a:effectLst/>
              </a:rPr>
              <a:t>we</a:t>
            </a:r>
            <a:r>
              <a:rPr lang="es-AR" dirty="0" smtClean="0">
                <a:effectLst/>
              </a:rPr>
              <a:t> </a:t>
            </a:r>
            <a:r>
              <a:rPr lang="es-AR" dirty="0" err="1" smtClean="0">
                <a:effectLst/>
              </a:rPr>
              <a:t>see</a:t>
            </a:r>
            <a:r>
              <a:rPr lang="es-AR" dirty="0" smtClean="0">
                <a:effectLst/>
              </a:rPr>
              <a:t> a </a:t>
            </a:r>
            <a:r>
              <a:rPr lang="es-AR" dirty="0" err="1" smtClean="0">
                <a:effectLst/>
              </a:rPr>
              <a:t>high</a:t>
            </a:r>
            <a:r>
              <a:rPr lang="es-AR" dirty="0" smtClean="0">
                <a:effectLst/>
              </a:rPr>
              <a:t> amplitud response of </a:t>
            </a:r>
            <a:r>
              <a:rPr lang="es-AR" dirty="0" err="1" smtClean="0">
                <a:effectLst/>
              </a:rPr>
              <a:t>our</a:t>
            </a:r>
            <a:r>
              <a:rPr lang="es-AR" dirty="0" smtClean="0">
                <a:effectLst/>
              </a:rPr>
              <a:t> </a:t>
            </a:r>
            <a:r>
              <a:rPr lang="es-AR" dirty="0" err="1" smtClean="0">
                <a:effectLst/>
              </a:rPr>
              <a:t>mass</a:t>
            </a:r>
            <a:r>
              <a:rPr lang="es-AR" dirty="0" smtClean="0">
                <a:effectLst/>
              </a:rPr>
              <a:t> similar to </a:t>
            </a:r>
            <a:r>
              <a:rPr lang="es-AR" dirty="0" err="1" smtClean="0">
                <a:effectLst/>
              </a:rPr>
              <a:t>what</a:t>
            </a:r>
            <a:r>
              <a:rPr lang="es-AR" dirty="0" smtClean="0">
                <a:effectLst/>
              </a:rPr>
              <a:t> </a:t>
            </a:r>
            <a:r>
              <a:rPr lang="es-AR" dirty="0" err="1" smtClean="0">
                <a:effectLst/>
              </a:rPr>
              <a:t>hapends</a:t>
            </a:r>
            <a:r>
              <a:rPr lang="es-AR" dirty="0" smtClean="0">
                <a:effectLst/>
              </a:rPr>
              <a:t> to a linear </a:t>
            </a:r>
            <a:r>
              <a:rPr lang="es-AR" dirty="0" err="1" smtClean="0">
                <a:effectLst/>
              </a:rPr>
              <a:t>system</a:t>
            </a:r>
            <a:r>
              <a:rPr lang="es-AR" dirty="0" smtClean="0">
                <a:effectLst/>
              </a:rPr>
              <a:t>.</a:t>
            </a:r>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110" y="2417041"/>
            <a:ext cx="5652654" cy="4200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56369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TM04033929[[fn=Pizarra]]</Template>
  <TotalTime>97</TotalTime>
  <Words>516</Words>
  <Application>Microsoft Office PowerPoint</Application>
  <PresentationFormat>Panorámica</PresentationFormat>
  <Paragraphs>48</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Calisto MT</vt:lpstr>
      <vt:lpstr>Cambria Math</vt:lpstr>
      <vt:lpstr>Trebuchet MS</vt:lpstr>
      <vt:lpstr>Wingdings 2</vt:lpstr>
      <vt:lpstr>Pizarra</vt:lpstr>
      <vt:lpstr>Magnetic Vibrations </vt:lpstr>
      <vt:lpstr>Diagram of our system </vt:lpstr>
      <vt:lpstr>Physical model </vt:lpstr>
      <vt:lpstr>Numeric Simulation </vt:lpstr>
      <vt:lpstr>Lab test </vt:lpstr>
      <vt:lpstr>Observations </vt:lpstr>
      <vt:lpstr>Parametric analysis</vt:lpstr>
      <vt:lpstr>Frequency domain analysis </vt:lpstr>
      <vt:lpstr>Periodic Perturbations </vt:lpstr>
      <vt:lpstr>Linearization </vt:lpstr>
      <vt:lpstr>Frequency </vt:lpstr>
      <vt:lpstr>Type of response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Magnetic Vibrations </dc:title>
  <dc:creator>Windows User</dc:creator>
  <cp:lastModifiedBy>Windows User</cp:lastModifiedBy>
  <cp:revision>13</cp:revision>
  <dcterms:created xsi:type="dcterms:W3CDTF">2021-01-04T21:14:40Z</dcterms:created>
  <dcterms:modified xsi:type="dcterms:W3CDTF">2021-01-04T22:54:34Z</dcterms:modified>
</cp:coreProperties>
</file>