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2" r:id="rId5"/>
    <p:sldId id="258" r:id="rId6"/>
    <p:sldId id="260"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1/10/2021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smtClean="0"/>
              <a:t>Neural Network Control Law</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775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Introduction </a:t>
            </a:r>
            <a:endParaRPr lang="en-US" dirty="0"/>
          </a:p>
        </p:txBody>
      </p:sp>
      <p:sp>
        <p:nvSpPr>
          <p:cNvPr id="3" name="Marcador de contenido 2"/>
          <p:cNvSpPr>
            <a:spLocks noGrp="1"/>
          </p:cNvSpPr>
          <p:nvPr>
            <p:ph idx="1"/>
          </p:nvPr>
        </p:nvSpPr>
        <p:spPr>
          <a:xfrm>
            <a:off x="646111" y="1334461"/>
            <a:ext cx="10535695" cy="5118590"/>
          </a:xfrm>
        </p:spPr>
        <p:txBody>
          <a:bodyPr/>
          <a:lstStyle/>
          <a:p>
            <a:r>
              <a:rPr lang="en-US" dirty="0"/>
              <a:t>In this project we are looking to implement a Neural network type control </a:t>
            </a:r>
            <a:r>
              <a:rPr lang="en-US" dirty="0" smtClean="0"/>
              <a:t>law. This doesn't </a:t>
            </a:r>
            <a:r>
              <a:rPr lang="en-US" dirty="0"/>
              <a:t>mean there is something to be learned like in a normal NN problem Means the </a:t>
            </a:r>
            <a:r>
              <a:rPr lang="en-US" dirty="0" smtClean="0"/>
              <a:t>expression </a:t>
            </a:r>
            <a:r>
              <a:rPr lang="en-US" dirty="0"/>
              <a:t>that describes the control signal U is </a:t>
            </a:r>
            <a:r>
              <a:rPr lang="en-US" dirty="0" smtClean="0"/>
              <a:t>mathematically </a:t>
            </a:r>
            <a:r>
              <a:rPr lang="en-US" dirty="0"/>
              <a:t>equivalent to a </a:t>
            </a:r>
            <a:r>
              <a:rPr lang="en-US" dirty="0" smtClean="0"/>
              <a:t>NN</a:t>
            </a:r>
          </a:p>
          <a:p>
            <a:r>
              <a:rPr lang="en-US" dirty="0" smtClean="0"/>
              <a:t>So </a:t>
            </a:r>
            <a:r>
              <a:rPr lang="en-US" dirty="0"/>
              <a:t>we have a 2nd degree system (like a mass resort one) and we want to design a controller that </a:t>
            </a:r>
            <a:r>
              <a:rPr lang="en-US" dirty="0" smtClean="0"/>
              <a:t>will hopefully control </a:t>
            </a:r>
            <a:r>
              <a:rPr lang="en-US" dirty="0"/>
              <a:t>our system in a much better way that a normal PID controller </a:t>
            </a:r>
            <a:endParaRPr lang="en-US" dirty="0" smtClean="0"/>
          </a:p>
          <a:p>
            <a:r>
              <a:rPr lang="en-US" dirty="0" smtClean="0"/>
              <a:t>Our guess is that the more measurements of the system our controller haves and the more complex is the control law, then the better the controller CAN be if tuned properly</a:t>
            </a:r>
          </a:p>
          <a:p>
            <a:r>
              <a:rPr lang="en-US" dirty="0" smtClean="0"/>
              <a:t>Like for instance, a PID controller has 3 measurements (error, derivative of error and integral of error) and the way the control law is implemented is by making a linear combination of these 3. Resulting in 3 parameters or gains usually named  </a:t>
            </a:r>
            <a:r>
              <a:rPr lang="en-US" dirty="0" err="1" smtClean="0"/>
              <a:t>Kp</a:t>
            </a:r>
            <a:r>
              <a:rPr lang="en-US" dirty="0" smtClean="0"/>
              <a:t>, Ki and </a:t>
            </a:r>
            <a:r>
              <a:rPr lang="en-US" dirty="0" err="1" smtClean="0"/>
              <a:t>Kd</a:t>
            </a:r>
            <a:endParaRPr lang="en-US" dirty="0"/>
          </a:p>
        </p:txBody>
      </p:sp>
    </p:spTree>
    <p:extLst>
      <p:ext uri="{BB962C8B-B14F-4D97-AF65-F5344CB8AC3E}">
        <p14:creationId xmlns:p14="http://schemas.microsoft.com/office/powerpoint/2010/main" val="108637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system we are controlling </a:t>
            </a:r>
            <a:endParaRPr lang="en-US" dirty="0"/>
          </a:p>
        </p:txBody>
      </p:sp>
      <p:pic>
        <p:nvPicPr>
          <p:cNvPr id="2050" name="Picture 2" descr="Cómo simular un sistema masa resorte con Simulink? Parte 1 - Componentes  Electrónicas LT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9715" y="2047834"/>
            <a:ext cx="5173191" cy="344530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6949440" y="2047834"/>
            <a:ext cx="4140926" cy="3693319"/>
          </a:xfrm>
          <a:prstGeom prst="rect">
            <a:avLst/>
          </a:prstGeom>
          <a:noFill/>
        </p:spPr>
        <p:txBody>
          <a:bodyPr wrap="square" rtlCol="0">
            <a:spAutoFit/>
          </a:bodyPr>
          <a:lstStyle/>
          <a:p>
            <a:r>
              <a:rPr lang="en-US" dirty="0" smtClean="0"/>
              <a:t>2</a:t>
            </a:r>
            <a:r>
              <a:rPr lang="en-US" baseline="30000" dirty="0" smtClean="0"/>
              <a:t>nd</a:t>
            </a:r>
            <a:r>
              <a:rPr lang="en-US" dirty="0" smtClean="0"/>
              <a:t> degree system </a:t>
            </a:r>
          </a:p>
          <a:p>
            <a:endParaRPr lang="en-US" dirty="0"/>
          </a:p>
          <a:p>
            <a:endParaRPr lang="en-US" dirty="0" smtClean="0"/>
          </a:p>
          <a:p>
            <a:endParaRPr lang="en-US" dirty="0" smtClean="0"/>
          </a:p>
          <a:p>
            <a:r>
              <a:rPr lang="en-US" dirty="0" smtClean="0"/>
              <a:t>Is our job to design a controller that recreate F such that the position of the mass is controlled on a desired value or set point (</a:t>
            </a:r>
            <a:r>
              <a:rPr lang="en-US" dirty="0" err="1" smtClean="0"/>
              <a:t>sp</a:t>
            </a:r>
            <a:r>
              <a:rPr lang="en-US" dirty="0" smtClean="0"/>
              <a:t>).(this </a:t>
            </a:r>
            <a:r>
              <a:rPr lang="en-US" dirty="0" err="1" smtClean="0"/>
              <a:t>sp</a:t>
            </a:r>
            <a:r>
              <a:rPr lang="en-US" dirty="0" smtClean="0"/>
              <a:t> is constant for the sake of simplification here)</a:t>
            </a:r>
          </a:p>
          <a:p>
            <a:endParaRPr lang="en-US" dirty="0"/>
          </a:p>
          <a:p>
            <a:r>
              <a:rPr lang="en-US" dirty="0" smtClean="0"/>
              <a:t>This output is normally called </a:t>
            </a:r>
            <a:r>
              <a:rPr lang="en-US" dirty="0" smtClean="0"/>
              <a:t>U instead of F </a:t>
            </a:r>
            <a:endParaRPr lang="en-US" dirty="0"/>
          </a:p>
        </p:txBody>
      </p:sp>
    </p:spTree>
    <p:extLst>
      <p:ext uri="{BB962C8B-B14F-4D97-AF65-F5344CB8AC3E}">
        <p14:creationId xmlns:p14="http://schemas.microsoft.com/office/powerpoint/2010/main" val="401638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pic>
        <p:nvPicPr>
          <p:cNvPr id="3074" name="Picture 2" descr="DIAGRAM] Simple Control Block Diagram FULL Version HD Quality Block Diagram  - DIAGRAMOGDENV.APD-AUDAX.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960" y="1605054"/>
            <a:ext cx="7677243" cy="365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8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3177" y="452718"/>
            <a:ext cx="9404723" cy="1400530"/>
          </a:xfrm>
        </p:spPr>
        <p:txBody>
          <a:bodyPr/>
          <a:lstStyle/>
          <a:p>
            <a:r>
              <a:rPr lang="en-US" dirty="0" smtClean="0"/>
              <a:t>Description of the controller</a:t>
            </a:r>
            <a:endParaRPr lang="en-US" dirty="0"/>
          </a:p>
        </p:txBody>
      </p:sp>
      <p:sp>
        <p:nvSpPr>
          <p:cNvPr id="3" name="Marcador de contenido 2"/>
          <p:cNvSpPr>
            <a:spLocks noGrp="1"/>
          </p:cNvSpPr>
          <p:nvPr>
            <p:ph idx="1"/>
          </p:nvPr>
        </p:nvSpPr>
        <p:spPr>
          <a:xfrm>
            <a:off x="7543800" y="1853248"/>
            <a:ext cx="4648200" cy="4429126"/>
          </a:xfrm>
        </p:spPr>
        <p:txBody>
          <a:bodyPr/>
          <a:lstStyle/>
          <a:p>
            <a:r>
              <a:rPr lang="en-US" dirty="0" smtClean="0"/>
              <a:t>The yellow input layers are the measurements of our system (position, velocity, acceleration. etc.) and some new features like the product between </a:t>
            </a:r>
            <a:r>
              <a:rPr lang="en-US" dirty="0" smtClean="0"/>
              <a:t>2 inputs </a:t>
            </a:r>
            <a:r>
              <a:rPr lang="en-US" dirty="0" smtClean="0"/>
              <a:t>or </a:t>
            </a:r>
            <a:r>
              <a:rPr lang="en-US" dirty="0" err="1" smtClean="0"/>
              <a:t>polinomios</a:t>
            </a:r>
            <a:r>
              <a:rPr lang="en-US" dirty="0" smtClean="0"/>
              <a:t>.</a:t>
            </a:r>
          </a:p>
          <a:p>
            <a:endParaRPr lang="en-US" dirty="0" smtClean="0"/>
          </a:p>
          <a:p>
            <a:r>
              <a:rPr lang="en-US" dirty="0" smtClean="0"/>
              <a:t>And the red one is the output signal U witch is going to try </a:t>
            </a:r>
            <a:r>
              <a:rPr lang="en-US" dirty="0"/>
              <a:t>t</a:t>
            </a:r>
            <a:r>
              <a:rPr lang="en-US" dirty="0" smtClean="0"/>
              <a:t>o control our system </a:t>
            </a:r>
            <a:endParaRPr lang="en-US" dirty="0"/>
          </a:p>
        </p:txBody>
      </p:sp>
      <p:pic>
        <p:nvPicPr>
          <p:cNvPr id="1026" name="Picture 2" descr="Neural Networks – an Intu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07" y="1539740"/>
            <a:ext cx="6922293" cy="406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10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94307" y="1438965"/>
            <a:ext cx="10365877" cy="4125812"/>
          </a:xfrm>
        </p:spPr>
        <p:txBody>
          <a:bodyPr>
            <a:normAutofit/>
          </a:bodyPr>
          <a:lstStyle/>
          <a:p>
            <a:r>
              <a:rPr lang="en-US" dirty="0" smtClean="0"/>
              <a:t>The problem here is that in a normal controller such as a PID we only need to </a:t>
            </a:r>
            <a:r>
              <a:rPr lang="en-US" dirty="0" smtClean="0"/>
              <a:t>find </a:t>
            </a:r>
            <a:r>
              <a:rPr lang="en-US" dirty="0" smtClean="0"/>
              <a:t>3 values </a:t>
            </a:r>
            <a:r>
              <a:rPr lang="en-US" dirty="0" err="1" smtClean="0"/>
              <a:t>Kp</a:t>
            </a:r>
            <a:r>
              <a:rPr lang="en-US" dirty="0" smtClean="0"/>
              <a:t>, Ki, </a:t>
            </a:r>
            <a:r>
              <a:rPr lang="en-US" dirty="0" err="1" smtClean="0"/>
              <a:t>Kd</a:t>
            </a:r>
            <a:r>
              <a:rPr lang="en-US" dirty="0" smtClean="0"/>
              <a:t> to tune our controller </a:t>
            </a:r>
          </a:p>
          <a:p>
            <a:r>
              <a:rPr lang="en-US" dirty="0" smtClean="0"/>
              <a:t>Here we have an entire NN to be tuned (find its weights and biases) </a:t>
            </a:r>
            <a:r>
              <a:rPr lang="en-US" dirty="0" smtClean="0"/>
              <a:t>(thousands </a:t>
            </a:r>
            <a:r>
              <a:rPr lang="en-US" dirty="0" smtClean="0"/>
              <a:t>of values maybe)</a:t>
            </a:r>
          </a:p>
          <a:p>
            <a:endParaRPr lang="en-US" dirty="0"/>
          </a:p>
          <a:p>
            <a:r>
              <a:rPr lang="en-US" dirty="0" smtClean="0"/>
              <a:t>To do that we are going to make use of genetic algorithms </a:t>
            </a:r>
            <a:endParaRPr lang="en-US" dirty="0"/>
          </a:p>
        </p:txBody>
      </p:sp>
    </p:spTree>
    <p:extLst>
      <p:ext uri="{BB962C8B-B14F-4D97-AF65-F5344CB8AC3E}">
        <p14:creationId xmlns:p14="http://schemas.microsoft.com/office/powerpoint/2010/main" val="278750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Genetic algorithm approach</a:t>
            </a:r>
            <a:endParaRPr lang="en-US" dirty="0"/>
          </a:p>
        </p:txBody>
      </p:sp>
      <mc:AlternateContent xmlns:mc="http://schemas.openxmlformats.org/markup-compatibility/2006">
        <mc:Choice xmlns:a14="http://schemas.microsoft.com/office/drawing/2010/main" Requires="a14">
          <p:sp>
            <p:nvSpPr>
              <p:cNvPr id="3" name="Marcador de contenido 2"/>
              <p:cNvSpPr>
                <a:spLocks noGrp="1"/>
              </p:cNvSpPr>
              <p:nvPr>
                <p:ph idx="1"/>
              </p:nvPr>
            </p:nvSpPr>
            <p:spPr>
              <a:xfrm>
                <a:off x="646111" y="1373649"/>
                <a:ext cx="11123523" cy="4844271"/>
              </a:xfrm>
            </p:spPr>
            <p:txBody>
              <a:bodyPr>
                <a:normAutofit fontScale="92500" lnSpcReduction="20000"/>
              </a:bodyPr>
              <a:lstStyle/>
              <a:p>
                <a:r>
                  <a:rPr lang="en-US" dirty="0" smtClean="0"/>
                  <a:t>So here the </a:t>
                </a:r>
                <a:r>
                  <a:rPr lang="en-US" dirty="0" err="1" smtClean="0"/>
                  <a:t>the</a:t>
                </a:r>
                <a:r>
                  <a:rPr lang="en-US" dirty="0" smtClean="0"/>
                  <a:t> genetic algorithm has to find the hole set of weights and biases of the NN law such that some fitness function J gets minimized </a:t>
                </a:r>
              </a:p>
              <a:p>
                <a:endParaRPr lang="en-US" dirty="0" smtClean="0"/>
              </a:p>
              <a:p>
                <a:r>
                  <a:rPr lang="en-US" dirty="0" smtClean="0"/>
                  <a:t>In this case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𝑠𝑢𝑚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𝑠𝑝</m:t>
                            </m:r>
                          </m:e>
                        </m:d>
                      </m:e>
                      <m:sup>
                        <m:r>
                          <a:rPr lang="en-US" b="0" i="1" smtClean="0">
                            <a:latin typeface="Cambria Math" panose="02040503050406030204" pitchFamily="18" charset="0"/>
                          </a:rPr>
                          <m:t>2</m:t>
                        </m:r>
                      </m:sup>
                    </m:sSup>
                    <m:r>
                      <a:rPr lang="en-US" b="0" i="0" smtClean="0">
                        <a:latin typeface="Cambria Math" panose="02040503050406030204" pitchFamily="18" charset="0"/>
                      </a:rPr>
                      <m:t> )</m:t>
                    </m:r>
                  </m:oMath>
                </a14:m>
                <a:endParaRPr lang="en-US" dirty="0" smtClean="0"/>
              </a:p>
              <a:p>
                <a:r>
                  <a:rPr lang="en-US" dirty="0" smtClean="0"/>
                  <a:t>This means that if J is little then the controller is doing its job correctly </a:t>
                </a:r>
              </a:p>
              <a:p>
                <a:endParaRPr lang="en-US" dirty="0"/>
              </a:p>
              <a:p>
                <a:endParaRPr lang="en-US" dirty="0" smtClean="0"/>
              </a:p>
              <a:p>
                <a:r>
                  <a:rPr lang="en-US" dirty="0" smtClean="0"/>
                  <a:t>So the genetic algorithm start with some random population of weights and biases, we run the simulation of our </a:t>
                </a:r>
                <a:r>
                  <a:rPr lang="en-US" dirty="0" smtClean="0"/>
                  <a:t>NN controller </a:t>
                </a:r>
                <a:r>
                  <a:rPr lang="en-US" dirty="0" err="1" smtClean="0"/>
                  <a:t>tryng</a:t>
                </a:r>
                <a:r>
                  <a:rPr lang="en-US" dirty="0" smtClean="0"/>
                  <a:t> </a:t>
                </a:r>
                <a:r>
                  <a:rPr lang="en-US" dirty="0" smtClean="0"/>
                  <a:t>to control our plant, we obtain x(t) and we calculate our fitness function J </a:t>
                </a:r>
              </a:p>
              <a:p>
                <a:r>
                  <a:rPr lang="en-US" dirty="0" smtClean="0"/>
                  <a:t>The </a:t>
                </a:r>
                <a:r>
                  <a:rPr lang="en-US" dirty="0" err="1" smtClean="0"/>
                  <a:t>gentic</a:t>
                </a:r>
                <a:r>
                  <a:rPr lang="en-US" dirty="0" smtClean="0"/>
                  <a:t> algorithm uses that fitness function J to make its selection</a:t>
                </a:r>
              </a:p>
              <a:p>
                <a:r>
                  <a:rPr lang="en-US" dirty="0" smtClean="0"/>
                  <a:t>It makes its cross over</a:t>
                </a:r>
              </a:p>
              <a:p>
                <a:r>
                  <a:rPr lang="en-US" dirty="0" smtClean="0"/>
                  <a:t>Its makes its mutations </a:t>
                </a:r>
              </a:p>
              <a:p>
                <a:r>
                  <a:rPr lang="en-US" dirty="0" smtClean="0"/>
                  <a:t>And it repeats the process </a:t>
                </a:r>
                <a:endParaRPr lang="en-US" dirty="0"/>
              </a:p>
            </p:txBody>
          </p:sp>
        </mc:Choice>
        <mc:Fallback>
          <p:sp>
            <p:nvSpPr>
              <p:cNvPr id="3" name="Marcador de contenido 2"/>
              <p:cNvSpPr>
                <a:spLocks noGrp="1" noRot="1" noChangeAspect="1" noMove="1" noResize="1" noEditPoints="1" noAdjustHandles="1" noChangeArrowheads="1" noChangeShapeType="1" noTextEdit="1"/>
              </p:cNvSpPr>
              <p:nvPr>
                <p:ph idx="1"/>
              </p:nvPr>
            </p:nvSpPr>
            <p:spPr>
              <a:xfrm>
                <a:off x="646111" y="1373649"/>
                <a:ext cx="11123523" cy="4844271"/>
              </a:xfrm>
              <a:blipFill>
                <a:blip r:embed="rId2"/>
                <a:stretch>
                  <a:fillRect l="-219" t="-1887" r="-822"/>
                </a:stretch>
              </a:blipFill>
            </p:spPr>
            <p:txBody>
              <a:bodyPr/>
              <a:lstStyle/>
              <a:p>
                <a:r>
                  <a:rPr lang="en-US">
                    <a:noFill/>
                  </a:rPr>
                  <a:t> </a:t>
                </a:r>
              </a:p>
            </p:txBody>
          </p:sp>
        </mc:Fallback>
      </mc:AlternateContent>
    </p:spTree>
    <p:extLst>
      <p:ext uri="{BB962C8B-B14F-4D97-AF65-F5344CB8AC3E}">
        <p14:creationId xmlns:p14="http://schemas.microsoft.com/office/powerpoint/2010/main" val="4265397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Results </a:t>
            </a:r>
            <a:endParaRPr lang="en-US" dirty="0"/>
          </a:p>
        </p:txBody>
      </p:sp>
      <p:sp>
        <p:nvSpPr>
          <p:cNvPr id="3" name="Marcador de contenido 2"/>
          <p:cNvSpPr>
            <a:spLocks noGrp="1"/>
          </p:cNvSpPr>
          <p:nvPr>
            <p:ph idx="1"/>
          </p:nvPr>
        </p:nvSpPr>
        <p:spPr>
          <a:xfrm>
            <a:off x="665206" y="1853248"/>
            <a:ext cx="8946541" cy="4195481"/>
          </a:xfrm>
        </p:spPr>
        <p:txBody>
          <a:bodyPr/>
          <a:lstStyle/>
          <a:p>
            <a:r>
              <a:rPr lang="en-US" dirty="0" smtClean="0"/>
              <a:t>Donne this way the algorithm had a hard time finding a good solution so what we did </a:t>
            </a:r>
            <a:r>
              <a:rPr lang="en-US" dirty="0" smtClean="0"/>
              <a:t>was </a:t>
            </a:r>
            <a:r>
              <a:rPr lang="en-US" dirty="0" smtClean="0"/>
              <a:t>to redefine our control law as follows</a:t>
            </a:r>
          </a:p>
          <a:p>
            <a:pPr marL="0" indent="0">
              <a:buNone/>
            </a:pPr>
            <a:endParaRPr lang="en-US" dirty="0" smtClean="0"/>
          </a:p>
          <a:p>
            <a:r>
              <a:rPr lang="en-US" dirty="0" smtClean="0"/>
              <a:t>U=</a:t>
            </a:r>
            <a:r>
              <a:rPr lang="en-US" dirty="0" err="1" smtClean="0"/>
              <a:t>PID+NN_Law</a:t>
            </a:r>
            <a:endParaRPr lang="en-US" dirty="0" smtClean="0"/>
          </a:p>
          <a:p>
            <a:r>
              <a:rPr lang="en-US" dirty="0" smtClean="0"/>
              <a:t>Were the PID has already tuned parameters and we still </a:t>
            </a:r>
            <a:r>
              <a:rPr lang="en-US" dirty="0" err="1" smtClean="0"/>
              <a:t>wanna</a:t>
            </a:r>
            <a:r>
              <a:rPr lang="en-US" dirty="0" smtClean="0"/>
              <a:t> find the weight and biases of the NN</a:t>
            </a:r>
          </a:p>
          <a:p>
            <a:r>
              <a:rPr lang="en-US" dirty="0" smtClean="0"/>
              <a:t>So in this way the controller already have like a base from where to start and we let the NN correct or improve the signal U</a:t>
            </a:r>
          </a:p>
          <a:p>
            <a:endParaRPr lang="en-US" dirty="0"/>
          </a:p>
        </p:txBody>
      </p:sp>
    </p:spTree>
    <p:extLst>
      <p:ext uri="{BB962C8B-B14F-4D97-AF65-F5344CB8AC3E}">
        <p14:creationId xmlns:p14="http://schemas.microsoft.com/office/powerpoint/2010/main" val="405382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Results </a:t>
            </a:r>
            <a:endParaRPr lang="en-US" dirty="0"/>
          </a:p>
        </p:txBody>
      </p:sp>
      <p:sp>
        <p:nvSpPr>
          <p:cNvPr id="3" name="Marcador de contenido 2"/>
          <p:cNvSpPr>
            <a:spLocks noGrp="1"/>
          </p:cNvSpPr>
          <p:nvPr>
            <p:ph idx="1"/>
          </p:nvPr>
        </p:nvSpPr>
        <p:spPr>
          <a:xfrm>
            <a:off x="7851839" y="2439821"/>
            <a:ext cx="3643475" cy="1936235"/>
          </a:xfrm>
        </p:spPr>
        <p:txBody>
          <a:bodyPr>
            <a:normAutofit/>
          </a:bodyPr>
          <a:lstStyle/>
          <a:p>
            <a:r>
              <a:rPr lang="en-US" dirty="0" err="1" smtClean="0"/>
              <a:t>Tunned</a:t>
            </a:r>
            <a:r>
              <a:rPr lang="en-US" dirty="0" smtClean="0"/>
              <a:t> PID + </a:t>
            </a:r>
            <a:r>
              <a:rPr lang="en-US" dirty="0" err="1" smtClean="0"/>
              <a:t>tunned</a:t>
            </a:r>
            <a:r>
              <a:rPr lang="en-US" dirty="0" smtClean="0"/>
              <a:t> NN response in blue </a:t>
            </a:r>
            <a:endParaRPr lang="en-US" dirty="0"/>
          </a:p>
        </p:txBody>
      </p:sp>
      <p:sp>
        <p:nvSpPr>
          <p:cNvPr id="4" name="Marcador de contenido 2"/>
          <p:cNvSpPr txBox="1">
            <a:spLocks/>
          </p:cNvSpPr>
          <p:nvPr/>
        </p:nvSpPr>
        <p:spPr>
          <a:xfrm>
            <a:off x="7851839" y="1571244"/>
            <a:ext cx="3827579" cy="564007"/>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err="1" smtClean="0"/>
              <a:t>Tunned</a:t>
            </a:r>
            <a:r>
              <a:rPr lang="en-US" dirty="0" smtClean="0"/>
              <a:t> PID response in red</a:t>
            </a:r>
            <a:endParaRPr lang="en-US" dirty="0"/>
          </a:p>
        </p:txBody>
      </p:sp>
      <p:pic>
        <p:nvPicPr>
          <p:cNvPr id="5" name="Imagen 4"/>
          <p:cNvPicPr>
            <a:picLocks noChangeAspect="1"/>
          </p:cNvPicPr>
          <p:nvPr/>
        </p:nvPicPr>
        <p:blipFill>
          <a:blip r:embed="rId2"/>
          <a:stretch>
            <a:fillRect/>
          </a:stretch>
        </p:blipFill>
        <p:spPr>
          <a:xfrm>
            <a:off x="1704885" y="1322800"/>
            <a:ext cx="5580243" cy="4514232"/>
          </a:xfrm>
          <a:prstGeom prst="rect">
            <a:avLst/>
          </a:prstGeom>
        </p:spPr>
      </p:pic>
    </p:spTree>
    <p:extLst>
      <p:ext uri="{BB962C8B-B14F-4D97-AF65-F5344CB8AC3E}">
        <p14:creationId xmlns:p14="http://schemas.microsoft.com/office/powerpoint/2010/main" val="2777189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TotalTime>
  <Words>472</Words>
  <Application>Microsoft Office PowerPoint</Application>
  <PresentationFormat>Panorámica</PresentationFormat>
  <Paragraphs>43</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Cambria Math</vt:lpstr>
      <vt:lpstr>Century Gothic</vt:lpstr>
      <vt:lpstr>Wingdings 3</vt:lpstr>
      <vt:lpstr>Ion</vt:lpstr>
      <vt:lpstr>Neural Network Control Law</vt:lpstr>
      <vt:lpstr>Introduction </vt:lpstr>
      <vt:lpstr>The system we are controlling </vt:lpstr>
      <vt:lpstr>Presentación de PowerPoint</vt:lpstr>
      <vt:lpstr>Description of the controller</vt:lpstr>
      <vt:lpstr>Presentación de PowerPoint</vt:lpstr>
      <vt:lpstr>Genetic algorithm approach</vt:lpstr>
      <vt:lpstr>Results </vt:lpstr>
      <vt:lpstr>Results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 Control Law</dc:title>
  <dc:creator>Windows User</dc:creator>
  <cp:lastModifiedBy>Windows User</cp:lastModifiedBy>
  <cp:revision>8</cp:revision>
  <dcterms:created xsi:type="dcterms:W3CDTF">2021-01-05T15:49:00Z</dcterms:created>
  <dcterms:modified xsi:type="dcterms:W3CDTF">2021-01-10T15:05:08Z</dcterms:modified>
</cp:coreProperties>
</file>