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117867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B5BCD92-699F-46F4-A9AA-0538421DE895}"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406264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369079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914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2184840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403152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273621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348618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159651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390574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360384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B5BCD92-699F-46F4-A9AA-0538421DE895}"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181084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B5BCD92-699F-46F4-A9AA-0538421DE895}"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30823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286639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38092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CB5BCD92-699F-46F4-A9AA-0538421DE895}" type="datetimeFigureOut">
              <a:rPr lang="en-US" smtClean="0"/>
              <a:t>11/4/2020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178046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B5BCD92-699F-46F4-A9AA-0538421DE895}"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4AE2C-D26E-44BE-94DE-17A427BC2FF0}" type="slidenum">
              <a:rPr lang="en-US" smtClean="0"/>
              <a:t>‹Nº›</a:t>
            </a:fld>
            <a:endParaRPr lang="en-US"/>
          </a:p>
        </p:txBody>
      </p:sp>
    </p:spTree>
    <p:extLst>
      <p:ext uri="{BB962C8B-B14F-4D97-AF65-F5344CB8AC3E}">
        <p14:creationId xmlns:p14="http://schemas.microsoft.com/office/powerpoint/2010/main" val="201192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5BCD92-699F-46F4-A9AA-0538421DE895}" type="datetimeFigureOut">
              <a:rPr lang="en-US" smtClean="0"/>
              <a:t>11/4/2020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E4AE2C-D26E-44BE-94DE-17A427BC2FF0}" type="slidenum">
              <a:rPr lang="en-US" smtClean="0"/>
              <a:t>‹Nº›</a:t>
            </a:fld>
            <a:endParaRPr lang="en-US"/>
          </a:p>
        </p:txBody>
      </p:sp>
    </p:spTree>
    <p:extLst>
      <p:ext uri="{BB962C8B-B14F-4D97-AF65-F5344CB8AC3E}">
        <p14:creationId xmlns:p14="http://schemas.microsoft.com/office/powerpoint/2010/main" val="375572943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oogle.com/url?sa=i&amp;url=http://javiercalculovectorial.blogspot.com/2016/06/&amp;psig=AOvVaw3g-INOMYnqLjSP_fR1V8AL&amp;ust=1570934610621000&amp;source=images&amp;cd=vfe&amp;ved=0CAIQjRxqFwoTCKiYps7ZleUCFQAAAAAdAAAAABA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solidFill>
                  <a:schemeClr val="tx1"/>
                </a:solidFill>
              </a:rPr>
              <a:t>WeldBot</a:t>
            </a:r>
            <a:endParaRPr lang="en-US" dirty="0"/>
          </a:p>
        </p:txBody>
      </p:sp>
      <p:sp>
        <p:nvSpPr>
          <p:cNvPr id="3" name="Subtítulo 2"/>
          <p:cNvSpPr>
            <a:spLocks noGrp="1"/>
          </p:cNvSpPr>
          <p:nvPr>
            <p:ph type="subTitle" idx="1"/>
          </p:nvPr>
        </p:nvSpPr>
        <p:spPr/>
        <p:txBody>
          <a:bodyPr>
            <a:normAutofit fontScale="92500" lnSpcReduction="20000"/>
          </a:bodyPr>
          <a:lstStyle/>
          <a:p>
            <a:r>
              <a:rPr lang="en-US" dirty="0" smtClean="0"/>
              <a:t>In the next presentation I will informally and quickly explain what I did on the robotics project. What was done in terms of the existing tools and what was my personal contribution</a:t>
            </a:r>
            <a:endParaRPr lang="en-US" dirty="0"/>
          </a:p>
        </p:txBody>
      </p:sp>
    </p:spTree>
    <p:extLst>
      <p:ext uri="{BB962C8B-B14F-4D97-AF65-F5344CB8AC3E}">
        <p14:creationId xmlns:p14="http://schemas.microsoft.com/office/powerpoint/2010/main" val="234901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Generating the trajectories </a:t>
            </a:r>
            <a:endParaRPr lang="en-US" dirty="0"/>
          </a:p>
        </p:txBody>
      </p:sp>
      <p:sp>
        <p:nvSpPr>
          <p:cNvPr id="3" name="Marcador de contenido 2"/>
          <p:cNvSpPr>
            <a:spLocks noGrp="1"/>
          </p:cNvSpPr>
          <p:nvPr>
            <p:ph idx="1"/>
          </p:nvPr>
        </p:nvSpPr>
        <p:spPr>
          <a:xfrm>
            <a:off x="387927" y="1581865"/>
            <a:ext cx="11139053" cy="1604680"/>
          </a:xfrm>
        </p:spPr>
        <p:txBody>
          <a:bodyPr/>
          <a:lstStyle/>
          <a:p>
            <a:r>
              <a:rPr lang="en-US" dirty="0" smtClean="0"/>
              <a:t>Having now a function that can calculate the inverse kinematic then we only have to generate the points and orientations in space (maybe interpolate them with some </a:t>
            </a:r>
            <a:r>
              <a:rPr lang="en-US" dirty="0" err="1" smtClean="0"/>
              <a:t>polynomio</a:t>
            </a:r>
            <a:r>
              <a:rPr lang="en-US" dirty="0" smtClean="0"/>
              <a:t>) and give those to our function. We also added a </a:t>
            </a:r>
            <a:r>
              <a:rPr lang="en-US" dirty="0" err="1" smtClean="0"/>
              <a:t>jacobian</a:t>
            </a:r>
            <a:r>
              <a:rPr lang="en-US" dirty="0" smtClean="0"/>
              <a:t> calculation on each point of the trajectory to keep track of possible singularities.</a:t>
            </a:r>
            <a:endParaRPr lang="en-US" dirty="0"/>
          </a:p>
        </p:txBody>
      </p:sp>
      <p:sp>
        <p:nvSpPr>
          <p:cNvPr id="4" name="CuadroTexto 3"/>
          <p:cNvSpPr txBox="1"/>
          <p:nvPr/>
        </p:nvSpPr>
        <p:spPr>
          <a:xfrm>
            <a:off x="387927" y="3438575"/>
            <a:ext cx="114715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the application of circular welding the points parameterized by their </a:t>
            </a:r>
            <a:r>
              <a:rPr lang="en-US" dirty="0" err="1"/>
              <a:t>tita</a:t>
            </a:r>
            <a:r>
              <a:rPr lang="en-US" dirty="0"/>
              <a:t> angle were defined as well as the normal orientation to it, the weld contained in the plane was placed to simplify the generation of points with equations.</a:t>
            </a:r>
            <a:r>
              <a:rPr lang="en-US" dirty="0" smtClean="0"/>
              <a:t/>
            </a:r>
            <a:br>
              <a:rPr lang="en-US" dirty="0" smtClean="0"/>
            </a:br>
            <a:r>
              <a:rPr lang="en-US" dirty="0"/>
              <a:t>For the application of welding in a plane values were discretized in x, a function was defined y(x) and the height of that plane (parallel to </a:t>
            </a:r>
            <a:r>
              <a:rPr lang="en-US" dirty="0" err="1"/>
              <a:t>xy</a:t>
            </a:r>
            <a:r>
              <a:rPr lang="en-US" dirty="0"/>
              <a:t>) was determined, then an orientation analysis was made using the tangent of that path and the angle of attack with respect to the normal</a:t>
            </a:r>
          </a:p>
        </p:txBody>
      </p:sp>
    </p:spTree>
    <p:extLst>
      <p:ext uri="{BB962C8B-B14F-4D97-AF65-F5344CB8AC3E}">
        <p14:creationId xmlns:p14="http://schemas.microsoft.com/office/powerpoint/2010/main" val="657232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38838" y="1858955"/>
            <a:ext cx="8946541" cy="1189046"/>
          </a:xfrm>
        </p:spPr>
        <p:txBody>
          <a:bodyPr/>
          <a:lstStyle/>
          <a:p>
            <a:r>
              <a:rPr lang="en-US" dirty="0" smtClean="0"/>
              <a:t>By running </a:t>
            </a:r>
            <a:r>
              <a:rPr lang="en-US" dirty="0"/>
              <a:t>the programs ‘</a:t>
            </a:r>
            <a:r>
              <a:rPr lang="en-US" dirty="0" smtClean="0"/>
              <a:t>intento2_trayectoria</a:t>
            </a:r>
            <a:r>
              <a:rPr lang="en-US" dirty="0"/>
              <a:t>’ and ‘</a:t>
            </a:r>
            <a:r>
              <a:rPr lang="en-US" dirty="0" err="1" smtClean="0"/>
              <a:t>tray_plana</a:t>
            </a:r>
            <a:r>
              <a:rPr lang="en-US" dirty="0" smtClean="0"/>
              <a:t>’ you can see a simulation of the task. Welding circular tubes or welding a sine wave in a plane </a:t>
            </a:r>
            <a:endParaRPr lang="en-US" dirty="0"/>
          </a:p>
        </p:txBody>
      </p:sp>
      <p:sp>
        <p:nvSpPr>
          <p:cNvPr id="4" name="CuadroTexto 3"/>
          <p:cNvSpPr txBox="1"/>
          <p:nvPr/>
        </p:nvSpPr>
        <p:spPr>
          <a:xfrm>
            <a:off x="1648690" y="4793673"/>
            <a:ext cx="6331527" cy="369332"/>
          </a:xfrm>
          <a:prstGeom prst="rect">
            <a:avLst/>
          </a:prstGeom>
          <a:noFill/>
        </p:spPr>
        <p:txBody>
          <a:bodyPr wrap="square" rtlCol="0">
            <a:spAutoFit/>
          </a:bodyPr>
          <a:lstStyle/>
          <a:p>
            <a:r>
              <a:rPr lang="en-US" dirty="0" smtClean="0"/>
              <a:t>Thanks</a:t>
            </a:r>
            <a:endParaRPr lang="en-US" dirty="0"/>
          </a:p>
        </p:txBody>
      </p:sp>
    </p:spTree>
    <p:extLst>
      <p:ext uri="{BB962C8B-B14F-4D97-AF65-F5344CB8AC3E}">
        <p14:creationId xmlns:p14="http://schemas.microsoft.com/office/powerpoint/2010/main" val="1645384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task</a:t>
            </a:r>
            <a:endParaRPr lang="en-US" dirty="0"/>
          </a:p>
        </p:txBody>
      </p:sp>
      <p:sp>
        <p:nvSpPr>
          <p:cNvPr id="3" name="Marcador de contenido 2"/>
          <p:cNvSpPr>
            <a:spLocks noGrp="1"/>
          </p:cNvSpPr>
          <p:nvPr>
            <p:ph idx="1"/>
          </p:nvPr>
        </p:nvSpPr>
        <p:spPr>
          <a:xfrm>
            <a:off x="1103312" y="2052918"/>
            <a:ext cx="10091161" cy="4001517"/>
          </a:xfrm>
        </p:spPr>
        <p:txBody>
          <a:bodyPr>
            <a:normAutofit/>
          </a:bodyPr>
          <a:lstStyle/>
          <a:p>
            <a:r>
              <a:rPr lang="en-US" dirty="0" smtClean="0"/>
              <a:t>The robot is a 5 degrees of freedom welding machine </a:t>
            </a:r>
          </a:p>
          <a:p>
            <a:endParaRPr lang="en-US" dirty="0" smtClean="0"/>
          </a:p>
          <a:p>
            <a:r>
              <a:rPr lang="en-US" dirty="0" smtClean="0"/>
              <a:t>We </a:t>
            </a:r>
            <a:r>
              <a:rPr lang="en-US" dirty="0" err="1" smtClean="0"/>
              <a:t>choosed</a:t>
            </a:r>
            <a:r>
              <a:rPr lang="en-US" dirty="0" smtClean="0"/>
              <a:t> 5 degrees of freedom because in most welding application the welding tool is often symmetric so there was no need of the rotation along his longitudinal axis (known as ROLL).</a:t>
            </a:r>
          </a:p>
          <a:p>
            <a:endParaRPr lang="en-US" dirty="0" smtClean="0"/>
          </a:p>
          <a:p>
            <a:r>
              <a:rPr lang="en-US" dirty="0" smtClean="0"/>
              <a:t>In order to do the task the robot has to be able to position and orient his tool in space. </a:t>
            </a:r>
          </a:p>
        </p:txBody>
      </p:sp>
    </p:spTree>
    <p:extLst>
      <p:ext uri="{BB962C8B-B14F-4D97-AF65-F5344CB8AC3E}">
        <p14:creationId xmlns:p14="http://schemas.microsoft.com/office/powerpoint/2010/main" val="2598301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Configuration </a:t>
            </a:r>
            <a:endParaRPr lang="en-US" dirty="0"/>
          </a:p>
        </p:txBody>
      </p:sp>
      <p:sp>
        <p:nvSpPr>
          <p:cNvPr id="3" name="Marcador de contenido 2"/>
          <p:cNvSpPr>
            <a:spLocks noGrp="1"/>
          </p:cNvSpPr>
          <p:nvPr>
            <p:ph idx="1"/>
          </p:nvPr>
        </p:nvSpPr>
        <p:spPr>
          <a:xfrm>
            <a:off x="1142998" y="5413305"/>
            <a:ext cx="1988127" cy="1312609"/>
          </a:xfrm>
        </p:spPr>
        <p:txBody>
          <a:bodyPr>
            <a:normAutofit fontScale="92500" lnSpcReduction="20000"/>
          </a:bodyPr>
          <a:lstStyle/>
          <a:p>
            <a:r>
              <a:rPr lang="en-US" dirty="0" smtClean="0"/>
              <a:t>Rotational</a:t>
            </a:r>
          </a:p>
          <a:p>
            <a:r>
              <a:rPr lang="en-US" dirty="0" smtClean="0"/>
              <a:t>Rotational</a:t>
            </a:r>
          </a:p>
          <a:p>
            <a:r>
              <a:rPr lang="en-US" dirty="0" smtClean="0"/>
              <a:t>Longitudinal (telescopic)</a:t>
            </a:r>
          </a:p>
          <a:p>
            <a:pPr marL="0" indent="0">
              <a:buNone/>
            </a:pPr>
            <a:endParaRPr lang="en-US" dirty="0"/>
          </a:p>
        </p:txBody>
      </p:sp>
      <p:pic>
        <p:nvPicPr>
          <p:cNvPr id="4" name="Imagen 3"/>
          <p:cNvPicPr>
            <a:picLocks noChangeAspect="1"/>
          </p:cNvPicPr>
          <p:nvPr/>
        </p:nvPicPr>
        <p:blipFill rotWithShape="1">
          <a:blip r:embed="rId2"/>
          <a:srcRect l="51246" t="40221" r="11013" b="24048"/>
          <a:stretch/>
        </p:blipFill>
        <p:spPr>
          <a:xfrm>
            <a:off x="646111" y="1419341"/>
            <a:ext cx="5231711" cy="3897628"/>
          </a:xfrm>
          <a:prstGeom prst="rect">
            <a:avLst/>
          </a:prstGeom>
        </p:spPr>
      </p:pic>
      <p:pic>
        <p:nvPicPr>
          <p:cNvPr id="5" name="Imagen 4"/>
          <p:cNvPicPr>
            <a:picLocks noChangeAspect="1"/>
          </p:cNvPicPr>
          <p:nvPr/>
        </p:nvPicPr>
        <p:blipFill rotWithShape="1">
          <a:blip r:embed="rId3"/>
          <a:srcRect l="35126" t="42883" r="27132" b="28629"/>
          <a:stretch/>
        </p:blipFill>
        <p:spPr>
          <a:xfrm>
            <a:off x="6234230" y="1377786"/>
            <a:ext cx="5496216" cy="3897628"/>
          </a:xfrm>
          <a:prstGeom prst="rect">
            <a:avLst/>
          </a:prstGeom>
        </p:spPr>
      </p:pic>
      <p:sp>
        <p:nvSpPr>
          <p:cNvPr id="6" name="Elipse 5"/>
          <p:cNvSpPr/>
          <p:nvPr/>
        </p:nvSpPr>
        <p:spPr>
          <a:xfrm>
            <a:off x="1814945" y="4545168"/>
            <a:ext cx="221672" cy="220796"/>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7" name="Elipse 6"/>
          <p:cNvSpPr/>
          <p:nvPr/>
        </p:nvSpPr>
        <p:spPr>
          <a:xfrm>
            <a:off x="1814945" y="3709413"/>
            <a:ext cx="221672" cy="252987"/>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2</a:t>
            </a:r>
            <a:endParaRPr lang="en-US" dirty="0"/>
          </a:p>
        </p:txBody>
      </p:sp>
      <p:sp>
        <p:nvSpPr>
          <p:cNvPr id="8" name="Elipse 7"/>
          <p:cNvSpPr/>
          <p:nvPr/>
        </p:nvSpPr>
        <p:spPr>
          <a:xfrm>
            <a:off x="803563" y="6212384"/>
            <a:ext cx="290944" cy="232422"/>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9" name="Elipse 8"/>
          <p:cNvSpPr/>
          <p:nvPr/>
        </p:nvSpPr>
        <p:spPr>
          <a:xfrm>
            <a:off x="2923309" y="2788565"/>
            <a:ext cx="207816" cy="217871"/>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4</a:t>
            </a:r>
            <a:endParaRPr lang="en-US" dirty="0"/>
          </a:p>
        </p:txBody>
      </p:sp>
      <p:sp>
        <p:nvSpPr>
          <p:cNvPr id="10" name="Elipse 9"/>
          <p:cNvSpPr/>
          <p:nvPr/>
        </p:nvSpPr>
        <p:spPr>
          <a:xfrm>
            <a:off x="3380509" y="2495057"/>
            <a:ext cx="304451" cy="293508"/>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5</a:t>
            </a:r>
            <a:endParaRPr lang="en-US" dirty="0"/>
          </a:p>
        </p:txBody>
      </p:sp>
      <p:sp>
        <p:nvSpPr>
          <p:cNvPr id="11" name="Elipse 10"/>
          <p:cNvSpPr/>
          <p:nvPr/>
        </p:nvSpPr>
        <p:spPr>
          <a:xfrm>
            <a:off x="9787597" y="5023714"/>
            <a:ext cx="221672" cy="220796"/>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2" name="Elipse 11"/>
          <p:cNvSpPr/>
          <p:nvPr/>
        </p:nvSpPr>
        <p:spPr>
          <a:xfrm>
            <a:off x="9799546" y="3962400"/>
            <a:ext cx="221672" cy="252987"/>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2</a:t>
            </a:r>
            <a:endParaRPr lang="en-US" dirty="0"/>
          </a:p>
        </p:txBody>
      </p:sp>
      <p:sp>
        <p:nvSpPr>
          <p:cNvPr id="13" name="Elipse 12"/>
          <p:cNvSpPr/>
          <p:nvPr/>
        </p:nvSpPr>
        <p:spPr>
          <a:xfrm>
            <a:off x="9144001" y="3368155"/>
            <a:ext cx="290944" cy="232422"/>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4" name="Elipse 13"/>
          <p:cNvSpPr/>
          <p:nvPr/>
        </p:nvSpPr>
        <p:spPr>
          <a:xfrm>
            <a:off x="8719244" y="2760856"/>
            <a:ext cx="207816" cy="217871"/>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4</a:t>
            </a:r>
            <a:endParaRPr lang="en-US" dirty="0"/>
          </a:p>
        </p:txBody>
      </p:sp>
      <p:sp>
        <p:nvSpPr>
          <p:cNvPr id="15" name="Elipse 14"/>
          <p:cNvSpPr/>
          <p:nvPr/>
        </p:nvSpPr>
        <p:spPr>
          <a:xfrm>
            <a:off x="8277980" y="2203449"/>
            <a:ext cx="304451" cy="293508"/>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5</a:t>
            </a:r>
            <a:endParaRPr lang="en-US" dirty="0"/>
          </a:p>
        </p:txBody>
      </p:sp>
      <p:sp>
        <p:nvSpPr>
          <p:cNvPr id="16" name="Elipse 15"/>
          <p:cNvSpPr/>
          <p:nvPr/>
        </p:nvSpPr>
        <p:spPr>
          <a:xfrm>
            <a:off x="803563" y="5413305"/>
            <a:ext cx="221672" cy="220796"/>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7" name="Elipse 16"/>
          <p:cNvSpPr/>
          <p:nvPr/>
        </p:nvSpPr>
        <p:spPr>
          <a:xfrm>
            <a:off x="803563" y="5796749"/>
            <a:ext cx="221672" cy="252987"/>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2</a:t>
            </a:r>
            <a:endParaRPr lang="en-US" dirty="0"/>
          </a:p>
        </p:txBody>
      </p:sp>
      <p:sp>
        <p:nvSpPr>
          <p:cNvPr id="19" name="Elipse 18"/>
          <p:cNvSpPr/>
          <p:nvPr/>
        </p:nvSpPr>
        <p:spPr>
          <a:xfrm>
            <a:off x="2313710" y="3262193"/>
            <a:ext cx="290944" cy="232422"/>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20" name="Elipse 19"/>
          <p:cNvSpPr/>
          <p:nvPr/>
        </p:nvSpPr>
        <p:spPr>
          <a:xfrm>
            <a:off x="4170220" y="5464864"/>
            <a:ext cx="207816" cy="217871"/>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4</a:t>
            </a:r>
            <a:endParaRPr lang="en-US" dirty="0"/>
          </a:p>
        </p:txBody>
      </p:sp>
      <p:sp>
        <p:nvSpPr>
          <p:cNvPr id="21" name="Elipse 20"/>
          <p:cNvSpPr/>
          <p:nvPr/>
        </p:nvSpPr>
        <p:spPr>
          <a:xfrm>
            <a:off x="4170220" y="5869007"/>
            <a:ext cx="256133" cy="180729"/>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5</a:t>
            </a:r>
            <a:endParaRPr lang="en-US" dirty="0"/>
          </a:p>
        </p:txBody>
      </p:sp>
      <p:sp>
        <p:nvSpPr>
          <p:cNvPr id="25" name="Marcador de contenido 2"/>
          <p:cNvSpPr txBox="1">
            <a:spLocks/>
          </p:cNvSpPr>
          <p:nvPr/>
        </p:nvSpPr>
        <p:spPr>
          <a:xfrm>
            <a:off x="4471384" y="5333476"/>
            <a:ext cx="1988127" cy="9085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Rotational</a:t>
            </a:r>
          </a:p>
          <a:p>
            <a:r>
              <a:rPr lang="en-US" dirty="0" smtClean="0"/>
              <a:t>Rotational</a:t>
            </a:r>
          </a:p>
          <a:p>
            <a:pPr marL="0" indent="0">
              <a:buFont typeface="Wingdings 3" charset="2"/>
              <a:buNone/>
            </a:pPr>
            <a:endParaRPr lang="en-US" dirty="0"/>
          </a:p>
        </p:txBody>
      </p:sp>
    </p:spTree>
    <p:extLst>
      <p:ext uri="{BB962C8B-B14F-4D97-AF65-F5344CB8AC3E}">
        <p14:creationId xmlns:p14="http://schemas.microsoft.com/office/powerpoint/2010/main" val="135898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46591"/>
          </a:xfrm>
        </p:spPr>
        <p:txBody>
          <a:bodyPr/>
          <a:lstStyle/>
          <a:p>
            <a:r>
              <a:rPr lang="en-US" dirty="0" smtClean="0"/>
              <a:t>Description of the task</a:t>
            </a:r>
            <a:endParaRPr lang="en-US" dirty="0"/>
          </a:p>
        </p:txBody>
      </p:sp>
      <p:sp>
        <p:nvSpPr>
          <p:cNvPr id="3" name="Marcador de contenido 2"/>
          <p:cNvSpPr>
            <a:spLocks noGrp="1"/>
          </p:cNvSpPr>
          <p:nvPr>
            <p:ph idx="1"/>
          </p:nvPr>
        </p:nvSpPr>
        <p:spPr>
          <a:xfrm>
            <a:off x="1104293" y="1399309"/>
            <a:ext cx="10145598" cy="1479991"/>
          </a:xfrm>
        </p:spPr>
        <p:txBody>
          <a:bodyPr/>
          <a:lstStyle/>
          <a:p>
            <a:r>
              <a:rPr lang="en-US" dirty="0"/>
              <a:t>In welding the orientation of the tool its often expressed in function of 2 angles. The angle between the axis of the tool and the </a:t>
            </a:r>
            <a:r>
              <a:rPr lang="en-US" dirty="0" smtClean="0"/>
              <a:t>tangent </a:t>
            </a:r>
            <a:r>
              <a:rPr lang="en-US" dirty="0"/>
              <a:t>plane to the </a:t>
            </a:r>
            <a:r>
              <a:rPr lang="en-US" dirty="0" smtClean="0"/>
              <a:t>trajectory </a:t>
            </a:r>
            <a:r>
              <a:rPr lang="en-US" b="1" dirty="0"/>
              <a:t>C</a:t>
            </a:r>
            <a:r>
              <a:rPr lang="en-US" dirty="0" smtClean="0"/>
              <a:t> at some point </a:t>
            </a:r>
            <a:r>
              <a:rPr lang="en-US" b="1" dirty="0" smtClean="0"/>
              <a:t>P</a:t>
            </a:r>
            <a:r>
              <a:rPr lang="en-US" dirty="0" smtClean="0"/>
              <a:t>. </a:t>
            </a:r>
            <a:r>
              <a:rPr lang="en-US" dirty="0"/>
              <a:t>And the angle of the </a:t>
            </a:r>
            <a:r>
              <a:rPr lang="en-US" dirty="0" smtClean="0"/>
              <a:t>projection </a:t>
            </a:r>
            <a:r>
              <a:rPr lang="en-US" dirty="0"/>
              <a:t>of the </a:t>
            </a:r>
            <a:r>
              <a:rPr lang="en-US" dirty="0" smtClean="0"/>
              <a:t>tool’s </a:t>
            </a:r>
            <a:r>
              <a:rPr lang="en-US" dirty="0"/>
              <a:t>axis in that </a:t>
            </a:r>
            <a:r>
              <a:rPr lang="en-US" dirty="0" smtClean="0"/>
              <a:t>plane*. </a:t>
            </a:r>
            <a:endParaRPr lang="en-US" dirty="0"/>
          </a:p>
          <a:p>
            <a:endParaRPr lang="en-US" dirty="0"/>
          </a:p>
        </p:txBody>
      </p:sp>
      <p:pic>
        <p:nvPicPr>
          <p:cNvPr id="4" name="Imagen 3" descr="Image result for normal y tangente de una superficie">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6820" y="2879300"/>
            <a:ext cx="2981325" cy="2257425"/>
          </a:xfrm>
          <a:prstGeom prst="rect">
            <a:avLst/>
          </a:prstGeom>
          <a:noFill/>
          <a:ln>
            <a:noFill/>
          </a:ln>
        </p:spPr>
      </p:pic>
      <p:sp>
        <p:nvSpPr>
          <p:cNvPr id="5" name="Marcador de contenido 2"/>
          <p:cNvSpPr txBox="1">
            <a:spLocks/>
          </p:cNvSpPr>
          <p:nvPr/>
        </p:nvSpPr>
        <p:spPr>
          <a:xfrm>
            <a:off x="4558145" y="2879300"/>
            <a:ext cx="6033016" cy="21360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7" name="Marcador de contenido 2"/>
          <p:cNvSpPr txBox="1">
            <a:spLocks/>
          </p:cNvSpPr>
          <p:nvPr/>
        </p:nvSpPr>
        <p:spPr>
          <a:xfrm>
            <a:off x="5030672" y="3099850"/>
            <a:ext cx="6813685" cy="1117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S is the surface of the object we want to weld </a:t>
            </a:r>
          </a:p>
          <a:p>
            <a:r>
              <a:rPr lang="en-US" dirty="0" smtClean="0"/>
              <a:t>C is the curve to be welded</a:t>
            </a:r>
            <a:endParaRPr lang="en-US" dirty="0"/>
          </a:p>
        </p:txBody>
      </p:sp>
      <p:sp>
        <p:nvSpPr>
          <p:cNvPr id="8" name="Marcador de contenido 2"/>
          <p:cNvSpPr txBox="1">
            <a:spLocks/>
          </p:cNvSpPr>
          <p:nvPr/>
        </p:nvSpPr>
        <p:spPr>
          <a:xfrm>
            <a:off x="8659091" y="5378009"/>
            <a:ext cx="3323812" cy="111732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*We usually want the projection of the tool in the plane to be aliened in the </a:t>
            </a:r>
            <a:r>
              <a:rPr lang="en-US" b="1" dirty="0" smtClean="0"/>
              <a:t>r</a:t>
            </a:r>
            <a:r>
              <a:rPr lang="en-US" dirty="0" smtClean="0"/>
              <a:t> direction (tangent of C). But this is not a rule.</a:t>
            </a:r>
            <a:endParaRPr lang="en-US" dirty="0"/>
          </a:p>
        </p:txBody>
      </p:sp>
      <p:sp>
        <p:nvSpPr>
          <p:cNvPr id="9" name="CuadroTexto 8"/>
          <p:cNvSpPr txBox="1"/>
          <p:nvPr/>
        </p:nvSpPr>
        <p:spPr>
          <a:xfrm>
            <a:off x="1288473" y="5416387"/>
            <a:ext cx="7370618" cy="923330"/>
          </a:xfrm>
          <a:prstGeom prst="rect">
            <a:avLst/>
          </a:prstGeom>
          <a:noFill/>
        </p:spPr>
        <p:txBody>
          <a:bodyPr wrap="square" rtlCol="0">
            <a:spAutoFit/>
          </a:bodyPr>
          <a:lstStyle/>
          <a:p>
            <a:r>
              <a:rPr lang="en-US" dirty="0" smtClean="0"/>
              <a:t>We are modeling two different scenarios:</a:t>
            </a:r>
          </a:p>
          <a:p>
            <a:r>
              <a:rPr lang="en-US" dirty="0" smtClean="0"/>
              <a:t>In the first one the robot is welding in a plane. And in the second the robot is welding a tube so the surface is a cylinder </a:t>
            </a:r>
            <a:endParaRPr lang="en-US" dirty="0"/>
          </a:p>
        </p:txBody>
      </p:sp>
    </p:spTree>
    <p:extLst>
      <p:ext uri="{BB962C8B-B14F-4D97-AF65-F5344CB8AC3E}">
        <p14:creationId xmlns:p14="http://schemas.microsoft.com/office/powerpoint/2010/main" val="2628287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70570"/>
          </a:xfrm>
        </p:spPr>
        <p:txBody>
          <a:bodyPr/>
          <a:lstStyle/>
          <a:p>
            <a:r>
              <a:rPr lang="en-US" dirty="0" smtClean="0"/>
              <a:t>Workspace and reach </a:t>
            </a:r>
            <a:endParaRPr lang="en-US" dirty="0"/>
          </a:p>
        </p:txBody>
      </p:sp>
      <p:pic>
        <p:nvPicPr>
          <p:cNvPr id="4"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82" y="1323288"/>
            <a:ext cx="3740863" cy="296339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832" y="1323287"/>
            <a:ext cx="3225463" cy="2963397"/>
          </a:xfrm>
          <a:prstGeom prst="rect">
            <a:avLst/>
          </a:prstGeom>
        </p:spPr>
      </p:pic>
      <p:sp>
        <p:nvSpPr>
          <p:cNvPr id="6" name="CuadroTexto 5"/>
          <p:cNvSpPr txBox="1"/>
          <p:nvPr/>
        </p:nvSpPr>
        <p:spPr>
          <a:xfrm>
            <a:off x="8478982" y="1323287"/>
            <a:ext cx="3560618" cy="3046988"/>
          </a:xfrm>
          <a:prstGeom prst="rect">
            <a:avLst/>
          </a:prstGeom>
          <a:noFill/>
        </p:spPr>
        <p:txBody>
          <a:bodyPr wrap="square" rtlCol="0">
            <a:spAutoFit/>
          </a:bodyPr>
          <a:lstStyle/>
          <a:p>
            <a:r>
              <a:rPr lang="en-US" sz="2400" dirty="0" smtClean="0"/>
              <a:t>Considering the physical constrains on the joints we can plot the workspace (all points in space where the robot can  position and fully orient himself).</a:t>
            </a:r>
            <a:endParaRPr lang="en-US" sz="2400" dirty="0"/>
          </a:p>
        </p:txBody>
      </p:sp>
      <p:sp>
        <p:nvSpPr>
          <p:cNvPr id="7" name="CuadroTexto 6"/>
          <p:cNvSpPr txBox="1"/>
          <p:nvPr/>
        </p:nvSpPr>
        <p:spPr>
          <a:xfrm>
            <a:off x="646111" y="4807527"/>
            <a:ext cx="11393489" cy="646331"/>
          </a:xfrm>
          <a:prstGeom prst="rect">
            <a:avLst/>
          </a:prstGeom>
          <a:noFill/>
        </p:spPr>
        <p:txBody>
          <a:bodyPr wrap="square" rtlCol="0">
            <a:spAutoFit/>
          </a:bodyPr>
          <a:lstStyle/>
          <a:p>
            <a:r>
              <a:rPr lang="en-US" dirty="0" smtClean="0"/>
              <a:t>As this is a simulation we have kind of arbitrary </a:t>
            </a:r>
            <a:r>
              <a:rPr lang="en-US" dirty="0" err="1" smtClean="0"/>
              <a:t>choosed</a:t>
            </a:r>
            <a:r>
              <a:rPr lang="en-US" dirty="0" smtClean="0"/>
              <a:t> the length of each link. But we don’t forget this lengths are restrained in real life by constructive possibilities and budget </a:t>
            </a:r>
            <a:endParaRPr lang="en-US" dirty="0"/>
          </a:p>
        </p:txBody>
      </p:sp>
      <p:sp>
        <p:nvSpPr>
          <p:cNvPr id="8" name="CuadroTexto 7"/>
          <p:cNvSpPr txBox="1"/>
          <p:nvPr/>
        </p:nvSpPr>
        <p:spPr>
          <a:xfrm>
            <a:off x="646110" y="5708073"/>
            <a:ext cx="10936289" cy="646331"/>
          </a:xfrm>
          <a:prstGeom prst="rect">
            <a:avLst/>
          </a:prstGeom>
          <a:noFill/>
        </p:spPr>
        <p:txBody>
          <a:bodyPr wrap="square" rtlCol="0">
            <a:spAutoFit/>
          </a:bodyPr>
          <a:lstStyle/>
          <a:p>
            <a:r>
              <a:rPr lang="en-US" dirty="0" smtClean="0"/>
              <a:t>We also developed a function that identifies if a point is inside de workspace or not  and in case it isn’t it tells you the nearest point who IS inside the workspace. </a:t>
            </a:r>
            <a:endParaRPr lang="en-US" dirty="0"/>
          </a:p>
        </p:txBody>
      </p:sp>
    </p:spTree>
    <p:extLst>
      <p:ext uri="{BB962C8B-B14F-4D97-AF65-F5344CB8AC3E}">
        <p14:creationId xmlns:p14="http://schemas.microsoft.com/office/powerpoint/2010/main" val="790243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18882"/>
          </a:xfrm>
        </p:spPr>
        <p:txBody>
          <a:bodyPr/>
          <a:lstStyle/>
          <a:p>
            <a:r>
              <a:rPr lang="en-US" dirty="0" smtClean="0"/>
              <a:t>Direct kinematic</a:t>
            </a:r>
            <a:endParaRPr lang="en-US" dirty="0"/>
          </a:p>
        </p:txBody>
      </p:sp>
      <p:sp>
        <p:nvSpPr>
          <p:cNvPr id="3" name="Marcador de contenido 2"/>
          <p:cNvSpPr>
            <a:spLocks noGrp="1"/>
          </p:cNvSpPr>
          <p:nvPr>
            <p:ph idx="1"/>
          </p:nvPr>
        </p:nvSpPr>
        <p:spPr>
          <a:xfrm>
            <a:off x="646111" y="2290482"/>
            <a:ext cx="11360727" cy="2161309"/>
          </a:xfrm>
        </p:spPr>
        <p:txBody>
          <a:bodyPr>
            <a:normAutofit lnSpcReduction="10000"/>
          </a:bodyPr>
          <a:lstStyle/>
          <a:p>
            <a:r>
              <a:rPr lang="en-US" dirty="0" smtClean="0"/>
              <a:t>As is usually done we build for each coordinated system (one on each joint) a homogeneous matrix and we multiply them all to get a new homogeneous matrix that represents the position and orientation of the tool referred to the external coordinated system (in this case on the base of the robot).</a:t>
            </a:r>
          </a:p>
          <a:p>
            <a:r>
              <a:rPr lang="en-US" dirty="0" smtClean="0"/>
              <a:t>This was done by utilizing the functions on the peter Core library. </a:t>
            </a:r>
            <a:r>
              <a:rPr lang="en-US" b="1" dirty="0" smtClean="0"/>
              <a:t>This can be calculated in a symbolic way also to get the position and orientation as a function of the joints coordinates q.</a:t>
            </a:r>
            <a:endParaRPr lang="en-US" b="1" dirty="0"/>
          </a:p>
        </p:txBody>
      </p:sp>
      <p:sp>
        <p:nvSpPr>
          <p:cNvPr id="4" name="CuadroTexto 3"/>
          <p:cNvSpPr txBox="1"/>
          <p:nvPr/>
        </p:nvSpPr>
        <p:spPr>
          <a:xfrm>
            <a:off x="646111" y="1371600"/>
            <a:ext cx="10645344" cy="1200329"/>
          </a:xfrm>
          <a:prstGeom prst="rect">
            <a:avLst/>
          </a:prstGeom>
          <a:noFill/>
        </p:spPr>
        <p:txBody>
          <a:bodyPr wrap="square" rtlCol="0">
            <a:spAutoFit/>
          </a:bodyPr>
          <a:lstStyle/>
          <a:p>
            <a:r>
              <a:rPr lang="en-US" dirty="0" smtClean="0"/>
              <a:t>The problem of the direct cinematic answers the following question: </a:t>
            </a:r>
          </a:p>
          <a:p>
            <a:r>
              <a:rPr lang="en-US" dirty="0" smtClean="0"/>
              <a:t>If I have my robot in a known configuration </a:t>
            </a:r>
            <a:r>
              <a:rPr lang="en-US" b="1" dirty="0" smtClean="0"/>
              <a:t>q (means I know the position of each joint)</a:t>
            </a:r>
            <a:r>
              <a:rPr lang="en-US" dirty="0" smtClean="0"/>
              <a:t> where is the end-effector of my tool and which is his orientation?</a:t>
            </a:r>
          </a:p>
          <a:p>
            <a:endParaRPr lang="en-US" dirty="0"/>
          </a:p>
        </p:txBody>
      </p:sp>
      <mc:AlternateContent xmlns:mc="http://schemas.openxmlformats.org/markup-compatibility/2006">
        <mc:Choice xmlns:a14="http://schemas.microsoft.com/office/drawing/2010/main" Requires="a14">
          <p:sp>
            <p:nvSpPr>
              <p:cNvPr id="5" name="CuadroTexto 4"/>
              <p:cNvSpPr txBox="1"/>
              <p:nvPr/>
            </p:nvSpPr>
            <p:spPr>
              <a:xfrm>
                <a:off x="646111" y="4688897"/>
                <a:ext cx="3815053" cy="1196161"/>
              </a:xfrm>
              <a:prstGeom prst="rect">
                <a:avLst/>
              </a:prstGeom>
              <a:noFill/>
            </p:spPr>
            <p:txBody>
              <a:bodyPr wrap="square" lIns="0" tIns="0" rIns="0" bIns="0" rtlCol="0">
                <a:spAutoFit/>
              </a:bodyPr>
              <a:lstStyle/>
              <a:p>
                <a:r>
                  <a:rPr lang="en-US" b="1" dirty="0" err="1" smtClean="0">
                    <a:latin typeface="Arial" panose="020B0604020202020204" pitchFamily="34" charset="0"/>
                    <a:cs typeface="Arial" panose="020B0604020202020204" pitchFamily="34" charset="0"/>
                  </a:rPr>
                  <a:t>T_sym</a:t>
                </a:r>
                <a:r>
                  <a:rPr lang="en-US" b="1" dirty="0" smtClean="0">
                    <a:latin typeface="Arial" panose="020B0604020202020204" pitchFamily="34" charset="0"/>
                    <a:cs typeface="Arial" panose="020B0604020202020204" pitchFamily="34" charset="0"/>
                  </a:rPr>
                  <a:t> </a:t>
                </a:r>
                <a:r>
                  <a:rPr lang="en-US" dirty="0" smtClean="0"/>
                  <a:t>=</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sSub>
                                <m:sSubPr>
                                  <m:ctrlPr>
                                    <a:rPr lang="en-US" i="1"/>
                                  </m:ctrlPr>
                                </m:sSubPr>
                                <m:e>
                                  <m:r>
                                    <a:rPr lang="es-AR" i="1"/>
                                    <m:t>𝑛𝑥</m:t>
                                  </m:r>
                                </m:e>
                                <m:sub>
                                  <m:d>
                                    <m:dPr>
                                      <m:ctrlPr>
                                        <a:rPr lang="en-US" i="1"/>
                                      </m:ctrlPr>
                                    </m:dPr>
                                    <m:e>
                                      <m:r>
                                        <a:rPr lang="es-AR" i="1"/>
                                        <m:t>𝑞</m:t>
                                      </m:r>
                                    </m:e>
                                  </m:d>
                                </m:sub>
                              </m:sSub>
                            </m:e>
                            <m:e>
                              <m:sSub>
                                <m:sSubPr>
                                  <m:ctrlPr>
                                    <a:rPr lang="en-US" i="1"/>
                                  </m:ctrlPr>
                                </m:sSubPr>
                                <m:e>
                                  <m:r>
                                    <a:rPr lang="en-US" b="0" i="1" smtClean="0">
                                      <a:latin typeface="Cambria Math" panose="02040503050406030204" pitchFamily="18" charset="0"/>
                                    </a:rPr>
                                    <m:t>𝑚</m:t>
                                  </m:r>
                                  <m:r>
                                    <a:rPr lang="es-AR" i="1"/>
                                    <m:t>𝑥</m:t>
                                  </m:r>
                                </m:e>
                                <m:sub>
                                  <m:d>
                                    <m:dPr>
                                      <m:ctrlPr>
                                        <a:rPr lang="en-US" i="1"/>
                                      </m:ctrlPr>
                                    </m:dPr>
                                    <m:e>
                                      <m:r>
                                        <a:rPr lang="es-AR" i="1"/>
                                        <m:t>𝑞</m:t>
                                      </m:r>
                                    </m:e>
                                  </m:d>
                                </m:sub>
                              </m:sSub>
                            </m:e>
                            <m:e>
                              <m:m>
                                <m:mPr>
                                  <m:mcs>
                                    <m:mc>
                                      <m:mcPr>
                                        <m:count m:val="2"/>
                                        <m:mcJc m:val="center"/>
                                      </m:mcPr>
                                    </m:mc>
                                  </m:mcs>
                                  <m:ctrlPr>
                                    <a:rPr lang="en-US" i="1" smtClean="0">
                                      <a:latin typeface="Cambria Math" panose="02040503050406030204" pitchFamily="18" charset="0"/>
                                    </a:rPr>
                                  </m:ctrlPr>
                                </m:mPr>
                                <m:mr>
                                  <m:e>
                                    <m:sSub>
                                      <m:sSubPr>
                                        <m:ctrlPr>
                                          <a:rPr lang="en-US" i="1"/>
                                        </m:ctrlPr>
                                      </m:sSubPr>
                                      <m:e>
                                        <m:r>
                                          <a:rPr lang="en-US" b="0" i="1" smtClean="0">
                                            <a:latin typeface="Cambria Math" panose="02040503050406030204" pitchFamily="18" charset="0"/>
                                          </a:rPr>
                                          <m:t>𝑘</m:t>
                                        </m:r>
                                        <m:r>
                                          <a:rPr lang="es-AR" i="1"/>
                                          <m:t>𝑥</m:t>
                                        </m:r>
                                      </m:e>
                                      <m:sub>
                                        <m:d>
                                          <m:dPr>
                                            <m:ctrlPr>
                                              <a:rPr lang="en-US" i="1"/>
                                            </m:ctrlPr>
                                          </m:dPr>
                                          <m:e>
                                            <m:r>
                                              <a:rPr lang="es-AR" i="1"/>
                                              <m:t>𝑞</m:t>
                                            </m:r>
                                          </m:e>
                                        </m:d>
                                      </m:sub>
                                    </m:sSub>
                                  </m:e>
                                  <m:e>
                                    <m:sSub>
                                      <m:sSubPr>
                                        <m:ctrlPr>
                                          <a:rPr lang="en-US" i="1"/>
                                        </m:ctrlPr>
                                      </m:sSubPr>
                                      <m:e>
                                        <m:r>
                                          <a:rPr lang="es-AR" i="1"/>
                                          <m:t>𝑥</m:t>
                                        </m:r>
                                      </m:e>
                                      <m:sub>
                                        <m:d>
                                          <m:dPr>
                                            <m:ctrlPr>
                                              <a:rPr lang="en-US" i="1"/>
                                            </m:ctrlPr>
                                          </m:dPr>
                                          <m:e>
                                            <m:r>
                                              <a:rPr lang="es-AR" i="1"/>
                                              <m:t>𝑞</m:t>
                                            </m:r>
                                          </m:e>
                                        </m:d>
                                      </m:sub>
                                    </m:sSub>
                                  </m:e>
                                </m:mr>
                              </m:m>
                            </m:e>
                          </m:mr>
                          <m:mr>
                            <m:e>
                              <m:sSub>
                                <m:sSubPr>
                                  <m:ctrlPr>
                                    <a:rPr lang="en-US" i="1"/>
                                  </m:ctrlPr>
                                </m:sSubPr>
                                <m:e>
                                  <m:r>
                                    <a:rPr lang="es-AR" i="1"/>
                                    <m:t>𝑛</m:t>
                                  </m:r>
                                  <m:r>
                                    <a:rPr lang="en-US" b="0" i="1" smtClean="0">
                                      <a:latin typeface="Cambria Math" panose="02040503050406030204" pitchFamily="18" charset="0"/>
                                    </a:rPr>
                                    <m:t>𝑦</m:t>
                                  </m:r>
                                </m:e>
                                <m:sub>
                                  <m:d>
                                    <m:dPr>
                                      <m:ctrlPr>
                                        <a:rPr lang="en-US" i="1"/>
                                      </m:ctrlPr>
                                    </m:dPr>
                                    <m:e>
                                      <m:r>
                                        <a:rPr lang="es-AR" i="1"/>
                                        <m:t>𝑞</m:t>
                                      </m:r>
                                    </m:e>
                                  </m:d>
                                </m:sub>
                              </m:sSub>
                            </m:e>
                            <m:e>
                              <m:sSub>
                                <m:sSubPr>
                                  <m:ctrlPr>
                                    <a:rPr lang="en-US" i="1"/>
                                  </m:ctrlPr>
                                </m:sSubPr>
                                <m:e>
                                  <m:r>
                                    <a:rPr lang="en-US" b="0" i="1" smtClean="0">
                                      <a:latin typeface="Cambria Math" panose="02040503050406030204" pitchFamily="18" charset="0"/>
                                    </a:rPr>
                                    <m:t>𝑚𝑦</m:t>
                                  </m:r>
                                </m:e>
                                <m:sub>
                                  <m:d>
                                    <m:dPr>
                                      <m:ctrlPr>
                                        <a:rPr lang="en-US" i="1"/>
                                      </m:ctrlPr>
                                    </m:dPr>
                                    <m:e>
                                      <m:r>
                                        <a:rPr lang="es-AR" i="1"/>
                                        <m:t>𝑞</m:t>
                                      </m:r>
                                    </m:e>
                                  </m:d>
                                </m:sub>
                              </m:sSub>
                            </m:e>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r>
                                          <a:rPr lang="en-US" b="0" i="1" smtClean="0">
                                            <a:latin typeface="Cambria Math" panose="02040503050406030204" pitchFamily="18" charset="0"/>
                                          </a:rPr>
                                          <m:t>𝑦</m:t>
                                        </m:r>
                                      </m:e>
                                      <m:sub>
                                        <m:d>
                                          <m:dPr>
                                            <m:ctrlPr>
                                              <a:rPr lang="en-US" i="1">
                                                <a:latin typeface="Cambria Math" panose="02040503050406030204" pitchFamily="18" charset="0"/>
                                              </a:rPr>
                                            </m:ctrlPr>
                                          </m:dPr>
                                          <m:e>
                                            <m:r>
                                              <a:rPr lang="es-AR" i="1">
                                                <a:latin typeface="Cambria Math" panose="02040503050406030204" pitchFamily="18" charset="0"/>
                                              </a:rPr>
                                              <m:t>𝑞</m:t>
                                            </m:r>
                                          </m:e>
                                        </m:d>
                                      </m:sub>
                                    </m:sSub>
                                  </m:e>
                                  <m:e>
                                    <m:sSub>
                                      <m:sSubPr>
                                        <m:ctrlPr>
                                          <a:rPr lang="en-US" i="1"/>
                                        </m:ctrlPr>
                                      </m:sSubPr>
                                      <m:e>
                                        <m:r>
                                          <a:rPr lang="es-AR" i="1"/>
                                          <m:t>𝑦</m:t>
                                        </m:r>
                                      </m:e>
                                      <m:sub>
                                        <m:d>
                                          <m:dPr>
                                            <m:ctrlPr>
                                              <a:rPr lang="en-US" i="1"/>
                                            </m:ctrlPr>
                                          </m:dPr>
                                          <m:e>
                                            <m:r>
                                              <a:rPr lang="es-AR" i="1"/>
                                              <m:t>𝑞</m:t>
                                            </m:r>
                                          </m:e>
                                        </m:d>
                                      </m:sub>
                                    </m:sSub>
                                  </m:e>
                                </m:mr>
                              </m:m>
                            </m:e>
                          </m:mr>
                          <m:mr>
                            <m:e>
                              <m:m>
                                <m:mPr>
                                  <m:mcs>
                                    <m:mc>
                                      <m:mcPr>
                                        <m:count m:val="1"/>
                                        <m:mcJc m:val="center"/>
                                      </m:mcPr>
                                    </m:mc>
                                  </m:mcs>
                                  <m:ctrlPr>
                                    <a:rPr lang="en-US" i="1" smtClean="0">
                                      <a:latin typeface="Cambria Math" panose="02040503050406030204" pitchFamily="18" charset="0"/>
                                    </a:rPr>
                                  </m:ctrlPr>
                                </m:mPr>
                                <m:mr>
                                  <m:e>
                                    <m:sSub>
                                      <m:sSubPr>
                                        <m:ctrlPr>
                                          <a:rPr lang="en-US" i="1"/>
                                        </m:ctrlPr>
                                      </m:sSubPr>
                                      <m:e>
                                        <m:r>
                                          <a:rPr lang="es-AR" i="1"/>
                                          <m:t>𝑛</m:t>
                                        </m:r>
                                        <m:r>
                                          <a:rPr lang="en-US" b="0" i="1" smtClean="0">
                                            <a:latin typeface="Cambria Math" panose="02040503050406030204" pitchFamily="18" charset="0"/>
                                          </a:rPr>
                                          <m:t>𝑧</m:t>
                                        </m:r>
                                      </m:e>
                                      <m:sub>
                                        <m:d>
                                          <m:dPr>
                                            <m:ctrlPr>
                                              <a:rPr lang="en-US" i="1"/>
                                            </m:ctrlPr>
                                          </m:dPr>
                                          <m:e>
                                            <m:r>
                                              <a:rPr lang="es-AR" i="1"/>
                                              <m:t>𝑞</m:t>
                                            </m:r>
                                          </m:e>
                                        </m:d>
                                      </m:sub>
                                    </m:sSub>
                                  </m:e>
                                </m:mr>
                                <m:mr>
                                  <m:e>
                                    <m:r>
                                      <a:rPr lang="en-US" b="0" i="1" smtClean="0">
                                        <a:latin typeface="Cambria Math" panose="02040503050406030204" pitchFamily="18" charset="0"/>
                                      </a:rPr>
                                      <m:t>0</m:t>
                                    </m:r>
                                  </m:e>
                                </m:mr>
                              </m:m>
                            </m:e>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r>
                                          <a:rPr lang="en-US" b="0" i="1" smtClean="0">
                                            <a:latin typeface="Cambria Math" panose="02040503050406030204" pitchFamily="18" charset="0"/>
                                          </a:rPr>
                                          <m:t>𝑧</m:t>
                                        </m:r>
                                      </m:e>
                                      <m:sub>
                                        <m:d>
                                          <m:dPr>
                                            <m:ctrlPr>
                                              <a:rPr lang="en-US" i="1">
                                                <a:latin typeface="Cambria Math" panose="02040503050406030204" pitchFamily="18" charset="0"/>
                                              </a:rPr>
                                            </m:ctrlPr>
                                          </m:dPr>
                                          <m:e>
                                            <m:r>
                                              <a:rPr lang="es-AR" i="1">
                                                <a:latin typeface="Cambria Math" panose="02040503050406030204" pitchFamily="18" charset="0"/>
                                              </a:rPr>
                                              <m:t>𝑞</m:t>
                                            </m:r>
                                          </m:e>
                                        </m:d>
                                      </m:sub>
                                    </m:sSub>
                                  </m:e>
                                </m:mr>
                                <m:mr>
                                  <m:e>
                                    <m:r>
                                      <a:rPr lang="en-US" b="0" i="1" smtClean="0">
                                        <a:latin typeface="Cambria Math" panose="02040503050406030204" pitchFamily="18" charset="0"/>
                                      </a:rPr>
                                      <m:t>0</m:t>
                                    </m:r>
                                  </m:e>
                                </m:mr>
                              </m:m>
                            </m:e>
                            <m:e>
                              <m:m>
                                <m:mPr>
                                  <m:mcs>
                                    <m:mc>
                                      <m:mcPr>
                                        <m:count m:val="1"/>
                                        <m:mcJc m:val="center"/>
                                      </m:mcPr>
                                    </m:mc>
                                  </m:mcs>
                                  <m:ctrlPr>
                                    <a:rPr lang="en-US" i="1" smtClean="0">
                                      <a:latin typeface="Cambria Math" panose="02040503050406030204" pitchFamily="18" charset="0"/>
                                    </a:rPr>
                                  </m:ctrlPr>
                                </m:mPr>
                                <m:mr>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r>
                                                <a:rPr lang="en-US" b="0" i="1" smtClean="0">
                                                  <a:latin typeface="Cambria Math" panose="02040503050406030204" pitchFamily="18" charset="0"/>
                                                </a:rPr>
                                                <m:t>𝑧</m:t>
                                              </m:r>
                                            </m:e>
                                            <m:sub>
                                              <m:d>
                                                <m:dPr>
                                                  <m:ctrlPr>
                                                    <a:rPr lang="en-US" i="1">
                                                      <a:latin typeface="Cambria Math" panose="02040503050406030204" pitchFamily="18" charset="0"/>
                                                    </a:rPr>
                                                  </m:ctrlPr>
                                                </m:dPr>
                                                <m:e>
                                                  <m:r>
                                                    <a:rPr lang="es-AR" i="1">
                                                      <a:latin typeface="Cambria Math" panose="02040503050406030204" pitchFamily="18" charset="0"/>
                                                    </a:rPr>
                                                    <m:t>𝑞</m:t>
                                                  </m:r>
                                                </m:e>
                                              </m:d>
                                            </m:sub>
                                          </m:sSub>
                                        </m:e>
                                        <m:e>
                                          <m:sSub>
                                            <m:sSubPr>
                                              <m:ctrlPr>
                                                <a:rPr lang="en-US" i="1"/>
                                              </m:ctrlPr>
                                            </m:sSubPr>
                                            <m:e>
                                              <m:r>
                                                <a:rPr lang="es-AR" i="1"/>
                                                <m:t>𝑧</m:t>
                                              </m:r>
                                            </m:e>
                                            <m:sub>
                                              <m:d>
                                                <m:dPr>
                                                  <m:ctrlPr>
                                                    <a:rPr lang="en-US" i="1"/>
                                                  </m:ctrlPr>
                                                </m:dPr>
                                                <m:e>
                                                  <m:r>
                                                    <a:rPr lang="es-AR" i="1"/>
                                                    <m:t>𝑞</m:t>
                                                  </m:r>
                                                </m:e>
                                              </m:d>
                                            </m:sub>
                                          </m:sSub>
                                        </m:e>
                                      </m:mr>
                                    </m:m>
                                  </m:e>
                                </m:mr>
                                <m:m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1</m:t>
                                          </m:r>
                                        </m:e>
                                      </m:mr>
                                    </m:m>
                                  </m:e>
                                </m:mr>
                              </m:m>
                            </m:e>
                          </m:mr>
                        </m:m>
                      </m:e>
                    </m:d>
                  </m:oMath>
                </a14:m>
                <a:endParaRPr lang="en-US" dirty="0"/>
              </a:p>
            </p:txBody>
          </p:sp>
        </mc:Choice>
        <mc:Fallback>
          <p:sp>
            <p:nvSpPr>
              <p:cNvPr id="5" name="CuadroTexto 4"/>
              <p:cNvSpPr txBox="1">
                <a:spLocks noRot="1" noChangeAspect="1" noMove="1" noResize="1" noEditPoints="1" noAdjustHandles="1" noChangeArrowheads="1" noChangeShapeType="1" noTextEdit="1"/>
              </p:cNvSpPr>
              <p:nvPr/>
            </p:nvSpPr>
            <p:spPr>
              <a:xfrm>
                <a:off x="646111" y="4688897"/>
                <a:ext cx="3815053" cy="1196161"/>
              </a:xfrm>
              <a:prstGeom prst="rect">
                <a:avLst/>
              </a:prstGeom>
              <a:blipFill>
                <a:blip r:embed="rId2"/>
                <a:stretch>
                  <a:fillRect l="-38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uadroTexto 6"/>
              <p:cNvSpPr txBox="1"/>
              <p:nvPr/>
            </p:nvSpPr>
            <p:spPr>
              <a:xfrm>
                <a:off x="4682836" y="4509893"/>
                <a:ext cx="7079673" cy="1477328"/>
              </a:xfrm>
              <a:prstGeom prst="rect">
                <a:avLst/>
              </a:prstGeom>
              <a:noFill/>
            </p:spPr>
            <p:txBody>
              <a:bodyPr wrap="square" rtlCol="0">
                <a:spAutoFit/>
              </a:bodyPr>
              <a:lstStyle/>
              <a:p>
                <a:r>
                  <a:rPr lang="en-US" b="0" dirty="0" smtClean="0"/>
                  <a:t>Where </a:t>
                </a:r>
                <a14:m>
                  <m:oMath xmlns:m="http://schemas.openxmlformats.org/officeDocument/2006/math">
                    <m:r>
                      <a:rPr lang="es-AR" i="1" smtClean="0">
                        <a:latin typeface="Cambria Math" panose="02040503050406030204" pitchFamily="18" charset="0"/>
                      </a:rPr>
                      <m:t>𝑥</m:t>
                    </m:r>
                  </m:oMath>
                </a14:m>
                <a:r>
                  <a:rPr lang="en-US" b="0" dirty="0" smtClean="0"/>
                  <a:t>,</a:t>
                </a:r>
                <a:r>
                  <a:rPr lang="en-US" dirty="0" smtClean="0"/>
                  <a:t> </a:t>
                </a:r>
                <a14:m>
                  <m:oMath xmlns:m="http://schemas.openxmlformats.org/officeDocument/2006/math">
                    <m:r>
                      <a:rPr lang="es-AR" i="1" smtClean="0">
                        <a:latin typeface="Cambria Math" panose="02040503050406030204" pitchFamily="18" charset="0"/>
                      </a:rPr>
                      <m:t>𝑦</m:t>
                    </m:r>
                  </m:oMath>
                </a14:m>
                <a:r>
                  <a:rPr lang="en-US" b="0" dirty="0" smtClean="0"/>
                  <a:t> and </a:t>
                </a:r>
                <a14:m>
                  <m:oMath xmlns:m="http://schemas.openxmlformats.org/officeDocument/2006/math">
                    <m:r>
                      <a:rPr lang="es-AR" i="1" smtClean="0">
                        <a:latin typeface="Cambria Math" panose="02040503050406030204" pitchFamily="18" charset="0"/>
                      </a:rPr>
                      <m:t>𝑧</m:t>
                    </m:r>
                  </m:oMath>
                </a14:m>
                <a:r>
                  <a:rPr lang="en-US" b="0" dirty="0" smtClean="0"/>
                  <a:t> are the coordinates of the end-effector of the tool </a:t>
                </a:r>
              </a:p>
              <a:p>
                <a:r>
                  <a:rPr lang="en-US" b="0" dirty="0" smtClean="0"/>
                  <a:t>Were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smtClean="0"/>
                  <a:t> and k  are the axis of the coordinated system on the tool </a:t>
                </a:r>
                <a:r>
                  <a:rPr lang="en-US" dirty="0" smtClean="0"/>
                  <a:t>expressed in the external coordinated system (that’s why </a:t>
                </a:r>
                <a:r>
                  <a:rPr lang="en-US" dirty="0" smtClean="0"/>
                  <a:t>each one</a:t>
                </a:r>
                <a:r>
                  <a:rPr lang="en-US" dirty="0" smtClean="0"/>
                  <a:t> has 3 components). </a:t>
                </a:r>
                <a:endParaRPr lang="en-US" dirty="0" smtClean="0"/>
              </a:p>
            </p:txBody>
          </p:sp>
        </mc:Choice>
        <mc:Fallback>
          <p:sp>
            <p:nvSpPr>
              <p:cNvPr id="7" name="CuadroTexto 6"/>
              <p:cNvSpPr txBox="1">
                <a:spLocks noRot="1" noChangeAspect="1" noMove="1" noResize="1" noEditPoints="1" noAdjustHandles="1" noChangeArrowheads="1" noChangeShapeType="1" noTextEdit="1"/>
              </p:cNvSpPr>
              <p:nvPr/>
            </p:nvSpPr>
            <p:spPr>
              <a:xfrm>
                <a:off x="4682836" y="4509893"/>
                <a:ext cx="7079673" cy="1477328"/>
              </a:xfrm>
              <a:prstGeom prst="rect">
                <a:avLst/>
              </a:prstGeom>
              <a:blipFill>
                <a:blip r:embed="rId3"/>
                <a:stretch>
                  <a:fillRect l="-688"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2235960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Inverse kinematic</a:t>
            </a:r>
            <a:endParaRPr lang="en-US" dirty="0"/>
          </a:p>
        </p:txBody>
      </p:sp>
      <p:sp>
        <p:nvSpPr>
          <p:cNvPr id="3" name="Marcador de contenido 2"/>
          <p:cNvSpPr>
            <a:spLocks noGrp="1"/>
          </p:cNvSpPr>
          <p:nvPr>
            <p:ph idx="1"/>
          </p:nvPr>
        </p:nvSpPr>
        <p:spPr>
          <a:xfrm>
            <a:off x="0" y="1382194"/>
            <a:ext cx="12192001" cy="3120533"/>
          </a:xfrm>
        </p:spPr>
        <p:txBody>
          <a:bodyPr>
            <a:normAutofit lnSpcReduction="10000"/>
          </a:bodyPr>
          <a:lstStyle/>
          <a:p>
            <a:r>
              <a:rPr lang="en-US" dirty="0" smtClean="0"/>
              <a:t>The inverse kinematic problem answers a different question: what are the joint coordinates that I need if I want to position and orientate my tool in a desired way?</a:t>
            </a:r>
          </a:p>
          <a:p>
            <a:r>
              <a:rPr lang="en-US" dirty="0" smtClean="0"/>
              <a:t>To solve this problem we </a:t>
            </a:r>
            <a:r>
              <a:rPr lang="en-US" dirty="0" err="1" smtClean="0"/>
              <a:t>choosed</a:t>
            </a:r>
            <a:r>
              <a:rPr lang="en-US" dirty="0" smtClean="0"/>
              <a:t> to use our own method inspired on the </a:t>
            </a:r>
            <a:r>
              <a:rPr lang="en-US" b="1" dirty="0" smtClean="0"/>
              <a:t>gradient descent method  </a:t>
            </a:r>
            <a:r>
              <a:rPr lang="en-US" dirty="0" smtClean="0"/>
              <a:t>usually used in machine learning and AI. So we will solve this problem on three steps.</a:t>
            </a:r>
          </a:p>
          <a:p>
            <a:r>
              <a:rPr lang="en-US" b="1" dirty="0" smtClean="0"/>
              <a:t>1.</a:t>
            </a:r>
            <a:r>
              <a:rPr lang="en-US" dirty="0" smtClean="0"/>
              <a:t>We find an error function </a:t>
            </a:r>
            <a:r>
              <a:rPr lang="en-US" b="1" dirty="0" smtClean="0"/>
              <a:t>J</a:t>
            </a:r>
            <a:r>
              <a:rPr lang="en-US" dirty="0" smtClean="0"/>
              <a:t> (a symbolic one) that can tell us how far is the robot from our desired position and orientation</a:t>
            </a:r>
          </a:p>
          <a:p>
            <a:r>
              <a:rPr lang="en-US" b="1" dirty="0" smtClean="0"/>
              <a:t>2. </a:t>
            </a:r>
            <a:r>
              <a:rPr lang="en-US" dirty="0" smtClean="0"/>
              <a:t>We calculate its gradient</a:t>
            </a:r>
          </a:p>
          <a:p>
            <a:r>
              <a:rPr lang="en-US" b="1" dirty="0" smtClean="0"/>
              <a:t>3.</a:t>
            </a:r>
            <a:r>
              <a:rPr lang="en-US" dirty="0" smtClean="0"/>
              <a:t>From a seed vector q0 we iterate and actualize its value on the direction of its gradient until convergence.</a:t>
            </a:r>
            <a:endParaRPr lang="en-US" b="1" dirty="0" smtClean="0"/>
          </a:p>
          <a:p>
            <a:endParaRPr lang="en-US" b="1" dirty="0" smtClean="0"/>
          </a:p>
        </p:txBody>
      </p:sp>
      <p:pic>
        <p:nvPicPr>
          <p:cNvPr id="5" name="Marcador de contenido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053" y="4277474"/>
            <a:ext cx="4256862" cy="2309457"/>
          </a:xfrm>
          <a:prstGeom prst="rect">
            <a:avLst/>
          </a:prstGeom>
        </p:spPr>
      </p:pic>
      <p:pic>
        <p:nvPicPr>
          <p:cNvPr id="1026" name="Picture 2" descr="Gradient Descent: All You Need to Know | Hacker 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2488" y="4651210"/>
            <a:ext cx="3622778" cy="178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44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148" y="272609"/>
            <a:ext cx="9404723" cy="905027"/>
          </a:xfrm>
        </p:spPr>
        <p:txBody>
          <a:bodyPr/>
          <a:lstStyle/>
          <a:p>
            <a:r>
              <a:rPr lang="en-US" dirty="0" smtClean="0"/>
              <a:t>How to find J? </a:t>
            </a:r>
            <a:endParaRPr lang="en-US" dirty="0"/>
          </a:p>
        </p:txBody>
      </p:sp>
      <p:sp>
        <p:nvSpPr>
          <p:cNvPr id="3" name="Marcador de contenido 2"/>
          <p:cNvSpPr>
            <a:spLocks noGrp="1"/>
          </p:cNvSpPr>
          <p:nvPr>
            <p:ph idx="1"/>
          </p:nvPr>
        </p:nvSpPr>
        <p:spPr>
          <a:xfrm>
            <a:off x="452148" y="1177637"/>
            <a:ext cx="10963997" cy="1510146"/>
          </a:xfrm>
        </p:spPr>
        <p:txBody>
          <a:bodyPr/>
          <a:lstStyle/>
          <a:p>
            <a:r>
              <a:rPr lang="en-US" dirty="0" smtClean="0"/>
              <a:t>So as we already have an expression of the position and orientation of our end-effector (found on the direct kinematic problem) it would be very reasonable to think our error function J as the quadratic difference between the desired position-orientation and the elements of </a:t>
            </a:r>
            <a:r>
              <a:rPr lang="en-US" b="1" dirty="0" err="1" smtClean="0">
                <a:latin typeface="Arial" panose="020B0604020202020204" pitchFamily="34" charset="0"/>
                <a:cs typeface="Arial" panose="020B0604020202020204" pitchFamily="34" charset="0"/>
              </a:rPr>
              <a:t>T_sym</a:t>
            </a:r>
            <a:r>
              <a:rPr lang="en-US" b="1" dirty="0" smtClean="0">
                <a:latin typeface="Arial" panose="020B0604020202020204" pitchFamily="34" charset="0"/>
                <a:cs typeface="Arial" panose="020B0604020202020204" pitchFamily="34" charset="0"/>
              </a:rPr>
              <a:t> (symbolic transformation).</a:t>
            </a:r>
            <a:endParaRPr lang="en-US" dirty="0"/>
          </a:p>
        </p:txBody>
      </p:sp>
      <p:sp>
        <p:nvSpPr>
          <p:cNvPr id="4" name="CuadroTexto 3"/>
          <p:cNvSpPr txBox="1"/>
          <p:nvPr/>
        </p:nvSpPr>
        <p:spPr>
          <a:xfrm>
            <a:off x="452148" y="5561287"/>
            <a:ext cx="10811597" cy="923330"/>
          </a:xfrm>
          <a:prstGeom prst="rect">
            <a:avLst/>
          </a:prstGeom>
          <a:noFill/>
        </p:spPr>
        <p:txBody>
          <a:bodyPr wrap="square" rtlCol="0">
            <a:spAutoFit/>
          </a:bodyPr>
          <a:lstStyle/>
          <a:p>
            <a:r>
              <a:rPr lang="en-US" dirty="0" smtClean="0"/>
              <a:t>In a 6 DOF robot, all the elements of the </a:t>
            </a:r>
            <a:r>
              <a:rPr lang="en-US" b="1" dirty="0" err="1" smtClean="0">
                <a:latin typeface="Arial" panose="020B0604020202020204" pitchFamily="34" charset="0"/>
                <a:cs typeface="Arial" panose="020B0604020202020204" pitchFamily="34" charset="0"/>
              </a:rPr>
              <a:t>T_sym</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matrix must be included on the J function but since in our application (because we cant roll) we can only orientate  our longitudinal axis </a:t>
            </a:r>
            <a:r>
              <a:rPr lang="en-US" b="1" dirty="0" smtClean="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W</a:t>
            </a:r>
            <a:r>
              <a:rPr lang="en-US" dirty="0" smtClean="0">
                <a:latin typeface="Arial" panose="020B0604020202020204" pitchFamily="34" charset="0"/>
                <a:cs typeface="Arial" panose="020B0604020202020204" pitchFamily="34" charset="0"/>
              </a:rPr>
              <a:t>e don’t need to include the other terms.</a:t>
            </a:r>
            <a:endParaRPr lang="en-US" dirty="0" smtClean="0"/>
          </a:p>
        </p:txBody>
      </p:sp>
      <mc:AlternateContent xmlns:mc="http://schemas.openxmlformats.org/markup-compatibility/2006">
        <mc:Choice xmlns:a14="http://schemas.microsoft.com/office/drawing/2010/main" Requires="a14">
          <p:sp>
            <p:nvSpPr>
              <p:cNvPr id="5" name="Rectángulo 4"/>
              <p:cNvSpPr/>
              <p:nvPr/>
            </p:nvSpPr>
            <p:spPr>
              <a:xfrm>
                <a:off x="0" y="4116841"/>
                <a:ext cx="12288982" cy="423193"/>
              </a:xfrm>
              <a:prstGeom prst="rect">
                <a:avLst/>
              </a:prstGeom>
            </p:spPr>
            <p:txBody>
              <a:bodyPr wrap="square">
                <a:spAutoFit/>
              </a:bodyPr>
              <a:lstStyle/>
              <a:p>
                <a:pPr algn="ctr">
                  <a:lnSpc>
                    <a:spcPct val="107000"/>
                  </a:lnSpc>
                  <a:spcAft>
                    <a:spcPts val="800"/>
                  </a:spcAft>
                </a:pPr>
                <a:r>
                  <a:rPr lang="en-US" dirty="0">
                    <a:latin typeface="Book Antiqua" panose="02040602050305030304" pitchFamily="18" charset="0"/>
                    <a:ea typeface="Calibri" panose="020F0502020204030204" pitchFamily="34" charset="0"/>
                    <a:cs typeface="Times New Roman" panose="02020603050405020304" pitchFamily="18" charset="0"/>
                  </a:rPr>
                  <a:t> </a:t>
                </a:r>
                <a:r>
                  <a:rPr lang="en-US" dirty="0" smtClean="0">
                    <a:latin typeface="Book Antiqua" panose="02040602050305030304" pitchFamily="18" charset="0"/>
                    <a:ea typeface="Calibri" panose="020F0502020204030204" pitchFamily="34" charset="0"/>
                    <a:cs typeface="Times New Roman" panose="02020603050405020304" pitchFamily="18" charset="0"/>
                  </a:rPr>
                  <a:t>J(q)</a:t>
                </a:r>
                <a14:m>
                  <m:oMath xmlns:m="http://schemas.openxmlformats.org/officeDocument/2006/math">
                    <m:r>
                      <a:rPr lang="es-AR"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𝑥</m:t>
                            </m:r>
                          </m:e>
                          <m:sub>
                            <m:r>
                              <a:rPr lang="es-AR" i="1">
                                <a:latin typeface="Cambria Math" panose="02040503050406030204" pitchFamily="18" charset="0"/>
                                <a:ea typeface="Calibri" panose="020F0502020204030204" pitchFamily="34" charset="0"/>
                                <a:cs typeface="Times New Roman" panose="02020603050405020304" pitchFamily="18" charset="0"/>
                              </a:rPr>
                              <m:t>𝑑</m:t>
                            </m:r>
                          </m:sub>
                        </m:sSub>
                        <m:r>
                          <a:rPr lang="es-AR"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𝑥</m:t>
                            </m:r>
                          </m:e>
                          <m: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s-AR" i="1">
                                    <a:latin typeface="Cambria Math" panose="02040503050406030204" pitchFamily="18" charset="0"/>
                                    <a:ea typeface="Calibri" panose="020F0502020204030204" pitchFamily="34" charset="0"/>
                                    <a:cs typeface="Times New Roman" panose="02020603050405020304" pitchFamily="18" charset="0"/>
                                  </a:rPr>
                                  <m:t>𝑞</m:t>
                                </m:r>
                              </m:e>
                            </m:d>
                          </m:sub>
                        </m:sSub>
                        <m:r>
                          <a:rPr lang="es-AR" i="1">
                            <a:latin typeface="Cambria Math" panose="02040503050406030204" pitchFamily="18" charset="0"/>
                            <a:ea typeface="Calibri" panose="020F0502020204030204" pitchFamily="34" charset="0"/>
                            <a:cs typeface="Times New Roman" panose="02020603050405020304" pitchFamily="18" charset="0"/>
                          </a:rPr>
                          <m:t>)</m:t>
                        </m:r>
                      </m:e>
                      <m:sup>
                        <m:r>
                          <a:rPr lang="es-AR" i="1">
                            <a:latin typeface="Cambria Math" panose="02040503050406030204" pitchFamily="18" charset="0"/>
                            <a:ea typeface="Calibri" panose="020F0502020204030204" pitchFamily="34" charset="0"/>
                            <a:cs typeface="Times New Roman" panose="02020603050405020304" pitchFamily="18" charset="0"/>
                          </a:rPr>
                          <m:t>2</m:t>
                        </m:r>
                      </m:sup>
                    </m:sSup>
                    <m:r>
                      <a:rPr lang="es-AR"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𝑦</m:t>
                            </m:r>
                          </m:e>
                          <m:sub>
                            <m:r>
                              <a:rPr lang="es-AR" i="1">
                                <a:latin typeface="Cambria Math" panose="02040503050406030204" pitchFamily="18" charset="0"/>
                                <a:ea typeface="Calibri" panose="020F0502020204030204" pitchFamily="34" charset="0"/>
                                <a:cs typeface="Times New Roman" panose="02020603050405020304" pitchFamily="18" charset="0"/>
                              </a:rPr>
                              <m:t>𝑑</m:t>
                            </m:r>
                          </m:sub>
                        </m:sSub>
                        <m:r>
                          <a:rPr lang="es-AR"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𝑦</m:t>
                            </m:r>
                          </m:e>
                          <m: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s-AR" i="1">
                                    <a:latin typeface="Cambria Math" panose="02040503050406030204" pitchFamily="18" charset="0"/>
                                    <a:ea typeface="Calibri" panose="020F0502020204030204" pitchFamily="34" charset="0"/>
                                    <a:cs typeface="Times New Roman" panose="02020603050405020304" pitchFamily="18" charset="0"/>
                                  </a:rPr>
                                  <m:t>𝑞</m:t>
                                </m:r>
                              </m:e>
                            </m:d>
                          </m:sub>
                        </m:sSub>
                        <m:r>
                          <a:rPr lang="es-AR" i="1">
                            <a:latin typeface="Cambria Math" panose="02040503050406030204" pitchFamily="18" charset="0"/>
                            <a:ea typeface="Calibri" panose="020F0502020204030204" pitchFamily="34" charset="0"/>
                            <a:cs typeface="Times New Roman" panose="02020603050405020304" pitchFamily="18" charset="0"/>
                          </a:rPr>
                          <m:t>)</m:t>
                        </m:r>
                      </m:e>
                      <m:sup>
                        <m:r>
                          <a:rPr lang="es-AR" i="1">
                            <a:latin typeface="Cambria Math" panose="02040503050406030204" pitchFamily="18" charset="0"/>
                            <a:ea typeface="Calibri" panose="020F0502020204030204" pitchFamily="34" charset="0"/>
                            <a:cs typeface="Times New Roman" panose="02020603050405020304" pitchFamily="18" charset="0"/>
                          </a:rPr>
                          <m:t>2</m:t>
                        </m:r>
                      </m:sup>
                    </m:sSup>
                    <m:r>
                      <a:rPr lang="es-AR"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𝑧</m:t>
                            </m:r>
                          </m:e>
                          <m:sub>
                            <m:r>
                              <a:rPr lang="es-AR" i="1">
                                <a:latin typeface="Cambria Math" panose="02040503050406030204" pitchFamily="18" charset="0"/>
                                <a:ea typeface="Calibri" panose="020F0502020204030204" pitchFamily="34" charset="0"/>
                                <a:cs typeface="Times New Roman" panose="02020603050405020304" pitchFamily="18" charset="0"/>
                              </a:rPr>
                              <m:t>𝑑</m:t>
                            </m:r>
                          </m:sub>
                        </m:sSub>
                        <m:r>
                          <a:rPr lang="es-AR"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𝑧</m:t>
                            </m:r>
                          </m:e>
                          <m: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s-AR" i="1">
                                    <a:latin typeface="Cambria Math" panose="02040503050406030204" pitchFamily="18" charset="0"/>
                                    <a:ea typeface="Calibri" panose="020F0502020204030204" pitchFamily="34" charset="0"/>
                                    <a:cs typeface="Times New Roman" panose="02020603050405020304" pitchFamily="18" charset="0"/>
                                  </a:rPr>
                                  <m:t>𝑞</m:t>
                                </m:r>
                              </m:e>
                            </m:d>
                          </m:sub>
                        </m:sSub>
                        <m:r>
                          <a:rPr lang="es-AR" i="1">
                            <a:latin typeface="Cambria Math" panose="02040503050406030204" pitchFamily="18" charset="0"/>
                            <a:ea typeface="Calibri" panose="020F0502020204030204" pitchFamily="34" charset="0"/>
                            <a:cs typeface="Times New Roman" panose="02020603050405020304" pitchFamily="18" charset="0"/>
                          </a:rPr>
                          <m:t>)</m:t>
                        </m:r>
                      </m:e>
                      <m:sup>
                        <m:r>
                          <a:rPr lang="es-AR" i="1">
                            <a:latin typeface="Cambria Math" panose="02040503050406030204" pitchFamily="18" charset="0"/>
                            <a:ea typeface="Calibri" panose="020F0502020204030204" pitchFamily="34" charset="0"/>
                            <a:cs typeface="Times New Roman" panose="02020603050405020304" pitchFamily="18" charset="0"/>
                          </a:rPr>
                          <m:t>2</m:t>
                        </m:r>
                      </m:sup>
                    </m:sSup>
                    <m:r>
                      <a:rPr lang="es-AR"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𝑛𝑥</m:t>
                            </m:r>
                          </m:e>
                          <m:sub>
                            <m:r>
                              <a:rPr lang="es-AR" i="1">
                                <a:latin typeface="Cambria Math" panose="02040503050406030204" pitchFamily="18" charset="0"/>
                                <a:ea typeface="Calibri" panose="020F0502020204030204" pitchFamily="34" charset="0"/>
                                <a:cs typeface="Times New Roman" panose="02020603050405020304" pitchFamily="18" charset="0"/>
                              </a:rPr>
                              <m:t>𝑑</m:t>
                            </m:r>
                          </m:sub>
                        </m:sSub>
                        <m:r>
                          <a:rPr lang="es-AR"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𝑛𝑥</m:t>
                            </m:r>
                          </m:e>
                          <m:sub>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s-AR" i="1">
                                    <a:latin typeface="Cambria Math" panose="02040503050406030204" pitchFamily="18" charset="0"/>
                                    <a:ea typeface="Calibri" panose="020F0502020204030204" pitchFamily="34" charset="0"/>
                                    <a:cs typeface="Times New Roman" panose="02020603050405020304" pitchFamily="18" charset="0"/>
                                  </a:rPr>
                                  <m:t>𝑞</m:t>
                                </m:r>
                              </m:e>
                            </m:d>
                          </m:sub>
                        </m:sSub>
                        <m:r>
                          <a:rPr lang="es-AR" i="1">
                            <a:latin typeface="Cambria Math" panose="02040503050406030204" pitchFamily="18" charset="0"/>
                            <a:ea typeface="Calibri" panose="020F0502020204030204" pitchFamily="34" charset="0"/>
                            <a:cs typeface="Times New Roman" panose="02020603050405020304" pitchFamily="18" charset="0"/>
                          </a:rPr>
                          <m:t>)</m:t>
                        </m:r>
                      </m:e>
                      <m:sup>
                        <m:r>
                          <a:rPr lang="es-AR" i="1">
                            <a:latin typeface="Cambria Math" panose="02040503050406030204" pitchFamily="18" charset="0"/>
                            <a:ea typeface="Calibri" panose="020F0502020204030204" pitchFamily="34" charset="0"/>
                            <a:cs typeface="Times New Roman" panose="02020603050405020304" pitchFamily="18" charset="0"/>
                          </a:rPr>
                          <m:t>2</m:t>
                        </m:r>
                      </m:sup>
                    </m:sSup>
                    <m:r>
                      <a:rPr lang="es-AR"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𝑛𝑦</m:t>
                            </m:r>
                          </m:e>
                          <m:sub>
                            <m:r>
                              <a:rPr lang="es-AR" i="1">
                                <a:latin typeface="Cambria Math" panose="02040503050406030204" pitchFamily="18" charset="0"/>
                                <a:ea typeface="Calibri" panose="020F0502020204030204" pitchFamily="34" charset="0"/>
                                <a:cs typeface="Times New Roman" panose="02020603050405020304" pitchFamily="18" charset="0"/>
                              </a:rPr>
                              <m:t>𝑑</m:t>
                            </m:r>
                          </m:sub>
                        </m:sSub>
                        <m:r>
                          <a:rPr lang="es-AR" i="1">
                            <a:latin typeface="Cambria Math" panose="02040503050406030204" pitchFamily="18" charset="0"/>
                            <a:ea typeface="Calibri" panose="020F0502020204030204" pitchFamily="34" charset="0"/>
                            <a:cs typeface="Times New Roman" panose="02020603050405020304" pitchFamily="18" charset="0"/>
                          </a:rPr>
                          <m:t>−</m:t>
                        </m:r>
                        <m:r>
                          <a:rPr lang="es-AR" i="1">
                            <a:latin typeface="Cambria Math" panose="02040503050406030204" pitchFamily="18" charset="0"/>
                            <a:ea typeface="Calibri" panose="020F0502020204030204" pitchFamily="34" charset="0"/>
                            <a:cs typeface="Times New Roman" panose="02020603050405020304" pitchFamily="18" charset="0"/>
                          </a:rPr>
                          <m:t>𝑛𝑦</m:t>
                        </m:r>
                        <m:r>
                          <a:rPr lang="es-AR" i="1">
                            <a:latin typeface="Cambria Math" panose="02040503050406030204" pitchFamily="18" charset="0"/>
                            <a:ea typeface="Calibri" panose="020F0502020204030204" pitchFamily="34" charset="0"/>
                            <a:cs typeface="Times New Roman" panose="02020603050405020304" pitchFamily="18" charset="0"/>
                          </a:rPr>
                          <m:t>)</m:t>
                        </m:r>
                      </m:e>
                      <m:sup>
                        <m:r>
                          <a:rPr lang="es-AR" i="1">
                            <a:latin typeface="Cambria Math" panose="02040503050406030204" pitchFamily="18" charset="0"/>
                            <a:ea typeface="Calibri" panose="020F0502020204030204" pitchFamily="34" charset="0"/>
                            <a:cs typeface="Times New Roman" panose="02020603050405020304" pitchFamily="18" charset="0"/>
                          </a:rPr>
                          <m:t>2</m:t>
                        </m:r>
                      </m:sup>
                    </m:sSup>
                    <m:r>
                      <a:rPr lang="es-AR" i="1">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𝑛𝑧</m:t>
                            </m:r>
                          </m:e>
                          <m:sub>
                            <m:r>
                              <a:rPr lang="es-AR" i="1">
                                <a:latin typeface="Cambria Math" panose="02040503050406030204" pitchFamily="18" charset="0"/>
                                <a:ea typeface="Calibri" panose="020F0502020204030204" pitchFamily="34" charset="0"/>
                                <a:cs typeface="Times New Roman" panose="02020603050405020304" pitchFamily="18" charset="0"/>
                              </a:rPr>
                              <m:t>𝑑</m:t>
                            </m:r>
                          </m:sub>
                        </m:sSub>
                        <m:r>
                          <a:rPr lang="es-AR"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s-AR" i="1">
                                <a:latin typeface="Cambria Math" panose="02040503050406030204" pitchFamily="18" charset="0"/>
                                <a:ea typeface="Calibri" panose="020F0502020204030204" pitchFamily="34" charset="0"/>
                                <a:cs typeface="Times New Roman" panose="02020603050405020304" pitchFamily="18" charset="0"/>
                              </a:rPr>
                              <m:t>𝑛𝑧</m:t>
                            </m:r>
                          </m:e>
                          <m:sub>
                            <m:r>
                              <a:rPr lang="es-AR" i="1">
                                <a:latin typeface="Cambria Math" panose="02040503050406030204" pitchFamily="18" charset="0"/>
                                <a:ea typeface="Calibri" panose="020F0502020204030204" pitchFamily="34" charset="0"/>
                                <a:cs typeface="Times New Roman" panose="02020603050405020304" pitchFamily="18" charset="0"/>
                              </a:rPr>
                              <m:t>(</m:t>
                            </m:r>
                            <m:r>
                              <a:rPr lang="es-AR" i="1">
                                <a:latin typeface="Cambria Math" panose="02040503050406030204" pitchFamily="18" charset="0"/>
                                <a:ea typeface="Calibri" panose="020F0502020204030204" pitchFamily="34" charset="0"/>
                                <a:cs typeface="Times New Roman" panose="02020603050405020304" pitchFamily="18" charset="0"/>
                              </a:rPr>
                              <m:t>𝑞</m:t>
                            </m:r>
                            <m:r>
                              <a:rPr lang="es-AR" i="1">
                                <a:latin typeface="Cambria Math" panose="02040503050406030204" pitchFamily="18" charset="0"/>
                                <a:ea typeface="Calibri" panose="020F0502020204030204" pitchFamily="34" charset="0"/>
                                <a:cs typeface="Times New Roman" panose="02020603050405020304" pitchFamily="18" charset="0"/>
                              </a:rPr>
                              <m:t>)</m:t>
                            </m:r>
                          </m:sub>
                        </m:sSub>
                        <m:r>
                          <a:rPr lang="es-AR" i="1">
                            <a:latin typeface="Cambria Math" panose="02040503050406030204" pitchFamily="18" charset="0"/>
                            <a:ea typeface="Calibri" panose="020F0502020204030204" pitchFamily="34" charset="0"/>
                            <a:cs typeface="Times New Roman" panose="02020603050405020304" pitchFamily="18" charset="0"/>
                          </a:rPr>
                          <m:t>)</m:t>
                        </m:r>
                      </m:e>
                      <m:sup>
                        <m:r>
                          <a:rPr lang="es-AR" i="1">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dirty="0" smtClean="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Rectángulo 4"/>
              <p:cNvSpPr>
                <a:spLocks noRot="1" noChangeAspect="1" noMove="1" noResize="1" noEditPoints="1" noAdjustHandles="1" noChangeArrowheads="1" noChangeShapeType="1" noTextEdit="1"/>
              </p:cNvSpPr>
              <p:nvPr/>
            </p:nvSpPr>
            <p:spPr>
              <a:xfrm>
                <a:off x="0" y="4116841"/>
                <a:ext cx="12288982" cy="423193"/>
              </a:xfrm>
              <a:prstGeom prst="rect">
                <a:avLst/>
              </a:prstGeom>
              <a:blipFill>
                <a:blip r:embed="rId2"/>
                <a:stretch>
                  <a:fillRect b="-17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uadroTexto 5"/>
              <p:cNvSpPr txBox="1"/>
              <p:nvPr/>
            </p:nvSpPr>
            <p:spPr>
              <a:xfrm>
                <a:off x="3246982" y="2603251"/>
                <a:ext cx="3815053" cy="1196161"/>
              </a:xfrm>
              <a:prstGeom prst="rect">
                <a:avLst/>
              </a:prstGeom>
              <a:noFill/>
            </p:spPr>
            <p:txBody>
              <a:bodyPr wrap="square" lIns="0" tIns="0" rIns="0" bIns="0" rtlCol="0">
                <a:spAutoFit/>
              </a:bodyPr>
              <a:lstStyle/>
              <a:p>
                <a:r>
                  <a:rPr lang="en-US" b="1" dirty="0" err="1" smtClean="0">
                    <a:latin typeface="Arial" panose="020B0604020202020204" pitchFamily="34" charset="0"/>
                    <a:cs typeface="Arial" panose="020B0604020202020204" pitchFamily="34" charset="0"/>
                  </a:rPr>
                  <a:t>T_sym</a:t>
                </a:r>
                <a:r>
                  <a:rPr lang="en-US" b="1" dirty="0" smtClean="0">
                    <a:latin typeface="Arial" panose="020B0604020202020204" pitchFamily="34" charset="0"/>
                    <a:cs typeface="Arial" panose="020B0604020202020204" pitchFamily="34" charset="0"/>
                  </a:rPr>
                  <a:t> </a:t>
                </a:r>
                <a:r>
                  <a:rPr lang="en-US" dirty="0" smtClean="0"/>
                  <a:t>=</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sSub>
                                <m:sSubPr>
                                  <m:ctrlPr>
                                    <a:rPr lang="en-US" i="1"/>
                                  </m:ctrlPr>
                                </m:sSubPr>
                                <m:e>
                                  <m:r>
                                    <a:rPr lang="es-AR" i="1"/>
                                    <m:t>𝑛𝑥</m:t>
                                  </m:r>
                                </m:e>
                                <m:sub>
                                  <m:d>
                                    <m:dPr>
                                      <m:ctrlPr>
                                        <a:rPr lang="en-US" i="1"/>
                                      </m:ctrlPr>
                                    </m:dPr>
                                    <m:e>
                                      <m:r>
                                        <a:rPr lang="es-AR" i="1"/>
                                        <m:t>𝑞</m:t>
                                      </m:r>
                                    </m:e>
                                  </m:d>
                                </m:sub>
                              </m:sSub>
                            </m:e>
                            <m:e>
                              <m:sSub>
                                <m:sSubPr>
                                  <m:ctrlPr>
                                    <a:rPr lang="en-US" i="1"/>
                                  </m:ctrlPr>
                                </m:sSubPr>
                                <m:e>
                                  <m:r>
                                    <a:rPr lang="en-US" b="0" i="1" smtClean="0">
                                      <a:latin typeface="Cambria Math" panose="02040503050406030204" pitchFamily="18" charset="0"/>
                                    </a:rPr>
                                    <m:t>𝑚</m:t>
                                  </m:r>
                                  <m:r>
                                    <a:rPr lang="es-AR" i="1"/>
                                    <m:t>𝑥</m:t>
                                  </m:r>
                                </m:e>
                                <m:sub>
                                  <m:d>
                                    <m:dPr>
                                      <m:ctrlPr>
                                        <a:rPr lang="en-US" i="1"/>
                                      </m:ctrlPr>
                                    </m:dPr>
                                    <m:e>
                                      <m:r>
                                        <a:rPr lang="es-AR" i="1"/>
                                        <m:t>𝑞</m:t>
                                      </m:r>
                                    </m:e>
                                  </m:d>
                                </m:sub>
                              </m:sSub>
                            </m:e>
                            <m:e>
                              <m:m>
                                <m:mPr>
                                  <m:mcs>
                                    <m:mc>
                                      <m:mcPr>
                                        <m:count m:val="2"/>
                                        <m:mcJc m:val="center"/>
                                      </m:mcPr>
                                    </m:mc>
                                  </m:mcs>
                                  <m:ctrlPr>
                                    <a:rPr lang="en-US" i="1" smtClean="0">
                                      <a:latin typeface="Cambria Math" panose="02040503050406030204" pitchFamily="18" charset="0"/>
                                    </a:rPr>
                                  </m:ctrlPr>
                                </m:mPr>
                                <m:mr>
                                  <m:e>
                                    <m:sSub>
                                      <m:sSubPr>
                                        <m:ctrlPr>
                                          <a:rPr lang="en-US" i="1"/>
                                        </m:ctrlPr>
                                      </m:sSubPr>
                                      <m:e>
                                        <m:r>
                                          <a:rPr lang="en-US" b="0" i="1" smtClean="0">
                                            <a:latin typeface="Cambria Math" panose="02040503050406030204" pitchFamily="18" charset="0"/>
                                          </a:rPr>
                                          <m:t>𝑘</m:t>
                                        </m:r>
                                        <m:r>
                                          <a:rPr lang="es-AR" i="1"/>
                                          <m:t>𝑥</m:t>
                                        </m:r>
                                      </m:e>
                                      <m:sub>
                                        <m:d>
                                          <m:dPr>
                                            <m:ctrlPr>
                                              <a:rPr lang="en-US" i="1"/>
                                            </m:ctrlPr>
                                          </m:dPr>
                                          <m:e>
                                            <m:r>
                                              <a:rPr lang="es-AR" i="1"/>
                                              <m:t>𝑞</m:t>
                                            </m:r>
                                          </m:e>
                                        </m:d>
                                      </m:sub>
                                    </m:sSub>
                                  </m:e>
                                  <m:e>
                                    <m:sSub>
                                      <m:sSubPr>
                                        <m:ctrlPr>
                                          <a:rPr lang="en-US" i="1"/>
                                        </m:ctrlPr>
                                      </m:sSubPr>
                                      <m:e>
                                        <m:r>
                                          <a:rPr lang="es-AR" i="1"/>
                                          <m:t>𝑥</m:t>
                                        </m:r>
                                      </m:e>
                                      <m:sub>
                                        <m:d>
                                          <m:dPr>
                                            <m:ctrlPr>
                                              <a:rPr lang="en-US" i="1"/>
                                            </m:ctrlPr>
                                          </m:dPr>
                                          <m:e>
                                            <m:r>
                                              <a:rPr lang="es-AR" i="1"/>
                                              <m:t>𝑞</m:t>
                                            </m:r>
                                          </m:e>
                                        </m:d>
                                      </m:sub>
                                    </m:sSub>
                                  </m:e>
                                </m:mr>
                              </m:m>
                            </m:e>
                          </m:mr>
                          <m:mr>
                            <m:e>
                              <m:sSub>
                                <m:sSubPr>
                                  <m:ctrlPr>
                                    <a:rPr lang="en-US" i="1"/>
                                  </m:ctrlPr>
                                </m:sSubPr>
                                <m:e>
                                  <m:r>
                                    <a:rPr lang="es-AR" i="1"/>
                                    <m:t>𝑛</m:t>
                                  </m:r>
                                  <m:r>
                                    <a:rPr lang="en-US" b="0" i="1" smtClean="0">
                                      <a:latin typeface="Cambria Math" panose="02040503050406030204" pitchFamily="18" charset="0"/>
                                    </a:rPr>
                                    <m:t>𝑦</m:t>
                                  </m:r>
                                </m:e>
                                <m:sub>
                                  <m:d>
                                    <m:dPr>
                                      <m:ctrlPr>
                                        <a:rPr lang="en-US" i="1"/>
                                      </m:ctrlPr>
                                    </m:dPr>
                                    <m:e>
                                      <m:r>
                                        <a:rPr lang="es-AR" i="1"/>
                                        <m:t>𝑞</m:t>
                                      </m:r>
                                    </m:e>
                                  </m:d>
                                </m:sub>
                              </m:sSub>
                            </m:e>
                            <m:e>
                              <m:sSub>
                                <m:sSubPr>
                                  <m:ctrlPr>
                                    <a:rPr lang="en-US" i="1"/>
                                  </m:ctrlPr>
                                </m:sSubPr>
                                <m:e>
                                  <m:r>
                                    <a:rPr lang="en-US" b="0" i="1" smtClean="0">
                                      <a:latin typeface="Cambria Math" panose="02040503050406030204" pitchFamily="18" charset="0"/>
                                    </a:rPr>
                                    <m:t>𝑚𝑦</m:t>
                                  </m:r>
                                </m:e>
                                <m:sub>
                                  <m:d>
                                    <m:dPr>
                                      <m:ctrlPr>
                                        <a:rPr lang="en-US" i="1"/>
                                      </m:ctrlPr>
                                    </m:dPr>
                                    <m:e>
                                      <m:r>
                                        <a:rPr lang="es-AR" i="1"/>
                                        <m:t>𝑞</m:t>
                                      </m:r>
                                    </m:e>
                                  </m:d>
                                </m:sub>
                              </m:sSub>
                            </m:e>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r>
                                          <a:rPr lang="en-US" b="0" i="1" smtClean="0">
                                            <a:latin typeface="Cambria Math" panose="02040503050406030204" pitchFamily="18" charset="0"/>
                                          </a:rPr>
                                          <m:t>𝑦</m:t>
                                        </m:r>
                                      </m:e>
                                      <m:sub>
                                        <m:d>
                                          <m:dPr>
                                            <m:ctrlPr>
                                              <a:rPr lang="en-US" i="1">
                                                <a:latin typeface="Cambria Math" panose="02040503050406030204" pitchFamily="18" charset="0"/>
                                              </a:rPr>
                                            </m:ctrlPr>
                                          </m:dPr>
                                          <m:e>
                                            <m:r>
                                              <a:rPr lang="es-AR" i="1">
                                                <a:latin typeface="Cambria Math" panose="02040503050406030204" pitchFamily="18" charset="0"/>
                                              </a:rPr>
                                              <m:t>𝑞</m:t>
                                            </m:r>
                                          </m:e>
                                        </m:d>
                                      </m:sub>
                                    </m:sSub>
                                  </m:e>
                                  <m:e>
                                    <m:sSub>
                                      <m:sSubPr>
                                        <m:ctrlPr>
                                          <a:rPr lang="en-US" i="1"/>
                                        </m:ctrlPr>
                                      </m:sSubPr>
                                      <m:e>
                                        <m:r>
                                          <a:rPr lang="es-AR" i="1"/>
                                          <m:t>𝑦</m:t>
                                        </m:r>
                                      </m:e>
                                      <m:sub>
                                        <m:d>
                                          <m:dPr>
                                            <m:ctrlPr>
                                              <a:rPr lang="en-US" i="1"/>
                                            </m:ctrlPr>
                                          </m:dPr>
                                          <m:e>
                                            <m:r>
                                              <a:rPr lang="es-AR" i="1"/>
                                              <m:t>𝑞</m:t>
                                            </m:r>
                                          </m:e>
                                        </m:d>
                                      </m:sub>
                                    </m:sSub>
                                  </m:e>
                                </m:mr>
                              </m:m>
                            </m:e>
                          </m:mr>
                          <m:mr>
                            <m:e>
                              <m:m>
                                <m:mPr>
                                  <m:mcs>
                                    <m:mc>
                                      <m:mcPr>
                                        <m:count m:val="1"/>
                                        <m:mcJc m:val="center"/>
                                      </m:mcPr>
                                    </m:mc>
                                  </m:mcs>
                                  <m:ctrlPr>
                                    <a:rPr lang="en-US" i="1" smtClean="0">
                                      <a:latin typeface="Cambria Math" panose="02040503050406030204" pitchFamily="18" charset="0"/>
                                    </a:rPr>
                                  </m:ctrlPr>
                                </m:mPr>
                                <m:mr>
                                  <m:e>
                                    <m:sSub>
                                      <m:sSubPr>
                                        <m:ctrlPr>
                                          <a:rPr lang="en-US" i="1"/>
                                        </m:ctrlPr>
                                      </m:sSubPr>
                                      <m:e>
                                        <m:r>
                                          <a:rPr lang="es-AR" i="1"/>
                                          <m:t>𝑛</m:t>
                                        </m:r>
                                        <m:r>
                                          <a:rPr lang="en-US" b="0" i="1" smtClean="0">
                                            <a:latin typeface="Cambria Math" panose="02040503050406030204" pitchFamily="18" charset="0"/>
                                          </a:rPr>
                                          <m:t>𝑧</m:t>
                                        </m:r>
                                      </m:e>
                                      <m:sub>
                                        <m:d>
                                          <m:dPr>
                                            <m:ctrlPr>
                                              <a:rPr lang="en-US" i="1"/>
                                            </m:ctrlPr>
                                          </m:dPr>
                                          <m:e>
                                            <m:r>
                                              <a:rPr lang="es-AR" i="1"/>
                                              <m:t>𝑞</m:t>
                                            </m:r>
                                          </m:e>
                                        </m:d>
                                      </m:sub>
                                    </m:sSub>
                                  </m:e>
                                </m:mr>
                                <m:mr>
                                  <m:e>
                                    <m:r>
                                      <a:rPr lang="en-US" b="0" i="1" smtClean="0">
                                        <a:latin typeface="Cambria Math" panose="02040503050406030204" pitchFamily="18" charset="0"/>
                                      </a:rPr>
                                      <m:t>0</m:t>
                                    </m:r>
                                  </m:e>
                                </m:mr>
                              </m:m>
                            </m:e>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r>
                                          <a:rPr lang="en-US" b="0" i="1" smtClean="0">
                                            <a:latin typeface="Cambria Math" panose="02040503050406030204" pitchFamily="18" charset="0"/>
                                          </a:rPr>
                                          <m:t>𝑧</m:t>
                                        </m:r>
                                      </m:e>
                                      <m:sub>
                                        <m:d>
                                          <m:dPr>
                                            <m:ctrlPr>
                                              <a:rPr lang="en-US" i="1">
                                                <a:latin typeface="Cambria Math" panose="02040503050406030204" pitchFamily="18" charset="0"/>
                                              </a:rPr>
                                            </m:ctrlPr>
                                          </m:dPr>
                                          <m:e>
                                            <m:r>
                                              <a:rPr lang="es-AR" i="1">
                                                <a:latin typeface="Cambria Math" panose="02040503050406030204" pitchFamily="18" charset="0"/>
                                              </a:rPr>
                                              <m:t>𝑞</m:t>
                                            </m:r>
                                          </m:e>
                                        </m:d>
                                      </m:sub>
                                    </m:sSub>
                                  </m:e>
                                </m:mr>
                                <m:mr>
                                  <m:e>
                                    <m:r>
                                      <a:rPr lang="en-US" b="0" i="1" smtClean="0">
                                        <a:latin typeface="Cambria Math" panose="02040503050406030204" pitchFamily="18" charset="0"/>
                                      </a:rPr>
                                      <m:t>0</m:t>
                                    </m:r>
                                  </m:e>
                                </m:mr>
                              </m:m>
                            </m:e>
                            <m:e>
                              <m:m>
                                <m:mPr>
                                  <m:mcs>
                                    <m:mc>
                                      <m:mcPr>
                                        <m:count m:val="1"/>
                                        <m:mcJc m:val="center"/>
                                      </m:mcPr>
                                    </m:mc>
                                  </m:mcs>
                                  <m:ctrlPr>
                                    <a:rPr lang="en-US" i="1" smtClean="0">
                                      <a:latin typeface="Cambria Math" panose="02040503050406030204" pitchFamily="18" charset="0"/>
                                    </a:rPr>
                                  </m:ctrlPr>
                                </m:mPr>
                                <m:mr>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r>
                                                <a:rPr lang="en-US" b="0" i="1" smtClean="0">
                                                  <a:latin typeface="Cambria Math" panose="02040503050406030204" pitchFamily="18" charset="0"/>
                                                </a:rPr>
                                                <m:t>𝑧</m:t>
                                              </m:r>
                                            </m:e>
                                            <m:sub>
                                              <m:d>
                                                <m:dPr>
                                                  <m:ctrlPr>
                                                    <a:rPr lang="en-US" i="1">
                                                      <a:latin typeface="Cambria Math" panose="02040503050406030204" pitchFamily="18" charset="0"/>
                                                    </a:rPr>
                                                  </m:ctrlPr>
                                                </m:dPr>
                                                <m:e>
                                                  <m:r>
                                                    <a:rPr lang="es-AR" i="1">
                                                      <a:latin typeface="Cambria Math" panose="02040503050406030204" pitchFamily="18" charset="0"/>
                                                    </a:rPr>
                                                    <m:t>𝑞</m:t>
                                                  </m:r>
                                                </m:e>
                                              </m:d>
                                            </m:sub>
                                          </m:sSub>
                                        </m:e>
                                        <m:e>
                                          <m:sSub>
                                            <m:sSubPr>
                                              <m:ctrlPr>
                                                <a:rPr lang="en-US" i="1"/>
                                              </m:ctrlPr>
                                            </m:sSubPr>
                                            <m:e>
                                              <m:r>
                                                <a:rPr lang="es-AR" i="1"/>
                                                <m:t>𝑧</m:t>
                                              </m:r>
                                            </m:e>
                                            <m:sub>
                                              <m:d>
                                                <m:dPr>
                                                  <m:ctrlPr>
                                                    <a:rPr lang="en-US" i="1"/>
                                                  </m:ctrlPr>
                                                </m:dPr>
                                                <m:e>
                                                  <m:r>
                                                    <a:rPr lang="es-AR" i="1"/>
                                                    <m:t>𝑞</m:t>
                                                  </m:r>
                                                </m:e>
                                              </m:d>
                                            </m:sub>
                                          </m:sSub>
                                        </m:e>
                                      </m:mr>
                                    </m:m>
                                  </m:e>
                                </m:mr>
                                <m:m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1</m:t>
                                          </m:r>
                                        </m:e>
                                      </m:mr>
                                    </m:m>
                                  </m:e>
                                </m:mr>
                              </m:m>
                            </m:e>
                          </m:mr>
                        </m:m>
                      </m:e>
                    </m:d>
                  </m:oMath>
                </a14:m>
                <a:endParaRPr lang="en-US" dirty="0"/>
              </a:p>
            </p:txBody>
          </p:sp>
        </mc:Choice>
        <mc:Fallback>
          <p:sp>
            <p:nvSpPr>
              <p:cNvPr id="6" name="CuadroTexto 5"/>
              <p:cNvSpPr txBox="1">
                <a:spLocks noRot="1" noChangeAspect="1" noMove="1" noResize="1" noEditPoints="1" noAdjustHandles="1" noChangeArrowheads="1" noChangeShapeType="1" noTextEdit="1"/>
              </p:cNvSpPr>
              <p:nvPr/>
            </p:nvSpPr>
            <p:spPr>
              <a:xfrm>
                <a:off x="3246982" y="2603251"/>
                <a:ext cx="3815053" cy="1196161"/>
              </a:xfrm>
              <a:prstGeom prst="rect">
                <a:avLst/>
              </a:prstGeom>
              <a:blipFill>
                <a:blip r:embed="rId3"/>
                <a:stretch>
                  <a:fillRect l="-3840"/>
                </a:stretch>
              </a:blipFill>
            </p:spPr>
            <p:txBody>
              <a:bodyPr/>
              <a:lstStyle/>
              <a:p>
                <a:r>
                  <a:rPr lang="en-US">
                    <a:noFill/>
                  </a:rPr>
                  <a:t> </a:t>
                </a:r>
              </a:p>
            </p:txBody>
          </p:sp>
        </mc:Fallback>
      </mc:AlternateContent>
      <p:sp>
        <p:nvSpPr>
          <p:cNvPr id="7" name="CuadroTexto 6"/>
          <p:cNvSpPr txBox="1"/>
          <p:nvPr/>
        </p:nvSpPr>
        <p:spPr>
          <a:xfrm>
            <a:off x="1108365" y="4806072"/>
            <a:ext cx="968432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Been the subscript d a designation for ‘desired’</a:t>
            </a:r>
            <a:endParaRPr lang="en-US" dirty="0" smtClean="0"/>
          </a:p>
          <a:p>
            <a:endParaRPr lang="en-US" dirty="0"/>
          </a:p>
        </p:txBody>
      </p:sp>
    </p:spTree>
    <p:extLst>
      <p:ext uri="{BB962C8B-B14F-4D97-AF65-F5344CB8AC3E}">
        <p14:creationId xmlns:p14="http://schemas.microsoft.com/office/powerpoint/2010/main" val="1377028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2728" y="403824"/>
            <a:ext cx="11014364" cy="1479991"/>
          </a:xfrm>
        </p:spPr>
        <p:txBody>
          <a:bodyPr/>
          <a:lstStyle/>
          <a:p>
            <a:r>
              <a:rPr lang="en-US" dirty="0" smtClean="0"/>
              <a:t>Its important to observe that as the orientation elements in the </a:t>
            </a:r>
            <a:r>
              <a:rPr lang="en-US" dirty="0" err="1" smtClean="0"/>
              <a:t>T_sym</a:t>
            </a:r>
            <a:r>
              <a:rPr lang="en-US" dirty="0" smtClean="0"/>
              <a:t> matrix represent </a:t>
            </a:r>
            <a:r>
              <a:rPr lang="en-US" dirty="0"/>
              <a:t>a </a:t>
            </a:r>
            <a:r>
              <a:rPr lang="en-US" dirty="0" err="1"/>
              <a:t>dextrogyre</a:t>
            </a:r>
            <a:r>
              <a:rPr lang="en-US" dirty="0"/>
              <a:t> </a:t>
            </a:r>
            <a:r>
              <a:rPr lang="en-US" dirty="0" smtClean="0"/>
              <a:t>coordinate system then the desired n, m and k </a:t>
            </a:r>
            <a:r>
              <a:rPr lang="en-US" dirty="0"/>
              <a:t>orientation elements </a:t>
            </a:r>
            <a:r>
              <a:rPr lang="en-US" dirty="0" smtClean="0"/>
              <a:t>have </a:t>
            </a:r>
            <a:r>
              <a:rPr lang="en-US" dirty="0"/>
              <a:t>to be </a:t>
            </a:r>
            <a:r>
              <a:rPr lang="en-US" dirty="0" err="1" smtClean="0"/>
              <a:t>dextrogyre</a:t>
            </a:r>
            <a:r>
              <a:rPr lang="en-US" dirty="0" smtClean="0"/>
              <a:t> too. Otherwise the algorithm will try to minimize a function that it’s never zero resulting in potential errors on the q solution. </a:t>
            </a:r>
          </a:p>
        </p:txBody>
      </p:sp>
      <p:sp>
        <p:nvSpPr>
          <p:cNvPr id="4" name="Marcador de contenido 2"/>
          <p:cNvSpPr txBox="1">
            <a:spLocks/>
          </p:cNvSpPr>
          <p:nvPr/>
        </p:nvSpPr>
        <p:spPr>
          <a:xfrm>
            <a:off x="692728" y="1848769"/>
            <a:ext cx="11014364" cy="14799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Its worth mentioning that in the Peter’s core libraries there is no way to define restrictions from the frame of reference of the tool like this method does. They are defined from the external frame of reference using masks witch its not so useful in this kind of cases. </a:t>
            </a:r>
            <a:endParaRPr lang="en-US" dirty="0" smtClean="0"/>
          </a:p>
        </p:txBody>
      </p:sp>
      <p:sp>
        <p:nvSpPr>
          <p:cNvPr id="5" name="Marcador de contenido 2"/>
          <p:cNvSpPr txBox="1">
            <a:spLocks/>
          </p:cNvSpPr>
          <p:nvPr/>
        </p:nvSpPr>
        <p:spPr>
          <a:xfrm>
            <a:off x="692728" y="3293714"/>
            <a:ext cx="11014364" cy="14799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The method gets slower around singularity points but this could be fixed by adjusting the value of alpha in our gradient descent algorithm based on the value of the Jacobian.  </a:t>
            </a:r>
            <a:endParaRPr lang="en-US" dirty="0" smtClean="0"/>
          </a:p>
        </p:txBody>
      </p:sp>
      <p:sp>
        <p:nvSpPr>
          <p:cNvPr id="6" name="Marcador de contenido 2"/>
          <p:cNvSpPr txBox="1">
            <a:spLocks/>
          </p:cNvSpPr>
          <p:nvPr/>
        </p:nvSpPr>
        <p:spPr>
          <a:xfrm>
            <a:off x="692727" y="4703613"/>
            <a:ext cx="11125199" cy="201584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While the time to calculate the symbolic gradient of the error function is considerable, it should only be done once, in addition, while the convergence time of the method is high for the calculation of a first point due to the distance of the seed vector from the solution vector, in the case of a </a:t>
            </a:r>
            <a:r>
              <a:rPr lang="en-US" dirty="0" smtClean="0"/>
              <a:t>trajectory </a:t>
            </a:r>
            <a:r>
              <a:rPr lang="en-US" dirty="0"/>
              <a:t>the value of articular variables calculated in the previous iteration</a:t>
            </a:r>
            <a:r>
              <a:rPr lang="en-US" dirty="0" smtClean="0"/>
              <a:t> can be used as </a:t>
            </a:r>
            <a:r>
              <a:rPr lang="en-US" dirty="0"/>
              <a:t>seed vector of the current </a:t>
            </a:r>
            <a:r>
              <a:rPr lang="en-US" dirty="0" smtClean="0"/>
              <a:t>iteration, decreasing </a:t>
            </a:r>
            <a:r>
              <a:rPr lang="en-US" dirty="0"/>
              <a:t>the calculation time of all points following the </a:t>
            </a:r>
            <a:r>
              <a:rPr lang="en-US" dirty="0" err="1" smtClean="0"/>
              <a:t>firstone</a:t>
            </a:r>
            <a:r>
              <a:rPr lang="en-US" dirty="0" smtClean="0"/>
              <a:t>.</a:t>
            </a:r>
            <a:r>
              <a:rPr lang="en-US" dirty="0"/>
              <a:t/>
            </a:r>
            <a:br>
              <a:rPr lang="en-US" dirty="0"/>
            </a:br>
            <a:endParaRPr lang="en-US" dirty="0" smtClean="0"/>
          </a:p>
        </p:txBody>
      </p:sp>
    </p:spTree>
    <p:extLst>
      <p:ext uri="{BB962C8B-B14F-4D97-AF65-F5344CB8AC3E}">
        <p14:creationId xmlns:p14="http://schemas.microsoft.com/office/powerpoint/2010/main" val="4147728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254</TotalTime>
  <Words>1152</Words>
  <Application>Microsoft Office PowerPoint</Application>
  <PresentationFormat>Panorámica</PresentationFormat>
  <Paragraphs>69</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Book Antiqua</vt:lpstr>
      <vt:lpstr>Calibri</vt:lpstr>
      <vt:lpstr>Cambria Math</vt:lpstr>
      <vt:lpstr>Century Gothic</vt:lpstr>
      <vt:lpstr>Times New Roman</vt:lpstr>
      <vt:lpstr>Wingdings 3</vt:lpstr>
      <vt:lpstr>Ion</vt:lpstr>
      <vt:lpstr>WeldBot</vt:lpstr>
      <vt:lpstr>The task</vt:lpstr>
      <vt:lpstr>Configuration </vt:lpstr>
      <vt:lpstr>Description of the task</vt:lpstr>
      <vt:lpstr>Workspace and reach </vt:lpstr>
      <vt:lpstr>Direct kinematic</vt:lpstr>
      <vt:lpstr>Inverse kinematic</vt:lpstr>
      <vt:lpstr>How to find J? </vt:lpstr>
      <vt:lpstr>Presentación de PowerPoint</vt:lpstr>
      <vt:lpstr>Generating the trajectories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WeldBot</dc:title>
  <dc:creator>Windows User</dc:creator>
  <cp:lastModifiedBy>Windows User</cp:lastModifiedBy>
  <cp:revision>21</cp:revision>
  <dcterms:created xsi:type="dcterms:W3CDTF">2020-11-04T13:20:45Z</dcterms:created>
  <dcterms:modified xsi:type="dcterms:W3CDTF">2020-11-04T17:35:22Z</dcterms:modified>
</cp:coreProperties>
</file>