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9" r:id="rId4"/>
    <p:sldId id="263" r:id="rId5"/>
    <p:sldId id="258" r:id="rId6"/>
    <p:sldId id="260" r:id="rId7"/>
    <p:sldId id="268" r:id="rId8"/>
    <p:sldId id="278" r:id="rId9"/>
    <p:sldId id="264" r:id="rId10"/>
    <p:sldId id="269" r:id="rId11"/>
    <p:sldId id="270" r:id="rId12"/>
    <p:sldId id="271" r:id="rId13"/>
    <p:sldId id="261" r:id="rId14"/>
    <p:sldId id="266" r:id="rId15"/>
    <p:sldId id="273" r:id="rId16"/>
    <p:sldId id="272" r:id="rId17"/>
    <p:sldId id="262" r:id="rId18"/>
    <p:sldId id="274" r:id="rId19"/>
    <p:sldId id="267" r:id="rId20"/>
    <p:sldId id="279" r:id="rId21"/>
    <p:sldId id="280" r:id="rId22"/>
    <p:sldId id="281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BC"/>
    <a:srgbClr val="0A6EF9"/>
    <a:srgbClr val="1ED65F"/>
    <a:srgbClr val="C2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6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418" y="1122363"/>
            <a:ext cx="6879102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1ED65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6418" y="3602038"/>
            <a:ext cx="687910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ED6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2B41B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93885"/>
          </a:xfrm>
        </p:spPr>
        <p:txBody>
          <a:bodyPr/>
          <a:lstStyle>
            <a:lvl1pPr marL="0" indent="0">
              <a:buNone/>
              <a:defRPr sz="2400">
                <a:solidFill>
                  <a:srgbClr val="2B41B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0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32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ED65F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327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D65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32790"/>
            <a:ext cx="660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D65F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ED65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522293"/>
          </a:xfrm>
        </p:spPr>
        <p:txBody>
          <a:bodyPr/>
          <a:lstStyle/>
          <a:p>
            <a:r>
              <a:rPr lang="es-ES_tradnl" dirty="0"/>
              <a:t>Proyecto Final – Curso Data </a:t>
            </a:r>
            <a:r>
              <a:rPr lang="es-ES_tradnl" dirty="0" err="1"/>
              <a:t>Science</a:t>
            </a:r>
            <a:r>
              <a:rPr lang="es-ES_tradnl" dirty="0"/>
              <a:t> 25570</a:t>
            </a:r>
            <a:br>
              <a:rPr lang="es-ES_tradnl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2482" y="3899220"/>
            <a:ext cx="4478704" cy="1093885"/>
          </a:xfrm>
        </p:spPr>
        <p:txBody>
          <a:bodyPr/>
          <a:lstStyle/>
          <a:p>
            <a:r>
              <a:rPr lang="es-ES_tradnl" dirty="0"/>
              <a:t>Tutor: Michael Olmos Trujillo </a:t>
            </a:r>
          </a:p>
          <a:p>
            <a:r>
              <a:rPr lang="es-ES_tradnl" dirty="0"/>
              <a:t>Profesor: </a:t>
            </a:r>
            <a:r>
              <a:rPr lang="es-ES_tradnl" dirty="0" err="1"/>
              <a:t>Damian</a:t>
            </a:r>
            <a:r>
              <a:rPr lang="es-ES_tradnl" dirty="0"/>
              <a:t> </a:t>
            </a:r>
            <a:r>
              <a:rPr lang="es-ES_tradnl" dirty="0" err="1"/>
              <a:t>Dapueto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4070B4-6475-E54E-90B3-9D1CF1B19C16}"/>
              </a:ext>
            </a:extLst>
          </p:cNvPr>
          <p:cNvSpPr txBox="1">
            <a:spLocks/>
          </p:cNvSpPr>
          <p:nvPr/>
        </p:nvSpPr>
        <p:spPr>
          <a:xfrm>
            <a:off x="2656449" y="640365"/>
            <a:ext cx="68791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2B41B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E41109-FC80-7544-8593-A10A14E36E68}"/>
              </a:ext>
            </a:extLst>
          </p:cNvPr>
          <p:cNvSpPr txBox="1">
            <a:spLocks/>
          </p:cNvSpPr>
          <p:nvPr/>
        </p:nvSpPr>
        <p:spPr>
          <a:xfrm>
            <a:off x="831850" y="3899220"/>
            <a:ext cx="5550632" cy="283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B41B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Integrantes: </a:t>
            </a:r>
          </a:p>
          <a:p>
            <a:r>
              <a:rPr lang="es-ES_tradnl" dirty="0"/>
              <a:t>Ricardo </a:t>
            </a:r>
            <a:r>
              <a:rPr lang="es-ES_tradnl" dirty="0" err="1"/>
              <a:t>Alvarez</a:t>
            </a:r>
            <a:r>
              <a:rPr lang="es-ES_tradnl" dirty="0"/>
              <a:t>  </a:t>
            </a:r>
          </a:p>
          <a:p>
            <a:r>
              <a:rPr lang="es-ES_tradnl" dirty="0"/>
              <a:t>Paula </a:t>
            </a:r>
            <a:r>
              <a:rPr lang="es-ES_tradnl" dirty="0" err="1"/>
              <a:t>Bracco</a:t>
            </a:r>
            <a:r>
              <a:rPr lang="es-ES_tradnl" dirty="0"/>
              <a:t> </a:t>
            </a:r>
          </a:p>
          <a:p>
            <a:r>
              <a:rPr lang="es-ES_tradnl" dirty="0"/>
              <a:t>Santiago </a:t>
            </a:r>
            <a:r>
              <a:rPr lang="es-ES_tradnl" dirty="0" err="1"/>
              <a:t>Gegenschatz</a:t>
            </a:r>
            <a:r>
              <a:rPr lang="es-ES_tradnl" dirty="0"/>
              <a:t>  </a:t>
            </a:r>
          </a:p>
          <a:p>
            <a:r>
              <a:rPr lang="es-ES_tradnl" dirty="0"/>
              <a:t>Rossana Scavone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563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B77E18B-B41C-4942-8F78-CE12F36A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6"/>
          <a:stretch/>
        </p:blipFill>
        <p:spPr bwMode="auto">
          <a:xfrm>
            <a:off x="151519" y="2121363"/>
            <a:ext cx="5499062" cy="32208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91106A6-97E9-4940-9AE2-8D9B41A69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5"/>
          <a:stretch/>
        </p:blipFill>
        <p:spPr bwMode="auto">
          <a:xfrm>
            <a:off x="5884985" y="2121363"/>
            <a:ext cx="6061711" cy="45021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1E0F6D-5682-124F-A78C-541FE337CD81}"/>
              </a:ext>
            </a:extLst>
          </p:cNvPr>
          <p:cNvSpPr txBox="1">
            <a:spLocks/>
          </p:cNvSpPr>
          <p:nvPr/>
        </p:nvSpPr>
        <p:spPr>
          <a:xfrm>
            <a:off x="245304" y="5498123"/>
            <a:ext cx="5499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La cantidad de artistas diferentes es muy grande.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El artista con mas apariciones es </a:t>
            </a:r>
            <a:r>
              <a:rPr lang="es-ES_tradnl" sz="2000" dirty="0" err="1"/>
              <a:t>Various</a:t>
            </a:r>
            <a:r>
              <a:rPr lang="es-ES_tradnl" sz="2000" dirty="0"/>
              <a:t> </a:t>
            </a:r>
            <a:r>
              <a:rPr lang="es-ES_tradnl" sz="2000" dirty="0" err="1"/>
              <a:t>Artists</a:t>
            </a:r>
            <a:r>
              <a:rPr lang="es-ES_tradnl" sz="2000" dirty="0"/>
              <a:t> y solo representa el 2% de los datos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CCD8F6-8B8D-1A4F-A01B-5A87E6E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Visualización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412625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1E0F6D-5682-124F-A78C-541FE337CD81}"/>
              </a:ext>
            </a:extLst>
          </p:cNvPr>
          <p:cNvSpPr txBox="1">
            <a:spLocks/>
          </p:cNvSpPr>
          <p:nvPr/>
        </p:nvSpPr>
        <p:spPr>
          <a:xfrm>
            <a:off x="5436695" y="2574723"/>
            <a:ext cx="5499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Histograma de la variable Target “</a:t>
            </a:r>
            <a:r>
              <a:rPr lang="es-ES_tradnl" sz="2000" dirty="0" err="1"/>
              <a:t>Popularity</a:t>
            </a:r>
            <a:r>
              <a:rPr lang="es-ES_tradnl" sz="2000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puede ver que la mayor parte de los datos son de bajos valores de popularidad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CCD8F6-8B8D-1A4F-A01B-5A87E6E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Visualización de los Datos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381A1F-0820-D245-9D13-9D8EA197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1" y="1934308"/>
            <a:ext cx="4958891" cy="46775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E7934F-2999-7743-911C-F61CD085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95" y="4283277"/>
            <a:ext cx="6485674" cy="23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1E0F6D-5682-124F-A78C-541FE337CD81}"/>
              </a:ext>
            </a:extLst>
          </p:cNvPr>
          <p:cNvSpPr txBox="1">
            <a:spLocks/>
          </p:cNvSpPr>
          <p:nvPr/>
        </p:nvSpPr>
        <p:spPr>
          <a:xfrm>
            <a:off x="6780635" y="4591092"/>
            <a:ext cx="50313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Baja correlación en general entre variables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CCD8F6-8B8D-1A4F-A01B-5A87E6E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Visualización de los Datos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2285BE-7E45-724A-9372-C8CE5C5C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2" y="1570892"/>
            <a:ext cx="6333067" cy="5029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3708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Machine </a:t>
            </a:r>
            <a:r>
              <a:rPr lang="es-ES_tradnl" dirty="0" err="1"/>
              <a:t>Learning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Algoritmos de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63297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Algoritmos Utilizados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utilizaron 2 algoritmos de clasificación: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/>
              <a:t>Árbol de Decisión con </a:t>
            </a:r>
            <a:r>
              <a:rPr lang="es-ES_tradnl" sz="2000" dirty="0" err="1"/>
              <a:t>cross</a:t>
            </a:r>
            <a:r>
              <a:rPr lang="es-ES_tradnl" sz="2000" dirty="0"/>
              <a:t> </a:t>
            </a:r>
            <a:r>
              <a:rPr lang="es-ES_tradnl" sz="2000" dirty="0" err="1"/>
              <a:t>validation</a:t>
            </a:r>
            <a:r>
              <a:rPr lang="es-ES_tradnl" sz="2000" dirty="0"/>
              <a:t> (k-</a:t>
            </a:r>
            <a:r>
              <a:rPr lang="es-ES_tradnl" sz="2000" dirty="0" err="1"/>
              <a:t>fold</a:t>
            </a:r>
            <a:r>
              <a:rPr lang="es-ES_tradnl" sz="2000" dirty="0"/>
              <a:t> = 5)</a:t>
            </a:r>
          </a:p>
          <a:p>
            <a:pPr>
              <a:buFontTx/>
              <a:buChar char="-"/>
            </a:pPr>
            <a:r>
              <a:rPr lang="es-ES_tradnl" sz="2000" dirty="0" err="1"/>
              <a:t>Random</a:t>
            </a:r>
            <a:r>
              <a:rPr lang="es-ES_tradnl" sz="2000" dirty="0"/>
              <a:t> Forest</a:t>
            </a:r>
          </a:p>
          <a:p>
            <a:pPr marL="0" indent="0">
              <a:buNone/>
            </a:pPr>
            <a:r>
              <a:rPr lang="es-ES_tradnl" sz="2000" dirty="0"/>
              <a:t>En ambos casos, se busco el parámetro que ofrecía los mejores resultados. La métrica utilizada para la evaluación fue el F1-Score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Clase Popularidad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690688"/>
            <a:ext cx="954659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La distribución de las clases no es balanceada, las clases 4 y 5 tiene muchos menos datos. Por lo tanto, se aplicaron los algoritmos nuevamente pero en este caso realizando previamente SMOTE sobre el </a:t>
            </a:r>
            <a:r>
              <a:rPr lang="es-ES_tradnl" sz="2000" dirty="0" err="1"/>
              <a:t>train</a:t>
            </a:r>
            <a:r>
              <a:rPr lang="es-ES_tradnl" sz="2000" dirty="0"/>
              <a:t> set.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6D167FF-F770-2844-BF86-BBBCD83FE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14679"/>
              </p:ext>
            </p:extLst>
          </p:nvPr>
        </p:nvGraphicFramePr>
        <p:xfrm>
          <a:off x="1731109" y="322929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87728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27467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918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Popularidad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Cantidad de Registros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5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1 - 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0 - 20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17.771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2 – Media/Baja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21 - 40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19.894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3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3 -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41 - 60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14.161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6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4 – Media/Alta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61 - 80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3635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5 -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81 - 100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57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Resultados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A9FFDA-1372-2040-95D8-DCC6AA4E7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58426"/>
              </p:ext>
            </p:extLst>
          </p:nvPr>
        </p:nvGraphicFramePr>
        <p:xfrm>
          <a:off x="636954" y="1635483"/>
          <a:ext cx="9069753" cy="179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51">
                  <a:extLst>
                    <a:ext uri="{9D8B030D-6E8A-4147-A177-3AD203B41FA5}">
                      <a16:colId xmlns:a16="http://schemas.microsoft.com/office/drawing/2014/main" val="348173928"/>
                    </a:ext>
                  </a:extLst>
                </a:gridCol>
                <a:gridCol w="3023251">
                  <a:extLst>
                    <a:ext uri="{9D8B030D-6E8A-4147-A177-3AD203B41FA5}">
                      <a16:colId xmlns:a16="http://schemas.microsoft.com/office/drawing/2014/main" val="1772162130"/>
                    </a:ext>
                  </a:extLst>
                </a:gridCol>
                <a:gridCol w="3023251">
                  <a:extLst>
                    <a:ext uri="{9D8B030D-6E8A-4147-A177-3AD203B41FA5}">
                      <a16:colId xmlns:a16="http://schemas.microsoft.com/office/drawing/2014/main" val="187017417"/>
                    </a:ext>
                  </a:extLst>
                </a:gridCol>
              </a:tblGrid>
              <a:tr h="464364">
                <a:tc>
                  <a:txBody>
                    <a:bodyPr/>
                    <a:lstStyle/>
                    <a:p>
                      <a:r>
                        <a:rPr lang="es-ES_tradnl" noProof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Parámetro Optimización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11917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36.8%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Poda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6427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Random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Forest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38.6%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N_Estimators</a:t>
                      </a:r>
                      <a:r>
                        <a:rPr lang="es-ES_tradnl" noProof="0" dirty="0"/>
                        <a:t> = 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3090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Dummy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Classifier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18.4%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Popularidad =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31756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2DFB06E-5A14-8941-A4C0-4EE55EA3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81156"/>
              </p:ext>
            </p:extLst>
          </p:nvPr>
        </p:nvGraphicFramePr>
        <p:xfrm>
          <a:off x="636954" y="4711081"/>
          <a:ext cx="6046502" cy="178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51">
                  <a:extLst>
                    <a:ext uri="{9D8B030D-6E8A-4147-A177-3AD203B41FA5}">
                      <a16:colId xmlns:a16="http://schemas.microsoft.com/office/drawing/2014/main" val="348173928"/>
                    </a:ext>
                  </a:extLst>
                </a:gridCol>
                <a:gridCol w="3023251">
                  <a:extLst>
                    <a:ext uri="{9D8B030D-6E8A-4147-A177-3AD203B41FA5}">
                      <a16:colId xmlns:a16="http://schemas.microsoft.com/office/drawing/2014/main" val="1772162130"/>
                    </a:ext>
                  </a:extLst>
                </a:gridCol>
              </a:tblGrid>
              <a:tr h="452641">
                <a:tc>
                  <a:txBody>
                    <a:bodyPr/>
                    <a:lstStyle/>
                    <a:p>
                      <a:r>
                        <a:rPr lang="es-ES_tradnl" noProof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11917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53.1%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6427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Random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Forest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3090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Dummy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Classifier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18.4%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3175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4DEE284-5D9D-B448-9C8A-9394AAA35630}"/>
              </a:ext>
            </a:extLst>
          </p:cNvPr>
          <p:cNvSpPr txBox="1">
            <a:spLocks/>
          </p:cNvSpPr>
          <p:nvPr/>
        </p:nvSpPr>
        <p:spPr>
          <a:xfrm>
            <a:off x="312516" y="3373795"/>
            <a:ext cx="10248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ED65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/>
              <a:t>Resultados – con SMOTE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295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Machine </a:t>
            </a:r>
            <a:r>
              <a:rPr lang="es-ES_tradnl" dirty="0" err="1"/>
              <a:t>Learning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Algoritmos de Regresión</a:t>
            </a:r>
          </a:p>
        </p:txBody>
      </p:sp>
    </p:spTree>
    <p:extLst>
      <p:ext uri="{BB962C8B-B14F-4D97-AF65-F5344CB8AC3E}">
        <p14:creationId xmlns:p14="http://schemas.microsoft.com/office/powerpoint/2010/main" val="87507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Algoritmos Utilizados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utilizaron 3 algoritmos de regresión: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 err="1"/>
              <a:t>Regresion</a:t>
            </a:r>
            <a:r>
              <a:rPr lang="es-ES_tradnl" sz="2000" dirty="0"/>
              <a:t> Lineal/</a:t>
            </a:r>
            <a:r>
              <a:rPr lang="es-ES_tradnl" sz="2000" dirty="0" err="1"/>
              <a:t>Polinomica</a:t>
            </a: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 err="1"/>
              <a:t>Random</a:t>
            </a:r>
            <a:r>
              <a:rPr lang="es-ES_tradnl" sz="2000" dirty="0"/>
              <a:t> </a:t>
            </a:r>
            <a:r>
              <a:rPr lang="es-ES_tradnl" sz="2000" dirty="0" err="1"/>
              <a:t>Forest</a:t>
            </a:r>
            <a:r>
              <a:rPr lang="es-ES_tradnl" sz="2000" dirty="0"/>
              <a:t> </a:t>
            </a:r>
            <a:r>
              <a:rPr lang="es-ES_tradnl" sz="2000" dirty="0" err="1"/>
              <a:t>Regresor</a:t>
            </a: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/>
              <a:t>LASSO</a:t>
            </a:r>
          </a:p>
          <a:p>
            <a:pPr>
              <a:buFontTx/>
              <a:buChar char="-"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Nuevamente, se busco el parámetro que ofrecía los mejores resultados para cada algoritmo. La métrica utilizada para la evaluación fue el R</a:t>
            </a:r>
            <a:r>
              <a:rPr lang="es-ES_tradnl" sz="2000" baseline="30000" dirty="0"/>
              <a:t>2</a:t>
            </a:r>
            <a:r>
              <a:rPr lang="es-ES_tradnl" sz="2000" dirty="0"/>
              <a:t>.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Resultados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394DF2-42AB-2442-8AE6-83FC8FC44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78141"/>
              </p:ext>
            </p:extLst>
          </p:nvPr>
        </p:nvGraphicFramePr>
        <p:xfrm>
          <a:off x="590061" y="1690688"/>
          <a:ext cx="81279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94558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918852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003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Parametro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Optimizacion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3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Regresion</a:t>
                      </a:r>
                      <a:r>
                        <a:rPr lang="en-US" dirty="0"/>
                        <a:t> Lineal/</a:t>
                      </a:r>
                      <a:r>
                        <a:rPr lang="en-US" dirty="0" err="1"/>
                        <a:t>Polinomica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Grado </a:t>
                      </a:r>
                      <a:r>
                        <a:rPr lang="en-US" dirty="0" err="1"/>
                        <a:t>polinomio</a:t>
                      </a:r>
                      <a:r>
                        <a:rPr lang="en-US" dirty="0"/>
                        <a:t>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9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140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0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19" y="367104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1" y="1806435"/>
            <a:ext cx="9629405" cy="1006213"/>
          </a:xfrm>
        </p:spPr>
        <p:txBody>
          <a:bodyPr>
            <a:normAutofit/>
          </a:bodyPr>
          <a:lstStyle/>
          <a:p>
            <a:r>
              <a:rPr lang="es-ES_tradnl" sz="2400" dirty="0"/>
              <a:t>Predecir la popularidad de un álbum según atributos de sus canciones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3AC9B-E11C-3340-9337-188FEEDEEFB0}"/>
              </a:ext>
            </a:extLst>
          </p:cNvPr>
          <p:cNvSpPr txBox="1">
            <a:spLocks/>
          </p:cNvSpPr>
          <p:nvPr/>
        </p:nvSpPr>
        <p:spPr>
          <a:xfrm>
            <a:off x="253619" y="2446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ED65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/>
              <a:t>Aplicación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E257E-3A12-E74B-A407-152D308FFCAD}"/>
              </a:ext>
            </a:extLst>
          </p:cNvPr>
          <p:cNvSpPr txBox="1">
            <a:spLocks/>
          </p:cNvSpPr>
          <p:nvPr/>
        </p:nvSpPr>
        <p:spPr>
          <a:xfrm>
            <a:off x="488371" y="3900670"/>
            <a:ext cx="10403407" cy="19274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Artistas y compañías discográficas podrían utilizar la información para lanzar canciones con las características necesarias para mayor popularidad</a:t>
            </a:r>
          </a:p>
          <a:p>
            <a:endParaRPr lang="es-ES_tradnl" sz="2400" dirty="0"/>
          </a:p>
          <a:p>
            <a:r>
              <a:rPr lang="es-ES_tradnl" sz="2400" dirty="0"/>
              <a:t>Plataformas musicales podrían guiar mejor la estrategia de promoción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Neurales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Para clasificación y regresión</a:t>
            </a:r>
          </a:p>
        </p:txBody>
      </p:sp>
    </p:spTree>
    <p:extLst>
      <p:ext uri="{BB962C8B-B14F-4D97-AF65-F5344CB8AC3E}">
        <p14:creationId xmlns:p14="http://schemas.microsoft.com/office/powerpoint/2010/main" val="167399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Algoritmos Utilizados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utilizaron 4 redes neurales: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/>
              <a:t>2 de ellas para resolver el problema de clasificación</a:t>
            </a:r>
          </a:p>
          <a:p>
            <a:pPr>
              <a:buFontTx/>
              <a:buChar char="-"/>
            </a:pPr>
            <a:r>
              <a:rPr lang="es-ES_tradnl" sz="2000" dirty="0"/>
              <a:t>2 de ellas para resolver el problema de regresión</a:t>
            </a:r>
          </a:p>
          <a:p>
            <a:pPr>
              <a:buFontTx/>
              <a:buChar char="-"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Nuevamente, se utilizó el R^2 como métrica en regresión y el F1 Score para clasificación.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4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6"/>
            <a:ext cx="10248358" cy="1129846"/>
          </a:xfrm>
        </p:spPr>
        <p:txBody>
          <a:bodyPr/>
          <a:lstStyle/>
          <a:p>
            <a:pPr algn="l"/>
            <a:r>
              <a:rPr lang="es-ES_tradnl" dirty="0"/>
              <a:t>Resultados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7E5703-593D-2B23-51A6-4F2A939E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40120"/>
              </p:ext>
            </p:extLst>
          </p:nvPr>
        </p:nvGraphicFramePr>
        <p:xfrm>
          <a:off x="451613" y="1998925"/>
          <a:ext cx="5937250" cy="1560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855">
                  <a:extLst>
                    <a:ext uri="{9D8B030D-6E8A-4147-A177-3AD203B41FA5}">
                      <a16:colId xmlns:a16="http://schemas.microsoft.com/office/drawing/2014/main" val="408004687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29172525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179532968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5905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 dirty="0">
                          <a:effectLst/>
                        </a:rPr>
                        <a:t>Red Neural </a:t>
                      </a:r>
                      <a:endParaRPr lang="en-AR" sz="1200" dirty="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AR" sz="1200">
                          <a:effectLst/>
                        </a:rPr>
                        <a:t>F1 Score 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AR" sz="1200" dirty="0">
                          <a:effectLst/>
                        </a:rPr>
                        <a:t>Parámetro</a:t>
                      </a:r>
                      <a:r>
                        <a:rPr lang="es-ES" sz="1200" dirty="0">
                          <a:effectLst/>
                        </a:rPr>
                        <a:t>s elegidos</a:t>
                      </a:r>
                      <a:endParaRPr lang="en-AR" sz="1200" dirty="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extLst>
                  <a:ext uri="{0D108BD9-81ED-4DB2-BD59-A6C34878D82A}">
                    <a16:rowId xmlns:a16="http://schemas.microsoft.com/office/drawing/2014/main" val="144995214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5905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Red 1 con datos completos 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38</a:t>
                      </a:r>
                      <a:r>
                        <a:rPr lang="en-AR" sz="1200">
                          <a:effectLst/>
                        </a:rPr>
                        <a:t>.</a:t>
                      </a:r>
                      <a:r>
                        <a:rPr lang="es-ES" sz="1200">
                          <a:effectLst/>
                        </a:rPr>
                        <a:t>35</a:t>
                      </a:r>
                      <a:r>
                        <a:rPr lang="en-AR" sz="1200">
                          <a:effectLst/>
                        </a:rPr>
                        <a:t>% 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Hidden layers: (16,16)</a:t>
                      </a:r>
                      <a:endParaRPr lang="en-AR" sz="1200">
                        <a:effectLst/>
                      </a:endParaRP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n-AR" sz="1200">
                        <a:effectLst/>
                      </a:endParaRP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Activation: ‘relu’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extLst>
                  <a:ext uri="{0D108BD9-81ED-4DB2-BD59-A6C34878D82A}">
                    <a16:rowId xmlns:a16="http://schemas.microsoft.com/office/drawing/2014/main" val="669369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5905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Red 2 con PCA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AR" sz="1200" dirty="0">
                          <a:effectLst/>
                        </a:rPr>
                        <a:t>3</a:t>
                      </a:r>
                      <a:r>
                        <a:rPr lang="es-ES" sz="1200" dirty="0">
                          <a:effectLst/>
                        </a:rPr>
                        <a:t>3</a:t>
                      </a:r>
                      <a:r>
                        <a:rPr lang="en-AR" sz="1200" dirty="0">
                          <a:effectLst/>
                        </a:rPr>
                        <a:t>.</a:t>
                      </a:r>
                      <a:r>
                        <a:rPr lang="es-ES" sz="1200" dirty="0">
                          <a:effectLst/>
                        </a:rPr>
                        <a:t>37</a:t>
                      </a:r>
                      <a:r>
                        <a:rPr lang="en-AR" sz="1200" dirty="0">
                          <a:effectLst/>
                        </a:rPr>
                        <a:t>% </a:t>
                      </a:r>
                      <a:endParaRPr lang="en-AR" sz="1200" dirty="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 dirty="0" err="1">
                          <a:effectLst/>
                        </a:rPr>
                        <a:t>Hidden</a:t>
                      </a:r>
                      <a:r>
                        <a:rPr lang="es-ES" sz="1200" dirty="0">
                          <a:effectLst/>
                        </a:rPr>
                        <a:t> </a:t>
                      </a:r>
                      <a:r>
                        <a:rPr lang="es-ES" sz="1200" dirty="0" err="1">
                          <a:effectLst/>
                        </a:rPr>
                        <a:t>layers</a:t>
                      </a:r>
                      <a:r>
                        <a:rPr lang="es-ES" sz="1200" dirty="0">
                          <a:effectLst/>
                        </a:rPr>
                        <a:t>: (10,10,10,10,10)</a:t>
                      </a:r>
                      <a:endParaRPr lang="en-AR" sz="1200" dirty="0">
                        <a:effectLst/>
                      </a:endParaRP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AR" sz="1200" dirty="0">
                        <a:effectLst/>
                      </a:endParaRP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 dirty="0" err="1">
                          <a:effectLst/>
                        </a:rPr>
                        <a:t>Activation</a:t>
                      </a:r>
                      <a:r>
                        <a:rPr lang="es-ES" sz="1200" dirty="0">
                          <a:effectLst/>
                        </a:rPr>
                        <a:t>: ‘</a:t>
                      </a:r>
                      <a:r>
                        <a:rPr lang="es-ES" sz="1200" dirty="0" err="1">
                          <a:effectLst/>
                        </a:rPr>
                        <a:t>relu</a:t>
                      </a:r>
                      <a:r>
                        <a:rPr lang="es-ES" sz="1200" dirty="0">
                          <a:effectLst/>
                        </a:rPr>
                        <a:t>’</a:t>
                      </a:r>
                      <a:endParaRPr lang="en-AR" sz="1200" dirty="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extLst>
                  <a:ext uri="{0D108BD9-81ED-4DB2-BD59-A6C34878D82A}">
                    <a16:rowId xmlns:a16="http://schemas.microsoft.com/office/drawing/2014/main" val="7819197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9FEC233-1C01-25AD-A844-F8BAF852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13" y="1521410"/>
            <a:ext cx="34890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A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</a:rPr>
              <a:t>Problemas de clasificación:</a:t>
            </a:r>
            <a:endParaRPr kumimoji="0" lang="es-ES" altLang="en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9DD0EE-EB6E-D37A-EC6D-C65FE125E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12" y="3894304"/>
            <a:ext cx="34007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A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</a:rPr>
              <a:t>Problemas de regresión:</a:t>
            </a:r>
            <a:endParaRPr kumimoji="0" lang="es-ES" altLang="en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F5BBBC-5994-EC1D-121B-A1BAB89D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47968"/>
              </p:ext>
            </p:extLst>
          </p:nvPr>
        </p:nvGraphicFramePr>
        <p:xfrm>
          <a:off x="451612" y="4399618"/>
          <a:ext cx="5937250" cy="1560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855">
                  <a:extLst>
                    <a:ext uri="{9D8B030D-6E8A-4147-A177-3AD203B41FA5}">
                      <a16:colId xmlns:a16="http://schemas.microsoft.com/office/drawing/2014/main" val="179406512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355402676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299349004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5905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Red Neural 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R^2 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AR" sz="1200">
                          <a:effectLst/>
                        </a:rPr>
                        <a:t>Parámetro</a:t>
                      </a:r>
                      <a:r>
                        <a:rPr lang="es-ES" sz="1200">
                          <a:effectLst/>
                        </a:rPr>
                        <a:t>s elegidos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extLst>
                  <a:ext uri="{0D108BD9-81ED-4DB2-BD59-A6C34878D82A}">
                    <a16:rowId xmlns:a16="http://schemas.microsoft.com/office/drawing/2014/main" val="53809254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5905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Red 1 con datos completos 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0.0804 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Hidden layers : (16,16)</a:t>
                      </a:r>
                      <a:endParaRPr lang="en-AR" sz="1200">
                        <a:effectLst/>
                      </a:endParaRP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n-AR" sz="1200">
                        <a:effectLst/>
                      </a:endParaRP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Activation: ‘relu’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extLst>
                  <a:ext uri="{0D108BD9-81ED-4DB2-BD59-A6C34878D82A}">
                    <a16:rowId xmlns:a16="http://schemas.microsoft.com/office/drawing/2014/main" val="380776046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5905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Red 2 con PCA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>
                          <a:effectLst/>
                        </a:rPr>
                        <a:t>0.0401</a:t>
                      </a:r>
                      <a:endParaRPr lang="en-AR" sz="120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 dirty="0" err="1">
                          <a:effectLst/>
                        </a:rPr>
                        <a:t>Hidden</a:t>
                      </a:r>
                      <a:r>
                        <a:rPr lang="es-ES" sz="1200" dirty="0">
                          <a:effectLst/>
                        </a:rPr>
                        <a:t> </a:t>
                      </a:r>
                      <a:r>
                        <a:rPr lang="es-ES" sz="1200" dirty="0" err="1">
                          <a:effectLst/>
                        </a:rPr>
                        <a:t>layers</a:t>
                      </a:r>
                      <a:r>
                        <a:rPr lang="es-ES" sz="1200" dirty="0">
                          <a:effectLst/>
                        </a:rPr>
                        <a:t>: (10,10,10,10,10)</a:t>
                      </a:r>
                      <a:endParaRPr lang="en-AR" sz="1200" dirty="0">
                        <a:effectLst/>
                      </a:endParaRP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AR" sz="1200" dirty="0">
                        <a:effectLst/>
                      </a:endParaRPr>
                    </a:p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s-ES" sz="1200" dirty="0" err="1">
                          <a:effectLst/>
                        </a:rPr>
                        <a:t>Activation</a:t>
                      </a:r>
                      <a:r>
                        <a:rPr lang="es-ES" sz="1200" dirty="0">
                          <a:effectLst/>
                        </a:rPr>
                        <a:t>: ‘</a:t>
                      </a:r>
                      <a:r>
                        <a:rPr lang="es-ES" sz="1200" dirty="0" err="1">
                          <a:effectLst/>
                        </a:rPr>
                        <a:t>relu</a:t>
                      </a:r>
                      <a:r>
                        <a:rPr lang="es-ES" sz="1200" dirty="0">
                          <a:effectLst/>
                        </a:rPr>
                        <a:t>’</a:t>
                      </a:r>
                      <a:endParaRPr lang="en-AR" sz="1200" dirty="0">
                        <a:solidFill>
                          <a:srgbClr val="161718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73025" marT="53340" marB="0"/>
                </a:tc>
                <a:extLst>
                  <a:ext uri="{0D108BD9-81ED-4DB2-BD59-A6C34878D82A}">
                    <a16:rowId xmlns:a16="http://schemas.microsoft.com/office/drawing/2014/main" val="57862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6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72128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Conclusiones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/>
              <a:t>Los mejores resultados fueron obtenidos con algoritmos de clasificación. </a:t>
            </a:r>
          </a:p>
          <a:p>
            <a:r>
              <a:rPr lang="es-ES_tradnl" sz="2000" dirty="0"/>
              <a:t>Los métodos de regresión no arrojaron buenos resultados.</a:t>
            </a:r>
          </a:p>
          <a:p>
            <a:r>
              <a:rPr lang="es-ES_tradnl" sz="2000" dirty="0"/>
              <a:t>Las redes neurales, a pesar de ser modelos más generales y no lineales no ofrecieron grandes mejoras en la performance</a:t>
            </a:r>
          </a:p>
          <a:p>
            <a:r>
              <a:rPr lang="es-ES_tradnl" sz="2000" dirty="0"/>
              <a:t>La falta de correlación entre las variables podría ser la causa de la baja performance de los modelos en general.</a:t>
            </a:r>
          </a:p>
          <a:p>
            <a:r>
              <a:rPr lang="es-ES_tradnl" sz="2000" dirty="0"/>
              <a:t>Investigaciones futuras podrían utilizar distintos datos acerca de las canciones para determinar un mejor </a:t>
            </a:r>
            <a:r>
              <a:rPr lang="es-ES_tradnl" sz="2000"/>
              <a:t>modelo predictivo.</a:t>
            </a:r>
            <a:endParaRPr lang="es-ES_tradnl" sz="2000" dirty="0"/>
          </a:p>
          <a:p>
            <a:endParaRPr lang="es-ES_tradnl" sz="2000" dirty="0"/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1" y="365125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Base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41" y="1690688"/>
            <a:ext cx="7463436" cy="1076263"/>
          </a:xfrm>
        </p:spPr>
        <p:txBody>
          <a:bodyPr>
            <a:normAutofit/>
          </a:bodyPr>
          <a:lstStyle/>
          <a:p>
            <a:r>
              <a:rPr lang="es-ES_tradnl" dirty="0"/>
              <a:t>La  base de datos se tomo de </a:t>
            </a:r>
            <a:r>
              <a:rPr lang="es-ES_tradnl" dirty="0" err="1"/>
              <a:t>Kaggle</a:t>
            </a:r>
            <a:r>
              <a:rPr lang="es-ES_tradnl" dirty="0"/>
              <a:t>. El origen de los datos es la API de </a:t>
            </a:r>
            <a:r>
              <a:rPr lang="es-ES_tradnl" dirty="0" err="1"/>
              <a:t>Spotify</a:t>
            </a: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8B84F-5599-CA40-BACE-F2765785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6" y="2766951"/>
            <a:ext cx="7807583" cy="31940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C8C4E-55EA-FB4A-835D-09F992078794}"/>
              </a:ext>
            </a:extLst>
          </p:cNvPr>
          <p:cNvSpPr txBox="1">
            <a:spLocks/>
          </p:cNvSpPr>
          <p:nvPr/>
        </p:nvSpPr>
        <p:spPr>
          <a:xfrm>
            <a:off x="8473573" y="3195215"/>
            <a:ext cx="2973790" cy="197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Tamaño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Filas: 160.000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Columnas: 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4" y="0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Lista de atributos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7CFA7-B325-7F4C-BF0B-C6237564E96B}"/>
              </a:ext>
            </a:extLst>
          </p:cNvPr>
          <p:cNvSpPr txBox="1"/>
          <p:nvPr/>
        </p:nvSpPr>
        <p:spPr>
          <a:xfrm>
            <a:off x="242044" y="1238490"/>
            <a:ext cx="9503840" cy="500026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de identificación de cada registro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_tradnl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Release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Date: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en que se presento 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Artists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Artistas del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Tracks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 total de canciones en 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la canción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Duración de la canción en ms (milisegundos)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Danceability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describe que tan bailable es la canción. Su valor esta en el rango de [0,1], donde ‘0’ es menos bailable y ‘1’ es lo mas bailable.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describe la intensidad de la canción. Su valor esta en el rango de [0,1], siendo ‘1’ el valor para canciones mas energéticas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Tonalidad en que esta escrita la canción. Esta variable es un entero entre [0,11], donde la tonalidad Do = 0, D#=1 y así hasta Si=11.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indica la Modalidad de la canción. Toma valor “0” si la modalidad es Menor y “1” si la modalidad es Mayor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Speechiness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presencia de discursos dentro de una canción. Su valor esta en el rango de [0,1]. Cuanto mas exclusivamente hablada sea la canción, mas cercano a 1 será el valor de este atributo.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Acousticness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si una canción es acústica. Su valor esta en el rango de [0,1]. Valores cercanos a 1 representan canciones acústicas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ausencia de voz en la canción. Su valor esta en el rango de [0,1]. Valores cercanos a 1 representan canciones completamente instrumentales.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Liveness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presencia de una audiencia en la canción. Su valor esta en el rango de [0,1]. Valores cercanos a 1 representan canciones en vivo.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Valence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busca describir la positividad musical de la canción. Su valor esta en el rango de [0,1]. Valores cercanos a 1 representan canciones mas “positivas”.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Tempo: Tempo estimado de la canción en pulsaciones por minuto (</a:t>
            </a:r>
            <a:r>
              <a:rPr lang="es-ES_tradnl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beats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minute BPM).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Signature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 de tiempo de la canción (es la forma de especificar cuantas pulsaciones hay en un compas).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Popularity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TARGET. Valor de popularidad del </a:t>
            </a:r>
            <a:r>
              <a:rPr lang="es-ES_tradnl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álbum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Su valor esta en el rango de [0,100]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Limpieza y visualización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160179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Pipeline de Limpieza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2" y="1690688"/>
            <a:ext cx="8798131" cy="45712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s-ES_tradnl" dirty="0" err="1"/>
              <a:t>Setear</a:t>
            </a:r>
            <a:r>
              <a:rPr lang="es-ES_tradnl" dirty="0"/>
              <a:t> columna ID como </a:t>
            </a:r>
            <a:r>
              <a:rPr lang="es-ES_tradnl" dirty="0" err="1"/>
              <a:t>index</a:t>
            </a:r>
            <a:endParaRPr lang="es-ES_tradnl" dirty="0"/>
          </a:p>
          <a:p>
            <a:pPr>
              <a:lnSpc>
                <a:spcPct val="120000"/>
              </a:lnSpc>
            </a:pPr>
            <a:r>
              <a:rPr lang="es-ES_tradnl" dirty="0"/>
              <a:t>Eliminar registros duplicados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Correr función </a:t>
            </a:r>
            <a:r>
              <a:rPr lang="es-ES_tradnl" i="1" dirty="0" err="1"/>
              <a:t>ReduccionFeatures</a:t>
            </a:r>
            <a:r>
              <a:rPr lang="es-ES_tradnl" dirty="0"/>
              <a:t> (para reducir la cantidad de </a:t>
            </a:r>
            <a:r>
              <a:rPr lang="es-ES_tradnl" dirty="0" err="1"/>
              <a:t>features</a:t>
            </a:r>
            <a:r>
              <a:rPr lang="es-ES_tradnl" dirty="0"/>
              <a:t>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Generar variable target para Clasificación '</a:t>
            </a:r>
            <a:r>
              <a:rPr lang="es-ES_tradnl" dirty="0" err="1"/>
              <a:t>ClasePopularidad</a:t>
            </a:r>
            <a:r>
              <a:rPr lang="es-ES_tradnl" dirty="0"/>
              <a:t>’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Rellenar nulos con función </a:t>
            </a:r>
            <a:r>
              <a:rPr lang="es-ES_tradnl" i="1" dirty="0" err="1"/>
              <a:t>fill_na</a:t>
            </a:r>
            <a:r>
              <a:rPr lang="es-ES_tradnl" i="1" dirty="0"/>
              <a:t> </a:t>
            </a:r>
            <a:r>
              <a:rPr lang="es-ES_tradnl" dirty="0"/>
              <a:t>(tomando como referencia el </a:t>
            </a:r>
            <a:r>
              <a:rPr lang="es-ES_tradnl" dirty="0" err="1"/>
              <a:t>train</a:t>
            </a:r>
            <a:r>
              <a:rPr lang="es-ES_tradnl" dirty="0"/>
              <a:t> set original)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Transformar atributo </a:t>
            </a:r>
            <a:r>
              <a:rPr lang="es-ES_tradnl" dirty="0" err="1"/>
              <a:t>Duration</a:t>
            </a:r>
            <a:r>
              <a:rPr lang="es-ES_tradnl" dirty="0"/>
              <a:t> a segundos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Eliminar atributo Time </a:t>
            </a:r>
            <a:r>
              <a:rPr lang="es-ES_tradnl" dirty="0" err="1"/>
              <a:t>Signature</a:t>
            </a:r>
            <a:r>
              <a:rPr lang="es-ES_tradnl" dirty="0"/>
              <a:t> (t_sig0)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Eliminar registros con Tempo (t_tempo0) igual a 0, usando función </a:t>
            </a:r>
            <a:r>
              <a:rPr lang="es-ES_tradnl" i="1" dirty="0" err="1"/>
              <a:t>removeCeros</a:t>
            </a:r>
            <a:endParaRPr lang="es-ES_tradnl" i="1" dirty="0"/>
          </a:p>
          <a:p>
            <a:pPr>
              <a:lnSpc>
                <a:spcPct val="120000"/>
              </a:lnSpc>
            </a:pPr>
            <a:r>
              <a:rPr lang="es-ES_tradnl" dirty="0"/>
              <a:t>Eliminar registros con </a:t>
            </a:r>
            <a:r>
              <a:rPr lang="es-ES_tradnl" dirty="0" err="1"/>
              <a:t>Duration</a:t>
            </a:r>
            <a:r>
              <a:rPr lang="es-ES_tradnl" dirty="0"/>
              <a:t> &gt; 360 segundos, usando función </a:t>
            </a:r>
            <a:r>
              <a:rPr lang="es-ES_tradnl" i="1" dirty="0" err="1"/>
              <a:t>removeOutliers</a:t>
            </a:r>
            <a:endParaRPr lang="es-ES_tradnl" i="1" dirty="0"/>
          </a:p>
          <a:p>
            <a:pPr>
              <a:lnSpc>
                <a:spcPct val="120000"/>
              </a:lnSpc>
            </a:pPr>
            <a:r>
              <a:rPr lang="es-ES_tradnl" dirty="0"/>
              <a:t>Normalización de atributos seleccionados</a:t>
            </a:r>
          </a:p>
          <a:p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8" y="176681"/>
            <a:ext cx="10578213" cy="16034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Normalización: se realizo un test de hipótesis sobre las variables, verificando que no tenían distribución normal.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Se aplico Box Cox para normalizar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633B101-0213-A24D-A389-1692C638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80" y="1798916"/>
            <a:ext cx="6549997" cy="488240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1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3B05B6-A424-D547-ADC2-679A01EF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8" y="924613"/>
            <a:ext cx="8733784" cy="25043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E0901D-7589-7E41-A8AB-F6D39E7526B4}"/>
              </a:ext>
            </a:extLst>
          </p:cNvPr>
          <p:cNvSpPr txBox="1">
            <a:spLocks/>
          </p:cNvSpPr>
          <p:nvPr/>
        </p:nvSpPr>
        <p:spPr>
          <a:xfrm>
            <a:off x="309651" y="390706"/>
            <a:ext cx="8798131" cy="5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Train Set luego de la limpieza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4199F-7B01-8BD5-8E40-73527A120935}"/>
              </a:ext>
            </a:extLst>
          </p:cNvPr>
          <p:cNvSpPr txBox="1"/>
          <p:nvPr/>
        </p:nvSpPr>
        <p:spPr>
          <a:xfrm>
            <a:off x="373998" y="3568247"/>
            <a:ext cx="6259482" cy="1059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</a:rPr>
              <a:t>Tener en cuenta que de las 160.000 filas, un 80% fue al test set (128.000). Luego, la estricta limpieza de los datos nos dejo con alrededor de 55.000 filas.</a:t>
            </a:r>
          </a:p>
        </p:txBody>
      </p:sp>
    </p:spTree>
    <p:extLst>
      <p:ext uri="{BB962C8B-B14F-4D97-AF65-F5344CB8AC3E}">
        <p14:creationId xmlns:p14="http://schemas.microsoft.com/office/powerpoint/2010/main" val="15301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738B0A-BF9F-7C4A-9FAB-DEE24018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7" y="850804"/>
            <a:ext cx="8669438" cy="248593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E0901D-7589-7E41-A8AB-F6D39E7526B4}"/>
              </a:ext>
            </a:extLst>
          </p:cNvPr>
          <p:cNvSpPr txBox="1">
            <a:spLocks/>
          </p:cNvSpPr>
          <p:nvPr/>
        </p:nvSpPr>
        <p:spPr>
          <a:xfrm>
            <a:off x="180957" y="307578"/>
            <a:ext cx="8798131" cy="5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Test Set luego de la limpieza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67791-3324-7DA9-9352-0CFA6F3DD507}"/>
              </a:ext>
            </a:extLst>
          </p:cNvPr>
          <p:cNvSpPr txBox="1"/>
          <p:nvPr/>
        </p:nvSpPr>
        <p:spPr>
          <a:xfrm>
            <a:off x="290871" y="3521262"/>
            <a:ext cx="6259482" cy="72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</a:rPr>
              <a:t>De las 32.000 filas que fueron al test set solamente nos quedamos con alrededor de 14.000.</a:t>
            </a:r>
          </a:p>
        </p:txBody>
      </p:sp>
    </p:spTree>
    <p:extLst>
      <p:ext uri="{BB962C8B-B14F-4D97-AF65-F5344CB8AC3E}">
        <p14:creationId xmlns:p14="http://schemas.microsoft.com/office/powerpoint/2010/main" val="357824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O-PowerPoint-Template" id="{413F8F97-D304-0541-9E0C-2EBBDF578B15}" vid="{09FEBD21-BBC7-E944-9DCB-094349EBD9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4794</TotalTime>
  <Words>1268</Words>
  <Application>Microsoft Macintosh PowerPoint</Application>
  <PresentationFormat>Widescreen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Microsoft Sans Serif</vt:lpstr>
      <vt:lpstr>Symbol</vt:lpstr>
      <vt:lpstr>Times New Roman</vt:lpstr>
      <vt:lpstr>Trebuchet MS</vt:lpstr>
      <vt:lpstr>Office Theme</vt:lpstr>
      <vt:lpstr>Proyecto Final – Curso Data Science 25570 </vt:lpstr>
      <vt:lpstr>Objetivo</vt:lpstr>
      <vt:lpstr>Base de Datos</vt:lpstr>
      <vt:lpstr>Lista de atributos</vt:lpstr>
      <vt:lpstr>Data Wrangling </vt:lpstr>
      <vt:lpstr>Pipeline de Limpieza de Datos</vt:lpstr>
      <vt:lpstr>PowerPoint Presentation</vt:lpstr>
      <vt:lpstr>PowerPoint Presentation</vt:lpstr>
      <vt:lpstr>PowerPoint Presentation</vt:lpstr>
      <vt:lpstr>Visualización de los Datos</vt:lpstr>
      <vt:lpstr>Visualización de los Datos</vt:lpstr>
      <vt:lpstr>Visualización de los Datos</vt:lpstr>
      <vt:lpstr>Modelos Machine Learning</vt:lpstr>
      <vt:lpstr>Algoritmos Utilizados</vt:lpstr>
      <vt:lpstr>Clase Popularidad</vt:lpstr>
      <vt:lpstr>Resultados</vt:lpstr>
      <vt:lpstr>Modelos Machine Learning</vt:lpstr>
      <vt:lpstr>Algoritmos Utilizados</vt:lpstr>
      <vt:lpstr>Resultados</vt:lpstr>
      <vt:lpstr>Redes Neurales </vt:lpstr>
      <vt:lpstr>Algoritmos Utilizados</vt:lpstr>
      <vt:lpstr>Resultados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– Curso Data Science 25570</dc:title>
  <dc:creator>Rossana Scavone</dc:creator>
  <cp:lastModifiedBy>Microsoft Office User</cp:lastModifiedBy>
  <cp:revision>14</cp:revision>
  <dcterms:created xsi:type="dcterms:W3CDTF">2022-07-20T18:30:12Z</dcterms:created>
  <dcterms:modified xsi:type="dcterms:W3CDTF">2022-09-06T18:57:04Z</dcterms:modified>
</cp:coreProperties>
</file>