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4"/>
    <p:restoredTop sz="94599"/>
  </p:normalViewPr>
  <p:slideViewPr>
    <p:cSldViewPr snapToGrid="0" snapToObjects="1">
      <p:cViewPr>
        <p:scale>
          <a:sx n="86" d="100"/>
          <a:sy n="86" d="100"/>
        </p:scale>
        <p:origin x="92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1A41-ECBC-A143-84C4-33DFA8B62B6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B0DB-D8B4-7C4A-B92E-A19CACC6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9744" y="1877568"/>
            <a:ext cx="7229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 smtClean="0"/>
              <a:t>Refinement of low occupancy hits</a:t>
            </a:r>
          </a:p>
          <a:p>
            <a:pPr algn="ctr">
              <a:lnSpc>
                <a:spcPct val="200000"/>
              </a:lnSpc>
            </a:pPr>
            <a:r>
              <a:rPr lang="en-US" sz="3600" b="1" dirty="0" smtClean="0"/>
              <a:t>22/09/2020</a:t>
            </a:r>
          </a:p>
          <a:p>
            <a:pPr algn="ctr">
              <a:lnSpc>
                <a:spcPct val="200000"/>
              </a:lnSpc>
            </a:pPr>
            <a:r>
              <a:rPr lang="en-US" sz="3600" b="1" dirty="0" smtClean="0"/>
              <a:t>Tobias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953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63" y="1657771"/>
            <a:ext cx="4250523" cy="14296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Dimple (REFMAC)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/>
              <a:t>Phenix.ligand_pipeline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phenix.refine</a:t>
            </a:r>
            <a:r>
              <a:rPr lang="en-US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Pipedream (BUSTER)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0452" y="4927288"/>
            <a:ext cx="1053943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PanDDA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93559" y="3556487"/>
            <a:ext cx="1011111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BUSTER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64361" y="6220876"/>
            <a:ext cx="3273525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giant.quick_refine</a:t>
            </a:r>
            <a:r>
              <a:rPr lang="en-US" sz="2000" b="1" dirty="0" smtClean="0"/>
              <a:t> (REFMAC)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02381" y="1888603"/>
            <a:ext cx="1084336" cy="967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BUSTER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REFMAC</a:t>
            </a:r>
            <a:endParaRPr lang="en-US" sz="2000" b="1" dirty="0"/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4402686" y="2372582"/>
            <a:ext cx="33996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2277424" y="3087393"/>
            <a:ext cx="1" cy="18398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7" idx="1"/>
          </p:cNvCxnSpPr>
          <p:nvPr/>
        </p:nvCxnSpPr>
        <p:spPr>
          <a:xfrm>
            <a:off x="2804395" y="5127343"/>
            <a:ext cx="2559966" cy="1293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8" idx="1"/>
          </p:cNvCxnSpPr>
          <p:nvPr/>
        </p:nvCxnSpPr>
        <p:spPr>
          <a:xfrm flipV="1">
            <a:off x="6304670" y="2372582"/>
            <a:ext cx="1497711" cy="13839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02686" y="6037501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export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4846" y="220828"/>
            <a:ext cx="574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XCE: routes from MTZ to PDB</a:t>
            </a:r>
            <a:endParaRPr lang="en-US" sz="3600" b="1" dirty="0"/>
          </a:p>
        </p:txBody>
      </p:sp>
      <p:cxnSp>
        <p:nvCxnSpPr>
          <p:cNvPr id="28" name="Elbow Connector 27"/>
          <p:cNvCxnSpPr>
            <a:stCxn id="5" idx="3"/>
            <a:endCxn id="6" idx="1"/>
          </p:cNvCxnSpPr>
          <p:nvPr/>
        </p:nvCxnSpPr>
        <p:spPr>
          <a:xfrm flipV="1">
            <a:off x="2804395" y="3756542"/>
            <a:ext cx="2489164" cy="1370801"/>
          </a:xfrm>
          <a:prstGeom prst="bentConnector3">
            <a:avLst>
              <a:gd name="adj1" fmla="val 515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657600" y="5042705"/>
            <a:ext cx="5315712" cy="1723855"/>
            <a:chOff x="3657600" y="5042705"/>
            <a:chExt cx="5315712" cy="1723855"/>
          </a:xfrm>
        </p:grpSpPr>
        <p:sp>
          <p:nvSpPr>
            <p:cNvPr id="2" name="Rectangle 1"/>
            <p:cNvSpPr/>
            <p:nvPr/>
          </p:nvSpPr>
          <p:spPr>
            <a:xfrm>
              <a:off x="3657600" y="5486400"/>
              <a:ext cx="5315712" cy="1280160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99250" y="5042705"/>
              <a:ext cx="2206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“</a:t>
              </a:r>
              <a:r>
                <a:rPr lang="en-US" b="1" i="1" dirty="0" smtClean="0">
                  <a:solidFill>
                    <a:srgbClr val="FF0000"/>
                  </a:solidFill>
                </a:rPr>
                <a:t>low occupancy</a:t>
              </a:r>
              <a:r>
                <a:rPr lang="en-US" b="1" dirty="0" smtClean="0">
                  <a:solidFill>
                    <a:srgbClr val="FF0000"/>
                  </a:solidFill>
                </a:rPr>
                <a:t>” hits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23232" y="1343881"/>
            <a:ext cx="4450080" cy="2874551"/>
            <a:chOff x="4523232" y="1343881"/>
            <a:chExt cx="4450080" cy="2874551"/>
          </a:xfrm>
        </p:grpSpPr>
        <p:sp>
          <p:nvSpPr>
            <p:cNvPr id="19" name="Rectangle 18"/>
            <p:cNvSpPr/>
            <p:nvPr/>
          </p:nvSpPr>
          <p:spPr>
            <a:xfrm>
              <a:off x="4523232" y="1775196"/>
              <a:ext cx="4450080" cy="2443236"/>
            </a:xfrm>
            <a:prstGeom prst="rect">
              <a:avLst/>
            </a:prstGeom>
            <a:solidFill>
              <a:srgbClr val="00B050">
                <a:alpha val="24000"/>
              </a:srgb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54209" y="1343881"/>
              <a:ext cx="2388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“</a:t>
              </a:r>
              <a:r>
                <a:rPr lang="en-US" b="1" i="1" dirty="0" smtClean="0">
                  <a:solidFill>
                    <a:srgbClr val="00B050"/>
                  </a:solidFill>
                </a:rPr>
                <a:t>high occupancy</a:t>
              </a:r>
              <a:r>
                <a:rPr lang="en-US" b="1" dirty="0" smtClean="0">
                  <a:solidFill>
                    <a:srgbClr val="00B050"/>
                  </a:solidFill>
                </a:rPr>
                <a:t>” hits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9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228" y="0"/>
            <a:ext cx="76498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Refinement of </a:t>
            </a:r>
            <a:r>
              <a:rPr lang="en-US" sz="3600" b="1" dirty="0" err="1" smtClean="0"/>
              <a:t>PanDDA</a:t>
            </a:r>
            <a:r>
              <a:rPr lang="en-US" sz="3600" b="1" dirty="0" smtClean="0"/>
              <a:t> models</a:t>
            </a:r>
          </a:p>
          <a:p>
            <a:pPr algn="ctr"/>
            <a:r>
              <a:rPr lang="en-US" sz="3200" b="1" i="1" u="sng" dirty="0" smtClean="0"/>
              <a:t>low occupancy</a:t>
            </a:r>
            <a:r>
              <a:rPr lang="en-US" sz="3200" b="1" dirty="0" smtClean="0"/>
              <a:t>: </a:t>
            </a:r>
            <a:r>
              <a:rPr lang="en-US" sz="3200" b="1" dirty="0" smtClean="0"/>
              <a:t>export &amp; </a:t>
            </a:r>
            <a:r>
              <a:rPr lang="en-US" sz="3200" b="1" dirty="0" err="1" smtClean="0"/>
              <a:t>giant.quick_refine</a:t>
            </a:r>
            <a:endParaRPr 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0420" y="2894901"/>
            <a:ext cx="1619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pandda.inspect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4696" y="4018897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bound-</a:t>
            </a:r>
            <a:r>
              <a:rPr lang="en-US" dirty="0" err="1" smtClean="0"/>
              <a:t>state.pdb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6989" y="2894901"/>
            <a:ext cx="1562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pandda.export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496" y="1574664"/>
            <a:ext cx="18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ground-</a:t>
            </a:r>
            <a:r>
              <a:rPr lang="en-US" dirty="0" err="1" smtClean="0"/>
              <a:t>state.pdb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37262" y="287745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ensemble.pdb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2753" y="3827734"/>
            <a:ext cx="1913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giant.quick_refine</a:t>
            </a:r>
            <a:endParaRPr lang="en-US" dirty="0" smtClean="0"/>
          </a:p>
          <a:p>
            <a:pPr algn="ctr"/>
            <a:r>
              <a:rPr lang="en-US" dirty="0" smtClean="0"/>
              <a:t>(REFMAC)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1055" y="4942391"/>
            <a:ext cx="18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ground-</a:t>
            </a:r>
            <a:r>
              <a:rPr lang="en-US" dirty="0" err="1" smtClean="0"/>
              <a:t>state.pdb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6670" y="4953700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bound-</a:t>
            </a:r>
            <a:r>
              <a:rPr lang="en-US" dirty="0" err="1" smtClean="0"/>
              <a:t>state.pdb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00962" y="5576881"/>
            <a:ext cx="716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COOT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50064" y="1943996"/>
            <a:ext cx="0" cy="950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50064" y="3264233"/>
            <a:ext cx="1" cy="754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8" idx="1"/>
          </p:cNvCxnSpPr>
          <p:nvPr/>
        </p:nvCxnSpPr>
        <p:spPr>
          <a:xfrm>
            <a:off x="2155633" y="1759330"/>
            <a:ext cx="1111356" cy="1320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2125432" y="3079567"/>
            <a:ext cx="1141557" cy="1123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 flipV="1">
            <a:off x="4877943" y="3062119"/>
            <a:ext cx="1159319" cy="1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1" idx="0"/>
          </p:cNvCxnSpPr>
          <p:nvPr/>
        </p:nvCxnSpPr>
        <p:spPr>
          <a:xfrm>
            <a:off x="6799650" y="3246785"/>
            <a:ext cx="0" cy="580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2"/>
            <a:endCxn id="12" idx="0"/>
          </p:cNvCxnSpPr>
          <p:nvPr/>
        </p:nvCxnSpPr>
        <p:spPr>
          <a:xfrm rot="5400000">
            <a:off x="5898974" y="4041715"/>
            <a:ext cx="468326" cy="133302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2"/>
            <a:endCxn id="13" idx="0"/>
          </p:cNvCxnSpPr>
          <p:nvPr/>
        </p:nvCxnSpPr>
        <p:spPr>
          <a:xfrm rot="16200000" flipH="1">
            <a:off x="6941027" y="4332688"/>
            <a:ext cx="479635" cy="7623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4" idx="0"/>
          </p:cNvCxnSpPr>
          <p:nvPr/>
        </p:nvCxnSpPr>
        <p:spPr>
          <a:xfrm flipH="1">
            <a:off x="7559458" y="5323032"/>
            <a:ext cx="2580" cy="253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4" idx="2"/>
            <a:endCxn id="10" idx="3"/>
          </p:cNvCxnSpPr>
          <p:nvPr/>
        </p:nvCxnSpPr>
        <p:spPr>
          <a:xfrm rot="5400000" flipH="1" flipV="1">
            <a:off x="6118701" y="4502876"/>
            <a:ext cx="2884094" cy="2580"/>
          </a:xfrm>
          <a:prstGeom prst="bentConnector4">
            <a:avLst>
              <a:gd name="adj1" fmla="val -7926"/>
              <a:gd name="adj2" fmla="val 483275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2"/>
            <a:endCxn id="10" idx="3"/>
          </p:cNvCxnSpPr>
          <p:nvPr/>
        </p:nvCxnSpPr>
        <p:spPr>
          <a:xfrm rot="5400000" flipH="1" flipV="1">
            <a:off x="5389529" y="3139214"/>
            <a:ext cx="2249604" cy="2095414"/>
          </a:xfrm>
          <a:prstGeom prst="bentConnector4">
            <a:avLst>
              <a:gd name="adj1" fmla="val -38461"/>
              <a:gd name="adj2" fmla="val 1589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04047" y="1416322"/>
            <a:ext cx="245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PanDDA</a:t>
            </a:r>
            <a:r>
              <a:rPr lang="en-US" sz="2400" b="1" dirty="0" smtClean="0">
                <a:solidFill>
                  <a:srgbClr val="7030A0"/>
                </a:solidFill>
              </a:rPr>
              <a:t> directory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114800" y="1423772"/>
            <a:ext cx="2933700" cy="30502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00140" y="1867793"/>
            <a:ext cx="231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Project directory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542" y="5286469"/>
            <a:ext cx="3906603" cy="1015663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All modelling must be done in </a:t>
            </a:r>
            <a:r>
              <a:rPr lang="en-US" sz="2000" b="1" dirty="0" err="1" smtClean="0">
                <a:solidFill>
                  <a:srgbClr val="FF0000"/>
                </a:solidFill>
              </a:rPr>
              <a:t>pandda.inspect</a:t>
            </a:r>
            <a:r>
              <a:rPr lang="en-US" sz="2000" b="1" dirty="0" smtClean="0">
                <a:solidFill>
                  <a:srgbClr val="FF0000"/>
                </a:solidFill>
              </a:rPr>
              <a:t>, refinement is only for weight adjustment and review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9" y="1620207"/>
            <a:ext cx="8229600" cy="3627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228" y="0"/>
            <a:ext cx="76498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Refinement of </a:t>
            </a:r>
            <a:r>
              <a:rPr lang="en-US" sz="3600" b="1" dirty="0" err="1" smtClean="0"/>
              <a:t>PanDDA</a:t>
            </a:r>
            <a:r>
              <a:rPr lang="en-US" sz="3600" b="1" dirty="0" smtClean="0"/>
              <a:t> models</a:t>
            </a:r>
          </a:p>
          <a:p>
            <a:pPr algn="ctr"/>
            <a:r>
              <a:rPr lang="en-US" sz="3200" b="1" i="1" u="sng" dirty="0" smtClean="0"/>
              <a:t>low occupancy</a:t>
            </a:r>
            <a:r>
              <a:rPr lang="en-US" sz="3200" b="1" dirty="0" smtClean="0"/>
              <a:t>: </a:t>
            </a:r>
            <a:r>
              <a:rPr lang="en-US" sz="3200" b="1" dirty="0" smtClean="0"/>
              <a:t>export &amp; </a:t>
            </a:r>
            <a:r>
              <a:rPr lang="en-US" sz="3200" b="1" dirty="0" err="1" smtClean="0"/>
              <a:t>giant.quick_refine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667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776" y="987552"/>
            <a:ext cx="8479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PanDDA</a:t>
            </a:r>
            <a:r>
              <a:rPr lang="en-US" sz="2400" dirty="0" smtClean="0"/>
              <a:t> is great for uncovering weakly bound ligands and sparsely populated protein conformations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But what happens if the fragments are strongly bound?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In most cases (&gt;80%), there is only a single ligand and protein conformation visible in event and 2fofc maps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ensemble models then get unnecessarily complex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We typically deposit the bound state only, but we have occasionally seen problems during splitting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Why not refine them the ‘usual’ way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349" y="220828"/>
            <a:ext cx="3769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Recommendations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02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8491" y="0"/>
            <a:ext cx="60953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Refinement of </a:t>
            </a:r>
            <a:r>
              <a:rPr lang="en-US" sz="3600" b="1" dirty="0" err="1" smtClean="0"/>
              <a:t>PanDDA</a:t>
            </a:r>
            <a:r>
              <a:rPr lang="en-US" sz="3600" b="1" dirty="0" smtClean="0"/>
              <a:t> models</a:t>
            </a:r>
          </a:p>
          <a:p>
            <a:pPr algn="ctr"/>
            <a:r>
              <a:rPr lang="en-US" sz="3200" b="1" i="1" u="sng" dirty="0" smtClean="0"/>
              <a:t>high occupancy</a:t>
            </a:r>
            <a:r>
              <a:rPr lang="en-US" sz="3200" b="1" dirty="0" smtClean="0"/>
              <a:t>: </a:t>
            </a:r>
            <a:r>
              <a:rPr lang="en-US" sz="3200" b="1" dirty="0" smtClean="0"/>
              <a:t>BUSTER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420" y="2894901"/>
            <a:ext cx="1619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pandda.inspect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4696" y="4018897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bound-</a:t>
            </a:r>
            <a:r>
              <a:rPr lang="en-US" dirty="0" err="1" smtClean="0"/>
              <a:t>state.pdb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4496" y="1574664"/>
            <a:ext cx="18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ground-</a:t>
            </a:r>
            <a:r>
              <a:rPr lang="en-US" dirty="0" err="1" smtClean="0"/>
              <a:t>state.pdb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4142" y="4001357"/>
            <a:ext cx="911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BUSTER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1503" y="5059932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bound-</a:t>
            </a:r>
            <a:r>
              <a:rPr lang="en-US" dirty="0" err="1" smtClean="0"/>
              <a:t>state.pdb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38375" y="5731635"/>
            <a:ext cx="716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COOT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50064" y="1943996"/>
            <a:ext cx="0" cy="950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50064" y="3264233"/>
            <a:ext cx="1" cy="754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2125432" y="4186023"/>
            <a:ext cx="4218710" cy="17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4" idx="0"/>
          </p:cNvCxnSpPr>
          <p:nvPr/>
        </p:nvCxnSpPr>
        <p:spPr>
          <a:xfrm flipH="1">
            <a:off x="6796871" y="4370689"/>
            <a:ext cx="2781" cy="689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6796871" y="5429264"/>
            <a:ext cx="0" cy="302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2"/>
            <a:endCxn id="12" idx="3"/>
          </p:cNvCxnSpPr>
          <p:nvPr/>
        </p:nvCxnSpPr>
        <p:spPr>
          <a:xfrm rot="5400000" flipH="1" flipV="1">
            <a:off x="6068544" y="4914350"/>
            <a:ext cx="1914944" cy="458290"/>
          </a:xfrm>
          <a:prstGeom prst="bentConnector4">
            <a:avLst>
              <a:gd name="adj1" fmla="val -11938"/>
              <a:gd name="adj2" fmla="val 39991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Picture 2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33" y="5221674"/>
            <a:ext cx="364490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66" y="3284656"/>
            <a:ext cx="3619500" cy="7747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15146" y="6187721"/>
            <a:ext cx="4325873" cy="40011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You can manipulate model as </a:t>
            </a:r>
            <a:r>
              <a:rPr lang="en-US" sz="2000" b="1" smtClean="0">
                <a:solidFill>
                  <a:srgbClr val="FF0000"/>
                </a:solidFill>
              </a:rPr>
              <a:t>you want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7349" y="220828"/>
            <a:ext cx="3769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Recommendations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8224" y="867159"/>
            <a:ext cx="858316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Run </a:t>
            </a:r>
            <a:r>
              <a:rPr lang="en-US" sz="2000" dirty="0" err="1" smtClean="0"/>
              <a:t>PanDDA</a:t>
            </a:r>
            <a:r>
              <a:rPr lang="en-US" sz="2000" dirty="0" smtClean="0"/>
              <a:t> and build all events with </a:t>
            </a:r>
            <a:r>
              <a:rPr lang="en-US" sz="2000" dirty="0" err="1" smtClean="0"/>
              <a:t>pandda.inspect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refine with Buster: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Examine models with XCE-COOT (Buster) interface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 continue refining them if all looks good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If not, export selected model and refine with REFMAC 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Deposit ensemble model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5668938"/>
            <a:ext cx="42672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805179"/>
            <a:ext cx="367030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2176246"/>
            <a:ext cx="4127500" cy="55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5252585"/>
            <a:ext cx="367030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289508"/>
            <a:ext cx="2860294" cy="984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68" y="5236987"/>
            <a:ext cx="2760368" cy="9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368" y="192691"/>
            <a:ext cx="342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Work </a:t>
            </a:r>
            <a:r>
              <a:rPr lang="en-US" sz="3600" b="1" smtClean="0"/>
              <a:t>in progress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4" y="1047199"/>
            <a:ext cx="8527991" cy="4445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33211" y="2620828"/>
            <a:ext cx="338554" cy="1243857"/>
            <a:chOff x="1318221" y="2785718"/>
            <a:chExt cx="338554" cy="1243857"/>
          </a:xfrm>
        </p:grpSpPr>
        <p:sp>
          <p:nvSpPr>
            <p:cNvPr id="6" name="TextBox 5"/>
            <p:cNvSpPr txBox="1"/>
            <p:nvPr/>
          </p:nvSpPr>
          <p:spPr>
            <a:xfrm>
              <a:off x="1318221" y="278571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☑️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18221" y="309948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☑️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18221" y="326914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☑️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8221" y="37525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☑️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4" y="6253782"/>
            <a:ext cx="4267200" cy="52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4" y="5837429"/>
            <a:ext cx="3670300" cy="419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81862" y="5837429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Need to develop new function: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Export selected </a:t>
            </a:r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PanDDA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254</Words>
  <Application>Microsoft Macintosh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Krojer</dc:creator>
  <cp:lastModifiedBy>Tobias Krojer</cp:lastModifiedBy>
  <cp:revision>7</cp:revision>
  <dcterms:created xsi:type="dcterms:W3CDTF">2020-09-22T11:02:28Z</dcterms:created>
  <dcterms:modified xsi:type="dcterms:W3CDTF">2020-09-22T12:24:23Z</dcterms:modified>
</cp:coreProperties>
</file>