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61" r:id="rId2"/>
    <p:sldId id="262" r:id="rId3"/>
    <p:sldId id="280" r:id="rId4"/>
    <p:sldId id="281" r:id="rId5"/>
    <p:sldId id="286" r:id="rId6"/>
    <p:sldId id="282" r:id="rId7"/>
    <p:sldId id="270" r:id="rId8"/>
    <p:sldId id="287" r:id="rId9"/>
    <p:sldId id="283" r:id="rId10"/>
    <p:sldId id="28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5230A26-DEEC-8642-B9D4-E09BE733C414}">
          <p14:sldIdLst>
            <p14:sldId id="261"/>
            <p14:sldId id="262"/>
            <p14:sldId id="280"/>
            <p14:sldId id="281"/>
            <p14:sldId id="286"/>
            <p14:sldId id="282"/>
            <p14:sldId id="270"/>
            <p14:sldId id="287"/>
            <p14:sldId id="283"/>
            <p14:sldId id="285"/>
          </p14:sldIdLst>
        </p14:section>
        <p14:section name="DEMO" id="{9515495C-D0B5-ED46-B3CB-086BDAB08F63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7"/>
    <p:restoredTop sz="94689"/>
  </p:normalViewPr>
  <p:slideViewPr>
    <p:cSldViewPr snapToGrid="0" snapToObjects="1">
      <p:cViewPr varScale="1">
        <p:scale>
          <a:sx n="91" d="100"/>
          <a:sy n="91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1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1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805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08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015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18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4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4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8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6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9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5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4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0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2-OJ-U6eTmE" TargetMode="External"/><Relationship Id="rId3" Type="http://schemas.openxmlformats.org/officeDocument/2006/relationships/image" Target="../media/image2.tiff"/><Relationship Id="rId7" Type="http://schemas.openxmlformats.org/officeDocument/2006/relationships/hyperlink" Target="https://youtu.be/Y-jrwyfD9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francois-normandin/mlug-2022-11-09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bVIEW-Open-Source/LV-MQTT-Broker" TargetMode="External"/><Relationship Id="rId7" Type="http://schemas.openxmlformats.org/officeDocument/2006/relationships/hyperlink" Target="https://youtu.be/2-OJ-U6eTmE" TargetMode="External"/><Relationship Id="rId2" Type="http://schemas.openxmlformats.org/officeDocument/2006/relationships/hyperlink" Target="http://docs.oasis-open.org/mqtt/mqtt/v3.1.1/mqtt-v3.1.1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Y-jrwyfD9DU" TargetMode="External"/><Relationship Id="rId5" Type="http://schemas.openxmlformats.org/officeDocument/2006/relationships/hyperlink" Target="https://github.com/francois-normandin/mqtt-lv-py-demo" TargetMode="External"/><Relationship Id="rId4" Type="http://schemas.openxmlformats.org/officeDocument/2006/relationships/hyperlink" Target="https://labviewwiki.org/wiki/NIWeek_2019/Message_Exchange_Patterns_and_Tools_for_Distributed_System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976" y="468272"/>
            <a:ext cx="7452174" cy="162239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fr-CA" dirty="0"/>
              <a:t>Building Distributed </a:t>
            </a:r>
            <a:r>
              <a:rPr lang="fr-CA" dirty="0" err="1"/>
              <a:t>Systems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MQTT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B2FBD-9ABE-A549-AE2B-4EAB090825B9}"/>
              </a:ext>
            </a:extLst>
          </p:cNvPr>
          <p:cNvSpPr/>
          <p:nvPr/>
        </p:nvSpPr>
        <p:spPr>
          <a:xfrm>
            <a:off x="1782161" y="5972560"/>
            <a:ext cx="5520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https://www.linkedin.com/in/francois-normandin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https://github.com/francois-normandin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284844-C40D-324D-A972-44021BB613F7}"/>
              </a:ext>
            </a:extLst>
          </p:cNvPr>
          <p:cNvSpPr/>
          <p:nvPr/>
        </p:nvSpPr>
        <p:spPr>
          <a:xfrm>
            <a:off x="1782161" y="5079374"/>
            <a:ext cx="21945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>
                <a:solidFill>
                  <a:srgbClr val="24292E"/>
                </a:solidFill>
                <a:latin typeface="-apple-system"/>
              </a:rPr>
              <a:t>François Normandin</a:t>
            </a:r>
          </a:p>
          <a:p>
            <a:r>
              <a:rPr lang="fr-CA" sz="1400" i="1" dirty="0">
                <a:solidFill>
                  <a:srgbClr val="666666"/>
                </a:solidFill>
                <a:latin typeface="-apple-system"/>
              </a:rPr>
              <a:t>Certified LabVIEW Architect</a:t>
            </a:r>
          </a:p>
          <a:p>
            <a:r>
              <a:rPr lang="fr-CA" sz="1400" i="1" dirty="0">
                <a:solidFill>
                  <a:srgbClr val="666666"/>
                </a:solidFill>
                <a:effectLst/>
                <a:latin typeface="-apple-system"/>
              </a:rPr>
              <a:t>LabVIEW Champion</a:t>
            </a:r>
            <a:endParaRPr lang="fr-CA" sz="1400" i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BAFDC8-8B2F-A646-AA37-37111420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159" y="5176967"/>
            <a:ext cx="699326" cy="7004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9E8373E-6C6D-0A4F-BCD2-B3CF54D77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550" y="5176967"/>
            <a:ext cx="699327" cy="6993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5AF6B16-3A7F-494E-9721-9A47689EA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767" y="5176967"/>
            <a:ext cx="698400" cy="698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C717371-42BF-B64C-8F2A-997126CDE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639" y="5176967"/>
            <a:ext cx="698400" cy="698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171976" y="2183634"/>
            <a:ext cx="17155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CA" b="1" dirty="0"/>
              <a:t>MLUG Meeting</a:t>
            </a:r>
          </a:p>
          <a:p>
            <a:pPr fontAlgn="base"/>
            <a:r>
              <a:rPr lang="fr-CA" b="1" dirty="0"/>
              <a:t>2022-11-09</a:t>
            </a:r>
          </a:p>
        </p:txBody>
      </p:sp>
      <p:pic>
        <p:nvPicPr>
          <p:cNvPr id="1026" name="Picture 2" descr="Francois Normandin logo">
            <a:extLst>
              <a:ext uri="{FF2B5EF4-FFF2-40B4-BE49-F238E27FC236}">
                <a16:creationId xmlns:a16="http://schemas.microsoft.com/office/drawing/2014/main" id="{15043B53-6765-ED60-791E-DA0DE9DDE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82" y="5100394"/>
            <a:ext cx="1442543" cy="1442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6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559" y="288259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Conclusion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541692" y="1582291"/>
            <a:ext cx="546476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use MQTT for Distributed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Low-overhead protocol, TLS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Interoperability, dynamic topology, scalable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Distributable, </a:t>
            </a: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asynchronicity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Debuggability, Testability</a:t>
            </a:r>
          </a:p>
        </p:txBody>
      </p:sp>
    </p:spTree>
    <p:extLst>
      <p:ext uri="{BB962C8B-B14F-4D97-AF65-F5344CB8AC3E}">
        <p14:creationId xmlns:p14="http://schemas.microsoft.com/office/powerpoint/2010/main" val="296475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7B2FBD-9ABE-A549-AE2B-4EAB090825B9}"/>
              </a:ext>
            </a:extLst>
          </p:cNvPr>
          <p:cNvSpPr/>
          <p:nvPr/>
        </p:nvSpPr>
        <p:spPr>
          <a:xfrm>
            <a:off x="1782161" y="5972560"/>
            <a:ext cx="5520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https://www.linkedin.com/in/francois-normandin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https://github.com/francois-normandin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284844-C40D-324D-A972-44021BB613F7}"/>
              </a:ext>
            </a:extLst>
          </p:cNvPr>
          <p:cNvSpPr/>
          <p:nvPr/>
        </p:nvSpPr>
        <p:spPr>
          <a:xfrm>
            <a:off x="1782161" y="5079374"/>
            <a:ext cx="21945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>
                <a:solidFill>
                  <a:srgbClr val="24292E"/>
                </a:solidFill>
                <a:latin typeface="-apple-system"/>
              </a:rPr>
              <a:t>François Normandin</a:t>
            </a:r>
          </a:p>
          <a:p>
            <a:r>
              <a:rPr lang="fr-CA" sz="1400" i="1" dirty="0">
                <a:solidFill>
                  <a:srgbClr val="666666"/>
                </a:solidFill>
                <a:latin typeface="-apple-system"/>
              </a:rPr>
              <a:t>Certified LabVIEW Architect</a:t>
            </a:r>
          </a:p>
          <a:p>
            <a:r>
              <a:rPr lang="fr-CA" sz="1400" i="1" dirty="0">
                <a:solidFill>
                  <a:srgbClr val="666666"/>
                </a:solidFill>
                <a:effectLst/>
                <a:latin typeface="-apple-system"/>
              </a:rPr>
              <a:t>LabVIEW Champion</a:t>
            </a:r>
            <a:endParaRPr lang="fr-CA" sz="1400" i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BAFDC8-8B2F-A646-AA37-37111420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159" y="5176967"/>
            <a:ext cx="699326" cy="7004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9E8373E-6C6D-0A4F-BCD2-B3CF54D77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550" y="5176967"/>
            <a:ext cx="699327" cy="6993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5AF6B16-3A7F-494E-9721-9A47689EA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767" y="5176967"/>
            <a:ext cx="698400" cy="698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C717371-42BF-B64C-8F2A-997126CDE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639" y="5176967"/>
            <a:ext cx="698400" cy="698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2444228" y="784228"/>
            <a:ext cx="6441187" cy="2769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ALL</a:t>
            </a:r>
          </a:p>
          <a:p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Question? Suggestions?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Want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know more?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hlinkClick r:id="rId6"/>
              </a:rPr>
              <a:t>https://github.com/francois-normandin/mlug-2022-11-09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 look for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short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Youtube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  <a:p>
            <a:endParaRPr lang="en-CA" sz="1400" dirty="0"/>
          </a:p>
          <a:p>
            <a:pPr lvl="2"/>
            <a:r>
              <a:rPr lang="en-CA" sz="1400" dirty="0">
                <a:solidFill>
                  <a:schemeClr val="accent1">
                    <a:lumMod val="75000"/>
                  </a:schemeClr>
                </a:solidFill>
              </a:rPr>
              <a:t>MQTT Broker in LabVIEW: 		</a:t>
            </a:r>
            <a:r>
              <a:rPr lang="en-CA" sz="1400" u="sng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https://youtu.be/Y-jrwyfD9DU</a:t>
            </a:r>
            <a:endParaRPr lang="en-CA" sz="14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n-CA" sz="14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CA" sz="1400" dirty="0">
                <a:solidFill>
                  <a:schemeClr val="accent1">
                    <a:lumMod val="75000"/>
                  </a:schemeClr>
                </a:solidFill>
              </a:rPr>
              <a:t>TLS Secured MQTT: 			</a:t>
            </a:r>
            <a:r>
              <a:rPr lang="en-CA" sz="1400" u="sng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https://youtu.be/2-OJ-U6eTmE</a:t>
            </a:r>
            <a:endParaRPr lang="en-CA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2" descr="Francois Normandin logo">
            <a:extLst>
              <a:ext uri="{FF2B5EF4-FFF2-40B4-BE49-F238E27FC236}">
                <a16:creationId xmlns:a16="http://schemas.microsoft.com/office/drawing/2014/main" id="{F1D9C0CB-F814-4AD5-367E-662FD651D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82" y="5100394"/>
            <a:ext cx="1442543" cy="1442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60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559" y="288259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Outline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793940" y="1866071"/>
            <a:ext cx="7129516" cy="3365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MQTT Protocol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Demos of a distributed system components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producer, Data consumer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Service, Streaming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Redirection, Hierarchical 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Does MQTT fulfill the requirements for Distributed Systems?</a:t>
            </a:r>
          </a:p>
        </p:txBody>
      </p:sp>
    </p:spTree>
    <p:extLst>
      <p:ext uri="{BB962C8B-B14F-4D97-AF65-F5344CB8AC3E}">
        <p14:creationId xmlns:p14="http://schemas.microsoft.com/office/powerpoint/2010/main" val="98181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207" y="179574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Open Source Enthusiast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DA0A60E-31D4-9540-B860-79C517BC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11" y="1314794"/>
            <a:ext cx="5883351" cy="120902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84C4D7D-D8CD-A64F-B55A-D2DA73F14F65}"/>
              </a:ext>
            </a:extLst>
          </p:cNvPr>
          <p:cNvSpPr txBox="1"/>
          <p:nvPr/>
        </p:nvSpPr>
        <p:spPr>
          <a:xfrm>
            <a:off x="2087984" y="2399006"/>
            <a:ext cx="769672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24 open source VI Packages on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vipm.io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35+ public repositories on github.com</a:t>
            </a:r>
          </a:p>
          <a:p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    (MQTT, Oauth2,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OpenSerializer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, URI, Epoch-Time, Cron, UI Tools, etc.)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4719B6A-8A66-F04D-852F-5122A9744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57" y="4582543"/>
            <a:ext cx="2356467" cy="8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507F7A-AAAF-9C4E-AA6B-B7FED37F7655}"/>
              </a:ext>
            </a:extLst>
          </p:cNvPr>
          <p:cNvSpPr txBox="1"/>
          <p:nvPr/>
        </p:nvSpPr>
        <p:spPr>
          <a:xfrm>
            <a:off x="553309" y="5737991"/>
            <a:ext cx="507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chemeClr val="bg2">
                    <a:lumMod val="50000"/>
                  </a:schemeClr>
                </a:solidFill>
              </a:rPr>
              <a:t>Maintainer of JKI’s </a:t>
            </a:r>
            <a:r>
              <a:rPr lang="en-CA" sz="1600" dirty="0" err="1">
                <a:solidFill>
                  <a:schemeClr val="bg2">
                    <a:lumMod val="50000"/>
                  </a:schemeClr>
                </a:solidFill>
              </a:rPr>
              <a:t>Caraya</a:t>
            </a:r>
            <a:r>
              <a:rPr lang="en-CA" sz="1600" dirty="0">
                <a:solidFill>
                  <a:schemeClr val="bg2">
                    <a:lumMod val="50000"/>
                  </a:schemeClr>
                </a:solidFill>
              </a:rPr>
              <a:t> Unit Test framework </a:t>
            </a:r>
          </a:p>
          <a:p>
            <a:r>
              <a:rPr lang="en-CA" sz="1600" dirty="0">
                <a:solidFill>
                  <a:schemeClr val="bg2">
                    <a:lumMod val="50000"/>
                  </a:schemeClr>
                </a:solidFill>
              </a:rPr>
              <a:t>Maintainer of JKI’s State Machine Objects framework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327771A-C547-CA43-A969-D2499410A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64" y="4661154"/>
            <a:ext cx="942703" cy="94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49E0FDE4-5BA7-5944-ABBA-F1AC23681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372" y="3708574"/>
            <a:ext cx="1395948" cy="13959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ABA5F3-F714-2C4C-ADB3-95A4E1397932}"/>
              </a:ext>
            </a:extLst>
          </p:cNvPr>
          <p:cNvSpPr/>
          <p:nvPr/>
        </p:nvSpPr>
        <p:spPr>
          <a:xfrm>
            <a:off x="5453232" y="3703967"/>
            <a:ext cx="4568140" cy="14005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Board member at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GCentral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accent1"/>
                </a:solidFill>
              </a:rPr>
              <a:t>Enabling the LabVIEW community to make the best version of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accent1"/>
                </a:solidFill>
              </a:rPr>
              <a:t>Improving our community's capability by removing barriers to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393154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207" y="179574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Distributed Systems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ABA5F3-F714-2C4C-ADB3-95A4E1397932}"/>
              </a:ext>
            </a:extLst>
          </p:cNvPr>
          <p:cNvSpPr/>
          <p:nvPr/>
        </p:nvSpPr>
        <p:spPr>
          <a:xfrm>
            <a:off x="1207053" y="1412712"/>
            <a:ext cx="8220726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distributed system is any composition of individual entities performing independently of each other, that can achieve emergent functions when put together.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249045C-C579-924A-9879-87EDB7796052}"/>
              </a:ext>
            </a:extLst>
          </p:cNvPr>
          <p:cNvSpPr/>
          <p:nvPr/>
        </p:nvSpPr>
        <p:spPr>
          <a:xfrm>
            <a:off x="2051384" y="2805721"/>
            <a:ext cx="956443" cy="43092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System</a:t>
            </a:r>
            <a:endParaRPr lang="en-US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2BE53CD-D4C2-A6C2-45F7-3F7F9E760EF8}"/>
              </a:ext>
            </a:extLst>
          </p:cNvPr>
          <p:cNvSpPr/>
          <p:nvPr/>
        </p:nvSpPr>
        <p:spPr>
          <a:xfrm>
            <a:off x="1061776" y="3588087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E8613B0-C9A0-ACD8-9E16-4E86EBF3E394}"/>
              </a:ext>
            </a:extLst>
          </p:cNvPr>
          <p:cNvSpPr/>
          <p:nvPr/>
        </p:nvSpPr>
        <p:spPr>
          <a:xfrm>
            <a:off x="2222922" y="3601705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1B37C45-DED2-0A4E-9D3E-2E38FE16EC81}"/>
              </a:ext>
            </a:extLst>
          </p:cNvPr>
          <p:cNvSpPr/>
          <p:nvPr/>
        </p:nvSpPr>
        <p:spPr>
          <a:xfrm>
            <a:off x="3442368" y="3588087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62A56976-BB0D-90F9-3614-210BBBECCBA5}"/>
              </a:ext>
            </a:extLst>
          </p:cNvPr>
          <p:cNvSpPr/>
          <p:nvPr/>
        </p:nvSpPr>
        <p:spPr>
          <a:xfrm>
            <a:off x="643107" y="4204137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9DD72E2-4687-1691-910E-86667048BE32}"/>
              </a:ext>
            </a:extLst>
          </p:cNvPr>
          <p:cNvSpPr/>
          <p:nvPr/>
        </p:nvSpPr>
        <p:spPr>
          <a:xfrm>
            <a:off x="1445402" y="4204139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B8D4C24-C74E-8320-9F85-B7660785C306}"/>
              </a:ext>
            </a:extLst>
          </p:cNvPr>
          <p:cNvSpPr/>
          <p:nvPr/>
        </p:nvSpPr>
        <p:spPr>
          <a:xfrm>
            <a:off x="2929988" y="4996239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4FC5EDE0-D3BB-3A06-703A-98C7FA4C4560}"/>
              </a:ext>
            </a:extLst>
          </p:cNvPr>
          <p:cNvSpPr/>
          <p:nvPr/>
        </p:nvSpPr>
        <p:spPr>
          <a:xfrm>
            <a:off x="3032462" y="4204139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D3CC66B-2B83-2966-E76F-487F8ACD05CF}"/>
              </a:ext>
            </a:extLst>
          </p:cNvPr>
          <p:cNvSpPr/>
          <p:nvPr/>
        </p:nvSpPr>
        <p:spPr>
          <a:xfrm>
            <a:off x="3825994" y="4204139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8F4BC912-4155-93E0-D67B-3B56EE6B6F08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rot="5400000" flipH="1" flipV="1">
            <a:off x="1773684" y="2832166"/>
            <a:ext cx="351441" cy="1160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2FC46BD5-2719-F722-F902-968B57B3A718}"/>
              </a:ext>
            </a:extLst>
          </p:cNvPr>
          <p:cNvCxnSpPr>
            <a:stCxn id="17" idx="0"/>
            <a:endCxn id="10" idx="2"/>
          </p:cNvCxnSpPr>
          <p:nvPr/>
        </p:nvCxnSpPr>
        <p:spPr>
          <a:xfrm rot="16200000" flipV="1">
            <a:off x="2347449" y="3418804"/>
            <a:ext cx="365059" cy="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3F9DCDB6-B459-08E9-4AD4-450CBF05595E}"/>
              </a:ext>
            </a:extLst>
          </p:cNvPr>
          <p:cNvCxnSpPr>
            <a:stCxn id="19" idx="0"/>
            <a:endCxn id="10" idx="2"/>
          </p:cNvCxnSpPr>
          <p:nvPr/>
        </p:nvCxnSpPr>
        <p:spPr>
          <a:xfrm rot="16200000" flipV="1">
            <a:off x="2963981" y="2802272"/>
            <a:ext cx="351441" cy="1220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3B0796EF-F042-0E13-55C0-E0506D5E6671}"/>
              </a:ext>
            </a:extLst>
          </p:cNvPr>
          <p:cNvCxnSpPr>
            <a:stCxn id="24" idx="0"/>
            <a:endCxn id="19" idx="2"/>
          </p:cNvCxnSpPr>
          <p:nvPr/>
        </p:nvCxnSpPr>
        <p:spPr>
          <a:xfrm rot="16200000" flipV="1">
            <a:off x="3809631" y="3880349"/>
            <a:ext cx="263955" cy="383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3BAEBA5C-351C-3853-D034-398652D6ABAF}"/>
              </a:ext>
            </a:extLst>
          </p:cNvPr>
          <p:cNvCxnSpPr>
            <a:stCxn id="23" idx="0"/>
            <a:endCxn id="19" idx="2"/>
          </p:cNvCxnSpPr>
          <p:nvPr/>
        </p:nvCxnSpPr>
        <p:spPr>
          <a:xfrm rot="5400000" flipH="1" flipV="1">
            <a:off x="3412865" y="3867209"/>
            <a:ext cx="263955" cy="409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A2A83448-DB5A-A926-D073-89D9EE9B1350}"/>
              </a:ext>
            </a:extLst>
          </p:cNvPr>
          <p:cNvCxnSpPr>
            <a:cxnSpLocks/>
            <a:stCxn id="22" idx="1"/>
            <a:endCxn id="17" idx="2"/>
          </p:cNvCxnSpPr>
          <p:nvPr/>
        </p:nvCxnSpPr>
        <p:spPr>
          <a:xfrm rot="10800000">
            <a:off x="2530350" y="3953802"/>
            <a:ext cx="399639" cy="1218486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CCAF41F3-4648-99DB-A038-871F0C5CFAF9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rot="16200000" flipV="1">
            <a:off x="1429039" y="3880349"/>
            <a:ext cx="263955" cy="383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BF4DF492-9D1D-A895-0FB0-B25E409E787C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rot="5400000" flipH="1" flipV="1">
            <a:off x="1027892" y="3862827"/>
            <a:ext cx="263953" cy="418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B092C828-09D5-7913-7E11-61ADA13E8887}"/>
              </a:ext>
            </a:extLst>
          </p:cNvPr>
          <p:cNvSpPr/>
          <p:nvPr/>
        </p:nvSpPr>
        <p:spPr>
          <a:xfrm>
            <a:off x="5791480" y="3778644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5E894D-0484-DFEA-450E-48F14746FA06}"/>
              </a:ext>
            </a:extLst>
          </p:cNvPr>
          <p:cNvSpPr/>
          <p:nvPr/>
        </p:nvSpPr>
        <p:spPr>
          <a:xfrm>
            <a:off x="6406334" y="3232819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B7C7F87E-DBC4-5869-4A88-92CA09F14969}"/>
              </a:ext>
            </a:extLst>
          </p:cNvPr>
          <p:cNvSpPr/>
          <p:nvPr/>
        </p:nvSpPr>
        <p:spPr>
          <a:xfrm>
            <a:off x="6713761" y="4324469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4A370129-AB0B-FE1B-150E-1162CC251591}"/>
              </a:ext>
            </a:extLst>
          </p:cNvPr>
          <p:cNvSpPr/>
          <p:nvPr/>
        </p:nvSpPr>
        <p:spPr>
          <a:xfrm>
            <a:off x="7202772" y="3567781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B62856D0-1AA2-A778-A084-7CF1E538ED8C}"/>
              </a:ext>
            </a:extLst>
          </p:cNvPr>
          <p:cNvSpPr/>
          <p:nvPr/>
        </p:nvSpPr>
        <p:spPr>
          <a:xfrm>
            <a:off x="7593365" y="2884550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B1B80537-473D-338C-D9F3-E87D2FD6FFE8}"/>
              </a:ext>
            </a:extLst>
          </p:cNvPr>
          <p:cNvSpPr/>
          <p:nvPr/>
        </p:nvSpPr>
        <p:spPr>
          <a:xfrm>
            <a:off x="8080175" y="3949977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3A877F02-CC96-DD4A-0E9E-E90AC4BB6D05}"/>
              </a:ext>
            </a:extLst>
          </p:cNvPr>
          <p:cNvSpPr/>
          <p:nvPr/>
        </p:nvSpPr>
        <p:spPr>
          <a:xfrm>
            <a:off x="8552075" y="3232821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10A992B4-AE07-F1DD-9216-F9B6B2ADAF47}"/>
              </a:ext>
            </a:extLst>
          </p:cNvPr>
          <p:cNvSpPr/>
          <p:nvPr/>
        </p:nvSpPr>
        <p:spPr>
          <a:xfrm>
            <a:off x="8905165" y="4552409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27F473C3-7B1F-AA43-CB3D-30EB6F1A2093}"/>
              </a:ext>
            </a:extLst>
          </p:cNvPr>
          <p:cNvCxnSpPr>
            <a:stCxn id="57" idx="0"/>
            <a:endCxn id="55" idx="3"/>
          </p:cNvCxnSpPr>
          <p:nvPr/>
        </p:nvCxnSpPr>
        <p:spPr>
          <a:xfrm rot="16200000" flipV="1">
            <a:off x="8740620" y="4080436"/>
            <a:ext cx="426383" cy="5175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C8805856-C450-D89D-4010-E2EC138A085B}"/>
              </a:ext>
            </a:extLst>
          </p:cNvPr>
          <p:cNvCxnSpPr>
            <a:stCxn id="55" idx="3"/>
            <a:endCxn id="56" idx="2"/>
          </p:cNvCxnSpPr>
          <p:nvPr/>
        </p:nvCxnSpPr>
        <p:spPr>
          <a:xfrm flipV="1">
            <a:off x="8695029" y="3584918"/>
            <a:ext cx="164473" cy="5411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9" name="Connecteur : en angle 6148">
            <a:extLst>
              <a:ext uri="{FF2B5EF4-FFF2-40B4-BE49-F238E27FC236}">
                <a16:creationId xmlns:a16="http://schemas.microsoft.com/office/drawing/2014/main" id="{C8D122B5-7409-D5F6-5058-6FFD7BCABE27}"/>
              </a:ext>
            </a:extLst>
          </p:cNvPr>
          <p:cNvCxnSpPr>
            <a:stCxn id="55" idx="1"/>
            <a:endCxn id="52" idx="2"/>
          </p:cNvCxnSpPr>
          <p:nvPr/>
        </p:nvCxnSpPr>
        <p:spPr>
          <a:xfrm rot="10800000">
            <a:off x="7510199" y="3919878"/>
            <a:ext cx="569976" cy="2061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1" name="Connecteur : en angle 6150">
            <a:extLst>
              <a:ext uri="{FF2B5EF4-FFF2-40B4-BE49-F238E27FC236}">
                <a16:creationId xmlns:a16="http://schemas.microsoft.com/office/drawing/2014/main" id="{DC4F6AD2-7698-5E30-D41A-0BDCBEC812C9}"/>
              </a:ext>
            </a:extLst>
          </p:cNvPr>
          <p:cNvCxnSpPr>
            <a:stCxn id="51" idx="3"/>
            <a:endCxn id="52" idx="2"/>
          </p:cNvCxnSpPr>
          <p:nvPr/>
        </p:nvCxnSpPr>
        <p:spPr>
          <a:xfrm flipV="1">
            <a:off x="7328615" y="3919878"/>
            <a:ext cx="181584" cy="5806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4" name="Connecteur : en angle 6153">
            <a:extLst>
              <a:ext uri="{FF2B5EF4-FFF2-40B4-BE49-F238E27FC236}">
                <a16:creationId xmlns:a16="http://schemas.microsoft.com/office/drawing/2014/main" id="{BAE8134F-83B9-1A7D-57E3-EE3414606E5F}"/>
              </a:ext>
            </a:extLst>
          </p:cNvPr>
          <p:cNvCxnSpPr>
            <a:stCxn id="52" idx="0"/>
            <a:endCxn id="54" idx="2"/>
          </p:cNvCxnSpPr>
          <p:nvPr/>
        </p:nvCxnSpPr>
        <p:spPr>
          <a:xfrm rot="5400000" flipH="1" flipV="1">
            <a:off x="7539928" y="3206918"/>
            <a:ext cx="331134" cy="3905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6" name="Connecteur : en angle 6155">
            <a:extLst>
              <a:ext uri="{FF2B5EF4-FFF2-40B4-BE49-F238E27FC236}">
                <a16:creationId xmlns:a16="http://schemas.microsoft.com/office/drawing/2014/main" id="{E0B40638-29D8-4E13-C27A-B5440897C149}"/>
              </a:ext>
            </a:extLst>
          </p:cNvPr>
          <p:cNvCxnSpPr>
            <a:stCxn id="52" idx="0"/>
            <a:endCxn id="50" idx="3"/>
          </p:cNvCxnSpPr>
          <p:nvPr/>
        </p:nvCxnSpPr>
        <p:spPr>
          <a:xfrm rot="16200000" flipV="1">
            <a:off x="7186238" y="3243819"/>
            <a:ext cx="158913" cy="4890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8" name="Connecteur : en angle 6157">
            <a:extLst>
              <a:ext uri="{FF2B5EF4-FFF2-40B4-BE49-F238E27FC236}">
                <a16:creationId xmlns:a16="http://schemas.microsoft.com/office/drawing/2014/main" id="{3267C36E-0612-D412-AA61-A7DAA59CB8E5}"/>
              </a:ext>
            </a:extLst>
          </p:cNvPr>
          <p:cNvCxnSpPr>
            <a:stCxn id="51" idx="1"/>
            <a:endCxn id="49" idx="2"/>
          </p:cNvCxnSpPr>
          <p:nvPr/>
        </p:nvCxnSpPr>
        <p:spPr>
          <a:xfrm rot="10800000">
            <a:off x="6098907" y="4130742"/>
            <a:ext cx="614854" cy="3697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9" name="Rectangle : coins arrondis 6158">
            <a:extLst>
              <a:ext uri="{FF2B5EF4-FFF2-40B4-BE49-F238E27FC236}">
                <a16:creationId xmlns:a16="http://schemas.microsoft.com/office/drawing/2014/main" id="{06627ED7-D349-AF0F-1B73-29DE04D37746}"/>
              </a:ext>
            </a:extLst>
          </p:cNvPr>
          <p:cNvSpPr/>
          <p:nvPr/>
        </p:nvSpPr>
        <p:spPr>
          <a:xfrm>
            <a:off x="5791480" y="4904507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60" name="Rectangle : coins arrondis 6159">
            <a:extLst>
              <a:ext uri="{FF2B5EF4-FFF2-40B4-BE49-F238E27FC236}">
                <a16:creationId xmlns:a16="http://schemas.microsoft.com/office/drawing/2014/main" id="{CFC1D2B4-1B51-26AF-1C29-3D30AF0B09D1}"/>
              </a:ext>
            </a:extLst>
          </p:cNvPr>
          <p:cNvSpPr/>
          <p:nvPr/>
        </p:nvSpPr>
        <p:spPr>
          <a:xfrm>
            <a:off x="7675457" y="4902785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62" name="Connecteur : en angle 6161">
            <a:extLst>
              <a:ext uri="{FF2B5EF4-FFF2-40B4-BE49-F238E27FC236}">
                <a16:creationId xmlns:a16="http://schemas.microsoft.com/office/drawing/2014/main" id="{A647DA4B-F28F-09DC-5A71-EE9E72B4B93C}"/>
              </a:ext>
            </a:extLst>
          </p:cNvPr>
          <p:cNvCxnSpPr>
            <a:stCxn id="55" idx="2"/>
            <a:endCxn id="6160" idx="0"/>
          </p:cNvCxnSpPr>
          <p:nvPr/>
        </p:nvCxnSpPr>
        <p:spPr>
          <a:xfrm rot="5400000">
            <a:off x="7884888" y="4400070"/>
            <a:ext cx="600711" cy="4047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4" name="Connecteur : en angle 6163">
            <a:extLst>
              <a:ext uri="{FF2B5EF4-FFF2-40B4-BE49-F238E27FC236}">
                <a16:creationId xmlns:a16="http://schemas.microsoft.com/office/drawing/2014/main" id="{46C9F6DA-5570-8D87-00BE-66449B6FA08C}"/>
              </a:ext>
            </a:extLst>
          </p:cNvPr>
          <p:cNvCxnSpPr>
            <a:stCxn id="6159" idx="3"/>
            <a:endCxn id="51" idx="1"/>
          </p:cNvCxnSpPr>
          <p:nvPr/>
        </p:nvCxnSpPr>
        <p:spPr>
          <a:xfrm flipV="1">
            <a:off x="6406334" y="4500518"/>
            <a:ext cx="307427" cy="5800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8" name="Rectangle : coins arrondis 6167">
            <a:extLst>
              <a:ext uri="{FF2B5EF4-FFF2-40B4-BE49-F238E27FC236}">
                <a16:creationId xmlns:a16="http://schemas.microsoft.com/office/drawing/2014/main" id="{B4072611-4212-770B-1FF9-D8A3B7C09DB2}"/>
              </a:ext>
            </a:extLst>
          </p:cNvPr>
          <p:cNvSpPr/>
          <p:nvPr/>
        </p:nvSpPr>
        <p:spPr>
          <a:xfrm>
            <a:off x="2504497" y="5749139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69" name="Rectangle : coins arrondis 6168">
            <a:extLst>
              <a:ext uri="{FF2B5EF4-FFF2-40B4-BE49-F238E27FC236}">
                <a16:creationId xmlns:a16="http://schemas.microsoft.com/office/drawing/2014/main" id="{6524ADEA-44C3-78D0-E0DE-62D96CD5BC9C}"/>
              </a:ext>
            </a:extLst>
          </p:cNvPr>
          <p:cNvSpPr/>
          <p:nvPr/>
        </p:nvSpPr>
        <p:spPr>
          <a:xfrm>
            <a:off x="3448581" y="5749139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77" name="Connecteur : en angle 6176">
            <a:extLst>
              <a:ext uri="{FF2B5EF4-FFF2-40B4-BE49-F238E27FC236}">
                <a16:creationId xmlns:a16="http://schemas.microsoft.com/office/drawing/2014/main" id="{989F5EBE-4115-6A48-4B4A-DBB058113633}"/>
              </a:ext>
            </a:extLst>
          </p:cNvPr>
          <p:cNvCxnSpPr>
            <a:cxnSpLocks/>
            <a:stCxn id="6168" idx="0"/>
            <a:endCxn id="22" idx="2"/>
          </p:cNvCxnSpPr>
          <p:nvPr/>
        </p:nvCxnSpPr>
        <p:spPr>
          <a:xfrm rot="5400000" flipH="1" flipV="1">
            <a:off x="2824268" y="5335993"/>
            <a:ext cx="400803" cy="4254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0" name="Connecteur : en angle 6179">
            <a:extLst>
              <a:ext uri="{FF2B5EF4-FFF2-40B4-BE49-F238E27FC236}">
                <a16:creationId xmlns:a16="http://schemas.microsoft.com/office/drawing/2014/main" id="{B3B9B0DC-1D60-7475-91AA-EC1D8374FF01}"/>
              </a:ext>
            </a:extLst>
          </p:cNvPr>
          <p:cNvCxnSpPr>
            <a:cxnSpLocks/>
            <a:stCxn id="6169" idx="0"/>
            <a:endCxn id="22" idx="2"/>
          </p:cNvCxnSpPr>
          <p:nvPr/>
        </p:nvCxnSpPr>
        <p:spPr>
          <a:xfrm rot="16200000" flipV="1">
            <a:off x="3296311" y="5289441"/>
            <a:ext cx="400803" cy="518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F150FD-6D09-3392-E272-639DD6C3D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786" y="4463759"/>
            <a:ext cx="399640" cy="34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94" name="Rectangle : coins arrondis 6193">
            <a:extLst>
              <a:ext uri="{FF2B5EF4-FFF2-40B4-BE49-F238E27FC236}">
                <a16:creationId xmlns:a16="http://schemas.microsoft.com/office/drawing/2014/main" id="{9B1B52B7-F1A5-DDC5-59D8-8B9C6C504ACD}"/>
              </a:ext>
            </a:extLst>
          </p:cNvPr>
          <p:cNvSpPr/>
          <p:nvPr/>
        </p:nvSpPr>
        <p:spPr>
          <a:xfrm>
            <a:off x="4228264" y="2845134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96" name="Connecteur droit 6195">
            <a:extLst>
              <a:ext uri="{FF2B5EF4-FFF2-40B4-BE49-F238E27FC236}">
                <a16:creationId xmlns:a16="http://schemas.microsoft.com/office/drawing/2014/main" id="{E4ACB2F4-B221-BBC7-B003-156EB531CDB0}"/>
              </a:ext>
            </a:extLst>
          </p:cNvPr>
          <p:cNvCxnSpPr>
            <a:stCxn id="10" idx="3"/>
            <a:endCxn id="6194" idx="1"/>
          </p:cNvCxnSpPr>
          <p:nvPr/>
        </p:nvCxnSpPr>
        <p:spPr>
          <a:xfrm flipV="1">
            <a:off x="3007827" y="3021183"/>
            <a:ext cx="1220437" cy="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198" name="Image 6197">
            <a:extLst>
              <a:ext uri="{FF2B5EF4-FFF2-40B4-BE49-F238E27FC236}">
                <a16:creationId xmlns:a16="http://schemas.microsoft.com/office/drawing/2014/main" id="{9703F251-42F7-9E9C-92B2-7578440F4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401" y="4901691"/>
            <a:ext cx="342857" cy="342857"/>
          </a:xfrm>
          <a:prstGeom prst="rect">
            <a:avLst/>
          </a:prstGeom>
        </p:spPr>
      </p:pic>
      <p:cxnSp>
        <p:nvCxnSpPr>
          <p:cNvPr id="6199" name="Connecteur : en angle 6198">
            <a:extLst>
              <a:ext uri="{FF2B5EF4-FFF2-40B4-BE49-F238E27FC236}">
                <a16:creationId xmlns:a16="http://schemas.microsoft.com/office/drawing/2014/main" id="{1B1DDC9B-6FDE-8236-F9FC-D2E8C5F20D41}"/>
              </a:ext>
            </a:extLst>
          </p:cNvPr>
          <p:cNvCxnSpPr>
            <a:cxnSpLocks/>
            <a:stCxn id="6198" idx="0"/>
            <a:endCxn id="21" idx="2"/>
          </p:cNvCxnSpPr>
          <p:nvPr/>
        </p:nvCxnSpPr>
        <p:spPr>
          <a:xfrm rot="16200000" flipV="1">
            <a:off x="1580103" y="4728963"/>
            <a:ext cx="34545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06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207" y="179574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Ideal properties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ABA5F3-F714-2C4C-ADB3-95A4E1397932}"/>
              </a:ext>
            </a:extLst>
          </p:cNvPr>
          <p:cNvSpPr/>
          <p:nvPr/>
        </p:nvSpPr>
        <p:spPr>
          <a:xfrm>
            <a:off x="1040358" y="1482846"/>
            <a:ext cx="4809130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 </a:t>
            </a:r>
            <a:r>
              <a:rPr lang="en-CA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uniquely addressable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 perform asynchronously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 </a:t>
            </a:r>
            <a:r>
              <a:rPr lang="en-CA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 be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stateful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 </a:t>
            </a:r>
            <a:r>
              <a:rPr lang="en-CA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 be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hierarchical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Communication has low-latency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Communication can be secured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 are interoperable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 are testable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 are </a:t>
            </a: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debuggable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traceable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249045C-C579-924A-9879-87EDB7796052}"/>
              </a:ext>
            </a:extLst>
          </p:cNvPr>
          <p:cNvSpPr/>
          <p:nvPr/>
        </p:nvSpPr>
        <p:spPr>
          <a:xfrm>
            <a:off x="7020435" y="2757239"/>
            <a:ext cx="956443" cy="43092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System</a:t>
            </a:r>
            <a:endParaRPr lang="en-US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2BE53CD-D4C2-A6C2-45F7-3F7F9E760EF8}"/>
              </a:ext>
            </a:extLst>
          </p:cNvPr>
          <p:cNvSpPr/>
          <p:nvPr/>
        </p:nvSpPr>
        <p:spPr>
          <a:xfrm>
            <a:off x="6030827" y="3539605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E8613B0-C9A0-ACD8-9E16-4E86EBF3E394}"/>
              </a:ext>
            </a:extLst>
          </p:cNvPr>
          <p:cNvSpPr/>
          <p:nvPr/>
        </p:nvSpPr>
        <p:spPr>
          <a:xfrm>
            <a:off x="7191973" y="3553223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1B37C45-DED2-0A4E-9D3E-2E38FE16EC81}"/>
              </a:ext>
            </a:extLst>
          </p:cNvPr>
          <p:cNvSpPr/>
          <p:nvPr/>
        </p:nvSpPr>
        <p:spPr>
          <a:xfrm>
            <a:off x="8411419" y="3539605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62A56976-BB0D-90F9-3614-210BBBECCBA5}"/>
              </a:ext>
            </a:extLst>
          </p:cNvPr>
          <p:cNvSpPr/>
          <p:nvPr/>
        </p:nvSpPr>
        <p:spPr>
          <a:xfrm>
            <a:off x="5612158" y="4155655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9DD72E2-4687-1691-910E-86667048BE32}"/>
              </a:ext>
            </a:extLst>
          </p:cNvPr>
          <p:cNvSpPr/>
          <p:nvPr/>
        </p:nvSpPr>
        <p:spPr>
          <a:xfrm>
            <a:off x="6414453" y="4155657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B8D4C24-C74E-8320-9F85-B7660785C306}"/>
              </a:ext>
            </a:extLst>
          </p:cNvPr>
          <p:cNvSpPr/>
          <p:nvPr/>
        </p:nvSpPr>
        <p:spPr>
          <a:xfrm>
            <a:off x="7899039" y="4947757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4FC5EDE0-D3BB-3A06-703A-98C7FA4C4560}"/>
              </a:ext>
            </a:extLst>
          </p:cNvPr>
          <p:cNvSpPr/>
          <p:nvPr/>
        </p:nvSpPr>
        <p:spPr>
          <a:xfrm>
            <a:off x="8001513" y="4155657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D3CC66B-2B83-2966-E76F-487F8ACD05CF}"/>
              </a:ext>
            </a:extLst>
          </p:cNvPr>
          <p:cNvSpPr/>
          <p:nvPr/>
        </p:nvSpPr>
        <p:spPr>
          <a:xfrm>
            <a:off x="8795045" y="4155657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8F4BC912-4155-93E0-D67B-3B56EE6B6F08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rot="5400000" flipH="1" flipV="1">
            <a:off x="6742735" y="2783684"/>
            <a:ext cx="351441" cy="1160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2FC46BD5-2719-F722-F902-968B57B3A718}"/>
              </a:ext>
            </a:extLst>
          </p:cNvPr>
          <p:cNvCxnSpPr>
            <a:stCxn id="17" idx="0"/>
            <a:endCxn id="10" idx="2"/>
          </p:cNvCxnSpPr>
          <p:nvPr/>
        </p:nvCxnSpPr>
        <p:spPr>
          <a:xfrm rot="16200000" flipV="1">
            <a:off x="7316500" y="3370322"/>
            <a:ext cx="365059" cy="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3F9DCDB6-B459-08E9-4AD4-450CBF05595E}"/>
              </a:ext>
            </a:extLst>
          </p:cNvPr>
          <p:cNvCxnSpPr>
            <a:stCxn id="19" idx="0"/>
            <a:endCxn id="10" idx="2"/>
          </p:cNvCxnSpPr>
          <p:nvPr/>
        </p:nvCxnSpPr>
        <p:spPr>
          <a:xfrm rot="16200000" flipV="1">
            <a:off x="7933032" y="2753790"/>
            <a:ext cx="351441" cy="1220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3B0796EF-F042-0E13-55C0-E0506D5E6671}"/>
              </a:ext>
            </a:extLst>
          </p:cNvPr>
          <p:cNvCxnSpPr>
            <a:stCxn id="24" idx="0"/>
            <a:endCxn id="19" idx="2"/>
          </p:cNvCxnSpPr>
          <p:nvPr/>
        </p:nvCxnSpPr>
        <p:spPr>
          <a:xfrm rot="16200000" flipV="1">
            <a:off x="8778682" y="3831867"/>
            <a:ext cx="263955" cy="383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3BAEBA5C-351C-3853-D034-398652D6ABAF}"/>
              </a:ext>
            </a:extLst>
          </p:cNvPr>
          <p:cNvCxnSpPr>
            <a:stCxn id="23" idx="0"/>
            <a:endCxn id="19" idx="2"/>
          </p:cNvCxnSpPr>
          <p:nvPr/>
        </p:nvCxnSpPr>
        <p:spPr>
          <a:xfrm rot="5400000" flipH="1" flipV="1">
            <a:off x="8381916" y="3818727"/>
            <a:ext cx="263955" cy="409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A2A83448-DB5A-A926-D073-89D9EE9B1350}"/>
              </a:ext>
            </a:extLst>
          </p:cNvPr>
          <p:cNvCxnSpPr>
            <a:cxnSpLocks/>
            <a:stCxn id="22" idx="1"/>
            <a:endCxn id="17" idx="2"/>
          </p:cNvCxnSpPr>
          <p:nvPr/>
        </p:nvCxnSpPr>
        <p:spPr>
          <a:xfrm rot="10800000">
            <a:off x="7499401" y="3905320"/>
            <a:ext cx="399639" cy="1218486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CCAF41F3-4648-99DB-A038-871F0C5CFAF9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rot="16200000" flipV="1">
            <a:off x="6398090" y="3831867"/>
            <a:ext cx="263955" cy="383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BF4DF492-9D1D-A895-0FB0-B25E409E787C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rot="5400000" flipH="1" flipV="1">
            <a:off x="5996943" y="3814345"/>
            <a:ext cx="263953" cy="418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8" name="Rectangle : coins arrondis 6167">
            <a:extLst>
              <a:ext uri="{FF2B5EF4-FFF2-40B4-BE49-F238E27FC236}">
                <a16:creationId xmlns:a16="http://schemas.microsoft.com/office/drawing/2014/main" id="{B4072611-4212-770B-1FF9-D8A3B7C09DB2}"/>
              </a:ext>
            </a:extLst>
          </p:cNvPr>
          <p:cNvSpPr/>
          <p:nvPr/>
        </p:nvSpPr>
        <p:spPr>
          <a:xfrm>
            <a:off x="7473548" y="5700657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69" name="Rectangle : coins arrondis 6168">
            <a:extLst>
              <a:ext uri="{FF2B5EF4-FFF2-40B4-BE49-F238E27FC236}">
                <a16:creationId xmlns:a16="http://schemas.microsoft.com/office/drawing/2014/main" id="{6524ADEA-44C3-78D0-E0DE-62D96CD5BC9C}"/>
              </a:ext>
            </a:extLst>
          </p:cNvPr>
          <p:cNvSpPr/>
          <p:nvPr/>
        </p:nvSpPr>
        <p:spPr>
          <a:xfrm>
            <a:off x="8417632" y="5700657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77" name="Connecteur : en angle 6176">
            <a:extLst>
              <a:ext uri="{FF2B5EF4-FFF2-40B4-BE49-F238E27FC236}">
                <a16:creationId xmlns:a16="http://schemas.microsoft.com/office/drawing/2014/main" id="{989F5EBE-4115-6A48-4B4A-DBB058113633}"/>
              </a:ext>
            </a:extLst>
          </p:cNvPr>
          <p:cNvCxnSpPr>
            <a:cxnSpLocks/>
            <a:stCxn id="6168" idx="0"/>
            <a:endCxn id="22" idx="2"/>
          </p:cNvCxnSpPr>
          <p:nvPr/>
        </p:nvCxnSpPr>
        <p:spPr>
          <a:xfrm rot="5400000" flipH="1" flipV="1">
            <a:off x="7793319" y="5287511"/>
            <a:ext cx="400803" cy="4254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0" name="Connecteur : en angle 6179">
            <a:extLst>
              <a:ext uri="{FF2B5EF4-FFF2-40B4-BE49-F238E27FC236}">
                <a16:creationId xmlns:a16="http://schemas.microsoft.com/office/drawing/2014/main" id="{B3B9B0DC-1D60-7475-91AA-EC1D8374FF01}"/>
              </a:ext>
            </a:extLst>
          </p:cNvPr>
          <p:cNvCxnSpPr>
            <a:cxnSpLocks/>
            <a:stCxn id="6169" idx="0"/>
            <a:endCxn id="22" idx="2"/>
          </p:cNvCxnSpPr>
          <p:nvPr/>
        </p:nvCxnSpPr>
        <p:spPr>
          <a:xfrm rot="16200000" flipV="1">
            <a:off x="8265362" y="5240959"/>
            <a:ext cx="400803" cy="518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F150FD-6D09-3392-E272-639DD6C3D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837" y="4415277"/>
            <a:ext cx="399640" cy="34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94" name="Rectangle : coins arrondis 6193">
            <a:extLst>
              <a:ext uri="{FF2B5EF4-FFF2-40B4-BE49-F238E27FC236}">
                <a16:creationId xmlns:a16="http://schemas.microsoft.com/office/drawing/2014/main" id="{9B1B52B7-F1A5-DDC5-59D8-8B9C6C504ACD}"/>
              </a:ext>
            </a:extLst>
          </p:cNvPr>
          <p:cNvSpPr/>
          <p:nvPr/>
        </p:nvSpPr>
        <p:spPr>
          <a:xfrm>
            <a:off x="9197315" y="2796652"/>
            <a:ext cx="614854" cy="3520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96" name="Connecteur droit 6195">
            <a:extLst>
              <a:ext uri="{FF2B5EF4-FFF2-40B4-BE49-F238E27FC236}">
                <a16:creationId xmlns:a16="http://schemas.microsoft.com/office/drawing/2014/main" id="{E4ACB2F4-B221-BBC7-B003-156EB531CDB0}"/>
              </a:ext>
            </a:extLst>
          </p:cNvPr>
          <p:cNvCxnSpPr>
            <a:stCxn id="10" idx="3"/>
            <a:endCxn id="6194" idx="1"/>
          </p:cNvCxnSpPr>
          <p:nvPr/>
        </p:nvCxnSpPr>
        <p:spPr>
          <a:xfrm flipV="1">
            <a:off x="7976878" y="2972701"/>
            <a:ext cx="1220437" cy="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E59EAD7E-FD3B-E379-E2BA-02A64F3B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210" y="5123803"/>
            <a:ext cx="342857" cy="342857"/>
          </a:xfrm>
          <a:prstGeom prst="rect">
            <a:avLst/>
          </a:prstGeom>
        </p:spPr>
      </p:pic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D7684EFC-34F3-DDB3-09FB-578D52B8219B}"/>
              </a:ext>
            </a:extLst>
          </p:cNvPr>
          <p:cNvCxnSpPr>
            <a:cxnSpLocks/>
            <a:stCxn id="3" idx="0"/>
            <a:endCxn id="21" idx="2"/>
          </p:cNvCxnSpPr>
          <p:nvPr/>
        </p:nvCxnSpPr>
        <p:spPr>
          <a:xfrm rot="5400000" flipH="1" flipV="1">
            <a:off x="6232235" y="4634159"/>
            <a:ext cx="616049" cy="363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77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559" y="288259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MQTT Protocol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07A7A96-00A9-E0C8-B6B8-0FDB2FC9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43" y="6041621"/>
            <a:ext cx="2763811" cy="70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2B1F2C7-FED9-F9D4-57F6-EC84FA03DF72}"/>
              </a:ext>
            </a:extLst>
          </p:cNvPr>
          <p:cNvSpPr txBox="1"/>
          <p:nvPr/>
        </p:nvSpPr>
        <p:spPr>
          <a:xfrm>
            <a:off x="1107559" y="1690303"/>
            <a:ext cx="70131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Small Control Packets (much smaller than HTTP requests)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Publish-Subscribe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TCP, WS (any guaranteed/ordered delivery protocol)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is very lightweight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Low-latency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3022D03-8596-4E29-8D45-30BCD3126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786" y="334703"/>
            <a:ext cx="2482973" cy="362544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CB8CAD9-7A6F-DCF3-79E3-B5CE8A30F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988" y="3960148"/>
            <a:ext cx="5270257" cy="271194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D8C73CC-AE3E-CAF7-B186-BD7B7CDF0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0472" y="4267239"/>
            <a:ext cx="1114286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3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QoS Example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847513" y="1156450"/>
            <a:ext cx="88989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Setup: Broker + Two Clients (Publisher’s perspective with </a:t>
            </a: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QoS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0 Subscriber)</a:t>
            </a:r>
          </a:p>
        </p:txBody>
      </p:sp>
      <p:pic>
        <p:nvPicPr>
          <p:cNvPr id="1026" name="Picture 2" descr="Message delivery at different QoS levels. Source: Patierno 2014, slide 8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42" y="1729185"/>
            <a:ext cx="7906658" cy="47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267987" y="6373052"/>
            <a:ext cx="36318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dirty="0"/>
              <a:t>Credit: https://devopedia.org/mqtt</a:t>
            </a:r>
          </a:p>
        </p:txBody>
      </p:sp>
    </p:spTree>
    <p:extLst>
      <p:ext uri="{BB962C8B-B14F-4D97-AF65-F5344CB8AC3E}">
        <p14:creationId xmlns:p14="http://schemas.microsoft.com/office/powerpoint/2010/main" val="118548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559" y="288259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References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0B7817-90AD-FC47-EE25-87F0C1E023AD}"/>
              </a:ext>
            </a:extLst>
          </p:cNvPr>
          <p:cNvSpPr/>
          <p:nvPr/>
        </p:nvSpPr>
        <p:spPr>
          <a:xfrm>
            <a:off x="1107559" y="1247484"/>
            <a:ext cx="8183586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MQTT 3.1.1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Specification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http://docs.oasis-open.org/mqtt/mqtt/v3.1.1/mqtt-v3.1.1.html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LabVIEW Open Source Project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https://github.com/LabVIEW-Open-Source/LV-MQTT-Broker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NIWeek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2019: Message Exchange Patterns and Tools for Distributed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https://labviewwiki.org/wiki/NIWeek_2019/Message_Exchange_Patterns_and_Tools_for_Distributed_Systems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UK Tag #7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hlinkClick r:id="rId5"/>
              </a:rPr>
              <a:t>https://github.com/francois-normandin/mqtt-lv-py-demo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Short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Youtube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CA" sz="1400" dirty="0"/>
          </a:p>
          <a:p>
            <a:pPr lvl="2"/>
            <a:r>
              <a:rPr lang="en-CA" sz="1400" dirty="0">
                <a:solidFill>
                  <a:schemeClr val="accent1">
                    <a:lumMod val="75000"/>
                  </a:schemeClr>
                </a:solidFill>
              </a:rPr>
              <a:t>MQTT Broker in LabVIEW: 		</a:t>
            </a:r>
            <a:r>
              <a:rPr lang="en-CA" sz="1400" u="sng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https://youtu.be/Y-jrwyfD9DU</a:t>
            </a:r>
            <a:endParaRPr lang="en-CA" sz="14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n-CA" sz="14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CA" sz="1400" dirty="0">
                <a:solidFill>
                  <a:schemeClr val="accent1">
                    <a:lumMod val="75000"/>
                  </a:schemeClr>
                </a:solidFill>
              </a:rPr>
              <a:t>TLS Secured MQTT: 			</a:t>
            </a:r>
            <a:r>
              <a:rPr lang="en-CA" sz="1400" u="sng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https://youtu.be/2-OJ-U6eTmE</a:t>
            </a:r>
            <a:endParaRPr lang="en-CA" sz="1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1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559" y="288259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Demos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F64DF34D-3CD3-1E09-D539-492AE3708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056270"/>
              </p:ext>
            </p:extLst>
          </p:nvPr>
        </p:nvGraphicFramePr>
        <p:xfrm>
          <a:off x="1107559" y="1799051"/>
          <a:ext cx="8127999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65898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678470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972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Messaging 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Examples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600" dirty="0"/>
                        <a:t>Data Producer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i="0" dirty="0" err="1">
                          <a:solidFill>
                            <a:srgbClr val="0070C0"/>
                          </a:solidFill>
                        </a:rPr>
                        <a:t>Publish</a:t>
                      </a:r>
                      <a:endParaRPr lang="en-US" sz="1600" i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 err="1"/>
                        <a:t>Sensor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2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600" dirty="0"/>
                        <a:t>Data Consumer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i="0" dirty="0" err="1">
                          <a:solidFill>
                            <a:srgbClr val="0070C0"/>
                          </a:solidFill>
                        </a:rPr>
                        <a:t>Subscribe</a:t>
                      </a:r>
                      <a:endParaRPr lang="en-US" sz="1600" i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 err="1"/>
                        <a:t>View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1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600" dirty="0"/>
                        <a:t>Service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i="0" dirty="0" err="1">
                          <a:solidFill>
                            <a:srgbClr val="0070C0"/>
                          </a:solidFill>
                        </a:rPr>
                        <a:t>Request</a:t>
                      </a:r>
                      <a:r>
                        <a:rPr lang="fr-CA" sz="1600" i="0" dirty="0">
                          <a:solidFill>
                            <a:srgbClr val="0070C0"/>
                          </a:solidFill>
                        </a:rPr>
                        <a:t>/reply</a:t>
                      </a:r>
                      <a:endParaRPr lang="en-US" sz="1600" i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Instrument (HAL)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37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600" dirty="0"/>
                        <a:t>Streaming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i="0" dirty="0">
                          <a:solidFill>
                            <a:srgbClr val="0070C0"/>
                          </a:solidFill>
                        </a:rPr>
                        <a:t>Protocol Upgrade</a:t>
                      </a:r>
                      <a:endParaRPr lang="en-US" sz="1600" i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1:1 high speed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9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600" dirty="0"/>
                        <a:t>Redirection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i="0" dirty="0" err="1">
                          <a:solidFill>
                            <a:srgbClr val="0070C0"/>
                          </a:solidFill>
                        </a:rPr>
                        <a:t>Routing</a:t>
                      </a:r>
                      <a:r>
                        <a:rPr lang="fr-CA" sz="1600" i="0" dirty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fr-CA" sz="1600" i="0" dirty="0" err="1">
                          <a:solidFill>
                            <a:srgbClr val="0070C0"/>
                          </a:solidFill>
                        </a:rPr>
                        <a:t>delegation</a:t>
                      </a:r>
                      <a:endParaRPr lang="en-US" sz="1600" i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MAL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29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600" dirty="0" err="1"/>
                        <a:t>Hierarchical</a:t>
                      </a:r>
                      <a:r>
                        <a:rPr lang="fr-CA" sz="1600" dirty="0"/>
                        <a:t>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i="0" dirty="0">
                          <a:solidFill>
                            <a:srgbClr val="0070C0"/>
                          </a:solidFill>
                        </a:rPr>
                        <a:t>Mixed</a:t>
                      </a:r>
                      <a:endParaRPr lang="en-US" sz="1600" i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Test/Control System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597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0521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8140</TotalTime>
  <Words>526</Words>
  <Application>Microsoft Office PowerPoint</Application>
  <PresentationFormat>Grand écran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Trebuchet MS</vt:lpstr>
      <vt:lpstr>Wingdings 3</vt:lpstr>
      <vt:lpstr>Facette</vt:lpstr>
      <vt:lpstr>Building Distributed Systems with MQTT</vt:lpstr>
      <vt:lpstr>Outline</vt:lpstr>
      <vt:lpstr>Open Source Enthusiast</vt:lpstr>
      <vt:lpstr>Distributed Systems</vt:lpstr>
      <vt:lpstr>Ideal properties</vt:lpstr>
      <vt:lpstr>MQTT Protocol</vt:lpstr>
      <vt:lpstr>QoS Example</vt:lpstr>
      <vt:lpstr>References</vt:lpstr>
      <vt:lpstr>Demos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Custom Test Reports with</dc:title>
  <dc:creator>Francois Normandin</dc:creator>
  <cp:lastModifiedBy>Francois Normandin</cp:lastModifiedBy>
  <cp:revision>72</cp:revision>
  <dcterms:created xsi:type="dcterms:W3CDTF">2018-12-31T14:15:29Z</dcterms:created>
  <dcterms:modified xsi:type="dcterms:W3CDTF">2022-11-08T15:30:24Z</dcterms:modified>
</cp:coreProperties>
</file>