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sldIdLst>
    <p:sldId id="261" r:id="rId2"/>
    <p:sldId id="262" r:id="rId3"/>
    <p:sldId id="278" r:id="rId4"/>
    <p:sldId id="280" r:id="rId5"/>
    <p:sldId id="265" r:id="rId6"/>
    <p:sldId id="266" r:id="rId7"/>
    <p:sldId id="269" r:id="rId8"/>
    <p:sldId id="270" r:id="rId9"/>
    <p:sldId id="267" r:id="rId10"/>
    <p:sldId id="275" r:id="rId11"/>
    <p:sldId id="276" r:id="rId12"/>
    <p:sldId id="277" r:id="rId13"/>
    <p:sldId id="268" r:id="rId14"/>
    <p:sldId id="279" r:id="rId15"/>
    <p:sldId id="274" r:id="rId16"/>
    <p:sldId id="272" r:id="rId17"/>
    <p:sldId id="273" r:id="rId18"/>
    <p:sldId id="271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75230A26-DEEC-8642-B9D4-E09BE733C414}">
          <p14:sldIdLst>
            <p14:sldId id="261"/>
            <p14:sldId id="262"/>
            <p14:sldId id="278"/>
            <p14:sldId id="280"/>
          </p14:sldIdLst>
        </p14:section>
        <p14:section name="Overview of MQTT" id="{EBD0E3AE-37D1-5F4D-8AD8-716C54E083BC}">
          <p14:sldIdLst>
            <p14:sldId id="265"/>
            <p14:sldId id="266"/>
            <p14:sldId id="269"/>
            <p14:sldId id="270"/>
          </p14:sldIdLst>
        </p14:section>
        <p14:section name="LabVIEW Implementation" id="{C7177260-01C7-7143-9ECA-22FAF6C74A02}">
          <p14:sldIdLst>
            <p14:sldId id="267"/>
            <p14:sldId id="275"/>
            <p14:sldId id="276"/>
            <p14:sldId id="277"/>
            <p14:sldId id="268"/>
            <p14:sldId id="279"/>
            <p14:sldId id="274"/>
            <p14:sldId id="272"/>
            <p14:sldId id="273"/>
          </p14:sldIdLst>
        </p14:section>
        <p14:section name="DEMO" id="{9515495C-D0B5-ED46-B3CB-086BDAB08F63}">
          <p14:sldIdLst>
            <p14:sldId id="27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7"/>
    <p:restoredTop sz="94689"/>
  </p:normalViewPr>
  <p:slideViewPr>
    <p:cSldViewPr snapToGrid="0" snapToObjects="1">
      <p:cViewPr varScale="1">
        <p:scale>
          <a:sx n="84" d="100"/>
          <a:sy n="84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71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1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1805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08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2015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5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18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4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5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4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8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6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9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5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4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0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Y-jrwyfD9DU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ithub.com/LabVIEW-Open-Source/LV-MQTT-Brok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hyperlink" Target="https://youtu.be/Y_GyZVHIORI" TargetMode="External"/><Relationship Id="rId4" Type="http://schemas.openxmlformats.org/officeDocument/2006/relationships/image" Target="../media/image3.tiff"/><Relationship Id="rId9" Type="http://schemas.openxmlformats.org/officeDocument/2006/relationships/hyperlink" Target="https://youtu.be/2-OJ-U6eTm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976" y="468272"/>
            <a:ext cx="7452174" cy="162239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fr-CA" dirty="0"/>
              <a:t>Introduction to MQTT Messaging in LabVIEW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E7B2FBD-9ABE-A549-AE2B-4EAB090825B9}"/>
              </a:ext>
            </a:extLst>
          </p:cNvPr>
          <p:cNvSpPr/>
          <p:nvPr/>
        </p:nvSpPr>
        <p:spPr>
          <a:xfrm>
            <a:off x="1782161" y="5972560"/>
            <a:ext cx="55206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https://www.linkedin.com/in/francois-normandin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https://github.com/francois-normandin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="" xmlns:a16="http://schemas.microsoft.com/office/drawing/2014/main" id="{F688BCC2-7A8F-5145-B37C-317ED206B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00" y="5069325"/>
            <a:ext cx="1569661" cy="15696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4284844-C40D-324D-A972-44021BB613F7}"/>
              </a:ext>
            </a:extLst>
          </p:cNvPr>
          <p:cNvSpPr/>
          <p:nvPr/>
        </p:nvSpPr>
        <p:spPr>
          <a:xfrm>
            <a:off x="1782161" y="5079374"/>
            <a:ext cx="219451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>
                <a:solidFill>
                  <a:srgbClr val="24292E"/>
                </a:solidFill>
                <a:latin typeface="-apple-system"/>
              </a:rPr>
              <a:t>François Normandin</a:t>
            </a:r>
          </a:p>
          <a:p>
            <a:r>
              <a:rPr lang="fr-CA" sz="1400" i="1" dirty="0">
                <a:solidFill>
                  <a:srgbClr val="666666"/>
                </a:solidFill>
                <a:latin typeface="-apple-system"/>
              </a:rPr>
              <a:t>Certified LabVIEW Architect</a:t>
            </a:r>
          </a:p>
          <a:p>
            <a:r>
              <a:rPr lang="fr-CA" sz="1400" i="1" dirty="0">
                <a:solidFill>
                  <a:srgbClr val="666666"/>
                </a:solidFill>
                <a:effectLst/>
                <a:latin typeface="-apple-system"/>
              </a:rPr>
              <a:t>LabVIEW Champion</a:t>
            </a:r>
            <a:endParaRPr lang="fr-CA" sz="1400" i="1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84BAFDC8-8B2F-A646-AA37-37111420B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159" y="5176967"/>
            <a:ext cx="699326" cy="7004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D9E8373E-6C6D-0A4F-BCD2-B3CF54D77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550" y="5176967"/>
            <a:ext cx="699327" cy="69932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="" xmlns:a16="http://schemas.microsoft.com/office/drawing/2014/main" id="{05AF6B16-3A7F-494E-9721-9A47689EA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2767" y="5176967"/>
            <a:ext cx="698400" cy="6984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="" xmlns:a16="http://schemas.microsoft.com/office/drawing/2014/main" id="{0C717371-42BF-B64C-8F2A-997126CDEC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3639" y="5176967"/>
            <a:ext cx="698400" cy="698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58A4A3F-AA7F-D84F-AA08-7967BA455751}"/>
              </a:ext>
            </a:extLst>
          </p:cNvPr>
          <p:cNvSpPr/>
          <p:nvPr/>
        </p:nvSpPr>
        <p:spPr>
          <a:xfrm>
            <a:off x="1171976" y="2183634"/>
            <a:ext cx="2161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fr-CA" b="1" dirty="0"/>
              <a:t>UKTAG Meeting #7</a:t>
            </a:r>
          </a:p>
        </p:txBody>
      </p:sp>
    </p:spTree>
    <p:extLst>
      <p:ext uri="{BB962C8B-B14F-4D97-AF65-F5344CB8AC3E}">
        <p14:creationId xmlns:p14="http://schemas.microsoft.com/office/powerpoint/2010/main" val="2427167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Test-Driven approach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58A4A3F-AA7F-D84F-AA08-7967BA455751}"/>
              </a:ext>
            </a:extLst>
          </p:cNvPr>
          <p:cNvSpPr/>
          <p:nvPr/>
        </p:nvSpPr>
        <p:spPr>
          <a:xfrm>
            <a:off x="938084" y="1587516"/>
            <a:ext cx="5157916" cy="3365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OASIS MQTT 3.1.1 Specification has 141 normative requirements</a:t>
            </a:r>
          </a:p>
          <a:p>
            <a:pPr>
              <a:lnSpc>
                <a:spcPct val="150000"/>
              </a:lnSpc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LV-MQTT’s Unit Tests are covering 68 of these requirements, but implementation currently really covers: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100% of Client requirements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~90% of Server requirements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F81F3AE4-60F1-C04E-94BC-7142C50F9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771" y="1230889"/>
            <a:ext cx="5499339" cy="537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10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Closing a requirement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58A4A3F-AA7F-D84F-AA08-7967BA455751}"/>
              </a:ext>
            </a:extLst>
          </p:cNvPr>
          <p:cNvSpPr/>
          <p:nvPr/>
        </p:nvSpPr>
        <p:spPr>
          <a:xfrm>
            <a:off x="1142480" y="1160535"/>
            <a:ext cx="7969248" cy="2263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Any “requirement” issue stays opened in GitHub’s project page until all conditions are met: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feature has been implemented in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Unit tests are designed to confirm the functionality exists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possible, units tests are designed to confirm variations are accounted for. Below, there would be a minimum of 8 individual tests to run.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480109B1-922D-DF43-A783-916743921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10" y="3540760"/>
            <a:ext cx="6906765" cy="31056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4924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MQTT Server Compliance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58A4A3F-AA7F-D84F-AA08-7967BA455751}"/>
              </a:ext>
            </a:extLst>
          </p:cNvPr>
          <p:cNvSpPr/>
          <p:nvPr/>
        </p:nvSpPr>
        <p:spPr>
          <a:xfrm>
            <a:off x="1024145" y="1352886"/>
            <a:ext cx="8335007" cy="5027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List of features not yet implemented in LV-MQTT Broker project: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RETAIN FLAG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WILL MESSAGE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DUPLICATE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Advanced topic filters (ex: test/+/state)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ClientID Uniqueness verification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KeepAlive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These features have been considered at the initial design phase so they will be easy to incorporate and should not require any major refactors… but instead of aiming for 100% coverage, this project aims at being reliable and well architected for incremental improvement.</a:t>
            </a:r>
          </a:p>
        </p:txBody>
      </p:sp>
    </p:spTree>
    <p:extLst>
      <p:ext uri="{BB962C8B-B14F-4D97-AF65-F5344CB8AC3E}">
        <p14:creationId xmlns:p14="http://schemas.microsoft.com/office/powerpoint/2010/main" val="3540163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The broker was the goal…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58A4A3F-AA7F-D84F-AA08-7967BA455751}"/>
              </a:ext>
            </a:extLst>
          </p:cNvPr>
          <p:cNvSpPr/>
          <p:nvPr/>
        </p:nvSpPr>
        <p:spPr>
          <a:xfrm>
            <a:off x="1142480" y="1133762"/>
            <a:ext cx="9728874" cy="872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Decoupled processes to break down the functionality and make it modular.</a:t>
            </a: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Building a client was an afterthought and a mean to test the broker.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ACF84427-8A49-6F48-A72A-4B19E29FE4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5" t="35304" r="50204" b="22315"/>
          <a:stretch/>
        </p:blipFill>
        <p:spPr bwMode="auto">
          <a:xfrm>
            <a:off x="4380186" y="2168293"/>
            <a:ext cx="7347356" cy="388185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0550D08-9ACA-AA4A-B66D-E2DA469B83A5}"/>
              </a:ext>
            </a:extLst>
          </p:cNvPr>
          <p:cNvSpPr/>
          <p:nvPr/>
        </p:nvSpPr>
        <p:spPr>
          <a:xfrm>
            <a:off x="111811" y="5927904"/>
            <a:ext cx="7452173" cy="7509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G Open Source Project MQTT Broker’s Wiki </a:t>
            </a:r>
          </a:p>
          <a:p>
            <a:pPr>
              <a:lnSpc>
                <a:spcPct val="150000"/>
              </a:lnSpc>
            </a:pPr>
            <a:r>
              <a:rPr lang="en-CA" sz="1200" i="1" dirty="0">
                <a:solidFill>
                  <a:srgbClr val="0070C0"/>
                </a:solidFill>
              </a:rPr>
              <a:t>https://github.com/LabVIEW-Open-Source/LV-MQTT-Broker/wiki/Publish-message-with-QoS-=-1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7E3B55BE-0B16-4145-8E9C-6712E818DB1A}"/>
              </a:ext>
            </a:extLst>
          </p:cNvPr>
          <p:cNvSpPr txBox="1"/>
          <p:nvPr/>
        </p:nvSpPr>
        <p:spPr>
          <a:xfrm>
            <a:off x="765108" y="3179795"/>
            <a:ext cx="34275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i="1" noProof="1">
                <a:solidFill>
                  <a:schemeClr val="accent1"/>
                </a:solidFill>
              </a:rPr>
              <a:t>1- Incoming Connection</a:t>
            </a:r>
          </a:p>
          <a:p>
            <a:r>
              <a:rPr lang="en-CA" sz="2400" i="1" noProof="1">
                <a:solidFill>
                  <a:schemeClr val="accent1"/>
                </a:solidFill>
              </a:rPr>
              <a:t>2- Reconstruct packet</a:t>
            </a:r>
          </a:p>
          <a:p>
            <a:r>
              <a:rPr lang="en-CA" sz="2400" i="1" noProof="1">
                <a:solidFill>
                  <a:schemeClr val="accent1"/>
                </a:solidFill>
              </a:rPr>
              <a:t>3- Handle Request</a:t>
            </a:r>
          </a:p>
          <a:p>
            <a:r>
              <a:rPr lang="en-CA" sz="2400" i="1" noProof="1">
                <a:solidFill>
                  <a:schemeClr val="accent1"/>
                </a:solidFill>
              </a:rPr>
              <a:t>4- Outgoing packet</a:t>
            </a:r>
          </a:p>
        </p:txBody>
      </p:sp>
    </p:spTree>
    <p:extLst>
      <p:ext uri="{BB962C8B-B14F-4D97-AF65-F5344CB8AC3E}">
        <p14:creationId xmlns:p14="http://schemas.microsoft.com/office/powerpoint/2010/main" val="877533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Client for free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58A4A3F-AA7F-D84F-AA08-7967BA455751}"/>
              </a:ext>
            </a:extLst>
          </p:cNvPr>
          <p:cNvSpPr/>
          <p:nvPr/>
        </p:nvSpPr>
        <p:spPr>
          <a:xfrm>
            <a:off x="679069" y="1461393"/>
            <a:ext cx="5011387" cy="3780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 and Server are completely symmetrical. </a:t>
            </a:r>
          </a:p>
          <a:p>
            <a:pPr>
              <a:lnSpc>
                <a:spcPct val="150000"/>
              </a:lnSpc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They are built on the same communication layer (identical send &amp; receive).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They process acknowledgements in a mirror fashion.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client has a single session while the server maintains multiple sessions through a connection handler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ACF84427-8A49-6F48-A72A-4B19E29FE4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04" b="22314"/>
          <a:stretch/>
        </p:blipFill>
        <p:spPr bwMode="auto">
          <a:xfrm>
            <a:off x="5890125" y="255100"/>
            <a:ext cx="6059435" cy="592196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0550D08-9ACA-AA4A-B66D-E2DA469B83A5}"/>
              </a:ext>
            </a:extLst>
          </p:cNvPr>
          <p:cNvSpPr/>
          <p:nvPr/>
        </p:nvSpPr>
        <p:spPr>
          <a:xfrm>
            <a:off x="242440" y="5851989"/>
            <a:ext cx="7452173" cy="7509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G Open Source Project MQTT Broker’s Wiki </a:t>
            </a:r>
          </a:p>
          <a:p>
            <a:pPr>
              <a:lnSpc>
                <a:spcPct val="150000"/>
              </a:lnSpc>
            </a:pPr>
            <a:r>
              <a:rPr lang="en-CA" sz="1200" i="1" dirty="0">
                <a:solidFill>
                  <a:srgbClr val="0070C0"/>
                </a:solidFill>
              </a:rPr>
              <a:t>https://github.com/LabVIEW-Open-Source/LV-MQTT-Broker/wiki/Publish-message-with-QoS-=-1</a:t>
            </a:r>
          </a:p>
        </p:txBody>
      </p:sp>
    </p:spTree>
    <p:extLst>
      <p:ext uri="{BB962C8B-B14F-4D97-AF65-F5344CB8AC3E}">
        <p14:creationId xmlns:p14="http://schemas.microsoft.com/office/powerpoint/2010/main" val="2206308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Abstraction layers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58A4A3F-AA7F-D84F-AA08-7967BA455751}"/>
              </a:ext>
            </a:extLst>
          </p:cNvPr>
          <p:cNvSpPr/>
          <p:nvPr/>
        </p:nvSpPr>
        <p:spPr>
          <a:xfrm>
            <a:off x="1142480" y="1214325"/>
            <a:ext cx="7754094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 smtClean="0">
                <a:solidFill>
                  <a:schemeClr val="accent6"/>
                </a:solidFill>
              </a:rPr>
              <a:t>Strategy</a:t>
            </a:r>
            <a:r>
              <a:rPr lang="fr-CA" dirty="0" smtClean="0">
                <a:solidFill>
                  <a:schemeClr val="accent6"/>
                </a:solidFill>
              </a:rPr>
              <a:t> Pattern</a:t>
            </a:r>
            <a:endParaRPr lang="en-CA" dirty="0" smtClean="0">
              <a:solidFill>
                <a:schemeClr val="accent6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Connection </a:t>
            </a: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(show example TCP, Local Queue, WS, …)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Tracing / Logging</a:t>
            </a:r>
          </a:p>
          <a:p>
            <a:pPr>
              <a:lnSpc>
                <a:spcPct val="150000"/>
              </a:lnSpc>
            </a:pPr>
            <a:r>
              <a:rPr lang="en-CA" dirty="0" smtClean="0">
                <a:solidFill>
                  <a:schemeClr val="accent6"/>
                </a:solidFill>
              </a:rPr>
              <a:t>Visitor</a:t>
            </a:r>
            <a:r>
              <a:rPr lang="fr-CA" dirty="0" smtClean="0">
                <a:solidFill>
                  <a:schemeClr val="accent6"/>
                </a:solidFill>
              </a:rPr>
              <a:t> Pattern</a:t>
            </a:r>
            <a:endParaRPr lang="en-CA" dirty="0" smtClean="0">
              <a:solidFill>
                <a:schemeClr val="accent6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Serializer</a:t>
            </a:r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(LabVIEW </a:t>
            </a: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Flatten String, Base64, JSON, …)</a:t>
            </a:r>
          </a:p>
          <a:p>
            <a:pPr>
              <a:lnSpc>
                <a:spcPct val="150000"/>
              </a:lnSpc>
            </a:pPr>
            <a:r>
              <a:rPr lang="fr-CA" dirty="0" smtClean="0">
                <a:solidFill>
                  <a:schemeClr val="accent6"/>
                </a:solidFill>
              </a:rPr>
              <a:t>Command Pattern</a:t>
            </a:r>
            <a:endParaRPr lang="en-CA" dirty="0" smtClean="0">
              <a:solidFill>
                <a:schemeClr val="accent6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Control </a:t>
            </a: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Packet (for extending the communication protocol)</a:t>
            </a:r>
          </a:p>
          <a:p>
            <a:pPr>
              <a:lnSpc>
                <a:spcPct val="150000"/>
              </a:lnSpc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these levels of abstraction?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forced to use features you don’t need (lightweight, customizable)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Extendable framework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community implementations encouraged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Private IP is easy to integrate without forking whole project</a:t>
            </a:r>
          </a:p>
        </p:txBody>
      </p:sp>
    </p:spTree>
    <p:extLst>
      <p:ext uri="{BB962C8B-B14F-4D97-AF65-F5344CB8AC3E}">
        <p14:creationId xmlns:p14="http://schemas.microsoft.com/office/powerpoint/2010/main" val="2809423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Messaging Patterns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58A4A3F-AA7F-D84F-AA08-7967BA455751}"/>
              </a:ext>
            </a:extLst>
          </p:cNvPr>
          <p:cNvSpPr/>
          <p:nvPr/>
        </p:nvSpPr>
        <p:spPr>
          <a:xfrm>
            <a:off x="1142480" y="1214325"/>
            <a:ext cx="5011387" cy="456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Publish-Subscribe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514" y="1671310"/>
            <a:ext cx="4228571" cy="4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30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Messaging Patterns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58A4A3F-AA7F-D84F-AA08-7967BA455751}"/>
              </a:ext>
            </a:extLst>
          </p:cNvPr>
          <p:cNvSpPr/>
          <p:nvPr/>
        </p:nvSpPr>
        <p:spPr>
          <a:xfrm>
            <a:off x="1142480" y="1214325"/>
            <a:ext cx="5011387" cy="456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Request - Reply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443" y="1671310"/>
            <a:ext cx="4228571" cy="4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99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Demo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0550D08-9ACA-AA4A-B66D-E2DA469B83A5}"/>
              </a:ext>
            </a:extLst>
          </p:cNvPr>
          <p:cNvSpPr/>
          <p:nvPr/>
        </p:nvSpPr>
        <p:spPr>
          <a:xfrm>
            <a:off x="916569" y="3139754"/>
            <a:ext cx="8496372" cy="5784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400" i="1" dirty="0">
                <a:solidFill>
                  <a:srgbClr val="00B0F0"/>
                </a:solidFill>
              </a:rPr>
              <a:t>https://github.com/francois-normandin/</a:t>
            </a:r>
            <a:r>
              <a:rPr lang="en-CA" sz="2400" i="1" dirty="0" err="1">
                <a:solidFill>
                  <a:srgbClr val="00B0F0"/>
                </a:solidFill>
              </a:rPr>
              <a:t>mqtt</a:t>
            </a:r>
            <a:r>
              <a:rPr lang="en-CA" sz="2400" i="1" dirty="0">
                <a:solidFill>
                  <a:srgbClr val="00B0F0"/>
                </a:solidFill>
              </a:rPr>
              <a:t>-lv-</a:t>
            </a:r>
            <a:r>
              <a:rPr lang="en-CA" sz="2400" i="1" dirty="0" err="1">
                <a:solidFill>
                  <a:srgbClr val="00B0F0"/>
                </a:solidFill>
              </a:rPr>
              <a:t>py</a:t>
            </a:r>
            <a:r>
              <a:rPr lang="en-CA" sz="2400" i="1" dirty="0">
                <a:solidFill>
                  <a:srgbClr val="00B0F0"/>
                </a:solidFill>
              </a:rPr>
              <a:t>-demo</a:t>
            </a:r>
          </a:p>
        </p:txBody>
      </p:sp>
    </p:spTree>
    <p:extLst>
      <p:ext uri="{BB962C8B-B14F-4D97-AF65-F5344CB8AC3E}">
        <p14:creationId xmlns:p14="http://schemas.microsoft.com/office/powerpoint/2010/main" val="3205495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E7B2FBD-9ABE-A549-AE2B-4EAB090825B9}"/>
              </a:ext>
            </a:extLst>
          </p:cNvPr>
          <p:cNvSpPr/>
          <p:nvPr/>
        </p:nvSpPr>
        <p:spPr>
          <a:xfrm>
            <a:off x="1782161" y="5972560"/>
            <a:ext cx="55206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https://www.linkedin.com/in/francois-normandin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https://github.com/francois-normandin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="" xmlns:a16="http://schemas.microsoft.com/office/drawing/2014/main" id="{F688BCC2-7A8F-5145-B37C-317ED206B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00" y="5069325"/>
            <a:ext cx="1569661" cy="15696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4284844-C40D-324D-A972-44021BB613F7}"/>
              </a:ext>
            </a:extLst>
          </p:cNvPr>
          <p:cNvSpPr/>
          <p:nvPr/>
        </p:nvSpPr>
        <p:spPr>
          <a:xfrm>
            <a:off x="1782161" y="5079374"/>
            <a:ext cx="219451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>
                <a:solidFill>
                  <a:srgbClr val="24292E"/>
                </a:solidFill>
                <a:latin typeface="-apple-system"/>
              </a:rPr>
              <a:t>François Normandin</a:t>
            </a:r>
          </a:p>
          <a:p>
            <a:r>
              <a:rPr lang="fr-CA" sz="1400" i="1" dirty="0">
                <a:solidFill>
                  <a:srgbClr val="666666"/>
                </a:solidFill>
                <a:latin typeface="-apple-system"/>
              </a:rPr>
              <a:t>Certified LabVIEW Architect</a:t>
            </a:r>
          </a:p>
          <a:p>
            <a:r>
              <a:rPr lang="fr-CA" sz="1400" i="1" dirty="0">
                <a:solidFill>
                  <a:srgbClr val="666666"/>
                </a:solidFill>
                <a:effectLst/>
                <a:latin typeface="-apple-system"/>
              </a:rPr>
              <a:t>LabVIEW Champion</a:t>
            </a:r>
            <a:endParaRPr lang="fr-CA" sz="1400" i="1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84BAFDC8-8B2F-A646-AA37-37111420B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159" y="5176967"/>
            <a:ext cx="699326" cy="7004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D9E8373E-6C6D-0A4F-BCD2-B3CF54D77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550" y="5176967"/>
            <a:ext cx="699327" cy="69932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="" xmlns:a16="http://schemas.microsoft.com/office/drawing/2014/main" id="{05AF6B16-3A7F-494E-9721-9A47689EA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2767" y="5176967"/>
            <a:ext cx="698400" cy="6984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="" xmlns:a16="http://schemas.microsoft.com/office/drawing/2014/main" id="{0C717371-42BF-B64C-8F2A-997126CDEC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3639" y="5176967"/>
            <a:ext cx="698400" cy="698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58A4A3F-AA7F-D84F-AA08-7967BA455751}"/>
              </a:ext>
            </a:extLst>
          </p:cNvPr>
          <p:cNvSpPr/>
          <p:nvPr/>
        </p:nvSpPr>
        <p:spPr>
          <a:xfrm>
            <a:off x="2217922" y="679124"/>
            <a:ext cx="6441187" cy="3477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ALL</a:t>
            </a:r>
          </a:p>
          <a:p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Question? Suggestions? 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Want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know more?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hlinkClick r:id="rId7"/>
              </a:rPr>
              <a:t>https://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7"/>
              </a:rPr>
              <a:t>github.com/LabVIEW-Open-Source/LV-MQTT-Broker</a:t>
            </a:r>
            <a:endParaRPr lang="fr-F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fr-F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 look for </a:t>
            </a:r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short </a:t>
            </a:r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videos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Youtube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</a:p>
          <a:p>
            <a:endParaRPr lang="en-CA" sz="1400" dirty="0" smtClean="0"/>
          </a:p>
          <a:p>
            <a:pPr lvl="2"/>
            <a:r>
              <a:rPr lang="en-CA" sz="1400" dirty="0" smtClean="0">
                <a:solidFill>
                  <a:schemeClr val="accent1">
                    <a:lumMod val="75000"/>
                  </a:schemeClr>
                </a:solidFill>
              </a:rPr>
              <a:t>MQTT </a:t>
            </a:r>
            <a:r>
              <a:rPr lang="en-CA" sz="1400" dirty="0">
                <a:solidFill>
                  <a:schemeClr val="accent1">
                    <a:lumMod val="75000"/>
                  </a:schemeClr>
                </a:solidFill>
              </a:rPr>
              <a:t>Broker in </a:t>
            </a:r>
            <a:r>
              <a:rPr lang="en-CA" sz="1400" dirty="0" smtClean="0">
                <a:solidFill>
                  <a:schemeClr val="accent1">
                    <a:lumMod val="75000"/>
                  </a:schemeClr>
                </a:solidFill>
              </a:rPr>
              <a:t>LabVIEW: 		</a:t>
            </a:r>
            <a:r>
              <a:rPr lang="en-CA" sz="1400" u="sng" dirty="0" smtClean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</a:t>
            </a:r>
            <a:r>
              <a:rPr lang="en-CA" sz="1400" u="sng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://youtu.be/Y-jrwyfD9DU</a:t>
            </a:r>
            <a:endParaRPr lang="en-CA" sz="1400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endParaRPr lang="en-CA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CA" sz="1400" dirty="0">
                <a:solidFill>
                  <a:schemeClr val="accent1">
                    <a:lumMod val="75000"/>
                  </a:schemeClr>
                </a:solidFill>
              </a:rPr>
              <a:t>TLS Secured </a:t>
            </a:r>
            <a:r>
              <a:rPr lang="en-CA" sz="1400" dirty="0" smtClean="0">
                <a:solidFill>
                  <a:schemeClr val="accent1">
                    <a:lumMod val="75000"/>
                  </a:schemeClr>
                </a:solidFill>
              </a:rPr>
              <a:t>MQTT: 			</a:t>
            </a:r>
            <a:r>
              <a:rPr lang="en-CA" sz="1400" u="sng" dirty="0" smtClean="0">
                <a:solidFill>
                  <a:schemeClr val="accent1">
                    <a:lumMod val="75000"/>
                  </a:schemeClr>
                </a:solidFill>
                <a:hlinkClick r:id="rId9"/>
              </a:rPr>
              <a:t>https</a:t>
            </a:r>
            <a:r>
              <a:rPr lang="en-CA" sz="1400" u="sng" dirty="0">
                <a:solidFill>
                  <a:schemeClr val="accent1">
                    <a:lumMod val="75000"/>
                  </a:schemeClr>
                </a:solidFill>
                <a:hlinkClick r:id="rId9"/>
              </a:rPr>
              <a:t>://youtu.be/2-OJ-U6eTmE</a:t>
            </a:r>
            <a:endParaRPr lang="en-CA" sz="1400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CA" sz="1400" dirty="0">
                <a:solidFill>
                  <a:schemeClr val="accent1">
                    <a:lumMod val="75000"/>
                  </a:schemeClr>
                </a:solidFill>
              </a:rPr>
              <a:t> </a:t>
            </a:r>
          </a:p>
          <a:p>
            <a:pPr lvl="2"/>
            <a:r>
              <a:rPr lang="en-CA" sz="1400" dirty="0">
                <a:solidFill>
                  <a:schemeClr val="accent1">
                    <a:lumMod val="75000"/>
                  </a:schemeClr>
                </a:solidFill>
              </a:rPr>
              <a:t>Open </a:t>
            </a:r>
            <a:r>
              <a:rPr lang="en-CA" sz="1400" dirty="0" err="1" smtClean="0">
                <a:solidFill>
                  <a:schemeClr val="accent1">
                    <a:lumMod val="75000"/>
                  </a:schemeClr>
                </a:solidFill>
              </a:rPr>
              <a:t>Serializer</a:t>
            </a:r>
            <a:r>
              <a:rPr lang="en-CA" sz="1400" dirty="0" smtClean="0">
                <a:solidFill>
                  <a:schemeClr val="accent1">
                    <a:lumMod val="75000"/>
                  </a:schemeClr>
                </a:solidFill>
              </a:rPr>
              <a:t>: 				</a:t>
            </a:r>
            <a:r>
              <a:rPr lang="en-CA" sz="1400" u="sng" dirty="0" smtClean="0">
                <a:solidFill>
                  <a:schemeClr val="accent1">
                    <a:lumMod val="75000"/>
                  </a:schemeClr>
                </a:solidFill>
                <a:hlinkClick r:id="rId10"/>
              </a:rPr>
              <a:t>https</a:t>
            </a:r>
            <a:r>
              <a:rPr lang="en-CA" sz="1400" u="sng" dirty="0">
                <a:solidFill>
                  <a:schemeClr val="accent1">
                    <a:lumMod val="75000"/>
                  </a:schemeClr>
                </a:solidFill>
                <a:hlinkClick r:id="rId10"/>
              </a:rPr>
              <a:t>://</a:t>
            </a:r>
            <a:r>
              <a:rPr lang="en-CA" sz="1400" u="sng" dirty="0" smtClean="0">
                <a:solidFill>
                  <a:schemeClr val="accent1">
                    <a:lumMod val="75000"/>
                  </a:schemeClr>
                </a:solidFill>
                <a:hlinkClick r:id="rId10"/>
              </a:rPr>
              <a:t>youtu.be/Y_GyZVHIORI</a:t>
            </a:r>
            <a:endParaRPr lang="en-CA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60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641" y="8647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Outline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58A4A3F-AA7F-D84F-AA08-7967BA455751}"/>
              </a:ext>
            </a:extLst>
          </p:cNvPr>
          <p:cNvSpPr/>
          <p:nvPr/>
        </p:nvSpPr>
        <p:spPr>
          <a:xfrm>
            <a:off x="1310464" y="2193415"/>
            <a:ext cx="5523307" cy="3330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 of MQTT Protocol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Native LabVIEW MQTT Server and Client libraries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Demos (featuring LabVIEW and Python)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81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207" y="179574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 smtClean="0"/>
              <a:t>#</a:t>
            </a:r>
            <a:r>
              <a:rPr lang="en-CA" sz="4800" dirty="0" err="1" smtClean="0"/>
              <a:t>OurGiantsAreFemale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Sophie Germain, The First French Woman To Receive A Mathematical Prize From  The Institut de Fran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" t="3348" r="53299" b="7149"/>
          <a:stretch/>
        </p:blipFill>
        <p:spPr bwMode="auto">
          <a:xfrm>
            <a:off x="8231505" y="420878"/>
            <a:ext cx="2703195" cy="379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F58A4A3F-AA7F-D84F-AA08-7967BA455751}"/>
              </a:ext>
            </a:extLst>
          </p:cNvPr>
          <p:cNvSpPr/>
          <p:nvPr/>
        </p:nvSpPr>
        <p:spPr>
          <a:xfrm>
            <a:off x="1110206" y="1466364"/>
            <a:ext cx="6707913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CA" dirty="0" smtClean="0">
                <a:solidFill>
                  <a:srgbClr val="0070C0"/>
                </a:solidFill>
              </a:rPr>
              <a:t>SOPHIE GERMAIN</a:t>
            </a:r>
          </a:p>
          <a:p>
            <a:pPr>
              <a:lnSpc>
                <a:spcPct val="150000"/>
              </a:lnSpc>
            </a:pP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Late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18th,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early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19th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century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French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mathematician</a:t>
            </a:r>
            <a:endParaRPr lang="fr-CA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Designed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first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general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strategy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solving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Fermat’s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Theorem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x^n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+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y^n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z^n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Corresponded</a:t>
            </a:r>
            <a:r>
              <a:rPr lang="fr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profusely</a:t>
            </a:r>
            <a:r>
              <a:rPr lang="fr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Carl Friedrich Gauss and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others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using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pseudonym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i="1" dirty="0" smtClean="0">
                <a:solidFill>
                  <a:srgbClr val="0070C0"/>
                </a:solidFill>
              </a:rPr>
              <a:t>Antoine </a:t>
            </a:r>
            <a:r>
              <a:rPr lang="fr-CA" i="1" dirty="0">
                <a:solidFill>
                  <a:srgbClr val="0070C0"/>
                </a:solidFill>
              </a:rPr>
              <a:t>Auguste Le </a:t>
            </a:r>
            <a:r>
              <a:rPr lang="fr-CA" i="1" dirty="0" smtClean="0">
                <a:solidFill>
                  <a:srgbClr val="0070C0"/>
                </a:solidFill>
              </a:rPr>
              <a:t>Blanc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Probably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saved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Pr. Gauss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Napoleon’s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troops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 and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when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learned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she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actually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was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Germain Prime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Numbers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4" descr="Sophie Germain, The First French Woman To Receive A Mathematical Prize From  The Institut de Fran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2" t="4982" r="2654" b="31325"/>
          <a:stretch/>
        </p:blipFill>
        <p:spPr bwMode="auto">
          <a:xfrm>
            <a:off x="8231505" y="4219486"/>
            <a:ext cx="2703195" cy="243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65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207" y="179574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Open Source Enthusiast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="" xmlns:a16="http://schemas.microsoft.com/office/drawing/2014/main" id="{ADA0A60E-31D4-9540-B860-79C517BC1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11" y="1314794"/>
            <a:ext cx="5883351" cy="120902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884C4D7D-D8CD-A64F-B55A-D2DA73F14F65}"/>
              </a:ext>
            </a:extLst>
          </p:cNvPr>
          <p:cNvSpPr txBox="1"/>
          <p:nvPr/>
        </p:nvSpPr>
        <p:spPr>
          <a:xfrm>
            <a:off x="2087984" y="2399006"/>
            <a:ext cx="769672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24 open source VI Packages on </a:t>
            </a:r>
            <a:r>
              <a:rPr lang="en-CA" dirty="0" err="1">
                <a:solidFill>
                  <a:schemeClr val="bg2">
                    <a:lumMod val="50000"/>
                  </a:schemeClr>
                </a:solidFill>
              </a:rPr>
              <a:t>vipm.io</a:t>
            </a:r>
            <a:endParaRPr lang="en-CA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35+ public repositories on github.com</a:t>
            </a:r>
          </a:p>
          <a:p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    (MQTT, Oauth2, </a:t>
            </a:r>
            <a:r>
              <a:rPr lang="en-CA" dirty="0" err="1">
                <a:solidFill>
                  <a:schemeClr val="bg2">
                    <a:lumMod val="50000"/>
                  </a:schemeClr>
                </a:solidFill>
              </a:rPr>
              <a:t>OpenSerializer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, Epoch-Time, Cron, UI Tools, etc.)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="" xmlns:a16="http://schemas.microsoft.com/office/drawing/2014/main" id="{C4719B6A-8A66-F04D-852F-5122A9744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57" y="4582543"/>
            <a:ext cx="2356467" cy="8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D0507F7A-AAAF-9C4E-AA6B-B7FED37F7655}"/>
              </a:ext>
            </a:extLst>
          </p:cNvPr>
          <p:cNvSpPr txBox="1"/>
          <p:nvPr/>
        </p:nvSpPr>
        <p:spPr>
          <a:xfrm>
            <a:off x="553309" y="5737991"/>
            <a:ext cx="5072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chemeClr val="bg2">
                    <a:lumMod val="50000"/>
                  </a:schemeClr>
                </a:solidFill>
              </a:rPr>
              <a:t>Maintainer of JKI’s </a:t>
            </a:r>
            <a:r>
              <a:rPr lang="en-CA" sz="1600" dirty="0" err="1">
                <a:solidFill>
                  <a:schemeClr val="bg2">
                    <a:lumMod val="50000"/>
                  </a:schemeClr>
                </a:solidFill>
              </a:rPr>
              <a:t>Caraya</a:t>
            </a:r>
            <a:r>
              <a:rPr lang="en-CA" sz="1600" dirty="0">
                <a:solidFill>
                  <a:schemeClr val="bg2">
                    <a:lumMod val="50000"/>
                  </a:schemeClr>
                </a:solidFill>
              </a:rPr>
              <a:t> Unit Test framework </a:t>
            </a:r>
          </a:p>
          <a:p>
            <a:r>
              <a:rPr lang="en-CA" sz="1600" dirty="0">
                <a:solidFill>
                  <a:schemeClr val="bg2">
                    <a:lumMod val="50000"/>
                  </a:schemeClr>
                </a:solidFill>
              </a:rPr>
              <a:t>Maintainer of JKI’s State Machine Objects framework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="" xmlns:a16="http://schemas.microsoft.com/office/drawing/2014/main" id="{A327771A-C547-CA43-A969-D2499410A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764" y="4661154"/>
            <a:ext cx="942703" cy="94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="" xmlns:a16="http://schemas.microsoft.com/office/drawing/2014/main" id="{49E0FDE4-5BA7-5944-ABBA-F1AC23681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372" y="3708574"/>
            <a:ext cx="1395948" cy="139594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8ABA5F3-F714-2C4C-ADB3-95A4E1397932}"/>
              </a:ext>
            </a:extLst>
          </p:cNvPr>
          <p:cNvSpPr/>
          <p:nvPr/>
        </p:nvSpPr>
        <p:spPr>
          <a:xfrm>
            <a:off x="5453232" y="3703967"/>
            <a:ext cx="4568140" cy="14005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Board member at </a:t>
            </a:r>
            <a:r>
              <a:rPr lang="en-CA" dirty="0" err="1">
                <a:solidFill>
                  <a:schemeClr val="bg2">
                    <a:lumMod val="50000"/>
                  </a:schemeClr>
                </a:solidFill>
              </a:rPr>
              <a:t>GCentral</a:t>
            </a:r>
            <a:endParaRPr lang="en-CA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accent1"/>
                </a:solidFill>
              </a:rPr>
              <a:t>Enabling the LabVIEW community to make the best version of itself.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accent1"/>
                </a:solidFill>
              </a:rPr>
              <a:t>Improving our community's capability by removing barriers to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393154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58A4A3F-AA7F-D84F-AA08-7967BA455751}"/>
              </a:ext>
            </a:extLst>
          </p:cNvPr>
          <p:cNvSpPr/>
          <p:nvPr/>
        </p:nvSpPr>
        <p:spPr>
          <a:xfrm>
            <a:off x="1142480" y="1544486"/>
            <a:ext cx="7356501" cy="47504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MQTT is a lightweight publish-subscribe protocol.</a:t>
            </a:r>
          </a:p>
          <a:p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Important features: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Open standard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Suited to work on any ordered, lossless, bidirectional connections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TCP, WebSocket, Network Stream, Serial, 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 code is small and uncomplicated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Ideal for low-bandwidth, low-energy devices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Tolerant to high-latency connections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Quality-of-Service delivery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0F8A3772-5F2F-E546-8EEB-FC2E940E5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480" y="576444"/>
            <a:ext cx="2763811" cy="70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198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MQTT Implementation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58A4A3F-AA7F-D84F-AA08-7967BA455751}"/>
              </a:ext>
            </a:extLst>
          </p:cNvPr>
          <p:cNvSpPr/>
          <p:nvPr/>
        </p:nvSpPr>
        <p:spPr>
          <a:xfrm>
            <a:off x="1059107" y="1225015"/>
            <a:ext cx="4168129" cy="1703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Specifications (OASIS 3.1.1 and 5.0)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Control Packets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461" y="1656535"/>
            <a:ext cx="4837110" cy="2721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74" y="2482886"/>
            <a:ext cx="5076190" cy="3790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797" y="4585489"/>
            <a:ext cx="4559357" cy="202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1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Quality of Service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58A4A3F-AA7F-D84F-AA08-7967BA455751}"/>
              </a:ext>
            </a:extLst>
          </p:cNvPr>
          <p:cNvSpPr/>
          <p:nvPr/>
        </p:nvSpPr>
        <p:spPr>
          <a:xfrm>
            <a:off x="847513" y="1465828"/>
            <a:ext cx="8898916" cy="4196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Quality of Service (QoS) defines the lifetime and ownership of exchanged messages.</a:t>
            </a: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QoS is based on the receiver’s preferences.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QoS = 0 (At most once delivery)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Fire and Forget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QoS = 1 (At least once delivery)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Acknowledges the message was received. Ack message could be lost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QoS = 2 (Exactly once delivery)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Acknowledges message was received and hold on to original message until sender acknowledges the acknowledgement.</a:t>
            </a:r>
          </a:p>
        </p:txBody>
      </p:sp>
    </p:spTree>
    <p:extLst>
      <p:ext uri="{BB962C8B-B14F-4D97-AF65-F5344CB8AC3E}">
        <p14:creationId xmlns:p14="http://schemas.microsoft.com/office/powerpoint/2010/main" val="112667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745217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QoS Example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58A4A3F-AA7F-D84F-AA08-7967BA455751}"/>
              </a:ext>
            </a:extLst>
          </p:cNvPr>
          <p:cNvSpPr/>
          <p:nvPr/>
        </p:nvSpPr>
        <p:spPr>
          <a:xfrm>
            <a:off x="847513" y="1156450"/>
            <a:ext cx="88989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Setup: Broker + Two </a:t>
            </a:r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(Publisher’s perspective with </a:t>
            </a:r>
            <a:r>
              <a:rPr lang="en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QoS</a:t>
            </a:r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0 Subscriber)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Message delivery at different QoS levels. Source: Patierno 2014, slide 8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642" y="1729185"/>
            <a:ext cx="7906658" cy="474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58A4A3F-AA7F-D84F-AA08-7967BA455751}"/>
              </a:ext>
            </a:extLst>
          </p:cNvPr>
          <p:cNvSpPr/>
          <p:nvPr/>
        </p:nvSpPr>
        <p:spPr>
          <a:xfrm>
            <a:off x="1267987" y="6373052"/>
            <a:ext cx="363189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 dirty="0" smtClean="0"/>
              <a:t>Credit: https</a:t>
            </a:r>
            <a:r>
              <a:rPr lang="en-CA" sz="1400" dirty="0"/>
              <a:t>://devopedia.org/mqtt</a:t>
            </a:r>
          </a:p>
        </p:txBody>
      </p:sp>
    </p:spTree>
    <p:extLst>
      <p:ext uri="{BB962C8B-B14F-4D97-AF65-F5344CB8AC3E}">
        <p14:creationId xmlns:p14="http://schemas.microsoft.com/office/powerpoint/2010/main" val="1185482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0F5FB5B-F05B-1F47-B07D-D6A34D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480" y="255100"/>
            <a:ext cx="9124264" cy="9592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CA" sz="4800" dirty="0"/>
              <a:t>LV-MQTT Broker and Client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58A4A3F-AA7F-D84F-AA08-7967BA455751}"/>
              </a:ext>
            </a:extLst>
          </p:cNvPr>
          <p:cNvSpPr/>
          <p:nvPr/>
        </p:nvSpPr>
        <p:spPr>
          <a:xfrm>
            <a:off x="598470" y="1825088"/>
            <a:ext cx="2525050" cy="2949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Control Packets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Base, Client, Server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Connection Handler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Session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Connection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Subscription</a:t>
            </a:r>
          </a:p>
          <a:p>
            <a:pPr>
              <a:lnSpc>
                <a:spcPct val="150000"/>
              </a:lnSpc>
            </a:pP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975" y="1639754"/>
            <a:ext cx="8309445" cy="364264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17154" y="5893158"/>
            <a:ext cx="79518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</a:t>
            </a:r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version 3.2.0 of MQTT Broker has been published earlier this week</a:t>
            </a:r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Available</a:t>
            </a:r>
            <a:r>
              <a:rPr lang="fr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on VIPM </a:t>
            </a:r>
            <a:r>
              <a:rPr lang="fr-CA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Community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00381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Palissad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5350</TotalTime>
  <Words>814</Words>
  <Application>Microsoft Office PowerPoint</Application>
  <PresentationFormat>Widescreen</PresentationFormat>
  <Paragraphs>139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-apple-system</vt:lpstr>
      <vt:lpstr>Arial</vt:lpstr>
      <vt:lpstr>Trebuchet MS</vt:lpstr>
      <vt:lpstr>Wingdings</vt:lpstr>
      <vt:lpstr>Wingdings 3</vt:lpstr>
      <vt:lpstr>Facette</vt:lpstr>
      <vt:lpstr>Introduction to MQTT Messaging in LabVIEW</vt:lpstr>
      <vt:lpstr>Outline</vt:lpstr>
      <vt:lpstr>#OurGiantsAreFemale</vt:lpstr>
      <vt:lpstr>Open Source Enthusiast</vt:lpstr>
      <vt:lpstr>PowerPoint Presentation</vt:lpstr>
      <vt:lpstr>MQTT Implementation</vt:lpstr>
      <vt:lpstr>Quality of Service</vt:lpstr>
      <vt:lpstr>QoS Example</vt:lpstr>
      <vt:lpstr>LV-MQTT Broker and Client</vt:lpstr>
      <vt:lpstr>Test-Driven approach</vt:lpstr>
      <vt:lpstr>Closing a requirement</vt:lpstr>
      <vt:lpstr>MQTT Server Compliance</vt:lpstr>
      <vt:lpstr>The broker was the goal…</vt:lpstr>
      <vt:lpstr>Client for free</vt:lpstr>
      <vt:lpstr>Abstraction layers</vt:lpstr>
      <vt:lpstr>Messaging Patterns</vt:lpstr>
      <vt:lpstr>Messaging Patterns</vt:lpstr>
      <vt:lpstr>Demo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Custom Test Reports with</dc:title>
  <dc:creator>Francois Normandin</dc:creator>
  <cp:lastModifiedBy>Normandin, Francois</cp:lastModifiedBy>
  <cp:revision>60</cp:revision>
  <dcterms:created xsi:type="dcterms:W3CDTF">2018-12-31T14:15:29Z</dcterms:created>
  <dcterms:modified xsi:type="dcterms:W3CDTF">2021-05-28T12:12:30Z</dcterms:modified>
</cp:coreProperties>
</file>