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453DFAA6-AC78-45D1-88CC-4F5C1602F1F4}" type="slidenum">
              <a:rPr b="0" lang="en" sz="1000" spc="-1" strike="noStrike">
                <a:solidFill>
                  <a:srgbClr val="ffffff"/>
                </a:solidFill>
                <a:latin typeface="Lato"/>
                <a:ea typeface="Lato"/>
              </a:rPr>
              <a:t>42</a:t>
            </a:fld>
            <a:endParaRPr b="0" lang="es-E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43"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44" name="PlaceHolder 3"/>
          <p:cNvSpPr>
            <a:spLocks noGrp="1"/>
          </p:cNvSpPr>
          <p:nvPr>
            <p:ph type="title"/>
          </p:nvPr>
        </p:nvSpPr>
        <p:spPr>
          <a:xfrm>
            <a:off x="265680" y="1397520"/>
            <a:ext cx="4044960" cy="1317960"/>
          </a:xfrm>
          <a:prstGeom prst="rect">
            <a:avLst/>
          </a:prstGeom>
        </p:spPr>
        <p:txBody>
          <a:bodyPr tIns="91440" bIns="91440" anchor="b">
            <a:noAutofit/>
          </a:bodyPr>
          <a:p>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45" name="PlaceHolder 4"/>
          <p:cNvSpPr>
            <a:spLocks noGrp="1"/>
          </p:cNvSpPr>
          <p:nvPr>
            <p:ph type="body"/>
          </p:nvPr>
        </p:nvSpPr>
        <p:spPr>
          <a:xfrm>
            <a:off x="4939560" y="724320"/>
            <a:ext cx="3836520" cy="36946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6"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931ACF55-57CA-43E8-B0E6-8CE5CCAE7765}" type="slidenum">
              <a:rPr b="0" lang="en" sz="1000" spc="-1" strike="noStrike">
                <a:solidFill>
                  <a:srgbClr val="ffffff"/>
                </a:solidFill>
                <a:latin typeface="Lato"/>
                <a:ea typeface="Lato"/>
              </a:rPr>
              <a:t>&lt;número&gt;</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5DA8D716-C565-406C-A530-AD502CB3A1AC}" type="slidenum">
              <a:rPr b="0" lang="en" sz="1000" spc="-1" strike="noStrike">
                <a:solidFill>
                  <a:srgbClr val="000000"/>
                </a:solidFill>
                <a:latin typeface="Lato"/>
                <a:ea typeface="Lato"/>
              </a:rPr>
              <a:t>&lt;número&gt;</a:t>
            </a:fld>
            <a:endParaRPr b="0" lang="es-ES" sz="1000" spc="-1" strike="noStrike">
              <a:latin typeface="Times New Roman"/>
            </a:endParaRPr>
          </a:p>
        </p:txBody>
      </p:sp>
      <p:sp>
        <p:nvSpPr>
          <p:cNvPr id="84"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22" name="CustomShape 1"/>
          <p:cNvSpPr/>
          <p:nvPr/>
        </p:nvSpPr>
        <p:spPr>
          <a:xfrm>
            <a:off x="425160" y="415800"/>
            <a:ext cx="829656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23" name="CustomShape 2"/>
          <p:cNvSpPr/>
          <p:nvPr/>
        </p:nvSpPr>
        <p:spPr>
          <a:xfrm>
            <a:off x="425160" y="4740120"/>
            <a:ext cx="829656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4" name="PlaceHolder 3"/>
          <p:cNvSpPr>
            <a:spLocks noGrp="1"/>
          </p:cNvSpPr>
          <p:nvPr>
            <p:ph type="title"/>
          </p:nvPr>
        </p:nvSpPr>
        <p:spPr>
          <a:xfrm>
            <a:off x="406440" y="1806840"/>
            <a:ext cx="8296560" cy="1541520"/>
          </a:xfrm>
          <a:prstGeom prst="rect">
            <a:avLst/>
          </a:prstGeom>
        </p:spPr>
        <p:txBody>
          <a:bodyPr tIns="91440" bIns="91440" anchor="ctr">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125" name="PlaceHolder 4"/>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0DA154B7-5BD4-45ED-888F-D20C046CF907}" type="slidenum">
              <a:rPr b="0" lang="en" sz="1000" spc="-1" strike="noStrike">
                <a:solidFill>
                  <a:srgbClr val="ffffff"/>
                </a:solidFill>
                <a:latin typeface="Lato"/>
                <a:ea typeface="Lato"/>
              </a:rPr>
              <a:t>&lt;número&gt;</a:t>
            </a:fld>
            <a:endParaRPr b="0" lang="es-ES" sz="1000" spc="-1" strike="noStrike">
              <a:latin typeface="Times New Roman"/>
            </a:endParaRPr>
          </a:p>
        </p:txBody>
      </p:sp>
      <p:sp>
        <p:nvSpPr>
          <p:cNvPr id="12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docs.confluent.io/current/installation/configuration/consumer-configs.html#enable.auto.commit" TargetMode="External"/><Relationship Id="rId2" Type="http://schemas.openxmlformats.org/officeDocument/2006/relationships/hyperlink" Target="https://docs.confluent.io/current/installation/configuration/consumer-configs.html#auto.commit.interval.ms" TargetMode="External"/><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hyperlink" Target="https://github.com/francois-poirier/kafka101" TargetMode="External"/><Relationship Id="rId2" Type="http://schemas.openxmlformats.org/officeDocument/2006/relationships/image" Target="../media/image38.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947960" y="630360"/>
            <a:ext cx="6754680" cy="1541520"/>
          </a:xfrm>
          <a:prstGeom prst="rect">
            <a:avLst/>
          </a:prstGeom>
          <a:noFill/>
          <a:ln>
            <a:noFill/>
          </a:ln>
        </p:spPr>
        <p:txBody>
          <a:bodyPr tIns="91440" bIns="91440">
            <a:noAutofit/>
          </a:bodyPr>
          <a:p>
            <a:pPr algn="ctr">
              <a:lnSpc>
                <a:spcPct val="100000"/>
              </a:lnSpc>
              <a:tabLst>
                <a:tab algn="l" pos="0"/>
              </a:tabLst>
            </a:pPr>
            <a:r>
              <a:rPr b="1" lang="en" sz="3400" spc="-1" strike="noStrike">
                <a:solidFill>
                  <a:srgbClr val="ffffff"/>
                </a:solidFill>
                <a:latin typeface="Raleway"/>
                <a:ea typeface="Raleway"/>
              </a:rPr>
              <a:t>Kafka Clients</a:t>
            </a:r>
            <a:br/>
            <a:r>
              <a:rPr b="1" lang="en" sz="3400" spc="-1" strike="noStrike">
                <a:solidFill>
                  <a:srgbClr val="ffffff"/>
                </a:solidFill>
                <a:latin typeface="Raleway"/>
                <a:ea typeface="Raleway"/>
              </a:rPr>
              <a:t>vs Spring Kafka </a:t>
            </a:r>
            <a:endParaRPr b="0" lang="es-ES" sz="3400" spc="-1" strike="noStrike">
              <a:solidFill>
                <a:srgbClr val="000000"/>
              </a:solidFill>
              <a:latin typeface="Arial"/>
            </a:endParaRPr>
          </a:p>
        </p:txBody>
      </p:sp>
      <p:sp>
        <p:nvSpPr>
          <p:cNvPr id="164" name="TextShape 2"/>
          <p:cNvSpPr txBox="1"/>
          <p:nvPr/>
        </p:nvSpPr>
        <p:spPr>
          <a:xfrm>
            <a:off x="2390400" y="3468960"/>
            <a:ext cx="6331320" cy="10105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ffffff"/>
                </a:solidFill>
                <a:latin typeface="Lato"/>
                <a:ea typeface="Lato"/>
              </a:rPr>
              <a:t>VASS</a:t>
            </a:r>
            <a:endParaRPr b="0" lang="es-ES" sz="1800" spc="-1" strike="noStrike">
              <a:latin typeface="Arial"/>
            </a:endParaRPr>
          </a:p>
          <a:p>
            <a:pPr>
              <a:lnSpc>
                <a:spcPct val="100000"/>
              </a:lnSpc>
              <a:tabLst>
                <a:tab algn="l" pos="0"/>
              </a:tabLst>
            </a:pPr>
            <a:r>
              <a:rPr b="0" lang="en" sz="1800" spc="-1" strike="noStrike">
                <a:solidFill>
                  <a:srgbClr val="ffffff"/>
                </a:solidFill>
                <a:latin typeface="Lato"/>
                <a:ea typeface="Lato"/>
              </a:rPr>
              <a:t>Autor: François Poirier</a:t>
            </a:r>
            <a:endParaRPr b="0" lang="es-ES" sz="1800" spc="-1" strike="noStrike">
              <a:latin typeface="Arial"/>
            </a:endParaRPr>
          </a:p>
          <a:p>
            <a:pPr>
              <a:lnSpc>
                <a:spcPct val="100000"/>
              </a:lnSpc>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Retention</a:t>
            </a:r>
            <a:endParaRPr b="0" lang="es-ES" sz="2000" spc="-1" strike="noStrike">
              <a:solidFill>
                <a:srgbClr val="000000"/>
              </a:solidFill>
              <a:latin typeface="Arial"/>
            </a:endParaRPr>
          </a:p>
        </p:txBody>
      </p:sp>
      <p:sp>
        <p:nvSpPr>
          <p:cNvPr id="186" name="CustomShape 2"/>
          <p:cNvSpPr/>
          <p:nvPr/>
        </p:nvSpPr>
        <p:spPr>
          <a:xfrm>
            <a:off x="364320" y="1061640"/>
            <a:ext cx="8341560" cy="3451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los mensajes de mas de 7 dias se eliminan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Topic puede ocupar todo el espacio disco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configurar a nivel de Broker o definirse por Topic</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retention.ms</a:t>
            </a:r>
            <a:r>
              <a:rPr b="0" lang="en" sz="1200" spc="-1" strike="noStrike">
                <a:solidFill>
                  <a:srgbClr val="2a3244"/>
                </a:solidFill>
                <a:highlight>
                  <a:srgbClr val="ffffff"/>
                </a:highlight>
                <a:latin typeface="Arial"/>
                <a:ea typeface="Arial"/>
              </a:rPr>
              <a:t>: tiempo máximo por partición</a:t>
            </a:r>
            <a:endParaRPr b="0" lang="es-ES" sz="1200" spc="-1" strike="noStrike">
              <a:latin typeface="Arial"/>
            </a:endParaRPr>
          </a:p>
          <a:p>
            <a:pPr lvl="1" marL="914400" indent="-304560">
              <a:lnSpc>
                <a:spcPct val="128000"/>
              </a:lnSpc>
              <a:buClr>
                <a:srgbClr val="2a3244"/>
              </a:buClr>
              <a:buFont typeface="Arial"/>
              <a:buChar char="○"/>
            </a:pPr>
            <a:r>
              <a:rPr b="1" lang="en" sz="1200" spc="-1" strike="noStrike">
                <a:solidFill>
                  <a:srgbClr val="2a3244"/>
                </a:solidFill>
                <a:highlight>
                  <a:srgbClr val="ffffff"/>
                </a:highlight>
                <a:latin typeface="Arial"/>
                <a:ea typeface="Arial"/>
              </a:rPr>
              <a:t>retention.bytes</a:t>
            </a:r>
            <a:r>
              <a:rPr b="0" lang="en" sz="1200" spc="-1" strike="noStrike">
                <a:solidFill>
                  <a:srgbClr val="2a3244"/>
                </a:solidFill>
                <a:highlight>
                  <a:srgbClr val="ffffff"/>
                </a:highlight>
                <a:latin typeface="Arial"/>
                <a:ea typeface="Arial"/>
              </a:rPr>
              <a:t>: tamaño máximo por partición </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actualizar al runtime:</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--alter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--config retention.ms=604800000</a:t>
            </a:r>
            <a:endParaRPr b="0" lang="es-ES" sz="1400" spc="-1" strike="noStrike">
              <a:latin typeface="Arial"/>
            </a:endParaRPr>
          </a:p>
          <a:p>
            <a:pPr>
              <a:lnSpc>
                <a:spcPct val="150000"/>
              </a:lnSpc>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Producer</a:t>
            </a:r>
            <a:endParaRPr b="0" lang="es-ES" sz="2000" spc="-1" strike="noStrike">
              <a:solidFill>
                <a:srgbClr val="000000"/>
              </a:solidFill>
              <a:latin typeface="Arial"/>
            </a:endParaRPr>
          </a:p>
        </p:txBody>
      </p:sp>
      <p:sp>
        <p:nvSpPr>
          <p:cNvPr id="188"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 los mensajes y los envía a los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convertir mensajes en binarios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gestionar el envío por lotes y la compresión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decidir si apuntar o no a una partición específica</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Consumer</a:t>
            </a:r>
            <a:endParaRPr b="0" lang="es-ES" sz="2000" spc="-1" strike="noStrike">
              <a:solidFill>
                <a:srgbClr val="000000"/>
              </a:solidFill>
              <a:latin typeface="Arial"/>
            </a:endParaRPr>
          </a:p>
        </p:txBody>
      </p:sp>
      <p:sp>
        <p:nvSpPr>
          <p:cNvPr id="190"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Consumer los mensajes de uno o varios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Decide de consumir un Topic o algunas particiones en particular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Convierte los mensajes en el formato adecuado (Deserializer)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Puede agruparse en grupos de consumo o no</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Google Shape;148;p25" descr=""/>
          <p:cNvPicPr/>
          <p:nvPr/>
        </p:nvPicPr>
        <p:blipFill>
          <a:blip r:embed="rId1"/>
          <a:stretch/>
        </p:blipFill>
        <p:spPr>
          <a:xfrm>
            <a:off x="5740920" y="3147840"/>
            <a:ext cx="3288960" cy="1646280"/>
          </a:xfrm>
          <a:prstGeom prst="rect">
            <a:avLst/>
          </a:prstGeom>
          <a:ln>
            <a:noFill/>
          </a:ln>
        </p:spPr>
      </p:pic>
      <p:pic>
        <p:nvPicPr>
          <p:cNvPr id="192" name="Google Shape;149;p25" descr=""/>
          <p:cNvPicPr/>
          <p:nvPr/>
        </p:nvPicPr>
        <p:blipFill>
          <a:blip r:embed="rId2"/>
          <a:stretch/>
        </p:blipFill>
        <p:spPr>
          <a:xfrm>
            <a:off x="6024960" y="1960920"/>
            <a:ext cx="2506320" cy="1024560"/>
          </a:xfrm>
          <a:prstGeom prst="rect">
            <a:avLst/>
          </a:prstGeom>
          <a:ln>
            <a:noFill/>
          </a:ln>
        </p:spPr>
      </p:pic>
      <p:sp>
        <p:nvSpPr>
          <p:cNvPr id="19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Grupo de consumo</a:t>
            </a:r>
            <a:endParaRPr b="0" lang="es-ES" sz="2000" spc="-1" strike="noStrike">
              <a:solidFill>
                <a:srgbClr val="000000"/>
              </a:solidFill>
              <a:latin typeface="Arial"/>
            </a:endParaRPr>
          </a:p>
        </p:txBody>
      </p:sp>
      <p:sp>
        <p:nvSpPr>
          <p:cNvPr id="194" name="CustomShape 2"/>
          <p:cNvSpPr/>
          <p:nvPr/>
        </p:nvSpPr>
        <p:spPr>
          <a:xfrm>
            <a:off x="212040" y="985680"/>
            <a:ext cx="6265080" cy="37220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Consumer lee todas las particiones de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Varios Consumers pueden formar un grupo de consumo para una mejor repartición de la carga</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consumer guarda el offset del último mensaje tratado (commit)</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 los Consumers continuar desde lo dejaron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el commit se realiza automáticamente a intervalo regular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Se puede realizar el commit programáticamente</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asigna automáticamente las particiones a los Consumers de un mismo grupo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3 estrategias disponibles: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range. </a:t>
            </a:r>
            <a:r>
              <a:rPr b="0" lang="en" sz="1200" spc="-1" strike="noStrike">
                <a:solidFill>
                  <a:srgbClr val="2a3244"/>
                </a:solidFill>
                <a:highlight>
                  <a:srgbClr val="ffffff"/>
                </a:highlight>
                <a:latin typeface="Arial"/>
                <a:ea typeface="Arial"/>
              </a:rPr>
              <a:t>En general permite una asignación equilibrada de partición</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round-robin. </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sticky</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sp>
        <p:nvSpPr>
          <p:cNvPr id="196"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cliente puede comunicarse con un Broker más nuevo o más antiguo (desde 0.10.2).</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97" name="Google Shape;158;p26" descr=""/>
          <p:cNvPicPr/>
          <p:nvPr/>
        </p:nvPicPr>
        <p:blipFill>
          <a:blip r:embed="rId1"/>
          <a:stretch/>
        </p:blipFill>
        <p:spPr>
          <a:xfrm>
            <a:off x="2703240" y="2185200"/>
            <a:ext cx="3561840" cy="1056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199" name="CustomShape 2"/>
          <p:cNvSpPr/>
          <p:nvPr/>
        </p:nvSpPr>
        <p:spPr>
          <a:xfrm>
            <a:off x="364320" y="985680"/>
            <a:ext cx="8433360" cy="403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KafkaProducer&lt;K,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producer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KafkaProducer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0" name="Google Shape;165;p27" descr=""/>
          <p:cNvPicPr/>
          <p:nvPr/>
        </p:nvPicPr>
        <p:blipFill>
          <a:blip r:embed="rId1"/>
          <a:stretch/>
        </p:blipFill>
        <p:spPr>
          <a:xfrm>
            <a:off x="541800" y="1958040"/>
            <a:ext cx="8078040" cy="1037880"/>
          </a:xfrm>
          <a:prstGeom prst="rect">
            <a:avLst/>
          </a:prstGeom>
          <a:ln>
            <a:noFill/>
          </a:ln>
        </p:spPr>
      </p:pic>
      <p:pic>
        <p:nvPicPr>
          <p:cNvPr id="201" name="Google Shape;166;p27" descr=""/>
          <p:cNvPicPr/>
          <p:nvPr/>
        </p:nvPicPr>
        <p:blipFill>
          <a:blip r:embed="rId2"/>
          <a:stretch/>
        </p:blipFill>
        <p:spPr>
          <a:xfrm>
            <a:off x="1553760" y="4079880"/>
            <a:ext cx="5962320" cy="552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03" name="CustomShape 2"/>
          <p:cNvSpPr/>
          <p:nvPr/>
        </p:nvSpPr>
        <p:spPr>
          <a:xfrm>
            <a:off x="444600" y="730800"/>
            <a:ext cx="8433360" cy="44218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0" lang="en" sz="1200" spc="-1" strike="noStrike">
                <a:solidFill>
                  <a:srgbClr val="4a4a4a"/>
                </a:solidFill>
                <a:highlight>
                  <a:srgbClr val="ffffff"/>
                </a:highlight>
                <a:latin typeface="Arial"/>
                <a:ea typeface="Arial"/>
              </a:rPr>
              <a:t>Cada mensaje que vamos a enviar debe estar envuelto en la instancia </a:t>
            </a:r>
            <a:r>
              <a:rPr b="1" lang="en" sz="1200" spc="-1" strike="noStrike">
                <a:solidFill>
                  <a:srgbClr val="000000"/>
                </a:solidFill>
                <a:highlight>
                  <a:srgbClr val="ffffff"/>
                </a:highlight>
                <a:latin typeface="Courier New"/>
                <a:ea typeface="Courier New"/>
              </a:rPr>
              <a:t>ProducerRecord&lt;K, V&gt;</a:t>
            </a:r>
            <a:r>
              <a:rPr b="0" lang="en" sz="1200" spc="-1" strike="noStrike">
                <a:solidFill>
                  <a:srgbClr val="4a4a4a"/>
                </a:solidFill>
                <a:highlight>
                  <a:srgbClr val="ffffff"/>
                </a:highlight>
                <a:latin typeface="Arial"/>
                <a:ea typeface="Arial"/>
              </a:rPr>
              <a:t>. </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Esta clase genérica también necesita que especifiquemos el tipo de clave y valor.</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mensaje</a:t>
            </a: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El Producer proporciona 2 metodos de envios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Podemos:</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el mensaje directamente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Agregar un método callback de devolución de llamada</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a:t>
            </a:r>
            <a:endParaRPr b="0" lang="es-ES" sz="1200" spc="-1" strike="noStrike">
              <a:latin typeface="Arial"/>
            </a:endParaRPr>
          </a:p>
          <a:p>
            <a:pPr marL="9144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4" name="Google Shape;173;p28" descr=""/>
          <p:cNvPicPr/>
          <p:nvPr/>
        </p:nvPicPr>
        <p:blipFill>
          <a:blip r:embed="rId1"/>
          <a:stretch/>
        </p:blipFill>
        <p:spPr>
          <a:xfrm>
            <a:off x="1320120" y="2525400"/>
            <a:ext cx="6095520" cy="732960"/>
          </a:xfrm>
          <a:prstGeom prst="rect">
            <a:avLst/>
          </a:prstGeom>
          <a:ln>
            <a:noFill/>
          </a:ln>
        </p:spPr>
      </p:pic>
      <p:pic>
        <p:nvPicPr>
          <p:cNvPr id="205" name="Google Shape;174;p28" descr=""/>
          <p:cNvPicPr/>
          <p:nvPr/>
        </p:nvPicPr>
        <p:blipFill>
          <a:blip r:embed="rId2"/>
          <a:stretch/>
        </p:blipFill>
        <p:spPr>
          <a:xfrm>
            <a:off x="1155960" y="1354680"/>
            <a:ext cx="6524280" cy="495000"/>
          </a:xfrm>
          <a:prstGeom prst="rect">
            <a:avLst/>
          </a:prstGeom>
          <a:ln>
            <a:noFill/>
          </a:ln>
        </p:spPr>
      </p:pic>
      <p:pic>
        <p:nvPicPr>
          <p:cNvPr id="206" name="Google Shape;175;p28" descr=""/>
          <p:cNvPicPr/>
          <p:nvPr/>
        </p:nvPicPr>
        <p:blipFill>
          <a:blip r:embed="rId3"/>
          <a:stretch/>
        </p:blipFill>
        <p:spPr>
          <a:xfrm>
            <a:off x="4829760" y="4386600"/>
            <a:ext cx="4047840" cy="6948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Google Shape;180;p29" descr=""/>
          <p:cNvPicPr/>
          <p:nvPr/>
        </p:nvPicPr>
        <p:blipFill>
          <a:blip r:embed="rId1"/>
          <a:stretch/>
        </p:blipFill>
        <p:spPr>
          <a:xfrm>
            <a:off x="7272360" y="0"/>
            <a:ext cx="1838160" cy="2034000"/>
          </a:xfrm>
          <a:prstGeom prst="rect">
            <a:avLst/>
          </a:prstGeom>
          <a:ln>
            <a:noFill/>
          </a:ln>
        </p:spPr>
      </p:pic>
      <p:sp>
        <p:nvSpPr>
          <p:cNvPr id="208" name="CustomShape 1"/>
          <p:cNvSpPr/>
          <p:nvPr/>
        </p:nvSpPr>
        <p:spPr>
          <a:xfrm>
            <a:off x="444600" y="730800"/>
            <a:ext cx="7073640" cy="422244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1" lang="en" sz="1000" spc="-1" strike="noStrike">
                <a:solidFill>
                  <a:srgbClr val="4a4a4a"/>
                </a:solidFill>
                <a:highlight>
                  <a:srgbClr val="ffffff"/>
                </a:highlight>
                <a:latin typeface="Arial"/>
                <a:ea typeface="Arial"/>
              </a:rPr>
              <a:t>Kafka Producer</a:t>
            </a:r>
            <a:r>
              <a:rPr b="0" lang="en" sz="1000" spc="-1" strike="noStrike">
                <a:solidFill>
                  <a:srgbClr val="4a4a4a"/>
                </a:solidFill>
                <a:highlight>
                  <a:srgbClr val="ffffff"/>
                </a:highlight>
                <a:latin typeface="Arial"/>
                <a:ea typeface="Arial"/>
              </a:rPr>
              <a:t> es </a:t>
            </a:r>
            <a:r>
              <a:rPr b="1" lang="en" sz="1000" spc="-1" strike="noStrike">
                <a:solidFill>
                  <a:srgbClr val="4a4a4a"/>
                </a:solidFill>
                <a:highlight>
                  <a:srgbClr val="ffffff"/>
                </a:highlight>
                <a:latin typeface="Arial"/>
                <a:ea typeface="Arial"/>
              </a:rPr>
              <a:t>Thread Safe</a:t>
            </a:r>
            <a:r>
              <a:rPr b="0" lang="en" sz="1000" spc="-1" strike="noStrike">
                <a:solidFill>
                  <a:srgbClr val="4a4a4a"/>
                </a:solidFill>
                <a:highlight>
                  <a:srgbClr val="ffffff"/>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4a4a4a"/>
                </a:solidFill>
                <a:highlight>
                  <a:srgbClr val="ffffff"/>
                </a:highlight>
                <a:latin typeface="Arial"/>
                <a:ea typeface="Arial"/>
              </a:rPr>
              <a:t>Pensado para ser compartido entre varios subprocesos para una publicación más rápida y un mayor rendimiento.</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Los mensajes son instancia de </a:t>
            </a:r>
            <a:r>
              <a:rPr b="0" lang="en" sz="1000" spc="-1" strike="noStrike">
                <a:solidFill>
                  <a:srgbClr val="4a4a4a"/>
                </a:solidFill>
                <a:highlight>
                  <a:srgbClr val="ffffff"/>
                </a:highlight>
                <a:latin typeface="Courier New"/>
                <a:ea typeface="Courier New"/>
              </a:rPr>
              <a:t>ProducerRecord </a:t>
            </a:r>
            <a:r>
              <a:rPr b="0" lang="en" sz="1000" spc="-1" strike="noStrike">
                <a:solidFill>
                  <a:srgbClr val="4a4a4a"/>
                </a:solidFill>
                <a:highlight>
                  <a:srgbClr val="ffffff"/>
                </a:highlight>
                <a:latin typeface="Arial"/>
                <a:ea typeface="Arial"/>
              </a:rPr>
              <a:t>cuales contienen el Topic y el valor del mensaje. (la clave es opcional)</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El método </a:t>
            </a:r>
            <a:r>
              <a:rPr b="0" lang="en" sz="1000" spc="-1" strike="noStrike">
                <a:solidFill>
                  <a:srgbClr val="4a4a4a"/>
                </a:solidFill>
                <a:highlight>
                  <a:srgbClr val="ffffff"/>
                </a:highlight>
                <a:latin typeface="Courier New"/>
                <a:ea typeface="Courier New"/>
              </a:rPr>
              <a:t>send() </a:t>
            </a:r>
            <a:r>
              <a:rPr b="0" lang="en" sz="1000" spc="-1" strike="noStrike">
                <a:solidFill>
                  <a:srgbClr val="4a4a4a"/>
                </a:solidFill>
                <a:highlight>
                  <a:srgbClr val="ffffff"/>
                </a:highlight>
                <a:latin typeface="Arial"/>
                <a:ea typeface="Arial"/>
              </a:rPr>
              <a:t>es asincrónico. El producer empuja los registros al búfer y regresa inmediatamente con un </a:t>
            </a:r>
            <a:r>
              <a:rPr b="0" lang="en" sz="1000" spc="-1" strike="noStrike">
                <a:solidFill>
                  <a:srgbClr val="4a4a4a"/>
                </a:solidFill>
                <a:highlight>
                  <a:srgbClr val="ffffff"/>
                </a:highlight>
                <a:latin typeface="Courier New"/>
                <a:ea typeface="Courier New"/>
              </a:rPr>
              <a:t>Future </a:t>
            </a:r>
            <a:r>
              <a:rPr b="0" lang="en" sz="1000" spc="-1" strike="noStrike">
                <a:solidFill>
                  <a:srgbClr val="4a4a4a"/>
                </a:solidFill>
                <a:highlight>
                  <a:srgbClr val="ffffff"/>
                </a:highlight>
                <a:latin typeface="Arial"/>
                <a:ea typeface="Arial"/>
              </a:rPr>
              <a:t>object.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 se llama al método get del futuro, se bloquea la llama y la operación de envío se vuelve síncrona.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Sin embargo, en general, no es una buena idea realizar llamadas sincrónicas en términos de eficiencia.</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Cuando se llama al método de envío, el producer serializa la clave y el valor en </a:t>
            </a:r>
            <a:r>
              <a:rPr b="0" lang="en" sz="1000" spc="-1" strike="noStrike">
                <a:solidFill>
                  <a:srgbClr val="4a4a4a"/>
                </a:solidFill>
                <a:highlight>
                  <a:srgbClr val="ffffff"/>
                </a:highlight>
                <a:latin typeface="Courier New"/>
                <a:ea typeface="Courier New"/>
              </a:rPr>
              <a:t>ByteArrays para </a:t>
            </a:r>
            <a:r>
              <a:rPr b="0" lang="en" sz="1000" spc="-1" strike="noStrike">
                <a:solidFill>
                  <a:srgbClr val="4a4a4a"/>
                </a:solidFill>
                <a:highlight>
                  <a:srgbClr val="ffffff"/>
                </a:highlight>
                <a:latin typeface="Arial"/>
                <a:ea typeface="Arial"/>
              </a:rPr>
              <a:t>que se puedan enviarse a través de la red.</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Después de la serialización,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la partición a la que se enviará de acuerdo con la clave proporcionada. Si no se proporciona ninguna clave, se seleccionará con un round robin.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un hash de clave de forma predeterminada utilizando el algoritmo </a:t>
            </a:r>
            <a:r>
              <a:rPr b="0" lang="en" sz="1000" spc="-1" strike="noStrike">
                <a:solidFill>
                  <a:srgbClr val="4a4a4a"/>
                </a:solidFill>
                <a:highlight>
                  <a:srgbClr val="ffffff"/>
                </a:highlight>
                <a:latin typeface="Courier New"/>
                <a:ea typeface="Courier New"/>
              </a:rPr>
              <a:t>MurmurHash</a:t>
            </a:r>
            <a:r>
              <a:rPr b="0" lang="en" sz="1000" spc="-1" strike="noStrike">
                <a:solidFill>
                  <a:srgbClr val="4a4a4a"/>
                </a:solidFill>
                <a:highlight>
                  <a:srgbClr val="ffffff"/>
                </a:highlight>
                <a:latin typeface="Arial"/>
                <a:ea typeface="Arial"/>
              </a:rPr>
              <a:t> para obtener la partición:</a:t>
            </a:r>
            <a:endParaRPr b="0" lang="es-ES" sz="1000" spc="-1" strike="noStrike">
              <a:latin typeface="Arial"/>
            </a:endParaRPr>
          </a:p>
          <a:p>
            <a:pPr lvl="1" marL="914400" indent="-291600">
              <a:lnSpc>
                <a:spcPct val="160000"/>
              </a:lnSpc>
              <a:buClr>
                <a:srgbClr val="4a4a4a"/>
              </a:buClr>
              <a:buFont typeface="Arial"/>
              <a:buChar char="○"/>
            </a:pP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abs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murmur2</a:t>
            </a:r>
            <a:r>
              <a:rPr b="0" lang="en" sz="1200" spc="-1" strike="noStrike">
                <a:solidFill>
                  <a:srgbClr val="f8f8f2"/>
                </a:solidFill>
                <a:highlight>
                  <a:srgbClr val="20262e"/>
                </a:highlight>
                <a:latin typeface="Courier New"/>
                <a:ea typeface="Courier New"/>
              </a:rPr>
              <a:t>(</a:t>
            </a:r>
            <a:r>
              <a:rPr b="0" lang="en" sz="1200" spc="-1" strike="noStrike">
                <a:solidFill>
                  <a:srgbClr val="66d9ef"/>
                </a:solidFill>
                <a:highlight>
                  <a:srgbClr val="20262e"/>
                </a:highlight>
                <a:latin typeface="Courier New"/>
                <a:ea typeface="Courier New"/>
              </a:rPr>
              <a:t>record</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key</a:t>
            </a:r>
            <a:r>
              <a:rPr b="0" lang="en" sz="1200" spc="-1" strike="noStrike">
                <a:solidFill>
                  <a:srgbClr val="f8f8f2"/>
                </a:solidFill>
                <a:highlight>
                  <a:srgbClr val="20262e"/>
                </a:highlight>
                <a:latin typeface="Courier New"/>
                <a:ea typeface="Courier New"/>
              </a:rPr>
              <a:t>())) % numPartitions;</a:t>
            </a:r>
            <a:endParaRPr b="0" lang="es-ES" sz="12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Por lo tanto, tenga en cuenta que si el número de particiones cambia más tarde, la garantía de </a:t>
            </a:r>
            <a:r>
              <a:rPr b="0" lang="en" sz="1000" spc="-1" strike="noStrike">
                <a:solidFill>
                  <a:srgbClr val="000000"/>
                </a:solidFill>
                <a:highlight>
                  <a:srgbClr val="ffffff"/>
                </a:highlight>
                <a:latin typeface="Arial"/>
                <a:ea typeface="Arial"/>
              </a:rPr>
              <a:t>same key -&gt; same partition </a:t>
            </a:r>
            <a:r>
              <a:rPr b="0" lang="en" sz="1000" spc="-1" strike="noStrike">
                <a:solidFill>
                  <a:srgbClr val="4a4a4a"/>
                </a:solidFill>
                <a:highlight>
                  <a:srgbClr val="ffffff"/>
                </a:highlight>
                <a:latin typeface="Arial"/>
                <a:ea typeface="Arial"/>
              </a:rPr>
              <a:t>ya no es válida para los cálculos anteriores.</a:t>
            </a:r>
            <a:endParaRPr b="0" lang="es-ES" sz="1000" spc="-1" strike="noStrike">
              <a:latin typeface="Arial"/>
            </a:endParaRPr>
          </a:p>
        </p:txBody>
      </p:sp>
      <p:sp>
        <p:nvSpPr>
          <p:cNvPr id="209"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Google Shape;187;p30" descr=""/>
          <p:cNvPicPr/>
          <p:nvPr/>
        </p:nvPicPr>
        <p:blipFill>
          <a:blip r:embed="rId1"/>
          <a:stretch/>
        </p:blipFill>
        <p:spPr>
          <a:xfrm>
            <a:off x="7272360" y="0"/>
            <a:ext cx="1838160" cy="2034000"/>
          </a:xfrm>
          <a:prstGeom prst="rect">
            <a:avLst/>
          </a:prstGeom>
          <a:ln>
            <a:noFill/>
          </a:ln>
        </p:spPr>
      </p:pic>
      <p:sp>
        <p:nvSpPr>
          <p:cNvPr id="211" name="CustomShape 1"/>
          <p:cNvSpPr/>
          <p:nvPr/>
        </p:nvSpPr>
        <p:spPr>
          <a:xfrm>
            <a:off x="444600" y="1568880"/>
            <a:ext cx="7073640" cy="2226240"/>
          </a:xfrm>
          <a:prstGeom prst="rect">
            <a:avLst/>
          </a:prstGeom>
          <a:noFill/>
          <a:ln>
            <a:noFill/>
          </a:ln>
        </p:spPr>
        <p:style>
          <a:lnRef idx="0"/>
          <a:fillRef idx="0"/>
          <a:effectRef idx="0"/>
          <a:fontRef idx="minor"/>
        </p:style>
        <p:txBody>
          <a:bodyPr tIns="91440" bIns="91440">
            <a:spAutoFit/>
          </a:bodyPr>
          <a:p>
            <a:pPr marL="457200" indent="-304560">
              <a:lnSpc>
                <a:spcPct val="160000"/>
              </a:lnSpc>
              <a:buClr>
                <a:srgbClr val="4a4a4a"/>
              </a:buClr>
              <a:buFont typeface="Arial"/>
              <a:buChar char="●"/>
            </a:pP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contiene un pool de buffer. </a:t>
            </a:r>
            <a:endParaRPr b="0" lang="es-ES" sz="1200" spc="-1" strike="noStrike">
              <a:latin typeface="Arial"/>
            </a:endParaRPr>
          </a:p>
          <a:p>
            <a:pPr lvl="1" marL="9144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Los registros se agregan primero al buffer. Esto se utiliza para recopilar una cantidad de registros y enviarlos por lotes para aumentar la eficiencia.</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Por otro lado, el </a:t>
            </a: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tiene un hilo independiente que lee los registros del buffer y los envía al clúster.</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El API ofrece más posibilidades de configuración para poder controlar el comportamiento de un Producer . A continuación vemos los principales </a:t>
            </a:r>
            <a:endParaRPr b="0" lang="es-ES" sz="1200" spc="-1" strike="noStrike">
              <a:latin typeface="Arial"/>
            </a:endParaRPr>
          </a:p>
        </p:txBody>
      </p:sp>
      <p:sp>
        <p:nvSpPr>
          <p:cNvPr id="212"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13" name="CustomShape 3"/>
          <p:cNvSpPr/>
          <p:nvPr/>
        </p:nvSpPr>
        <p:spPr>
          <a:xfrm>
            <a:off x="4604400" y="3361680"/>
            <a:ext cx="699120" cy="349560"/>
          </a:xfrm>
          <a:prstGeom prst="rightArrow">
            <a:avLst>
              <a:gd name="adj1" fmla="val 50000"/>
              <a:gd name="adj2" fmla="val 50000"/>
            </a:avLst>
          </a:prstGeom>
          <a:solidFill>
            <a:schemeClr val="accent5"/>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Configuration</a:t>
            </a:r>
            <a:endParaRPr b="0" lang="es-ES" sz="2000" spc="-1" strike="noStrike">
              <a:solidFill>
                <a:srgbClr val="000000"/>
              </a:solidFill>
              <a:latin typeface="Arial"/>
            </a:endParaRPr>
          </a:p>
        </p:txBody>
      </p:sp>
      <p:graphicFrame>
        <p:nvGraphicFramePr>
          <p:cNvPr id="215" name="Table 2"/>
          <p:cNvGraphicFramePr/>
          <p:nvPr/>
        </p:nvGraphicFramePr>
        <p:xfrm>
          <a:off x="850680" y="687600"/>
          <a:ext cx="7238520" cy="4190760"/>
        </p:xfrm>
        <a:graphic>
          <a:graphicData uri="http://schemas.openxmlformats.org/drawingml/2006/table">
            <a:tbl>
              <a:tblPr/>
              <a:tblGrid>
                <a:gridCol w="3619440"/>
                <a:gridCol w="3619440"/>
              </a:tblGrid>
              <a:tr h="38088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acks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 de réplica a actualizar (0,1,all)</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retries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Número de reintento en caso de error transitorio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max.in.flight.requests.per.connection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Número máximo de peticiones en paralelo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compression.type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Algoritmo de compresión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linger.ms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Tiempo máximo de espera antes de enviar un batch (lote) </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batch.size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Tamaño máximo de un batch antes de enviar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96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producer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16" name="Google Shape;197;p3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65680" y="1912680"/>
            <a:ext cx="4044960" cy="1317960"/>
          </a:xfrm>
          <a:prstGeom prst="rect">
            <a:avLst/>
          </a:prstGeom>
          <a:noFill/>
          <a:ln>
            <a:noFill/>
          </a:ln>
        </p:spPr>
        <p:txBody>
          <a:bodyPr tIns="91440" bIns="91440" anchor="ctr">
            <a:noAutofit/>
          </a:bodyPr>
          <a:p>
            <a:pPr algn="ctr">
              <a:lnSpc>
                <a:spcPct val="100000"/>
              </a:lnSpc>
              <a:tabLst>
                <a:tab algn="l" pos="0"/>
              </a:tabLst>
            </a:pPr>
            <a:r>
              <a:rPr b="1" lang="en" sz="3600" spc="-1" strike="noStrike">
                <a:solidFill>
                  <a:srgbClr val="f46524"/>
                </a:solidFill>
                <a:latin typeface="Raleway"/>
                <a:ea typeface="Raleway"/>
              </a:rPr>
              <a:t>Indice</a:t>
            </a:r>
            <a:endParaRPr b="0" lang="es-ES" sz="3600" spc="-1" strike="noStrike">
              <a:solidFill>
                <a:srgbClr val="000000"/>
              </a:solidFill>
              <a:latin typeface="Arial"/>
            </a:endParaRPr>
          </a:p>
        </p:txBody>
      </p:sp>
      <p:sp>
        <p:nvSpPr>
          <p:cNvPr id="166" name="TextShape 2"/>
          <p:cNvSpPr txBox="1"/>
          <p:nvPr/>
        </p:nvSpPr>
        <p:spPr>
          <a:xfrm>
            <a:off x="4939560" y="65520"/>
            <a:ext cx="3836520" cy="4932000"/>
          </a:xfrm>
          <a:prstGeom prst="rect">
            <a:avLst/>
          </a:prstGeom>
          <a:noFill/>
          <a:ln>
            <a:noFill/>
          </a:ln>
        </p:spPr>
        <p:txBody>
          <a:bodyPr tIns="91440" bIns="91440" anchor="ctr">
            <a:noAutofit/>
          </a:bodyPr>
          <a:p>
            <a:pPr marL="457200" indent="-317160">
              <a:lnSpc>
                <a:spcPct val="115000"/>
              </a:lnSpc>
              <a:buClr>
                <a:srgbClr val="ffffff"/>
              </a:buClr>
              <a:buFont typeface="Lato"/>
              <a:buAutoNum type="arabicPeriod"/>
            </a:pPr>
            <a:r>
              <a:rPr b="0" lang="en" sz="1400" spc="-1" strike="noStrike">
                <a:solidFill>
                  <a:srgbClr val="ffffff"/>
                </a:solidFill>
                <a:latin typeface="Lato"/>
                <a:ea typeface="Lato"/>
              </a:rPr>
              <a:t>Introducción</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Consumer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Spring Kafka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 </a:t>
            </a:r>
            <a:r>
              <a:rPr b="0" lang="en" sz="1400" spc="-1" strike="noStrike">
                <a:solidFill>
                  <a:srgbClr val="ffffff"/>
                </a:solidFill>
                <a:latin typeface="Lato"/>
                <a:ea typeface="Lato"/>
              </a:rPr>
              <a:t>Spring Kafka Consumer</a:t>
            </a:r>
            <a:endParaRPr b="0" lang="es-ES" sz="1400" spc="-1" strike="noStrike">
              <a:solidFill>
                <a:srgbClr val="000000"/>
              </a:solidFill>
              <a:latin typeface="Arial"/>
            </a:endParaRPr>
          </a:p>
          <a:p>
            <a:pPr marL="457200" indent="-317160">
              <a:lnSpc>
                <a:spcPct val="115000"/>
              </a:lnSpc>
              <a:spcBef>
                <a:spcPts val="1599"/>
              </a:spcBef>
              <a:spcAft>
                <a:spcPts val="1599"/>
              </a:spcAft>
              <a:buClr>
                <a:srgbClr val="ffffff"/>
              </a:buClr>
              <a:buFont typeface="Lato"/>
              <a:buAutoNum type="arabicPeriod"/>
            </a:pPr>
            <a:r>
              <a:rPr b="0" lang="en" sz="1400" spc="-1" strike="noStrike">
                <a:solidFill>
                  <a:srgbClr val="ffffff"/>
                </a:solidFill>
                <a:latin typeface="Lato"/>
                <a:ea typeface="Lato"/>
              </a:rPr>
              <a:t>Challenge</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18"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KafkaConsumer&lt;K,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consumer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KafkaConsumer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19" name="Google Shape;204;p32" descr=""/>
          <p:cNvPicPr/>
          <p:nvPr/>
        </p:nvPicPr>
        <p:blipFill>
          <a:blip r:embed="rId1"/>
          <a:stretch/>
        </p:blipFill>
        <p:spPr>
          <a:xfrm>
            <a:off x="903240" y="1953720"/>
            <a:ext cx="7414920" cy="1268640"/>
          </a:xfrm>
          <a:prstGeom prst="rect">
            <a:avLst/>
          </a:prstGeom>
          <a:ln>
            <a:noFill/>
          </a:ln>
        </p:spPr>
      </p:pic>
      <p:pic>
        <p:nvPicPr>
          <p:cNvPr id="220" name="Google Shape;205;p32" descr=""/>
          <p:cNvPicPr/>
          <p:nvPr/>
        </p:nvPicPr>
        <p:blipFill>
          <a:blip r:embed="rId2"/>
          <a:stretch/>
        </p:blipFill>
        <p:spPr>
          <a:xfrm>
            <a:off x="1420200" y="4363560"/>
            <a:ext cx="5838480" cy="4568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2" name="CustomShape 2"/>
          <p:cNvSpPr/>
          <p:nvPr/>
        </p:nvSpPr>
        <p:spPr>
          <a:xfrm>
            <a:off x="364320" y="985680"/>
            <a:ext cx="8433360" cy="32158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Podemos suscribirnos a</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Un topic</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Una lista de Topics</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Unos Topics por regexp</a:t>
            </a:r>
            <a:endParaRPr b="0" lang="es-ES" sz="1200" spc="-1" strike="noStrike">
              <a:latin typeface="Arial"/>
            </a:endParaRPr>
          </a:p>
        </p:txBody>
      </p:sp>
      <p:pic>
        <p:nvPicPr>
          <p:cNvPr id="223" name="Google Shape;212;p33" descr=""/>
          <p:cNvPicPr/>
          <p:nvPr/>
        </p:nvPicPr>
        <p:blipFill>
          <a:blip r:embed="rId1"/>
          <a:stretch/>
        </p:blipFill>
        <p:spPr>
          <a:xfrm>
            <a:off x="418680" y="1899000"/>
            <a:ext cx="8232840" cy="620280"/>
          </a:xfrm>
          <a:prstGeom prst="rect">
            <a:avLst/>
          </a:prstGeom>
          <a:ln>
            <a:noFill/>
          </a:ln>
        </p:spPr>
      </p:pic>
      <p:pic>
        <p:nvPicPr>
          <p:cNvPr id="224" name="Google Shape;213;p33" descr=""/>
          <p:cNvPicPr/>
          <p:nvPr/>
        </p:nvPicPr>
        <p:blipFill>
          <a:blip r:embed="rId2"/>
          <a:stretch/>
        </p:blipFill>
        <p:spPr>
          <a:xfrm>
            <a:off x="480960" y="3061440"/>
            <a:ext cx="8170560" cy="616320"/>
          </a:xfrm>
          <a:prstGeom prst="rect">
            <a:avLst/>
          </a:prstGeom>
          <a:ln>
            <a:noFill/>
          </a:ln>
        </p:spPr>
      </p:pic>
      <p:pic>
        <p:nvPicPr>
          <p:cNvPr id="225" name="Google Shape;214;p33" descr=""/>
          <p:cNvPicPr/>
          <p:nvPr/>
        </p:nvPicPr>
        <p:blipFill>
          <a:blip r:embed="rId3"/>
          <a:stretch/>
        </p:blipFill>
        <p:spPr>
          <a:xfrm>
            <a:off x="517320" y="4348440"/>
            <a:ext cx="8134200" cy="592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7" name="CustomShape 2"/>
          <p:cNvSpPr/>
          <p:nvPr/>
        </p:nvSpPr>
        <p:spPr>
          <a:xfrm>
            <a:off x="364320" y="833040"/>
            <a:ext cx="8433360" cy="4149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Leer los registros en un bucle</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 -&gt; </a:t>
            </a:r>
            <a:r>
              <a:rPr b="1" i="1" lang="en" sz="1200" spc="-1" strike="noStrike">
                <a:solidFill>
                  <a:srgbClr val="202124"/>
                </a:solidFill>
                <a:highlight>
                  <a:srgbClr val="f8f9fa"/>
                </a:highlight>
                <a:latin typeface="Arial"/>
                <a:ea typeface="Arial"/>
              </a:rPr>
              <a:t>consumer.wakeup() , consumer.close()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Este punto necesita un poco de atención. Hay un bucle infinito para que el consumidor sondee continuamente los registros. Los desarrolladores Kafka documentaron que la única forma segura de romper este bucle es utilizando el método </a:t>
            </a:r>
            <a:r>
              <a:rPr b="1" i="1" lang="en" sz="1200" spc="-1" strike="noStrike">
                <a:solidFill>
                  <a:srgbClr val="000000"/>
                </a:solidFill>
                <a:highlight>
                  <a:srgbClr val="ffffff"/>
                </a:highlight>
                <a:latin typeface="Courier New"/>
                <a:ea typeface="Courier New"/>
              </a:rPr>
              <a:t>consumer.wakeup()</a:t>
            </a:r>
            <a:r>
              <a:rPr b="0" lang="en" sz="1200" spc="-1" strike="noStrike">
                <a:solidFill>
                  <a:srgbClr val="4a4a4a"/>
                </a:solidFill>
                <a:highlight>
                  <a:srgbClr val="ffffff"/>
                </a:highlight>
                <a:latin typeface="Arial"/>
                <a:ea typeface="Arial"/>
              </a:rPr>
              <a:t>. El método hace que el consumidor lance una </a:t>
            </a:r>
            <a:r>
              <a:rPr b="1" lang="en" sz="1200" spc="-1" strike="noStrike">
                <a:solidFill>
                  <a:srgbClr val="000000"/>
                </a:solidFill>
                <a:highlight>
                  <a:srgbClr val="ffffff"/>
                </a:highlight>
                <a:latin typeface="Arial"/>
                <a:ea typeface="Arial"/>
              </a:rPr>
              <a:t>WakeupException</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y deja el bucle. Es una excepción de tipo </a:t>
            </a:r>
            <a:r>
              <a:rPr b="1" lang="en" sz="1200" spc="-1" strike="noStrike">
                <a:solidFill>
                  <a:srgbClr val="4a4a4a"/>
                </a:solidFill>
                <a:highlight>
                  <a:srgbClr val="ffffff"/>
                </a:highlight>
                <a:latin typeface="Arial"/>
                <a:ea typeface="Arial"/>
              </a:rPr>
              <a:t>RuntimeException</a:t>
            </a:r>
            <a:r>
              <a:rPr b="0" lang="en" sz="1200" spc="-1" strike="noStrike">
                <a:solidFill>
                  <a:srgbClr val="4a4a4a"/>
                </a:solidFill>
                <a:highlight>
                  <a:srgbClr val="ffffff"/>
                </a:highlight>
                <a:latin typeface="Arial"/>
                <a:ea typeface="Arial"/>
              </a:rPr>
              <a:t>.</a:t>
            </a:r>
            <a:endParaRPr b="0" lang="es-ES" sz="1200" spc="-1" strike="noStrike">
              <a:latin typeface="Arial"/>
            </a:endParaRPr>
          </a:p>
        </p:txBody>
      </p:sp>
      <p:pic>
        <p:nvPicPr>
          <p:cNvPr id="228" name="Google Shape;221;p34" descr=""/>
          <p:cNvPicPr/>
          <p:nvPr/>
        </p:nvPicPr>
        <p:blipFill>
          <a:blip r:embed="rId1"/>
          <a:stretch/>
        </p:blipFill>
        <p:spPr>
          <a:xfrm>
            <a:off x="2026800" y="1216440"/>
            <a:ext cx="5484240" cy="2189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0" name="CustomShape 2"/>
          <p:cNvSpPr/>
          <p:nvPr/>
        </p:nvSpPr>
        <p:spPr>
          <a:xfrm>
            <a:off x="355320" y="1784880"/>
            <a:ext cx="8433360" cy="251532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Auto commit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configuración predeterminada </a:t>
            </a:r>
            <a:r>
              <a:rPr b="0" lang="en" sz="1200" spc="-1" strike="noStrike" u="sng">
                <a:solidFill>
                  <a:srgbClr val="0277bd"/>
                </a:solidFill>
                <a:highlight>
                  <a:srgbClr val="ffffff"/>
                </a:highlight>
                <a:uFillTx/>
                <a:latin typeface="Arial"/>
                <a:ea typeface="Arial"/>
                <a:hlinkClick r:id="rId1"/>
              </a:rPr>
              <a:t>enable.auto.commit</a:t>
            </a:r>
            <a:r>
              <a:rPr b="0" lang="en" sz="1200" spc="-1" strike="noStrike">
                <a:solidFill>
                  <a:srgbClr val="202124"/>
                </a:solidFill>
                <a:highlight>
                  <a:srgbClr val="f8f9fa"/>
                </a:highlight>
                <a:latin typeface="Arial"/>
                <a:ea typeface="Arial"/>
              </a:rPr>
              <a:t> a true y </a:t>
            </a:r>
            <a:r>
              <a:rPr b="0" lang="en" sz="1100" spc="-1" strike="noStrike" u="sng">
                <a:solidFill>
                  <a:srgbClr val="0277bd"/>
                </a:solidFill>
                <a:highlight>
                  <a:srgbClr val="f8f9fa"/>
                </a:highlight>
                <a:uFillTx/>
                <a:latin typeface="Courier New"/>
                <a:ea typeface="Courier New"/>
                <a:hlinkClick r:id="rId2"/>
              </a:rPr>
              <a:t>auto.commit.interval.ms</a:t>
            </a:r>
            <a:r>
              <a:rPr b="0" lang="en" sz="1200" spc="-1" strike="noStrike">
                <a:solidFill>
                  <a:srgbClr val="202124"/>
                </a:solidFill>
                <a:highlight>
                  <a:srgbClr val="f8f9fa"/>
                </a:highlight>
                <a:latin typeface="Arial"/>
                <a:ea typeface="Arial"/>
              </a:rPr>
              <a:t> a 5000 </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 esta configuración, el consumidor se compromete el mayor desplazamiento cada 5 segundos.</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confirmación automática es impulsada por el método </a:t>
            </a:r>
            <a:r>
              <a:rPr b="1" i="1" lang="en" sz="1200" spc="-1" strike="noStrike">
                <a:solidFill>
                  <a:srgbClr val="4a4a4a"/>
                </a:solidFill>
                <a:highlight>
                  <a:srgbClr val="ffffff"/>
                </a:highlight>
                <a:latin typeface="Arial"/>
                <a:ea typeface="Arial"/>
              </a:rPr>
              <a:t>poll</a:t>
            </a:r>
            <a:r>
              <a:rPr b="0" lang="en" sz="1200" spc="-1" strike="noStrike">
                <a:solidFill>
                  <a:srgbClr val="4a4a4a"/>
                </a:solidFill>
                <a:highlight>
                  <a:srgbClr val="ffffff"/>
                </a:highlight>
                <a:latin typeface="Arial"/>
                <a:ea typeface="Arial"/>
              </a:rPr>
              <a:t>, en cada invocación verifica si es hora de confirmar.</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Los auto-commits son convenientes y se pueden usar si al procesar varias veces el mismo dato no afecta al sistema.</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Problema, si el procesamiento de los datos recibidos se realiza de forma asincrona, el bucle volverá inmediatamente al principio y los commits de offset se validaran sin saber cómo va el tratamiento.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2" name="CustomShape 2"/>
          <p:cNvSpPr/>
          <p:nvPr/>
        </p:nvSpPr>
        <p:spPr>
          <a:xfrm>
            <a:off x="248400" y="745200"/>
            <a:ext cx="8433360" cy="43822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Generalmente, tener el control sobre la gestión del offset es la forma preferida para eliminar duplicados o datos perdidos.</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API del consumer expone métodos de confirmación para permitir que el desarrollador decida gestionar el commit del offset de forma manual</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Al establecer </a:t>
            </a:r>
            <a:r>
              <a:rPr b="0" lang="en" sz="1200" spc="-1" strike="noStrike">
                <a:solidFill>
                  <a:srgbClr val="000000"/>
                </a:solidFill>
                <a:highlight>
                  <a:srgbClr val="ffffff"/>
                </a:highlight>
                <a:latin typeface="Courier New"/>
                <a:ea typeface="Courier New"/>
              </a:rPr>
              <a:t>auto.commit.offset=false</a:t>
            </a:r>
            <a:r>
              <a:rPr b="0" lang="en" sz="1200" spc="-1" strike="noStrike">
                <a:solidFill>
                  <a:srgbClr val="4a4a4a"/>
                </a:solidFill>
                <a:highlight>
                  <a:srgbClr val="ffffff"/>
                </a:highlight>
                <a:latin typeface="Arial"/>
                <a:ea typeface="Arial"/>
              </a:rPr>
              <a:t>, los commits solo se confirmarán cuando la aplicación elija explícitamente hacerlo. Podemos gestión el offset mediante métodos síncronos o asíncronos: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Este método confirmará el último desplazamiento devuelto por poll () y regresará una vez que se confirme el desplazamiento, lanzando una excepción si la confirmación falla por alguna razón.</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la confirmación síncrona es que nuestro hilo se bloquea hasta que finaliza la operación de confirmación. -&gt; Impacto en el rendimiento</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3" name="Google Shape;234;p36" descr=""/>
          <p:cNvPicPr/>
          <p:nvPr/>
        </p:nvPicPr>
        <p:blipFill>
          <a:blip r:embed="rId1"/>
          <a:stretch/>
        </p:blipFill>
        <p:spPr>
          <a:xfrm>
            <a:off x="633240" y="2796480"/>
            <a:ext cx="8048160" cy="9226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5" name="CustomShape 2"/>
          <p:cNvSpPr/>
          <p:nvPr/>
        </p:nvSpPr>
        <p:spPr>
          <a:xfrm>
            <a:off x="248400" y="74520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segunda opción para gestionar el offset manualmente es de forma asincrónica.</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gestionar el offset de forma asíncrona es que no vuelve a reintentar el commit si se produce algún error. </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6" name="Google Shape;241;p37" descr=""/>
          <p:cNvPicPr/>
          <p:nvPr/>
        </p:nvPicPr>
        <p:blipFill>
          <a:blip r:embed="rId1"/>
          <a:stretch/>
        </p:blipFill>
        <p:spPr>
          <a:xfrm>
            <a:off x="1071000" y="1643760"/>
            <a:ext cx="7211880" cy="1007640"/>
          </a:xfrm>
          <a:prstGeom prst="rect">
            <a:avLst/>
          </a:prstGeom>
          <a:ln>
            <a:noFill/>
          </a:ln>
        </p:spPr>
      </p:pic>
      <p:pic>
        <p:nvPicPr>
          <p:cNvPr id="237" name="Google Shape;242;p37" descr=""/>
          <p:cNvPicPr/>
          <p:nvPr/>
        </p:nvPicPr>
        <p:blipFill>
          <a:blip r:embed="rId2"/>
          <a:stretch/>
        </p:blipFill>
        <p:spPr>
          <a:xfrm>
            <a:off x="3628080" y="3053520"/>
            <a:ext cx="2738520" cy="20606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9" name="CustomShape 2"/>
          <p:cNvSpPr/>
          <p:nvPr/>
        </p:nvSpPr>
        <p:spPr>
          <a:xfrm>
            <a:off x="248400" y="745200"/>
            <a:ext cx="8433360" cy="384336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marL="457200" indent="-304560">
              <a:lnSpc>
                <a:spcPct val="130000"/>
              </a:lnSpc>
              <a:spcBef>
                <a:spcPts val="2999"/>
              </a:spcBef>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API del Consumer proporciona algunos métodos útiles que se pueden utilizar para cambiar la posición del offset y volver a reprocesar</a:t>
            </a: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r>
              <a:rPr b="0" lang="en" sz="1200" spc="-1" strike="noStrike">
                <a:solidFill>
                  <a:srgbClr val="4a4a4a"/>
                </a:solidFill>
                <a:highlight>
                  <a:srgbClr val="ffffff"/>
                </a:highlight>
                <a:latin typeface="Arial"/>
                <a:ea typeface="Arial"/>
              </a:rPr>
              <a:t>Determina la posición actual del offset para una partición. </a:t>
            </a:r>
            <a:endParaRPr b="0" lang="es-ES" sz="1200" spc="-1" strike="noStrike">
              <a:latin typeface="Arial"/>
            </a:endParaRPr>
          </a:p>
          <a:p>
            <a:pPr marL="457200">
              <a:lnSpc>
                <a:spcPct val="128000"/>
              </a:lnSpc>
              <a:spcBef>
                <a:spcPts val="2999"/>
              </a:spcBef>
              <a:tabLst>
                <a:tab algn="l" pos="0"/>
              </a:tabLst>
            </a:pPr>
            <a:endParaRPr b="0" lang="es-ES" sz="1200" spc="-1" strike="noStrike">
              <a:latin typeface="Arial"/>
            </a:endParaRPr>
          </a:p>
        </p:txBody>
      </p:sp>
      <p:pic>
        <p:nvPicPr>
          <p:cNvPr id="240" name="Google Shape;249;p38" descr=""/>
          <p:cNvPicPr/>
          <p:nvPr/>
        </p:nvPicPr>
        <p:blipFill>
          <a:blip r:embed="rId1"/>
          <a:stretch/>
        </p:blipFill>
        <p:spPr>
          <a:xfrm>
            <a:off x="648360" y="2177640"/>
            <a:ext cx="7423920" cy="11516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2" name="CustomShape 2"/>
          <p:cNvSpPr/>
          <p:nvPr/>
        </p:nvSpPr>
        <p:spPr>
          <a:xfrm>
            <a:off x="248400" y="745200"/>
            <a:ext cx="8433360" cy="113760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a:lnSpc>
                <a:spcPct val="130000"/>
              </a:lnSpc>
              <a:spcBef>
                <a:spcPts val="2999"/>
              </a:spcBef>
              <a:spcAft>
                <a:spcPts val="2999"/>
              </a:spcAft>
              <a:tabLst>
                <a:tab algn="l" pos="0"/>
              </a:tabLst>
            </a:pPr>
            <a:r>
              <a:rPr b="0" lang="en" sz="1200" spc="-1" strike="noStrike">
                <a:solidFill>
                  <a:srgbClr val="4a4a4a"/>
                </a:solidFill>
                <a:highlight>
                  <a:srgbClr val="ffffff"/>
                </a:highlight>
                <a:latin typeface="Arial"/>
                <a:ea typeface="Arial"/>
              </a:rPr>
              <a:t>Desplazamiento del offset en una posición especificada, al principio o al final.</a:t>
            </a:r>
            <a:endParaRPr b="0" lang="es-ES" sz="1200" spc="-1" strike="noStrike">
              <a:latin typeface="Arial"/>
            </a:endParaRPr>
          </a:p>
        </p:txBody>
      </p:sp>
      <p:pic>
        <p:nvPicPr>
          <p:cNvPr id="243" name="Google Shape;256;p39" descr=""/>
          <p:cNvPicPr/>
          <p:nvPr/>
        </p:nvPicPr>
        <p:blipFill>
          <a:blip r:embed="rId1"/>
          <a:stretch/>
        </p:blipFill>
        <p:spPr>
          <a:xfrm>
            <a:off x="776160" y="1983240"/>
            <a:ext cx="7377480" cy="2356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5" name="CustomShape 2"/>
          <p:cNvSpPr/>
          <p:nvPr/>
        </p:nvSpPr>
        <p:spPr>
          <a:xfrm>
            <a:off x="435240" y="969120"/>
            <a:ext cx="8433360" cy="251532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Asignación de partición</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Las asignaciones de particiones manuales deben </a:t>
            </a:r>
            <a:r>
              <a:rPr b="0" i="1" lang="en" sz="1200" spc="-1" strike="noStrike">
                <a:solidFill>
                  <a:srgbClr val="4a4a4a"/>
                </a:solidFill>
                <a:highlight>
                  <a:srgbClr val="ffffff"/>
                </a:highlight>
                <a:latin typeface="Arial"/>
                <a:ea typeface="Arial"/>
              </a:rPr>
              <a:t>realizarse con cuidado</a:t>
            </a:r>
            <a:r>
              <a:rPr b="0" lang="en" sz="1200" spc="-1" strike="noStrike">
                <a:solidFill>
                  <a:srgbClr val="4a4a4a"/>
                </a:solidFill>
                <a:highlight>
                  <a:srgbClr val="ffffff"/>
                </a:highlight>
                <a:latin typeface="Arial"/>
                <a:ea typeface="Arial"/>
              </a:rPr>
              <a:t>. La asignación manual de Partitions a través de el método </a:t>
            </a:r>
            <a:r>
              <a:rPr b="1" i="1" lang="en" sz="1200" spc="-1" strike="noStrike">
                <a:solidFill>
                  <a:srgbClr val="4a4a4a"/>
                </a:solidFill>
                <a:highlight>
                  <a:srgbClr val="ffffff"/>
                </a:highlight>
                <a:latin typeface="Arial"/>
                <a:ea typeface="Arial"/>
              </a:rPr>
              <a:t>assign</a:t>
            </a:r>
            <a:r>
              <a:rPr b="0" lang="en" sz="1200" spc="-1" strike="noStrike">
                <a:solidFill>
                  <a:srgbClr val="4a4a4a"/>
                </a:solidFill>
                <a:highlight>
                  <a:srgbClr val="ffffff"/>
                </a:highlight>
                <a:latin typeface="Arial"/>
                <a:ea typeface="Arial"/>
              </a:rPr>
              <a:t> no se beneficia de la funcionalidad de administración de grupos de consumo. Como tal, no se activará ninguna operación de reequilibrio cuando los grupos o los metadatos del clúster y el Topic cambien. </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En el caso de un reprocesamiento simple, podemos desactivar la identificación de grupo de consumo, que asigna una identificación de grupo aleatoria y podemos procesar. De esta forma no afectamos la coordinación del grupo.</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También se puede definir un nuevo grupo de consumo para este consumidor específico </a:t>
            </a:r>
            <a:endParaRPr b="0" lang="es-ES" sz="1200" spc="-1" strike="noStrike">
              <a:latin typeface="Arial"/>
            </a:endParaRPr>
          </a:p>
        </p:txBody>
      </p:sp>
      <p:pic>
        <p:nvPicPr>
          <p:cNvPr id="246" name="Google Shape;263;p40" descr=""/>
          <p:cNvPicPr/>
          <p:nvPr/>
        </p:nvPicPr>
        <p:blipFill>
          <a:blip r:embed="rId1"/>
          <a:stretch/>
        </p:blipFill>
        <p:spPr>
          <a:xfrm>
            <a:off x="689760" y="3413160"/>
            <a:ext cx="7924320" cy="11332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  / Configuration</a:t>
            </a:r>
            <a:endParaRPr b="0" lang="es-ES" sz="2000" spc="-1" strike="noStrike">
              <a:solidFill>
                <a:srgbClr val="000000"/>
              </a:solidFill>
              <a:latin typeface="Arial"/>
            </a:endParaRPr>
          </a:p>
        </p:txBody>
      </p:sp>
      <p:graphicFrame>
        <p:nvGraphicFramePr>
          <p:cNvPr id="248" name="Table 2"/>
          <p:cNvGraphicFramePr/>
          <p:nvPr/>
        </p:nvGraphicFramePr>
        <p:xfrm>
          <a:off x="850680" y="687600"/>
          <a:ext cx="7238520" cy="3809520"/>
        </p:xfrm>
        <a:graphic>
          <a:graphicData uri="http://schemas.openxmlformats.org/drawingml/2006/table">
            <a:tbl>
              <a:tblPr/>
              <a:tblGrid>
                <a:gridCol w="3619440"/>
                <a:gridCol w="3619440"/>
              </a:tblGrid>
              <a:tr h="37152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consumer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group.id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grupo de consumo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enable.auto.commit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Activa el commit de offset automáticamente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auto.offset.reset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Define la estrategia en caso de primera conexión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fetch.min.bytes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Numero minimo de bytes por batch</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620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partition.assignment.strategy</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Estrategia de asignación de particiones en el seno de un grupo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49" name="Google Shape;270;p4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a:t>
            </a:r>
            <a:endParaRPr b="0" lang="es-ES" sz="2000" spc="-1" strike="noStrike">
              <a:solidFill>
                <a:srgbClr val="000000"/>
              </a:solidFill>
              <a:latin typeface="Arial"/>
            </a:endParaRPr>
          </a:p>
        </p:txBody>
      </p:sp>
      <p:sp>
        <p:nvSpPr>
          <p:cNvPr id="168" name="CustomShape 2"/>
          <p:cNvSpPr/>
          <p:nvPr/>
        </p:nvSpPr>
        <p:spPr>
          <a:xfrm>
            <a:off x="401040" y="1176120"/>
            <a:ext cx="4170600" cy="382140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000000"/>
                </a:solidFill>
                <a:latin typeface="Arial"/>
                <a:ea typeface="Arial"/>
              </a:rPr>
              <a:t>Pub/sub</a:t>
            </a:r>
            <a:endParaRPr b="0" lang="es-ES" sz="1200" spc="-1" strike="noStrike">
              <a:latin typeface="Arial"/>
            </a:endParaRPr>
          </a:p>
          <a:p>
            <a:pPr marL="596880" indent="-304560">
              <a:lnSpc>
                <a:spcPct val="150000"/>
              </a:lnSpc>
              <a:spcBef>
                <a:spcPts val="1500"/>
              </a:spcBef>
              <a:buClr>
                <a:srgbClr val="000000"/>
              </a:buClr>
              <a:buFont typeface="Arial"/>
              <a:buChar char="●"/>
              <a:tabLst>
                <a:tab algn="l" pos="0"/>
              </a:tabLst>
            </a:pPr>
            <a:r>
              <a:rPr b="0" lang="en" sz="1200" spc="-1" strike="noStrike">
                <a:solidFill>
                  <a:srgbClr val="000000"/>
                </a:solidFill>
                <a:latin typeface="Arial"/>
                <a:ea typeface="Arial"/>
              </a:rPr>
              <a:t>Modelo Subscribe</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Producers envian en el cluster Kafka</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Consumers vienen a recuperar en Kafka</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30000"/>
              </a:lnSpc>
              <a:spcBef>
                <a:spcPts val="2999"/>
              </a:spcBef>
              <a:tabLst>
                <a:tab algn="l" pos="0"/>
              </a:tabLst>
            </a:pPr>
            <a:r>
              <a:rPr b="1" lang="en" sz="1200" spc="-1" strike="noStrike">
                <a:solidFill>
                  <a:srgbClr val="2a3244"/>
                </a:solidFill>
                <a:highlight>
                  <a:srgbClr val="ffffff"/>
                </a:highlight>
                <a:latin typeface="Arial"/>
                <a:ea typeface="Arial"/>
              </a:rPr>
              <a:t>Ventajas</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Desacoplamiento de Producers y Consumers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Gestión del back pressure via un bucle de pulling</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Reproducción automática del lado del Producer</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poner en pose el consumo.</a:t>
            </a:r>
            <a:endParaRPr b="0" lang="es-ES" sz="1200" spc="-1" strike="noStrike">
              <a:latin typeface="Arial"/>
            </a:endParaRPr>
          </a:p>
          <a:p>
            <a:pPr>
              <a:lnSpc>
                <a:spcPct val="100000"/>
              </a:lnSpc>
              <a:tabLst>
                <a:tab algn="l" pos="0"/>
              </a:tabLst>
            </a:pPr>
            <a:endParaRPr b="0" lang="es-ES" sz="1200" spc="-1" strike="noStrike">
              <a:latin typeface="Arial"/>
            </a:endParaRPr>
          </a:p>
        </p:txBody>
      </p:sp>
      <p:pic>
        <p:nvPicPr>
          <p:cNvPr id="169" name="Google Shape;86;p15" descr=""/>
          <p:cNvPicPr/>
          <p:nvPr/>
        </p:nvPicPr>
        <p:blipFill>
          <a:blip r:embed="rId1"/>
          <a:stretch/>
        </p:blipFill>
        <p:spPr>
          <a:xfrm>
            <a:off x="4608000" y="1284840"/>
            <a:ext cx="4266720" cy="28000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pic>
        <p:nvPicPr>
          <p:cNvPr id="251" name="Google Shape;276;p42"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sp>
        <p:nvSpPr>
          <p:cNvPr id="253" name="CustomShape 2"/>
          <p:cNvSpPr/>
          <p:nvPr/>
        </p:nvSpPr>
        <p:spPr>
          <a:xfrm>
            <a:off x="364320" y="985680"/>
            <a:ext cx="8433360" cy="278892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Al igual que en el caso del cliente kafka, 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4" name="Google Shape;283;p43" descr=""/>
          <p:cNvPicPr/>
          <p:nvPr/>
        </p:nvPicPr>
        <p:blipFill>
          <a:blip r:embed="rId1"/>
          <a:stretch/>
        </p:blipFill>
        <p:spPr>
          <a:xfrm>
            <a:off x="1886400" y="2005560"/>
            <a:ext cx="4695480" cy="8568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56"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Configución del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bootstrap-servers : lista de brokers del cluster kafka</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kafka.topics.customer-changed: nombre del topic por el que se envia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7" name="Google Shape;290;p44" descr=""/>
          <p:cNvPicPr/>
          <p:nvPr/>
        </p:nvPicPr>
        <p:blipFill>
          <a:blip r:embed="rId1"/>
          <a:stretch/>
        </p:blipFill>
        <p:spPr>
          <a:xfrm>
            <a:off x="4982760" y="2233800"/>
            <a:ext cx="3714480" cy="16664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Google Shape;295;p45" descr=""/>
          <p:cNvPicPr/>
          <p:nvPr/>
        </p:nvPicPr>
        <p:blipFill>
          <a:blip r:embed="rId1"/>
          <a:stretch/>
        </p:blipFill>
        <p:spPr>
          <a:xfrm>
            <a:off x="4254840" y="1983240"/>
            <a:ext cx="4793760" cy="3160080"/>
          </a:xfrm>
          <a:prstGeom prst="rect">
            <a:avLst/>
          </a:prstGeom>
          <a:ln>
            <a:noFill/>
          </a:ln>
        </p:spPr>
      </p:pic>
      <p:sp>
        <p:nvSpPr>
          <p:cNvPr id="25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0" name="CustomShape 2"/>
          <p:cNvSpPr/>
          <p:nvPr/>
        </p:nvSpPr>
        <p:spPr>
          <a:xfrm>
            <a:off x="364320" y="985680"/>
            <a:ext cx="8433360" cy="2757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ProducerConfig</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Properties</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 para ser utilizado por el </a:t>
            </a:r>
            <a:r>
              <a:rPr b="1" lang="en" sz="1200" spc="-1" strike="noStrike">
                <a:solidFill>
                  <a:srgbClr val="202124"/>
                </a:solidFill>
                <a:highlight>
                  <a:srgbClr val="f8f9fa"/>
                </a:highlight>
                <a:latin typeface="Arial"/>
                <a:ea typeface="Arial"/>
              </a:rPr>
              <a:t>kafkaTemplate</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kafkaTemplate</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a:t>
            </a:r>
            <a:r>
              <a:rPr b="0" lang="en" sz="1200" spc="-1" strike="noStrike">
                <a:solidFill>
                  <a:srgbClr val="202124"/>
                </a:solidFill>
                <a:highlight>
                  <a:srgbClr val="f8f9fa"/>
                </a:highlight>
                <a:latin typeface="Arial"/>
                <a:ea typeface="Arial"/>
              </a:rPr>
              <a:t>   </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 ProducerConfig ofrece muchas posibilidades</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Elimina el Header del mensaje</a:t>
            </a:r>
            <a:endParaRPr b="0" lang="es-ES" sz="1200" spc="-1" strike="noStrike">
              <a:latin typeface="Arial"/>
            </a:endParaRPr>
          </a:p>
          <a:p>
            <a:pPr>
              <a:lnSpc>
                <a:spcPct val="150000"/>
              </a:lnSpc>
              <a:tabLst>
                <a:tab algn="l" pos="0"/>
              </a:tabLst>
            </a:pPr>
            <a:endParaRPr b="0" lang="es-ES" sz="1200" spc="-1" strike="noStrike">
              <a:latin typeface="Arial"/>
            </a:endParaRPr>
          </a:p>
        </p:txBody>
      </p:sp>
      <p:sp>
        <p:nvSpPr>
          <p:cNvPr id="261" name="CustomShape 3"/>
          <p:cNvSpPr/>
          <p:nvPr/>
        </p:nvSpPr>
        <p:spPr>
          <a:xfrm>
            <a:off x="2986920" y="2775600"/>
            <a:ext cx="2229120" cy="50256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
        <p:nvSpPr>
          <p:cNvPr id="262" name="CustomShape 4"/>
          <p:cNvSpPr/>
          <p:nvPr/>
        </p:nvSpPr>
        <p:spPr>
          <a:xfrm>
            <a:off x="2477160" y="3220200"/>
            <a:ext cx="2556720" cy="42948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4" name="CustomShape 2"/>
          <p:cNvSpPr/>
          <p:nvPr/>
        </p:nvSpPr>
        <p:spPr>
          <a:xfrm>
            <a:off x="364320" y="985680"/>
            <a:ext cx="8433360" cy="922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Inyección del kafkaTemplate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65" name="Google Shape;306;p46" descr=""/>
          <p:cNvPicPr/>
          <p:nvPr/>
        </p:nvPicPr>
        <p:blipFill>
          <a:blip r:embed="rId1"/>
          <a:stretch/>
        </p:blipFill>
        <p:spPr>
          <a:xfrm>
            <a:off x="1182960" y="1883880"/>
            <a:ext cx="7257600" cy="2715480"/>
          </a:xfrm>
          <a:prstGeom prst="rect">
            <a:avLst/>
          </a:prstGeom>
          <a:ln>
            <a:noFill/>
          </a:ln>
        </p:spPr>
      </p:pic>
      <p:sp>
        <p:nvSpPr>
          <p:cNvPr id="266" name="CustomShape 3"/>
          <p:cNvSpPr/>
          <p:nvPr/>
        </p:nvSpPr>
        <p:spPr>
          <a:xfrm>
            <a:off x="3344040" y="1442520"/>
            <a:ext cx="3481920" cy="191592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68" name="CustomShape 2"/>
          <p:cNvSpPr/>
          <p:nvPr/>
        </p:nvSpPr>
        <p:spPr>
          <a:xfrm>
            <a:off x="364320" y="604440"/>
            <a:ext cx="8433360" cy="2617200"/>
          </a:xfrm>
          <a:prstGeom prst="rect">
            <a:avLst/>
          </a:prstGeom>
          <a:noFill/>
          <a:ln>
            <a:noFill/>
          </a:ln>
        </p:spPr>
        <p:style>
          <a:lnRef idx="0"/>
          <a:fillRef idx="0"/>
          <a:effectRef idx="0"/>
          <a:fontRef idx="minor"/>
        </p:style>
        <p:txBody>
          <a:bodyPr tIns="91440" bIns="91440">
            <a:spAutoFit/>
          </a:bodyPr>
          <a:p>
            <a:pPr marL="457200" indent="-298080">
              <a:lnSpc>
                <a:spcPct val="128000"/>
              </a:lnSpc>
              <a:buClr>
                <a:srgbClr val="202124"/>
              </a:buClr>
              <a:buFont typeface="Arial"/>
              <a:buChar char="●"/>
            </a:pPr>
            <a:r>
              <a:rPr b="1" lang="en" sz="1100" spc="-1" strike="noStrike">
                <a:solidFill>
                  <a:srgbClr val="202124"/>
                </a:solidFill>
                <a:highlight>
                  <a:srgbClr val="f8f9fa"/>
                </a:highlight>
                <a:latin typeface="Arial"/>
                <a:ea typeface="Arial"/>
              </a:rPr>
              <a:t>Configuración del consumer</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bootstrap-servers : lista de </a:t>
            </a:r>
            <a:r>
              <a:rPr b="0" lang="en" sz="1200" spc="-1" strike="noStrike">
                <a:solidFill>
                  <a:srgbClr val="202124"/>
                </a:solidFill>
                <a:highlight>
                  <a:srgbClr val="f8f9fa"/>
                </a:highlight>
                <a:latin typeface="Arial"/>
                <a:ea typeface="Arial"/>
              </a:rPr>
              <a:t>brokers</a:t>
            </a:r>
            <a:r>
              <a:rPr b="0" lang="en" sz="1100" spc="-1" strike="noStrike">
                <a:solidFill>
                  <a:srgbClr val="202124"/>
                </a:solidFill>
                <a:highlight>
                  <a:srgbClr val="f8f9fa"/>
                </a:highlight>
                <a:latin typeface="Arial"/>
                <a:ea typeface="Arial"/>
              </a:rPr>
              <a:t> del cluster kafka</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group-id: identificador del grupo de consumidores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auto-offset-reset: al establecerlo con valor “earliest” nos garantiza que los consumidores comenzarán a leer los primeros mensajes disponibles en Kafka cuando no exista un offset para ese consumidor. </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spring.json.trusted.packages: package donde encontrar los tipos de objetos de-serializados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kafka.topics.customer-changed: nombre del topic por el que se envia los mensajes  </a:t>
            </a:r>
            <a:endParaRPr b="0" lang="es-ES" sz="1100" spc="-1" strike="noStrike">
              <a:latin typeface="Arial"/>
            </a:endParaRPr>
          </a:p>
          <a:p>
            <a:pPr>
              <a:lnSpc>
                <a:spcPct val="128000"/>
              </a:lnSpc>
              <a:tabLst>
                <a:tab algn="l" pos="0"/>
              </a:tabLst>
            </a:pPr>
            <a:r>
              <a:rPr b="0" lang="en" sz="1100" spc="-1" strike="noStrike">
                <a:solidFill>
                  <a:srgbClr val="202124"/>
                </a:solidFill>
                <a:highlight>
                  <a:srgbClr val="f8f9fa"/>
                </a:highlight>
                <a:latin typeface="Arial"/>
                <a:ea typeface="Arial"/>
              </a:rPr>
              <a:t>El </a:t>
            </a:r>
            <a:r>
              <a:rPr b="1" lang="en" sz="1100" spc="-1" strike="noStrike">
                <a:solidFill>
                  <a:srgbClr val="202124"/>
                </a:solidFill>
                <a:highlight>
                  <a:srgbClr val="f8f9fa"/>
                </a:highlight>
                <a:latin typeface="Arial"/>
                <a:ea typeface="Arial"/>
              </a:rPr>
              <a:t>ErrorHandlingDeserializer</a:t>
            </a:r>
            <a:r>
              <a:rPr b="0" lang="en" sz="1100" spc="-1" strike="noStrike">
                <a:solidFill>
                  <a:srgbClr val="202124"/>
                </a:solidFill>
                <a:highlight>
                  <a:srgbClr val="f8f9fa"/>
                </a:highlight>
                <a:latin typeface="Arial"/>
                <a:ea typeface="Arial"/>
              </a:rPr>
              <a:t> delegará en los deserializadores reales (clave y valor) en caso de error (evita entre en un bucle)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spring.deserializer.key.delegate.class: tipo de clase de la clave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spring.deserializer.value.delegate.class: tipo de clase del valor</a:t>
            </a:r>
            <a:endParaRPr b="0" lang="es-ES" sz="1100" spc="-1" strike="noStrike">
              <a:latin typeface="Arial"/>
            </a:endParaRPr>
          </a:p>
          <a:p>
            <a:pPr>
              <a:lnSpc>
                <a:spcPct val="150000"/>
              </a:lnSpc>
              <a:tabLst>
                <a:tab algn="l" pos="0"/>
              </a:tabLst>
            </a:pPr>
            <a:endParaRPr b="0" lang="es-ES" sz="1100" spc="-1" strike="noStrike">
              <a:latin typeface="Arial"/>
            </a:endParaRPr>
          </a:p>
        </p:txBody>
      </p:sp>
      <p:pic>
        <p:nvPicPr>
          <p:cNvPr id="269" name="Google Shape;314;p47" descr=""/>
          <p:cNvPicPr/>
          <p:nvPr/>
        </p:nvPicPr>
        <p:blipFill>
          <a:blip r:embed="rId1"/>
          <a:stretch/>
        </p:blipFill>
        <p:spPr>
          <a:xfrm>
            <a:off x="1631880" y="3097080"/>
            <a:ext cx="7352640" cy="20314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1" name="CustomShape 2"/>
          <p:cNvSpPr/>
          <p:nvPr/>
        </p:nvSpPr>
        <p:spPr>
          <a:xfrm>
            <a:off x="364320" y="833040"/>
            <a:ext cx="8433360" cy="3888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1</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Properties para ser utilizado por el </a:t>
            </a:r>
            <a:r>
              <a:rPr b="1" lang="en" sz="1350" spc="-1" strike="noStrike">
                <a:solidFill>
                  <a:srgbClr val="232323"/>
                </a:solidFill>
                <a:highlight>
                  <a:srgbClr val="ffffff"/>
                </a:highlight>
                <a:latin typeface="Lato"/>
                <a:ea typeface="Lato"/>
              </a:rPr>
              <a:t>ConsumerFactory</a:t>
            </a:r>
            <a:endParaRPr b="0" lang="es-ES" sz="135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bootstrap-server-config</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key-deserializer-class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value-deserializer-class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group-id</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auto-offset-reset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enable-auto-commit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Etc ……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1" lang="en" sz="1100" spc="-1" strike="noStrike">
                <a:solidFill>
                  <a:srgbClr val="000000"/>
                </a:solidFill>
                <a:highlight>
                  <a:srgbClr val="f8f9fa"/>
                </a:highlight>
                <a:latin typeface="Arial"/>
                <a:ea typeface="Arial"/>
              </a:rPr>
              <a:t>Clave y valor de deserialización</a:t>
            </a:r>
            <a:r>
              <a:rPr b="0" lang="en" sz="1100" spc="-1" strike="noStrike">
                <a:solidFill>
                  <a:srgbClr val="000000"/>
                </a:solidFill>
                <a:highlight>
                  <a:srgbClr val="f8f9fa"/>
                </a:highlight>
                <a:latin typeface="Arial"/>
                <a:ea typeface="Arial"/>
              </a:rPr>
              <a:t>: permite detectar el tipo o la clase sobre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que deben descomponer los mensajes del topic para ser de-serializados.</a:t>
            </a:r>
            <a:endParaRPr b="0" lang="es-ES" sz="1100" spc="-1" strike="noStrike">
              <a:latin typeface="Arial"/>
            </a:endParaRPr>
          </a:p>
          <a:p>
            <a:pPr>
              <a:lnSpc>
                <a:spcPct val="128000"/>
              </a:lnSpc>
              <a:tabLst>
                <a:tab algn="l" pos="0"/>
              </a:tabLst>
            </a:pP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anotación </a:t>
            </a:r>
            <a:r>
              <a:rPr b="1" lang="en" sz="1100" spc="-1" strike="noStrike">
                <a:solidFill>
                  <a:srgbClr val="000000"/>
                </a:solidFill>
                <a:highlight>
                  <a:srgbClr val="f8f9fa"/>
                </a:highlight>
                <a:latin typeface="Arial"/>
                <a:ea typeface="Arial"/>
              </a:rPr>
              <a:t>@EnableKafka</a:t>
            </a:r>
            <a:r>
              <a:rPr b="0" lang="en" sz="1100" spc="-1" strike="noStrike">
                <a:solidFill>
                  <a:srgbClr val="000000"/>
                </a:solidFill>
                <a:highlight>
                  <a:srgbClr val="f8f9fa"/>
                </a:highlight>
                <a:latin typeface="Arial"/>
                <a:ea typeface="Arial"/>
              </a:rPr>
              <a:t> es para habilitar la detección de los métodos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anotados con </a:t>
            </a:r>
            <a:r>
              <a:rPr b="1" lang="en" sz="1100" spc="-1" strike="noStrike">
                <a:solidFill>
                  <a:srgbClr val="000000"/>
                </a:solidFill>
                <a:highlight>
                  <a:srgbClr val="f8f9fa"/>
                </a:highlight>
                <a:latin typeface="Arial"/>
                <a:ea typeface="Arial"/>
              </a:rPr>
              <a:t>@KafkaListener</a:t>
            </a:r>
            <a:r>
              <a:rPr b="0" lang="en" sz="1100" spc="-1" strike="noStrike">
                <a:solidFill>
                  <a:srgbClr val="000000"/>
                </a:solidFill>
                <a:highlight>
                  <a:srgbClr val="f8f9fa"/>
                </a:highlight>
                <a:latin typeface="Arial"/>
                <a:ea typeface="Arial"/>
              </a:rPr>
              <a:t> para poder consumir mensajes de Kafka.</a:t>
            </a:r>
            <a:r>
              <a:rPr b="0" lang="en" sz="1200" spc="-1" strike="noStrike">
                <a:solidFill>
                  <a:srgbClr val="202124"/>
                </a:solidFill>
                <a:highlight>
                  <a:srgbClr val="f8f9fa"/>
                </a:highlight>
                <a:latin typeface="Arial"/>
                <a:ea typeface="Arial"/>
              </a:rPr>
              <a:t>   </a:t>
            </a:r>
            <a:endParaRPr b="0" lang="es-ES" sz="1200" spc="-1" strike="noStrike">
              <a:latin typeface="Arial"/>
            </a:endParaRPr>
          </a:p>
        </p:txBody>
      </p:sp>
      <p:pic>
        <p:nvPicPr>
          <p:cNvPr id="272" name="Google Shape;321;p48" descr=""/>
          <p:cNvPicPr/>
          <p:nvPr/>
        </p:nvPicPr>
        <p:blipFill>
          <a:blip r:embed="rId1"/>
          <a:stretch/>
        </p:blipFill>
        <p:spPr>
          <a:xfrm>
            <a:off x="5274720" y="1551960"/>
            <a:ext cx="3642120" cy="351864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4" name="CustomShape 2"/>
          <p:cNvSpPr/>
          <p:nvPr/>
        </p:nvSpPr>
        <p:spPr>
          <a:xfrm>
            <a:off x="364320" y="909360"/>
            <a:ext cx="8433360" cy="11156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2</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ConsumerFactory</a:t>
            </a:r>
            <a:r>
              <a:rPr b="0" lang="en" sz="1200" spc="-1" strike="noStrike">
                <a:solidFill>
                  <a:srgbClr val="232323"/>
                </a:solidFill>
                <a:highlight>
                  <a:srgbClr val="ffffff"/>
                </a:highlight>
                <a:latin typeface="Lato"/>
                <a:ea typeface="Lato"/>
              </a:rPr>
              <a:t> para ser utilizado por </a:t>
            </a:r>
            <a:r>
              <a:rPr b="1" lang="en" sz="1200" spc="-1" strike="noStrike">
                <a:solidFill>
                  <a:srgbClr val="232323"/>
                </a:solidFill>
                <a:highlight>
                  <a:srgbClr val="ffffff"/>
                </a:highlight>
                <a:latin typeface="Lato"/>
                <a:ea typeface="Lato"/>
              </a:rPr>
              <a:t>KafkaListenerContainerFactory</a:t>
            </a:r>
            <a:endParaRPr b="0" lang="es-ES" sz="1200" spc="-1" strike="noStrike">
              <a:latin typeface="Arial"/>
            </a:endParaRPr>
          </a:p>
          <a:p>
            <a:pPr lvl="1" marL="914400" indent="-304560">
              <a:lnSpc>
                <a:spcPct val="128000"/>
              </a:lnSpc>
              <a:buClr>
                <a:srgbClr val="232323"/>
              </a:buClr>
              <a:buFont typeface="Lato"/>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KafkaListenerContainerFactory</a:t>
            </a:r>
            <a:r>
              <a:rPr b="0" lang="en" sz="1200" spc="-1" strike="noStrike">
                <a:solidFill>
                  <a:srgbClr val="232323"/>
                </a:solidFill>
                <a:highlight>
                  <a:srgbClr val="ffffff"/>
                </a:highlight>
                <a:latin typeface="Lato"/>
                <a:ea typeface="Lato"/>
              </a:rPr>
              <a:t> para ser utilizado por el método de consumo del </a:t>
            </a:r>
            <a:r>
              <a:rPr b="1" lang="en" sz="1200" spc="-1" strike="noStrike">
                <a:solidFill>
                  <a:srgbClr val="232323"/>
                </a:solidFill>
                <a:highlight>
                  <a:srgbClr val="ffffff"/>
                </a:highlight>
                <a:latin typeface="Lato"/>
                <a:ea typeface="Lato"/>
              </a:rPr>
              <a:t>KafkaConsumer</a:t>
            </a:r>
            <a:endParaRPr b="0" lang="es-ES" sz="1200" spc="-1" strike="noStrike">
              <a:latin typeface="Arial"/>
            </a:endParaRPr>
          </a:p>
        </p:txBody>
      </p:sp>
      <p:pic>
        <p:nvPicPr>
          <p:cNvPr id="275" name="Google Shape;328;p49" descr=""/>
          <p:cNvPicPr/>
          <p:nvPr/>
        </p:nvPicPr>
        <p:blipFill>
          <a:blip r:embed="rId1"/>
          <a:stretch/>
        </p:blipFill>
        <p:spPr>
          <a:xfrm>
            <a:off x="4628160" y="1908720"/>
            <a:ext cx="4233240" cy="30236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7" name="CustomShape 2"/>
          <p:cNvSpPr/>
          <p:nvPr/>
        </p:nvSpPr>
        <p:spPr>
          <a:xfrm>
            <a:off x="364320" y="985680"/>
            <a:ext cx="8433360" cy="26110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a:t>
            </a:r>
            <a:endParaRPr b="0" lang="es-ES" sz="1200" spc="-1" strike="noStrike">
              <a:latin typeface="Arial"/>
            </a:endParaRPr>
          </a:p>
          <a:p>
            <a:pPr lvl="1" marL="914400" indent="-304560">
              <a:lnSpc>
                <a:spcPct val="128000"/>
              </a:lnSpc>
              <a:buClr>
                <a:srgbClr val="202124"/>
              </a:buClr>
              <a:buFont typeface="Arial"/>
              <a:buChar char="○"/>
            </a:pPr>
            <a:r>
              <a:rPr b="0" lang="en" sz="1050" spc="-1" strike="noStrike">
                <a:solidFill>
                  <a:srgbClr val="2d2d2d"/>
                </a:solidFill>
                <a:highlight>
                  <a:srgbClr val="f8f9fa"/>
                </a:highlight>
                <a:latin typeface="Arial"/>
                <a:ea typeface="Arial"/>
              </a:rPr>
              <a:t>La anotación @KafkaListener se utiliza para especificar los métodos oyentes de los consumidores de mensajes.</a:t>
            </a:r>
            <a:endParaRPr b="0" lang="es-ES" sz="1050" spc="-1" strike="noStrike">
              <a:latin typeface="Arial"/>
            </a:endParaRPr>
          </a:p>
          <a:p>
            <a:pPr lvl="1" marL="914400" indent="-294840">
              <a:lnSpc>
                <a:spcPct val="128000"/>
              </a:lnSpc>
              <a:buClr>
                <a:srgbClr val="2d2d2d"/>
              </a:buClr>
              <a:buFont typeface="Arial"/>
              <a:buChar char="○"/>
            </a:pPr>
            <a:r>
              <a:rPr b="0" lang="en" sz="1050" spc="-1" strike="noStrike">
                <a:solidFill>
                  <a:srgbClr val="2d2d2d"/>
                </a:solidFill>
                <a:highlight>
                  <a:srgbClr val="f8f9fa"/>
                </a:highlight>
                <a:latin typeface="Arial"/>
                <a:ea typeface="Arial"/>
              </a:rPr>
              <a:t>Los atributos posibles:</a:t>
            </a:r>
            <a:endParaRPr b="0" lang="es-ES" sz="105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id</a:t>
            </a:r>
            <a:r>
              <a:rPr b="0" lang="en" sz="1000" spc="-1" strike="noStrike">
                <a:solidFill>
                  <a:srgbClr val="202124"/>
                </a:solidFill>
                <a:highlight>
                  <a:srgbClr val="f8f9fa"/>
                </a:highlight>
                <a:latin typeface="Arial"/>
                <a:ea typeface="Arial"/>
              </a:rPr>
              <a:t>: id único del oyente. cuando el group-id no está configurado, el id predeterminado se genera automáticamente.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containerFactory</a:t>
            </a:r>
            <a:r>
              <a:rPr b="0" lang="en" sz="1000" spc="-1" strike="noStrike">
                <a:solidFill>
                  <a:srgbClr val="202124"/>
                </a:solidFill>
                <a:highlight>
                  <a:srgbClr val="f8f9fa"/>
                </a:highlight>
                <a:latin typeface="Arial"/>
                <a:ea typeface="Arial"/>
              </a:rPr>
              <a:t>: se necesita especificar únicamente para distinguir los múltiples tipos de datos que pueden transitar en un mismo Topic.</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topics</a:t>
            </a:r>
            <a:r>
              <a:rPr b="0" lang="en" sz="1000" spc="-1" strike="noStrike">
                <a:solidFill>
                  <a:srgbClr val="202124"/>
                </a:solidFill>
                <a:highlight>
                  <a:srgbClr val="f8f9fa"/>
                </a:highlight>
                <a:latin typeface="Arial"/>
                <a:ea typeface="Arial"/>
              </a:rPr>
              <a:t>: se puede consumir de varios Topics  </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topicPattern</a:t>
            </a:r>
            <a:r>
              <a:rPr b="0" lang="en" sz="1000" spc="-1" strike="noStrike">
                <a:solidFill>
                  <a:srgbClr val="202124"/>
                </a:solidFill>
                <a:highlight>
                  <a:srgbClr val="f8f9fa"/>
                </a:highlight>
                <a:latin typeface="Arial"/>
                <a:ea typeface="Arial"/>
              </a:rPr>
              <a:t>: El framework crea un contenedor que se suscribe a todos los topics que coinciden con el patrón especificado para obtener particiones asignadas dinámicamente.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group-id</a:t>
            </a:r>
            <a:r>
              <a:rPr b="0" lang="en" sz="1000" spc="-1" strike="noStrike">
                <a:solidFill>
                  <a:srgbClr val="202124"/>
                </a:solidFill>
                <a:highlight>
                  <a:srgbClr val="f8f9fa"/>
                </a:highlight>
                <a:latin typeface="Arial"/>
                <a:ea typeface="Arial"/>
              </a:rPr>
              <a:t>: consumer group id</a:t>
            </a:r>
            <a:endParaRPr b="0" lang="es-ES" sz="1000" spc="-1" strike="noStrike">
              <a:latin typeface="Arial"/>
            </a:endParaRPr>
          </a:p>
          <a:p>
            <a:pPr marL="914400">
              <a:lnSpc>
                <a:spcPct val="128000"/>
              </a:lnSpc>
              <a:tabLst>
                <a:tab algn="l" pos="0"/>
              </a:tabLst>
            </a:pPr>
            <a:r>
              <a:rPr b="0" lang="en" sz="1000" spc="-1" strike="noStrike">
                <a:solidFill>
                  <a:srgbClr val="202124"/>
                </a:solidFill>
                <a:highlight>
                  <a:srgbClr val="f8f9fa"/>
                </a:highlight>
                <a:latin typeface="Arial"/>
                <a:ea typeface="Arial"/>
              </a:rPr>
              <a:t>Etc ….</a:t>
            </a:r>
            <a:endParaRPr b="0" lang="es-ES" sz="1000" spc="-1" strike="noStrike">
              <a:latin typeface="Arial"/>
            </a:endParaRPr>
          </a:p>
          <a:p>
            <a:pPr>
              <a:lnSpc>
                <a:spcPct val="150000"/>
              </a:lnSpc>
              <a:tabLst>
                <a:tab algn="l" pos="0"/>
              </a:tabLst>
            </a:pPr>
            <a:r>
              <a:rPr b="0" lang="en" sz="1000" spc="-1" strike="noStrike">
                <a:solidFill>
                  <a:srgbClr val="2d2d2d"/>
                </a:solidFill>
                <a:highlight>
                  <a:srgbClr val="f8f9fa"/>
                </a:highlight>
                <a:latin typeface="Arial"/>
                <a:ea typeface="Arial"/>
              </a:rPr>
              <a:t>   </a:t>
            </a:r>
            <a:endParaRPr b="0" lang="es-ES" sz="1000" spc="-1" strike="noStrike">
              <a:latin typeface="Arial"/>
            </a:endParaRPr>
          </a:p>
        </p:txBody>
      </p:sp>
      <p:pic>
        <p:nvPicPr>
          <p:cNvPr id="278" name="Google Shape;335;p50" descr=""/>
          <p:cNvPicPr/>
          <p:nvPr/>
        </p:nvPicPr>
        <p:blipFill>
          <a:blip r:embed="rId1"/>
          <a:stretch/>
        </p:blipFill>
        <p:spPr>
          <a:xfrm>
            <a:off x="4631400" y="2768400"/>
            <a:ext cx="4310640" cy="222948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pic>
        <p:nvPicPr>
          <p:cNvPr id="280" name="Google Shape;341;p51"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Messages</a:t>
            </a:r>
            <a:endParaRPr b="0" lang="es-ES" sz="2000" spc="-1" strike="noStrike">
              <a:solidFill>
                <a:srgbClr val="000000"/>
              </a:solidFill>
              <a:latin typeface="Arial"/>
            </a:endParaRPr>
          </a:p>
        </p:txBody>
      </p:sp>
      <p:sp>
        <p:nvSpPr>
          <p:cNvPr id="171" name="CustomShape 2"/>
          <p:cNvSpPr/>
          <p:nvPr/>
        </p:nvSpPr>
        <p:spPr>
          <a:xfrm>
            <a:off x="401040" y="1176120"/>
            <a:ext cx="4203000" cy="379512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Message</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Unidad base en Kafka</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Key / Value (+ headers)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Almacenado en formato binario</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Igualmente llamado Record o Log</a:t>
            </a:r>
            <a:endParaRPr b="0" lang="es-ES" sz="1200" spc="-1" strike="noStrike">
              <a:latin typeface="Arial"/>
            </a:endParaRPr>
          </a:p>
          <a:p>
            <a:pPr>
              <a:lnSpc>
                <a:spcPct val="115000"/>
              </a:lnSpc>
              <a:tabLst>
                <a:tab algn="l" pos="0"/>
              </a:tabLst>
            </a:pPr>
            <a:endParaRPr b="0" lang="es-ES" sz="1200" spc="-1" strike="noStrike">
              <a:latin typeface="Arial"/>
            </a:endParaRPr>
          </a:p>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Batch</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Colección de mensajes enviados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Reduce la latencia de red</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una compresión eficaz (gzip, snappy, lz4, zstd)</a:t>
            </a:r>
            <a:endParaRPr b="0" lang="es-ES" sz="1200" spc="-1" strike="noStrike">
              <a:latin typeface="Arial"/>
            </a:endParaRPr>
          </a:p>
          <a:p>
            <a:pPr>
              <a:lnSpc>
                <a:spcPct val="100000"/>
              </a:lnSpc>
              <a:tabLst>
                <a:tab algn="l" pos="0"/>
              </a:tabLst>
            </a:pPr>
            <a:endParaRPr b="0" lang="es-ES" sz="1200" spc="-1" strike="noStrike">
              <a:latin typeface="Arial"/>
            </a:endParaRPr>
          </a:p>
        </p:txBody>
      </p:sp>
      <p:sp>
        <p:nvSpPr>
          <p:cNvPr id="172" name="CustomShape 3"/>
          <p:cNvSpPr/>
          <p:nvPr/>
        </p:nvSpPr>
        <p:spPr>
          <a:xfrm>
            <a:off x="4721040" y="1613160"/>
            <a:ext cx="4232520" cy="23594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100" spc="-1" strike="noStrike">
                <a:solidFill>
                  <a:srgbClr val="718c00"/>
                </a:solidFill>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offset</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topic</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metadata</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topic: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partition: </a:t>
            </a:r>
            <a:r>
              <a:rPr b="0" lang="en" sz="1100" spc="-1" strike="noStrike">
                <a:solidFill>
                  <a:srgbClr val="f5871f"/>
                </a:solidFill>
                <a:highlight>
                  <a:srgbClr val="ffffff"/>
                </a:highlight>
                <a:latin typeface="Courier New"/>
                <a:ea typeface="Courier New"/>
              </a:rPr>
              <a:t>0</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offset: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timestamp: </a:t>
            </a:r>
            <a:r>
              <a:rPr b="0" lang="en" sz="1100" spc="-1" strike="noStrike">
                <a:solidFill>
                  <a:srgbClr val="f5871f"/>
                </a:solidFill>
                <a:highlight>
                  <a:srgbClr val="ffffff"/>
                </a:highlight>
                <a:latin typeface="Courier New"/>
                <a:ea typeface="Courier New"/>
              </a:rPr>
              <a:t>1585906100000</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headers</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X-Correlation-Id: </a:t>
            </a:r>
            <a:r>
              <a:rPr b="0" lang="en" sz="1100" spc="-1" strike="noStrike">
                <a:solidFill>
                  <a:srgbClr val="718c00"/>
                </a:solidFill>
                <a:highlight>
                  <a:srgbClr val="ffffff"/>
                </a:highlight>
                <a:latin typeface="Courier New"/>
                <a:ea typeface="Courier New"/>
              </a:rPr>
              <a:t>04734ee1-db49-4a67-bc1f-fb42c1e1c2fb</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key: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value: </a:t>
            </a:r>
            <a:r>
              <a:rPr b="0" lang="en" sz="1100" spc="-1" strike="noStrike">
                <a:solidFill>
                  <a:srgbClr val="718c00"/>
                </a:solidFill>
                <a:highlight>
                  <a:srgbClr val="ffffff"/>
                </a:highlight>
                <a:latin typeface="Courier New"/>
                <a:ea typeface="Courier New"/>
              </a:rPr>
              <a:t>{"id":</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"email": </a:t>
            </a:r>
            <a:r>
              <a:rPr b="0" lang="en" sz="1100" spc="-1" strike="noStrike">
                <a:solidFill>
                  <a:srgbClr val="718c00"/>
                </a:solidFill>
                <a:highlight>
                  <a:srgbClr val="ffffff"/>
                </a:highlight>
                <a:latin typeface="Courier New"/>
                <a:ea typeface="Courier New"/>
              </a:rPr>
              <a:t>"john.doe@gmail.com",</a:t>
            </a:r>
            <a:r>
              <a:rPr b="0" lang="en" sz="1100" spc="-1" strike="noStrike">
                <a:solidFill>
                  <a:srgbClr val="4d4d4c"/>
                </a:solidFill>
                <a:highlight>
                  <a:srgbClr val="ffffff"/>
                </a:highlight>
                <a:latin typeface="Courier New"/>
                <a:ea typeface="Courier New"/>
              </a:rPr>
              <a:t> "gender": </a:t>
            </a:r>
            <a:r>
              <a:rPr b="0" lang="en" sz="1100" spc="-1" strike="noStrike">
                <a:solidFill>
                  <a:srgbClr val="718c00"/>
                </a:solidFill>
                <a:highlight>
                  <a:srgbClr val="ffffff"/>
                </a:highlight>
                <a:latin typeface="Courier New"/>
                <a:ea typeface="Courier New"/>
              </a:rPr>
              <a:t>"MALE"}</a:t>
            </a:r>
            <a:endParaRPr b="0" lang="es-ES" sz="11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Challenge : Partitioning with Spring Kafka</a:t>
            </a:r>
            <a:endParaRPr b="0" lang="es-ES" sz="2000" spc="-1" strike="noStrike">
              <a:solidFill>
                <a:srgbClr val="000000"/>
              </a:solidFill>
              <a:latin typeface="Arial"/>
            </a:endParaRPr>
          </a:p>
        </p:txBody>
      </p:sp>
      <p:sp>
        <p:nvSpPr>
          <p:cNvPr id="282" name="CustomShape 2"/>
          <p:cNvSpPr/>
          <p:nvPr/>
        </p:nvSpPr>
        <p:spPr>
          <a:xfrm>
            <a:off x="318240" y="934560"/>
            <a:ext cx="8433360" cy="380880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user-producer                                                                                                                                                    </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KafkaProducerConfig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KafkaProducer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Creación del </a:t>
            </a:r>
            <a:r>
              <a:rPr b="1" lang="en" sz="1000" spc="-1" strike="noStrike">
                <a:solidFill>
                  <a:srgbClr val="202124"/>
                </a:solidFill>
                <a:highlight>
                  <a:srgbClr val="f8f9fa"/>
                </a:highlight>
                <a:latin typeface="Arial"/>
                <a:ea typeface="Arial"/>
              </a:rPr>
              <a:t>Topic</a:t>
            </a:r>
            <a:r>
              <a:rPr b="0" lang="en" sz="1000" spc="-1" strike="noStrike">
                <a:solidFill>
                  <a:srgbClr val="202124"/>
                </a:solidFill>
                <a:highlight>
                  <a:srgbClr val="f8f9fa"/>
                </a:highlight>
                <a:latin typeface="Arial"/>
                <a:ea typeface="Arial"/>
              </a:rPr>
              <a:t> de nombre </a:t>
            </a:r>
            <a:r>
              <a:rPr b="1" lang="en" sz="1000" spc="-1" strike="noStrike">
                <a:solidFill>
                  <a:srgbClr val="202124"/>
                </a:solidFill>
                <a:highlight>
                  <a:srgbClr val="f8f9fa"/>
                </a:highlight>
                <a:latin typeface="Arial"/>
                <a:ea typeface="Arial"/>
              </a:rPr>
              <a:t>challenge</a:t>
            </a:r>
            <a:r>
              <a:rPr b="0" lang="en" sz="1000" spc="-1" strike="noStrike">
                <a:solidFill>
                  <a:srgbClr val="202124"/>
                </a:solidFill>
                <a:highlight>
                  <a:srgbClr val="f8f9fa"/>
                </a:highlight>
                <a:latin typeface="Arial"/>
                <a:ea typeface="Arial"/>
              </a:rPr>
              <a:t> programáticamente (Cuantas particiones/réplicas ?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all-user-consumer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partition0-user-consumer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0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partition1-user-consumer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1</a:t>
            </a:r>
            <a:endParaRPr b="0" lang="es-ES" sz="1000" spc="-1" strike="noStrike">
              <a:latin typeface="Arial"/>
            </a:endParaRPr>
          </a:p>
          <a:p>
            <a:pPr>
              <a:lnSpc>
                <a:spcPct val="150000"/>
              </a:lnSpc>
              <a:tabLst>
                <a:tab algn="l" pos="0"/>
              </a:tabLst>
            </a:pPr>
            <a:endParaRPr b="0" lang="es-ES" sz="1000" spc="-1" strike="noStrike">
              <a:latin typeface="Arial"/>
            </a:endParaRPr>
          </a:p>
          <a:p>
            <a:pPr>
              <a:lnSpc>
                <a:spcPct val="150000"/>
              </a:lnSpc>
              <a:tabLst>
                <a:tab algn="l" pos="0"/>
              </a:tabLst>
            </a:pPr>
            <a:r>
              <a:rPr b="0" lang="en" sz="1200" spc="-1" strike="noStrike" u="sng">
                <a:solidFill>
                  <a:srgbClr val="0277bd"/>
                </a:solidFill>
                <a:highlight>
                  <a:srgbClr val="f8f9fa"/>
                </a:highlight>
                <a:uFillTx/>
                <a:latin typeface="Lato"/>
                <a:ea typeface="Lato"/>
                <a:hlinkClick r:id="rId1"/>
              </a:rPr>
              <a:t>https://github.com/francois-poirier/kafka101</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git clone https://github.com/francois-poirier/kafka101.git</a:t>
            </a:r>
            <a:endParaRPr b="0" lang="es-ES" sz="1200" spc="-1" strike="noStrike">
              <a:latin typeface="Arial"/>
            </a:endParaRPr>
          </a:p>
        </p:txBody>
      </p:sp>
      <p:pic>
        <p:nvPicPr>
          <p:cNvPr id="283" name="Google Shape;348;p52" descr=""/>
          <p:cNvPicPr/>
          <p:nvPr/>
        </p:nvPicPr>
        <p:blipFill>
          <a:blip r:embed="rId2"/>
          <a:stretch/>
        </p:blipFill>
        <p:spPr>
          <a:xfrm>
            <a:off x="4510080" y="2571840"/>
            <a:ext cx="4538520" cy="25239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Proximos Pasos</a:t>
            </a:r>
            <a:endParaRPr b="0" lang="es-ES" sz="2000" spc="-1" strike="noStrike">
              <a:solidFill>
                <a:srgbClr val="000000"/>
              </a:solidFill>
              <a:latin typeface="Arial"/>
            </a:endParaRPr>
          </a:p>
        </p:txBody>
      </p:sp>
      <p:sp>
        <p:nvSpPr>
          <p:cNvPr id="285"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Advanced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Schema Registry / Avro vs ProtoBuf vs Json schema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Streams API / Spring</a:t>
            </a: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06440" y="1806840"/>
            <a:ext cx="8296560" cy="1541520"/>
          </a:xfrm>
          <a:prstGeom prst="rect">
            <a:avLst/>
          </a:prstGeom>
          <a:noFill/>
          <a:ln>
            <a:noFill/>
          </a:ln>
        </p:spPr>
        <p:txBody>
          <a:bodyPr tIns="91440" bIns="91440" anchor="ctr">
            <a:noAutofit/>
          </a:bodyPr>
          <a:p>
            <a:pPr algn="ctr">
              <a:lnSpc>
                <a:spcPct val="100000"/>
              </a:lnSpc>
              <a:tabLst>
                <a:tab algn="l" pos="0"/>
              </a:tabLst>
            </a:pPr>
            <a:r>
              <a:rPr b="1" lang="en" sz="4800" spc="-1" strike="noStrike">
                <a:solidFill>
                  <a:srgbClr val="ffffff"/>
                </a:solidFill>
                <a:latin typeface="Raleway"/>
                <a:ea typeface="Raleway"/>
              </a:rPr>
              <a:t>Muchas gracias</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Formato</a:t>
            </a:r>
            <a:endParaRPr b="0" lang="es-ES" sz="2000" spc="-1" strike="noStrike">
              <a:solidFill>
                <a:srgbClr val="000000"/>
              </a:solidFill>
              <a:latin typeface="Arial"/>
            </a:endParaRPr>
          </a:p>
        </p:txBody>
      </p:sp>
      <p:sp>
        <p:nvSpPr>
          <p:cNvPr id="174" name="CustomShape 2"/>
          <p:cNvSpPr/>
          <p:nvPr/>
        </p:nvSpPr>
        <p:spPr>
          <a:xfrm>
            <a:off x="401040" y="1176120"/>
            <a:ext cx="8341560" cy="345276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formato binario es el único formato autorizado por Kafka</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Producer debe serializar el mensaje en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Consumer debe de-serializar el mensaje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Convertidores nativos para los tipos primitivos: (Integer, String, Boolean)</a:t>
            </a:r>
            <a:endParaRPr b="0" lang="es-ES" sz="1200" spc="-1" strike="noStrike">
              <a:latin typeface="Arial"/>
            </a:endParaRPr>
          </a:p>
          <a:p>
            <a:pPr>
              <a:lnSpc>
                <a:spcPct val="150000"/>
              </a:lnSpc>
              <a:tabLst>
                <a:tab algn="l" pos="0"/>
              </a:tabLst>
            </a:pPr>
            <a:endParaRPr b="0" lang="es-ES" sz="1200" spc="-1" strike="noStrike">
              <a:latin typeface="Arial"/>
            </a:endParaRPr>
          </a:p>
          <a:p>
            <a:pPr algn="ctr">
              <a:lnSpc>
                <a:spcPct val="150000"/>
              </a:lnSpc>
              <a:tabLst>
                <a:tab algn="l" pos="0"/>
              </a:tabLst>
            </a:pPr>
            <a:r>
              <a:rPr b="0" lang="en" sz="1800" spc="-1" strike="noStrike">
                <a:solidFill>
                  <a:srgbClr val="2a3244"/>
                </a:solidFill>
                <a:highlight>
                  <a:srgbClr val="ffffff"/>
                </a:highlight>
                <a:latin typeface="Arial"/>
                <a:ea typeface="Arial"/>
              </a:rPr>
              <a:t>¿Cómo gestionar tipos más complejos ?</a:t>
            </a:r>
            <a:endParaRPr b="0" lang="es-ES" sz="1800" spc="-1" strike="noStrike">
              <a:latin typeface="Arial"/>
            </a:endParaRPr>
          </a:p>
          <a:p>
            <a:pPr>
              <a:lnSpc>
                <a:spcPct val="150000"/>
              </a:lnSpc>
              <a:tabLst>
                <a:tab algn="l" pos="0"/>
              </a:tabLst>
            </a:pPr>
            <a:endParaRPr b="0" lang="es-ES" sz="18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crear sus propios convertidores (Json, Avro, ProtoBuf, etc ..)</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convertir por ejemplo, un POJO en JSON por medio de Jackson</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Transparente para el desarrollador</a:t>
            </a:r>
            <a:endParaRPr b="0" lang="es-ES" sz="1200" spc="-1" strike="noStrike">
              <a:latin typeface="Arial"/>
            </a:endParaRPr>
          </a:p>
          <a:p>
            <a:pPr marL="457200">
              <a:lnSpc>
                <a:spcPct val="150000"/>
              </a:lnSpc>
              <a:tabLst>
                <a:tab algn="l" pos="0"/>
              </a:tabLst>
            </a:pPr>
            <a:endParaRPr b="0" lang="es-ES" sz="1200" spc="-1" strike="noStrike">
              <a:latin typeface="Arial"/>
            </a:endParaRPr>
          </a:p>
          <a:p>
            <a:pPr>
              <a:lnSpc>
                <a:spcPct val="10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Topics</a:t>
            </a:r>
            <a:endParaRPr b="0" lang="es-ES" sz="2000" spc="-1" strike="noStrike">
              <a:solidFill>
                <a:srgbClr val="000000"/>
              </a:solidFill>
              <a:latin typeface="Arial"/>
            </a:endParaRPr>
          </a:p>
        </p:txBody>
      </p:sp>
      <p:sp>
        <p:nvSpPr>
          <p:cNvPr id="176" name="CustomShape 2"/>
          <p:cNvSpPr/>
          <p:nvPr/>
        </p:nvSpPr>
        <p:spPr>
          <a:xfrm>
            <a:off x="364320" y="1061640"/>
            <a:ext cx="8341560" cy="391248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Mensajes agrupados en el seno de Topics</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Agregar únicamente mensajes (no hay de update) </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Dividido en partitions para asegurar la escalabilidad horizontal</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Ninguna garantía en el orden de lectura o escritura</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Puede replicarse para protegerse contra la pérdida de datos</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Creado programáticamente Producer / Consumer o manualmente</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--create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--partitions 3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--replication-factor 1</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Partitions</a:t>
            </a:r>
            <a:endParaRPr b="0" lang="es-ES" sz="2000" spc="-1" strike="noStrike">
              <a:solidFill>
                <a:srgbClr val="000000"/>
              </a:solidFill>
              <a:latin typeface="Arial"/>
            </a:endParaRPr>
          </a:p>
        </p:txBody>
      </p:sp>
      <p:sp>
        <p:nvSpPr>
          <p:cNvPr id="178" name="CustomShape 2"/>
          <p:cNvSpPr/>
          <p:nvPr/>
        </p:nvSpPr>
        <p:spPr>
          <a:xfrm>
            <a:off x="364320" y="1061640"/>
            <a:ext cx="8341560" cy="36576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383838"/>
                </a:solidFill>
                <a:highlight>
                  <a:srgbClr val="ffffff"/>
                </a:highlight>
                <a:latin typeface="Arial"/>
                <a:ea typeface="Arial"/>
              </a:rPr>
              <a:t>Como se mencionaba en la anterior diapositiva, los tópicos de Kafka se dividen en particiones que se reparten a lo largo de los distintos nodos que forman el clusters. La lógica empleada por defecto para determinar el destino de los datos es la siguiente:</a:t>
            </a:r>
            <a:endParaRPr b="0" lang="es-ES" sz="1200" spc="-1" strike="noStrike">
              <a:latin typeface="Arial"/>
            </a:endParaRPr>
          </a:p>
          <a:p>
            <a:pPr lvl="1" marL="914400" indent="-30456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Si el mensaje enviado contiene una clave, se aplica el algoritmo de hashing </a:t>
            </a:r>
            <a:r>
              <a:rPr b="1" lang="en" sz="1200" spc="-1" strike="noStrike">
                <a:solidFill>
                  <a:srgbClr val="383838"/>
                </a:solidFill>
                <a:highlight>
                  <a:srgbClr val="ffffff"/>
                </a:highlight>
                <a:latin typeface="Arial"/>
                <a:ea typeface="Arial"/>
              </a:rPr>
              <a:t>mumur2</a:t>
            </a:r>
            <a:r>
              <a:rPr b="0" lang="en" sz="1200" spc="-1" strike="noStrike">
                <a:solidFill>
                  <a:srgbClr val="383838"/>
                </a:solidFill>
                <a:highlight>
                  <a:srgbClr val="ffffff"/>
                </a:highlight>
                <a:latin typeface="Arial"/>
                <a:ea typeface="Arial"/>
              </a:rPr>
              <a:t> de 32 bits sobre la misma y se divide entre el número de particiones del tópico. De esta forma se garantiza que todos los mensajes con la misma clave (no vacía), se envían a la misma partición por orden de llegada.</a:t>
            </a:r>
            <a:endParaRPr b="0" lang="es-ES" sz="1200" spc="-1" strike="noStrike">
              <a:latin typeface="Arial"/>
            </a:endParaRPr>
          </a:p>
          <a:p>
            <a:pPr lvl="1" marL="914400" indent="-30456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Por el contrario, si el mensaje enviado no contiene una clave, se aplica un algoritmo round robin para determinar su ubicación.</a:t>
            </a:r>
            <a:endParaRPr b="0" lang="es-ES" sz="1200" spc="-1" strike="noStrike">
              <a:latin typeface="Arial"/>
            </a:endParaRPr>
          </a:p>
          <a:p>
            <a:pPr>
              <a:lnSpc>
                <a:spcPct val="128000"/>
              </a:lnSpc>
              <a:spcBef>
                <a:spcPts val="4399"/>
              </a:spcBef>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El orden de los mensajes está garantizado dentro de una partición (FIFO)</a:t>
            </a:r>
            <a:endParaRPr b="0" lang="es-ES" sz="1200" spc="-1" strike="noStrike">
              <a:latin typeface="Arial"/>
            </a:endParaRPr>
          </a:p>
        </p:txBody>
      </p:sp>
      <p:pic>
        <p:nvPicPr>
          <p:cNvPr id="179" name="Google Shape;112;p19" descr=""/>
          <p:cNvPicPr/>
          <p:nvPr/>
        </p:nvPicPr>
        <p:blipFill>
          <a:blip r:embed="rId1"/>
          <a:stretch/>
        </p:blipFill>
        <p:spPr>
          <a:xfrm>
            <a:off x="3504240" y="2836800"/>
            <a:ext cx="3744720" cy="1431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Google Shape;117;p20" descr=""/>
          <p:cNvPicPr/>
          <p:nvPr/>
        </p:nvPicPr>
        <p:blipFill>
          <a:blip r:embed="rId1"/>
          <a:stretch/>
        </p:blipFill>
        <p:spPr>
          <a:xfrm>
            <a:off x="2032920" y="2993760"/>
            <a:ext cx="4685760" cy="2025720"/>
          </a:xfrm>
          <a:prstGeom prst="rect">
            <a:avLst/>
          </a:prstGeom>
          <a:ln>
            <a:noFill/>
          </a:ln>
        </p:spPr>
      </p:pic>
      <p:sp>
        <p:nvSpPr>
          <p:cNvPr id="18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Partitioning</a:t>
            </a:r>
            <a:endParaRPr b="0" lang="es-ES" sz="2000" spc="-1" strike="noStrike">
              <a:solidFill>
                <a:srgbClr val="000000"/>
              </a:solidFill>
              <a:latin typeface="Arial"/>
            </a:endParaRPr>
          </a:p>
        </p:txBody>
      </p:sp>
      <p:sp>
        <p:nvSpPr>
          <p:cNvPr id="182" name="CustomShape 2"/>
          <p:cNvSpPr/>
          <p:nvPr/>
        </p:nvSpPr>
        <p:spPr>
          <a:xfrm>
            <a:off x="364320" y="604440"/>
            <a:ext cx="8341560" cy="259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2 Estrategias para particionar los mensajes: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round-robin</a:t>
            </a:r>
            <a:r>
              <a:rPr b="0" lang="en" sz="1200" spc="-1" strike="noStrike">
                <a:solidFill>
                  <a:srgbClr val="202124"/>
                </a:solidFill>
                <a:highlight>
                  <a:srgbClr val="f8f9fa"/>
                </a:highlight>
                <a:latin typeface="Arial"/>
                <a:ea typeface="Arial"/>
              </a:rPr>
              <a:t> la key del mensaje es nula (null)</a:t>
            </a:r>
            <a:endParaRPr b="0" lang="es-ES" sz="1200" spc="-1" strike="noStrike">
              <a:latin typeface="Arial"/>
            </a:endParaRPr>
          </a:p>
          <a:p>
            <a:pPr lvl="1" marL="914400" indent="-304560">
              <a:lnSpc>
                <a:spcPct val="150000"/>
              </a:lnSpc>
              <a:buClr>
                <a:srgbClr val="2a3244"/>
              </a:buClr>
              <a:buFont typeface="Arial"/>
              <a:buChar char="○"/>
            </a:pPr>
            <a:r>
              <a:rPr b="1" lang="en" sz="1200" spc="-1" strike="noStrike">
                <a:solidFill>
                  <a:srgbClr val="2a3244"/>
                </a:solidFill>
                <a:highlight>
                  <a:srgbClr val="ffffff"/>
                </a:highlight>
                <a:latin typeface="Arial"/>
                <a:ea typeface="Arial"/>
              </a:rPr>
              <a:t>hash(key) % number_of_partitions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Producer puede definir su propia estrategia implementando el interface Partitioner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Garantizar una distribución equitativa en el seno de un Topic</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Asociar una partición con un grupo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Los mensajes con la misma Key se enviaran en la misma partición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Las Keys deben ser lo suficientemente diversificadas para garantizar una buen distribución de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Offsets</a:t>
            </a:r>
            <a:endParaRPr b="0" lang="es-ES" sz="2000" spc="-1" strike="noStrike">
              <a:solidFill>
                <a:srgbClr val="000000"/>
              </a:solidFill>
              <a:latin typeface="Arial"/>
            </a:endParaRPr>
          </a:p>
        </p:txBody>
      </p:sp>
      <p:sp>
        <p:nvSpPr>
          <p:cNvPr id="184" name="CustomShape 2"/>
          <p:cNvSpPr/>
          <p:nvPr/>
        </p:nvSpPr>
        <p:spPr>
          <a:xfrm>
            <a:off x="364320" y="1061640"/>
            <a:ext cx="8341560" cy="30222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Índice de un mensaje dentro de una partición con las siguientes propiedades:</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Siempre positivo</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Único dentro de una partición</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Incrementado</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mensaje se identifica por el triplete: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Topic</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Partition</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Offset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Se asocia un timestamp con cada mensaje, útil para realizar una búsqueda de dicotomía.</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2021-12-17T13:16:02Z</dcterms:modified>
  <cp:revision>1</cp:revision>
  <dc:subject/>
  <dc:title/>
</cp:coreProperties>
</file>