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962D54D1-84E5-4E8E-B9ED-034CDE7053BA}" type="slidenum">
              <a:rPr b="0" lang="en" sz="1000" spc="-1" strike="noStrike">
                <a:solidFill>
                  <a:srgbClr val="ffffff"/>
                </a:solidFill>
                <a:latin typeface="Lato"/>
                <a:ea typeface="Lato"/>
              </a:rPr>
              <a:t>&lt;número&gt;</a:t>
            </a:fld>
            <a:endParaRPr b="0" lang="es-E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4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noAutofit/>
          </a:bodyPr>
          <a:p>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A2274B2B-60B0-467D-AA10-7ED84013BA27}" type="slidenum">
              <a:rPr b="0" lang="en" sz="1000" spc="-1" strike="noStrike">
                <a:solidFill>
                  <a:srgbClr val="ffffff"/>
                </a:solidFill>
                <a:latin typeface="Lato"/>
                <a:ea typeface="Lato"/>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3FE5BCE3-AC5C-4188-B351-260DF87FD0B2}" type="slidenum">
              <a:rPr b="0" lang="en" sz="1000" spc="-1" strike="noStrike">
                <a:solidFill>
                  <a:srgbClr val="000000"/>
                </a:solidFill>
                <a:latin typeface="Lato"/>
                <a:ea typeface="Lato"/>
              </a:rPr>
              <a:t>&lt;número&gt;</a:t>
            </a:fld>
            <a:endParaRPr b="0" lang="es-ES" sz="10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título</a:t>
            </a:r>
            <a:endParaRPr b="0" lang="es-E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2" name="CustomShape 1"/>
          <p:cNvSpPr/>
          <p:nvPr/>
        </p:nvSpPr>
        <p:spPr>
          <a:xfrm>
            <a:off x="425160" y="415800"/>
            <a:ext cx="82965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3" name="CustomShape 2"/>
          <p:cNvSpPr/>
          <p:nvPr/>
        </p:nvSpPr>
        <p:spPr>
          <a:xfrm>
            <a:off x="425160" y="4740120"/>
            <a:ext cx="82965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4" name="PlaceHolder 3"/>
          <p:cNvSpPr>
            <a:spLocks noGrp="1"/>
          </p:cNvSpPr>
          <p:nvPr>
            <p:ph type="title"/>
          </p:nvPr>
        </p:nvSpPr>
        <p:spPr>
          <a:xfrm>
            <a:off x="406440" y="1806840"/>
            <a:ext cx="8296560" cy="1541520"/>
          </a:xfrm>
          <a:prstGeom prst="rect">
            <a:avLst/>
          </a:prstGeom>
        </p:spPr>
        <p:txBody>
          <a:bodyPr tIns="91440" bIns="91440" anchor="ctr">
            <a:noAutofit/>
          </a:bodyPr>
          <a:p>
            <a:r>
              <a:rPr b="0" lang="es-ES" sz="4800" spc="-1" strike="noStrike">
                <a:solidFill>
                  <a:srgbClr val="000000"/>
                </a:solidFill>
                <a:latin typeface="Arial"/>
              </a:rPr>
              <a:t>Pulse para editar el formato del texto de título</a:t>
            </a:r>
            <a:endParaRPr b="0" lang="es-ES" sz="4800" spc="-1" strike="noStrike">
              <a:solidFill>
                <a:srgbClr val="000000"/>
              </a:solidFill>
              <a:latin typeface="Arial"/>
            </a:endParaRPr>
          </a:p>
        </p:txBody>
      </p:sp>
      <p:sp>
        <p:nvSpPr>
          <p:cNvPr id="125" name="PlaceHolder 4"/>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C9FE38F7-8217-4DB5-ACFE-C47115A7BA11}" type="slidenum">
              <a:rPr b="0" lang="en" sz="1000" spc="-1" strike="noStrike">
                <a:solidFill>
                  <a:srgbClr val="ffffff"/>
                </a:solidFill>
                <a:latin typeface="Lato"/>
                <a:ea typeface="Lato"/>
              </a:rPr>
              <a:t>&lt;número&gt;</a:t>
            </a:fld>
            <a:endParaRPr b="0" lang="es-ES" sz="1000" spc="-1" strike="noStrike">
              <a:latin typeface="Times New Roman"/>
            </a:endParaRPr>
          </a:p>
        </p:txBody>
      </p:sp>
      <p:sp>
        <p:nvSpPr>
          <p:cNvPr id="12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8.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947960" y="630360"/>
            <a:ext cx="6754680" cy="1541520"/>
          </a:xfrm>
          <a:prstGeom prst="rect">
            <a:avLst/>
          </a:prstGeom>
          <a:noFill/>
          <a:ln>
            <a:noFill/>
          </a:ln>
        </p:spPr>
        <p:txBody>
          <a:bodyPr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Kafka </a:t>
            </a:r>
            <a:endParaRPr b="0" lang="es-ES" sz="3400" spc="-1" strike="noStrike">
              <a:solidFill>
                <a:srgbClr val="000000"/>
              </a:solidFill>
              <a:latin typeface="Arial"/>
            </a:endParaRPr>
          </a:p>
        </p:txBody>
      </p:sp>
      <p:sp>
        <p:nvSpPr>
          <p:cNvPr id="164" name="TextShape 2"/>
          <p:cNvSpPr txBox="1"/>
          <p:nvPr/>
        </p:nvSpPr>
        <p:spPr>
          <a:xfrm>
            <a:off x="2390400" y="3468960"/>
            <a:ext cx="6331320" cy="10105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solidFill>
                <a:srgbClr val="000000"/>
              </a:solidFill>
              <a:latin typeface="Arial"/>
            </a:endParaRPr>
          </a:p>
        </p:txBody>
      </p:sp>
      <p:sp>
        <p:nvSpPr>
          <p:cNvPr id="185"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Google Shape;135;p23" descr=""/>
          <p:cNvPicPr/>
          <p:nvPr/>
        </p:nvPicPr>
        <p:blipFill>
          <a:blip r:embed="rId1"/>
          <a:stretch/>
        </p:blipFill>
        <p:spPr>
          <a:xfrm>
            <a:off x="2032920" y="2993760"/>
            <a:ext cx="4685760" cy="2025720"/>
          </a:xfrm>
          <a:prstGeom prst="rect">
            <a:avLst/>
          </a:prstGeom>
          <a:ln>
            <a:noFill/>
          </a:ln>
        </p:spPr>
      </p:pic>
      <p:sp>
        <p:nvSpPr>
          <p:cNvPr id="18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solidFill>
                <a:srgbClr val="000000"/>
              </a:solidFill>
              <a:latin typeface="Arial"/>
            </a:endParaRPr>
          </a:p>
        </p:txBody>
      </p:sp>
      <p:sp>
        <p:nvSpPr>
          <p:cNvPr id="188" name="CustomShape 2"/>
          <p:cNvSpPr/>
          <p:nvPr/>
        </p:nvSpPr>
        <p:spPr>
          <a:xfrm>
            <a:off x="364320" y="604440"/>
            <a:ext cx="8341560" cy="259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456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solidFill>
                <a:srgbClr val="000000"/>
              </a:solidFill>
              <a:latin typeface="Arial"/>
            </a:endParaRPr>
          </a:p>
        </p:txBody>
      </p:sp>
      <p:sp>
        <p:nvSpPr>
          <p:cNvPr id="190"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Google Shape;148;p25" descr=""/>
          <p:cNvPicPr/>
          <p:nvPr/>
        </p:nvPicPr>
        <p:blipFill>
          <a:blip r:embed="rId1"/>
          <a:stretch/>
        </p:blipFill>
        <p:spPr>
          <a:xfrm>
            <a:off x="5740920" y="3147840"/>
            <a:ext cx="3288960" cy="1646280"/>
          </a:xfrm>
          <a:prstGeom prst="rect">
            <a:avLst/>
          </a:prstGeom>
          <a:ln>
            <a:noFill/>
          </a:ln>
        </p:spPr>
      </p:pic>
      <p:pic>
        <p:nvPicPr>
          <p:cNvPr id="192" name="Google Shape;149;p25" descr=""/>
          <p:cNvPicPr/>
          <p:nvPr/>
        </p:nvPicPr>
        <p:blipFill>
          <a:blip r:embed="rId2"/>
          <a:stretch/>
        </p:blipFill>
        <p:spPr>
          <a:xfrm>
            <a:off x="6024960" y="1960920"/>
            <a:ext cx="2506320" cy="1024560"/>
          </a:xfrm>
          <a:prstGeom prst="rect">
            <a:avLst/>
          </a:prstGeom>
          <a:ln>
            <a:noFill/>
          </a:ln>
        </p:spPr>
      </p:pic>
      <p:sp>
        <p:nvSpPr>
          <p:cNvPr id="19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solidFill>
                <a:srgbClr val="000000"/>
              </a:solidFill>
              <a:latin typeface="Arial"/>
            </a:endParaRPr>
          </a:p>
        </p:txBody>
      </p:sp>
      <p:sp>
        <p:nvSpPr>
          <p:cNvPr id="194" name="CustomShape 2"/>
          <p:cNvSpPr/>
          <p:nvPr/>
        </p:nvSpPr>
        <p:spPr>
          <a:xfrm>
            <a:off x="212040" y="985680"/>
            <a:ext cx="6265080" cy="37220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4 estrategias disponibles: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r>
              <a:rPr b="0" lang="en" sz="1200" spc="-1" strike="noStrike">
                <a:solidFill>
                  <a:srgbClr val="2a3244"/>
                </a:solidFill>
                <a:highlight>
                  <a:srgbClr val="ffffff"/>
                </a:highlight>
                <a:latin typeface="Arial"/>
                <a:ea typeface="Arial"/>
              </a:rPr>
              <a:t>Si los Topics deben ser co-particionados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cooperative-sticky</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sp>
        <p:nvSpPr>
          <p:cNvPr id="196"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7" name="Google Shape;158;p26" descr=""/>
          <p:cNvPicPr/>
          <p:nvPr/>
        </p:nvPicPr>
        <p:blipFill>
          <a:blip r:embed="rId1"/>
          <a:stretch/>
        </p:blipFill>
        <p:spPr>
          <a:xfrm>
            <a:off x="2703240" y="2185200"/>
            <a:ext cx="3561840" cy="1056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199" name="CustomShape 2"/>
          <p:cNvSpPr/>
          <p:nvPr/>
        </p:nvSpPr>
        <p:spPr>
          <a:xfrm>
            <a:off x="364320" y="985680"/>
            <a:ext cx="8433360" cy="403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0" name="Google Shape;165;p27" descr=""/>
          <p:cNvPicPr/>
          <p:nvPr/>
        </p:nvPicPr>
        <p:blipFill>
          <a:blip r:embed="rId1"/>
          <a:stretch/>
        </p:blipFill>
        <p:spPr>
          <a:xfrm>
            <a:off x="541800" y="1958040"/>
            <a:ext cx="8078040" cy="1037880"/>
          </a:xfrm>
          <a:prstGeom prst="rect">
            <a:avLst/>
          </a:prstGeom>
          <a:ln>
            <a:noFill/>
          </a:ln>
        </p:spPr>
      </p:pic>
      <p:pic>
        <p:nvPicPr>
          <p:cNvPr id="201" name="Google Shape;166;p27" descr=""/>
          <p:cNvPicPr/>
          <p:nvPr/>
        </p:nvPicPr>
        <p:blipFill>
          <a:blip r:embed="rId2"/>
          <a:stretch/>
        </p:blipFill>
        <p:spPr>
          <a:xfrm>
            <a:off x="1553760" y="4079880"/>
            <a:ext cx="5962320" cy="552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3" name="CustomShape 2"/>
          <p:cNvSpPr/>
          <p:nvPr/>
        </p:nvSpPr>
        <p:spPr>
          <a:xfrm>
            <a:off x="444600" y="730800"/>
            <a:ext cx="8433360" cy="44218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4" name="Google Shape;173;p28" descr=""/>
          <p:cNvPicPr/>
          <p:nvPr/>
        </p:nvPicPr>
        <p:blipFill>
          <a:blip r:embed="rId1"/>
          <a:stretch/>
        </p:blipFill>
        <p:spPr>
          <a:xfrm>
            <a:off x="1320120" y="2525400"/>
            <a:ext cx="6095520" cy="732960"/>
          </a:xfrm>
          <a:prstGeom prst="rect">
            <a:avLst/>
          </a:prstGeom>
          <a:ln>
            <a:noFill/>
          </a:ln>
        </p:spPr>
      </p:pic>
      <p:pic>
        <p:nvPicPr>
          <p:cNvPr id="205" name="Google Shape;174;p28" descr=""/>
          <p:cNvPicPr/>
          <p:nvPr/>
        </p:nvPicPr>
        <p:blipFill>
          <a:blip r:embed="rId2"/>
          <a:stretch/>
        </p:blipFill>
        <p:spPr>
          <a:xfrm>
            <a:off x="1155960" y="1354680"/>
            <a:ext cx="6524280" cy="495000"/>
          </a:xfrm>
          <a:prstGeom prst="rect">
            <a:avLst/>
          </a:prstGeom>
          <a:ln>
            <a:noFill/>
          </a:ln>
        </p:spPr>
      </p:pic>
      <p:pic>
        <p:nvPicPr>
          <p:cNvPr id="206" name="Google Shape;175;p28" descr=""/>
          <p:cNvPicPr/>
          <p:nvPr/>
        </p:nvPicPr>
        <p:blipFill>
          <a:blip r:embed="rId3"/>
          <a:stretch/>
        </p:blipFill>
        <p:spPr>
          <a:xfrm>
            <a:off x="4829760" y="4386600"/>
            <a:ext cx="4047840" cy="694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180;p29" descr=""/>
          <p:cNvPicPr/>
          <p:nvPr/>
        </p:nvPicPr>
        <p:blipFill>
          <a:blip r:embed="rId1"/>
          <a:stretch/>
        </p:blipFill>
        <p:spPr>
          <a:xfrm>
            <a:off x="7272360" y="0"/>
            <a:ext cx="1838160" cy="2034000"/>
          </a:xfrm>
          <a:prstGeom prst="rect">
            <a:avLst/>
          </a:prstGeom>
          <a:ln>
            <a:noFill/>
          </a:ln>
        </p:spPr>
      </p:pic>
      <p:sp>
        <p:nvSpPr>
          <p:cNvPr id="208" name="CustomShape 1"/>
          <p:cNvSpPr/>
          <p:nvPr/>
        </p:nvSpPr>
        <p:spPr>
          <a:xfrm>
            <a:off x="444600" y="730800"/>
            <a:ext cx="7073640" cy="422244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160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09"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Google Shape;187;p30" descr=""/>
          <p:cNvPicPr/>
          <p:nvPr/>
        </p:nvPicPr>
        <p:blipFill>
          <a:blip r:embed="rId1"/>
          <a:stretch/>
        </p:blipFill>
        <p:spPr>
          <a:xfrm>
            <a:off x="7272360" y="0"/>
            <a:ext cx="1838160" cy="2034000"/>
          </a:xfrm>
          <a:prstGeom prst="rect">
            <a:avLst/>
          </a:prstGeom>
          <a:ln>
            <a:noFill/>
          </a:ln>
        </p:spPr>
      </p:pic>
      <p:sp>
        <p:nvSpPr>
          <p:cNvPr id="211" name="CustomShape 1"/>
          <p:cNvSpPr/>
          <p:nvPr/>
        </p:nvSpPr>
        <p:spPr>
          <a:xfrm>
            <a:off x="444600" y="1568880"/>
            <a:ext cx="7073640" cy="2226240"/>
          </a:xfrm>
          <a:prstGeom prst="rect">
            <a:avLst/>
          </a:prstGeom>
          <a:noFill/>
          <a:ln>
            <a:noFill/>
          </a:ln>
        </p:spPr>
        <p:style>
          <a:lnRef idx="0"/>
          <a:fillRef idx="0"/>
          <a:effectRef idx="0"/>
          <a:fontRef idx="minor"/>
        </p:style>
        <p:txBody>
          <a:bodyPr tIns="91440" bIns="91440">
            <a:spAutoFit/>
          </a:bodyPr>
          <a:p>
            <a:pPr marL="457200" indent="-30456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12"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13" name="CustomShape 3"/>
          <p:cNvSpPr/>
          <p:nvPr/>
        </p:nvSpPr>
        <p:spPr>
          <a:xfrm>
            <a:off x="4604400" y="3361680"/>
            <a:ext cx="699120" cy="34956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solidFill>
                <a:srgbClr val="000000"/>
              </a:solidFill>
              <a:latin typeface="Arial"/>
            </a:endParaRPr>
          </a:p>
        </p:txBody>
      </p:sp>
      <p:graphicFrame>
        <p:nvGraphicFramePr>
          <p:cNvPr id="215" name="Table 2"/>
          <p:cNvGraphicFramePr/>
          <p:nvPr/>
        </p:nvGraphicFramePr>
        <p:xfrm>
          <a:off x="850680" y="687600"/>
          <a:ext cx="7238520" cy="4190760"/>
        </p:xfrm>
        <a:graphic>
          <a:graphicData uri="http://schemas.openxmlformats.org/drawingml/2006/table">
            <a:tbl>
              <a:tblPr/>
              <a:tblGrid>
                <a:gridCol w="3619440"/>
                <a:gridCol w="3619440"/>
              </a:tblGrid>
              <a:tr h="38088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6" name="Google Shape;197;p3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65680" y="1912680"/>
            <a:ext cx="4044960" cy="1317960"/>
          </a:xfrm>
          <a:prstGeom prst="rect">
            <a:avLst/>
          </a:prstGeom>
          <a:noFill/>
          <a:ln>
            <a:noFill/>
          </a:ln>
        </p:spPr>
        <p:txBody>
          <a:bodyPr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solidFill>
                <a:srgbClr val="000000"/>
              </a:solidFill>
              <a:latin typeface="Arial"/>
            </a:endParaRPr>
          </a:p>
        </p:txBody>
      </p:sp>
      <p:sp>
        <p:nvSpPr>
          <p:cNvPr id="166" name="TextShape 2"/>
          <p:cNvSpPr txBox="1"/>
          <p:nvPr/>
        </p:nvSpPr>
        <p:spPr>
          <a:xfrm>
            <a:off x="4939560" y="65520"/>
            <a:ext cx="3836520" cy="4932000"/>
          </a:xfrm>
          <a:prstGeom prst="rect">
            <a:avLst/>
          </a:prstGeom>
          <a:noFill/>
          <a:ln>
            <a:noFill/>
          </a:ln>
        </p:spPr>
        <p:txBody>
          <a:bodyPr tIns="91440" bIns="91440" anchor="ctr">
            <a:noAutofit/>
          </a:bodyPr>
          <a:p>
            <a:pPr marL="457200" indent="-31716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solidFill>
                <a:srgbClr val="000000"/>
              </a:solidFill>
              <a:latin typeface="Arial"/>
            </a:endParaRPr>
          </a:p>
          <a:p>
            <a:pPr marL="457200" indent="-31716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18"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19" name="Google Shape;204;p32" descr=""/>
          <p:cNvPicPr/>
          <p:nvPr/>
        </p:nvPicPr>
        <p:blipFill>
          <a:blip r:embed="rId1"/>
          <a:stretch/>
        </p:blipFill>
        <p:spPr>
          <a:xfrm>
            <a:off x="903240" y="1953720"/>
            <a:ext cx="7414920" cy="1268640"/>
          </a:xfrm>
          <a:prstGeom prst="rect">
            <a:avLst/>
          </a:prstGeom>
          <a:ln>
            <a:noFill/>
          </a:ln>
        </p:spPr>
      </p:pic>
      <p:pic>
        <p:nvPicPr>
          <p:cNvPr id="220" name="Google Shape;205;p32" descr=""/>
          <p:cNvPicPr/>
          <p:nvPr/>
        </p:nvPicPr>
        <p:blipFill>
          <a:blip r:embed="rId2"/>
          <a:stretch/>
        </p:blipFill>
        <p:spPr>
          <a:xfrm>
            <a:off x="1420200" y="4363560"/>
            <a:ext cx="5838480" cy="456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2" name="CustomShape 2"/>
          <p:cNvSpPr/>
          <p:nvPr/>
        </p:nvSpPr>
        <p:spPr>
          <a:xfrm>
            <a:off x="364320" y="985680"/>
            <a:ext cx="8433360" cy="32158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23" name="Google Shape;212;p33" descr=""/>
          <p:cNvPicPr/>
          <p:nvPr/>
        </p:nvPicPr>
        <p:blipFill>
          <a:blip r:embed="rId1"/>
          <a:stretch/>
        </p:blipFill>
        <p:spPr>
          <a:xfrm>
            <a:off x="418680" y="1899000"/>
            <a:ext cx="8232840" cy="620280"/>
          </a:xfrm>
          <a:prstGeom prst="rect">
            <a:avLst/>
          </a:prstGeom>
          <a:ln>
            <a:noFill/>
          </a:ln>
        </p:spPr>
      </p:pic>
      <p:pic>
        <p:nvPicPr>
          <p:cNvPr id="224" name="Google Shape;213;p33" descr=""/>
          <p:cNvPicPr/>
          <p:nvPr/>
        </p:nvPicPr>
        <p:blipFill>
          <a:blip r:embed="rId2"/>
          <a:stretch/>
        </p:blipFill>
        <p:spPr>
          <a:xfrm>
            <a:off x="480960" y="3061440"/>
            <a:ext cx="8170560" cy="616320"/>
          </a:xfrm>
          <a:prstGeom prst="rect">
            <a:avLst/>
          </a:prstGeom>
          <a:ln>
            <a:noFill/>
          </a:ln>
        </p:spPr>
      </p:pic>
      <p:pic>
        <p:nvPicPr>
          <p:cNvPr id="225" name="Google Shape;214;p33" descr=""/>
          <p:cNvPicPr/>
          <p:nvPr/>
        </p:nvPicPr>
        <p:blipFill>
          <a:blip r:embed="rId3"/>
          <a:stretch/>
        </p:blipFill>
        <p:spPr>
          <a:xfrm>
            <a:off x="517320" y="4348440"/>
            <a:ext cx="8134200" cy="592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7" name="CustomShape 2"/>
          <p:cNvSpPr/>
          <p:nvPr/>
        </p:nvSpPr>
        <p:spPr>
          <a:xfrm>
            <a:off x="364320" y="833040"/>
            <a:ext cx="8433360" cy="4149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8" name="Google Shape;221;p34" descr=""/>
          <p:cNvPicPr/>
          <p:nvPr/>
        </p:nvPicPr>
        <p:blipFill>
          <a:blip r:embed="rId1"/>
          <a:stretch/>
        </p:blipFill>
        <p:spPr>
          <a:xfrm>
            <a:off x="2026800" y="1216440"/>
            <a:ext cx="5484240" cy="2189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0" name="CustomShape 2"/>
          <p:cNvSpPr/>
          <p:nvPr/>
        </p:nvSpPr>
        <p:spPr>
          <a:xfrm>
            <a:off x="355320" y="178488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-&gt; comportamiento parecido </a:t>
            </a:r>
            <a:r>
              <a:rPr b="1" i="1" lang="en" sz="1200" spc="-1" strike="noStrike">
                <a:solidFill>
                  <a:srgbClr val="4a4a4a"/>
                </a:solidFill>
                <a:highlight>
                  <a:srgbClr val="ffffff"/>
                </a:highlight>
                <a:latin typeface="Arial"/>
                <a:ea typeface="Arial"/>
              </a:rPr>
              <a:t>at most once</a:t>
            </a:r>
            <a:r>
              <a:rPr b="0" lang="en" sz="1200" spc="-1" strike="noStrike">
                <a:solidFill>
                  <a:srgbClr val="4a4a4a"/>
                </a:solidFill>
                <a:highlight>
                  <a:srgbClr val="ffffff"/>
                </a:highlight>
                <a:latin typeface="Arial"/>
                <a:ea typeface="Arial"/>
              </a:rPr>
              <a:t>  y nuestros datos se perderán si el procesamiento falla.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2" name="CustomShape 2"/>
          <p:cNvSpPr/>
          <p:nvPr/>
        </p:nvSpPr>
        <p:spPr>
          <a:xfrm>
            <a:off x="248400" y="745200"/>
            <a:ext cx="8433360" cy="43822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sincronizados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sincrona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3" name="Google Shape;234;p36" descr=""/>
          <p:cNvPicPr/>
          <p:nvPr/>
        </p:nvPicPr>
        <p:blipFill>
          <a:blip r:embed="rId1"/>
          <a:stretch/>
        </p:blipFill>
        <p:spPr>
          <a:xfrm>
            <a:off x="633240" y="2796480"/>
            <a:ext cx="8048160" cy="9226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5" name="CustomShape 2"/>
          <p:cNvSpPr/>
          <p:nvPr/>
        </p:nvSpPr>
        <p:spPr>
          <a:xfrm>
            <a:off x="248400" y="74520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6" name="Google Shape;241;p37" descr=""/>
          <p:cNvPicPr/>
          <p:nvPr/>
        </p:nvPicPr>
        <p:blipFill>
          <a:blip r:embed="rId1"/>
          <a:stretch/>
        </p:blipFill>
        <p:spPr>
          <a:xfrm>
            <a:off x="1071000" y="1643760"/>
            <a:ext cx="7211880" cy="1007640"/>
          </a:xfrm>
          <a:prstGeom prst="rect">
            <a:avLst/>
          </a:prstGeom>
          <a:ln>
            <a:noFill/>
          </a:ln>
        </p:spPr>
      </p:pic>
      <p:pic>
        <p:nvPicPr>
          <p:cNvPr id="237" name="Google Shape;242;p37" descr=""/>
          <p:cNvPicPr/>
          <p:nvPr/>
        </p:nvPicPr>
        <p:blipFill>
          <a:blip r:embed="rId2"/>
          <a:stretch/>
        </p:blipFill>
        <p:spPr>
          <a:xfrm>
            <a:off x="3628080" y="3053520"/>
            <a:ext cx="2738520" cy="2060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9" name="CustomShape 2"/>
          <p:cNvSpPr/>
          <p:nvPr/>
        </p:nvSpPr>
        <p:spPr>
          <a:xfrm>
            <a:off x="248400" y="745200"/>
            <a:ext cx="8433360" cy="384336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456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40" name="Google Shape;249;p38" descr=""/>
          <p:cNvPicPr/>
          <p:nvPr/>
        </p:nvPicPr>
        <p:blipFill>
          <a:blip r:embed="rId1"/>
          <a:stretch/>
        </p:blipFill>
        <p:spPr>
          <a:xfrm>
            <a:off x="648360" y="2177640"/>
            <a:ext cx="7423920" cy="1151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2" name="CustomShape 2"/>
          <p:cNvSpPr/>
          <p:nvPr/>
        </p:nvSpPr>
        <p:spPr>
          <a:xfrm>
            <a:off x="248400" y="745200"/>
            <a:ext cx="8433360" cy="113760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43" name="Google Shape;256;p39" descr=""/>
          <p:cNvPicPr/>
          <p:nvPr/>
        </p:nvPicPr>
        <p:blipFill>
          <a:blip r:embed="rId1"/>
          <a:stretch/>
        </p:blipFill>
        <p:spPr>
          <a:xfrm>
            <a:off x="776160" y="1983240"/>
            <a:ext cx="7377480" cy="23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5" name="CustomShape 2"/>
          <p:cNvSpPr/>
          <p:nvPr/>
        </p:nvSpPr>
        <p:spPr>
          <a:xfrm>
            <a:off x="435240" y="969120"/>
            <a:ext cx="8433360" cy="204876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Topics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utiliza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p:txBody>
      </p:sp>
      <p:pic>
        <p:nvPicPr>
          <p:cNvPr id="246" name="Google Shape;263;p40" descr=""/>
          <p:cNvPicPr/>
          <p:nvPr/>
        </p:nvPicPr>
        <p:blipFill>
          <a:blip r:embed="rId1"/>
          <a:stretch/>
        </p:blipFill>
        <p:spPr>
          <a:xfrm>
            <a:off x="689760" y="3032280"/>
            <a:ext cx="7924320" cy="1133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solidFill>
                <a:srgbClr val="000000"/>
              </a:solidFill>
              <a:latin typeface="Arial"/>
            </a:endParaRPr>
          </a:p>
        </p:txBody>
      </p:sp>
      <p:graphicFrame>
        <p:nvGraphicFramePr>
          <p:cNvPr id="248"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Lista de brokers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49" name="Google Shape;270;p4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solidFill>
                <a:srgbClr val="000000"/>
              </a:solidFill>
              <a:latin typeface="Arial"/>
            </a:endParaRPr>
          </a:p>
        </p:txBody>
      </p:sp>
      <p:sp>
        <p:nvSpPr>
          <p:cNvPr id="168" name="CustomShape 2"/>
          <p:cNvSpPr/>
          <p:nvPr/>
        </p:nvSpPr>
        <p:spPr>
          <a:xfrm>
            <a:off x="401040" y="1176120"/>
            <a:ext cx="4170600" cy="382140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456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9" name="Google Shape;86;p15" descr=""/>
          <p:cNvPicPr/>
          <p:nvPr/>
        </p:nvPicPr>
        <p:blipFill>
          <a:blip r:embed="rId1"/>
          <a:stretch/>
        </p:blipFill>
        <p:spPr>
          <a:xfrm>
            <a:off x="4608000" y="1284840"/>
            <a:ext cx="4266720" cy="2800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pic>
        <p:nvPicPr>
          <p:cNvPr id="251" name="Google Shape;276;p42"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sp>
        <p:nvSpPr>
          <p:cNvPr id="253" name="CustomShape 2"/>
          <p:cNvSpPr/>
          <p:nvPr/>
        </p:nvSpPr>
        <p:spPr>
          <a:xfrm>
            <a:off x="364320" y="985680"/>
            <a:ext cx="8433360" cy="278892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4" name="Google Shape;283;p43" descr=""/>
          <p:cNvPicPr/>
          <p:nvPr/>
        </p:nvPicPr>
        <p:blipFill>
          <a:blip r:embed="rId1"/>
          <a:stretch/>
        </p:blipFill>
        <p:spPr>
          <a:xfrm>
            <a:off x="1886400" y="2005560"/>
            <a:ext cx="4695480" cy="8568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56"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7" name="Google Shape;290;p44" descr=""/>
          <p:cNvPicPr/>
          <p:nvPr/>
        </p:nvPicPr>
        <p:blipFill>
          <a:blip r:embed="rId1"/>
          <a:stretch/>
        </p:blipFill>
        <p:spPr>
          <a:xfrm>
            <a:off x="4982760" y="2233800"/>
            <a:ext cx="3714480" cy="16664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8" name="Google Shape;295;p45" descr=""/>
          <p:cNvPicPr/>
          <p:nvPr/>
        </p:nvPicPr>
        <p:blipFill>
          <a:blip r:embed="rId1"/>
          <a:stretch/>
        </p:blipFill>
        <p:spPr>
          <a:xfrm>
            <a:off x="4254840" y="1983240"/>
            <a:ext cx="4793760" cy="3160080"/>
          </a:xfrm>
          <a:prstGeom prst="rect">
            <a:avLst/>
          </a:prstGeom>
          <a:ln>
            <a:noFill/>
          </a:ln>
        </p:spPr>
      </p:pic>
      <p:sp>
        <p:nvSpPr>
          <p:cNvPr id="25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0" name="CustomShape 2"/>
          <p:cNvSpPr/>
          <p:nvPr/>
        </p:nvSpPr>
        <p:spPr>
          <a:xfrm>
            <a:off x="364320" y="985680"/>
            <a:ext cx="8433360" cy="2757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61" name="CustomShape 3"/>
          <p:cNvSpPr/>
          <p:nvPr/>
        </p:nvSpPr>
        <p:spPr>
          <a:xfrm>
            <a:off x="2986920" y="2775600"/>
            <a:ext cx="2229120" cy="5025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62" name="CustomShape 4"/>
          <p:cNvSpPr/>
          <p:nvPr/>
        </p:nvSpPr>
        <p:spPr>
          <a:xfrm>
            <a:off x="2477160" y="3220200"/>
            <a:ext cx="2556720" cy="42948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4" name="CustomShape 2"/>
          <p:cNvSpPr/>
          <p:nvPr/>
        </p:nvSpPr>
        <p:spPr>
          <a:xfrm>
            <a:off x="364320" y="985680"/>
            <a:ext cx="8433360" cy="922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5" name="Google Shape;306;p46" descr=""/>
          <p:cNvPicPr/>
          <p:nvPr/>
        </p:nvPicPr>
        <p:blipFill>
          <a:blip r:embed="rId1"/>
          <a:stretch/>
        </p:blipFill>
        <p:spPr>
          <a:xfrm>
            <a:off x="1182960" y="1883880"/>
            <a:ext cx="7257600" cy="2715480"/>
          </a:xfrm>
          <a:prstGeom prst="rect">
            <a:avLst/>
          </a:prstGeom>
          <a:ln>
            <a:noFill/>
          </a:ln>
        </p:spPr>
      </p:pic>
      <p:sp>
        <p:nvSpPr>
          <p:cNvPr id="266" name="CustomShape 3"/>
          <p:cNvSpPr/>
          <p:nvPr/>
        </p:nvSpPr>
        <p:spPr>
          <a:xfrm>
            <a:off x="3344040" y="1442520"/>
            <a:ext cx="3481920" cy="191592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68" name="CustomShape 2"/>
          <p:cNvSpPr/>
          <p:nvPr/>
        </p:nvSpPr>
        <p:spPr>
          <a:xfrm>
            <a:off x="364320" y="604440"/>
            <a:ext cx="8433360" cy="2617200"/>
          </a:xfrm>
          <a:prstGeom prst="rect">
            <a:avLst/>
          </a:prstGeom>
          <a:noFill/>
          <a:ln>
            <a:noFill/>
          </a:ln>
        </p:spPr>
        <p:style>
          <a:lnRef idx="0"/>
          <a:fillRef idx="0"/>
          <a:effectRef idx="0"/>
          <a:fontRef idx="minor"/>
        </p:style>
        <p:txBody>
          <a:bodyPr tIns="91440" bIns="91440">
            <a:spAutoFit/>
          </a:bodyPr>
          <a:p>
            <a:pPr marL="457200" indent="-29808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69" name="Google Shape;314;p47" descr=""/>
          <p:cNvPicPr/>
          <p:nvPr/>
        </p:nvPicPr>
        <p:blipFill>
          <a:blip r:embed="rId1"/>
          <a:stretch/>
        </p:blipFill>
        <p:spPr>
          <a:xfrm>
            <a:off x="1631880" y="3097080"/>
            <a:ext cx="7352640" cy="20314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1" name="CustomShape 2"/>
          <p:cNvSpPr/>
          <p:nvPr/>
        </p:nvSpPr>
        <p:spPr>
          <a:xfrm>
            <a:off x="364320" y="833040"/>
            <a:ext cx="8433360" cy="3888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72" name="Google Shape;321;p48" descr=""/>
          <p:cNvPicPr/>
          <p:nvPr/>
        </p:nvPicPr>
        <p:blipFill>
          <a:blip r:embed="rId1"/>
          <a:stretch/>
        </p:blipFill>
        <p:spPr>
          <a:xfrm>
            <a:off x="5274720" y="1551960"/>
            <a:ext cx="3642120" cy="35186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4" name="CustomShape 2"/>
          <p:cNvSpPr/>
          <p:nvPr/>
        </p:nvSpPr>
        <p:spPr>
          <a:xfrm>
            <a:off x="364320" y="909360"/>
            <a:ext cx="8433360" cy="11156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ConsumerFactory</a:t>
            </a:r>
            <a:r>
              <a:rPr b="0" lang="en" sz="1200" spc="-1" strike="noStrike">
                <a:solidFill>
                  <a:srgbClr val="232323"/>
                </a:solidFill>
                <a:highlight>
                  <a:srgbClr val="ffffff"/>
                </a:highlight>
                <a:latin typeface="Lato"/>
                <a:ea typeface="Lato"/>
              </a:rPr>
              <a:t> para ser utilizado por </a:t>
            </a:r>
            <a:r>
              <a:rPr b="1" lang="en" sz="1200" spc="-1" strike="noStrike">
                <a:solidFill>
                  <a:srgbClr val="232323"/>
                </a:solidFill>
                <a:highlight>
                  <a:srgbClr val="ffffff"/>
                </a:highlight>
                <a:latin typeface="Lato"/>
                <a:ea typeface="Lato"/>
              </a:rPr>
              <a:t>KafkaListenerContainerFactory</a:t>
            </a:r>
            <a:endParaRPr b="0" lang="es-ES" sz="1200" spc="-1" strike="noStrike">
              <a:latin typeface="Arial"/>
            </a:endParaRPr>
          </a:p>
          <a:p>
            <a:pPr lvl="1" marL="914400" indent="-304560">
              <a:lnSpc>
                <a:spcPct val="128000"/>
              </a:lnSpc>
              <a:buClr>
                <a:srgbClr val="232323"/>
              </a:buClr>
              <a:buFont typeface="Lato"/>
              <a:buChar char="○"/>
            </a:pPr>
            <a:r>
              <a:rPr b="0" lang="en" sz="1200" spc="-1" strike="noStrike">
                <a:solidFill>
                  <a:srgbClr val="232323"/>
                </a:solidFill>
                <a:highlight>
                  <a:srgbClr val="ffffff"/>
                </a:highlight>
                <a:latin typeface="Lato"/>
                <a:ea typeface="Lato"/>
              </a:rPr>
              <a:t>Cree el </a:t>
            </a:r>
            <a:r>
              <a:rPr b="1" lang="en" sz="1200" spc="-1" strike="noStrike">
                <a:solidFill>
                  <a:srgbClr val="232323"/>
                </a:solidFill>
                <a:highlight>
                  <a:srgbClr val="ffffff"/>
                </a:highlight>
                <a:latin typeface="Lato"/>
                <a:ea typeface="Lato"/>
              </a:rPr>
              <a:t>KafkaListenerContainerFactory</a:t>
            </a:r>
            <a:r>
              <a:rPr b="0" lang="en" sz="1200" spc="-1" strike="noStrike">
                <a:solidFill>
                  <a:srgbClr val="232323"/>
                </a:solidFill>
                <a:highlight>
                  <a:srgbClr val="ffffff"/>
                </a:highlight>
                <a:latin typeface="Lato"/>
                <a:ea typeface="Lato"/>
              </a:rPr>
              <a:t> para ser utilizado por el método de consumo del </a:t>
            </a:r>
            <a:r>
              <a:rPr b="1" lang="en" sz="1200" spc="-1" strike="noStrike">
                <a:solidFill>
                  <a:srgbClr val="232323"/>
                </a:solidFill>
                <a:highlight>
                  <a:srgbClr val="ffffff"/>
                </a:highlight>
                <a:latin typeface="Lato"/>
                <a:ea typeface="Lato"/>
              </a:rPr>
              <a:t>KafkaConsumer</a:t>
            </a:r>
            <a:endParaRPr b="0" lang="es-ES" sz="1200" spc="-1" strike="noStrike">
              <a:latin typeface="Arial"/>
            </a:endParaRPr>
          </a:p>
        </p:txBody>
      </p:sp>
      <p:pic>
        <p:nvPicPr>
          <p:cNvPr id="275" name="Google Shape;328;p49" descr=""/>
          <p:cNvPicPr/>
          <p:nvPr/>
        </p:nvPicPr>
        <p:blipFill>
          <a:blip r:embed="rId1"/>
          <a:stretch/>
        </p:blipFill>
        <p:spPr>
          <a:xfrm>
            <a:off x="4628160" y="1908720"/>
            <a:ext cx="4233240" cy="30236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7" name="CustomShape 2"/>
          <p:cNvSpPr/>
          <p:nvPr/>
        </p:nvSpPr>
        <p:spPr>
          <a:xfrm>
            <a:off x="364320" y="985680"/>
            <a:ext cx="8433360" cy="26110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456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84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8" name="Google Shape;335;p50" descr=""/>
          <p:cNvPicPr/>
          <p:nvPr/>
        </p:nvPicPr>
        <p:blipFill>
          <a:blip r:embed="rId1"/>
          <a:stretch/>
        </p:blipFill>
        <p:spPr>
          <a:xfrm>
            <a:off x="4631400" y="2768400"/>
            <a:ext cx="4310640" cy="22294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pic>
        <p:nvPicPr>
          <p:cNvPr id="280" name="Google Shape;341;p51"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solidFill>
                <a:srgbClr val="000000"/>
              </a:solidFill>
              <a:latin typeface="Arial"/>
            </a:endParaRPr>
          </a:p>
        </p:txBody>
      </p:sp>
      <p:sp>
        <p:nvSpPr>
          <p:cNvPr id="171" name="CustomShape 2"/>
          <p:cNvSpPr/>
          <p:nvPr/>
        </p:nvSpPr>
        <p:spPr>
          <a:xfrm>
            <a:off x="401040" y="1176120"/>
            <a:ext cx="4203000" cy="379512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72" name="CustomShape 3"/>
          <p:cNvSpPr/>
          <p:nvPr/>
        </p:nvSpPr>
        <p:spPr>
          <a:xfrm>
            <a:off x="4721040" y="1613160"/>
            <a:ext cx="4232520" cy="23594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solidFill>
                <a:srgbClr val="000000"/>
              </a:solidFill>
              <a:latin typeface="Arial"/>
            </a:endParaRPr>
          </a:p>
        </p:txBody>
      </p:sp>
      <p:sp>
        <p:nvSpPr>
          <p:cNvPr id="282" name="CustomShape 2"/>
          <p:cNvSpPr/>
          <p:nvPr/>
        </p:nvSpPr>
        <p:spPr>
          <a:xfrm>
            <a:off x="318240" y="934560"/>
            <a:ext cx="8433360" cy="408060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                                                                                                                                                    </a:t>
            </a:r>
            <a:r>
              <a:rPr b="1" i="1" lang="en" sz="1200" spc="-1" strike="noStrike">
                <a:solidFill>
                  <a:srgbClr val="000000"/>
                </a:solidFill>
                <a:highlight>
                  <a:srgbClr val="f8f9fa"/>
                </a:highlight>
                <a:latin typeface="Lato"/>
                <a:ea typeface="Lato"/>
              </a:rPr>
              <a:t>Mismo group-id</a:t>
            </a:r>
            <a:endParaRPr b="0" lang="es-ES" sz="12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KafkaProducerConfig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KafkaProducer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a:t>
            </a:r>
            <a:r>
              <a:rPr b="1" lang="en" sz="1000" spc="-1" strike="noStrike">
                <a:solidFill>
                  <a:srgbClr val="202124"/>
                </a:solidFill>
                <a:highlight>
                  <a:srgbClr val="f8f9fa"/>
                </a:highlight>
                <a:latin typeface="Arial"/>
                <a:ea typeface="Arial"/>
              </a:rPr>
              <a:t>Topic</a:t>
            </a:r>
            <a:r>
              <a:rPr b="0" lang="en" sz="1000" spc="-1" strike="noStrike">
                <a:solidFill>
                  <a:srgbClr val="202124"/>
                </a:solidFill>
                <a:highlight>
                  <a:srgbClr val="f8f9fa"/>
                </a:highlight>
                <a:latin typeface="Arial"/>
                <a:ea typeface="Arial"/>
              </a:rPr>
              <a:t>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con 2 particiones 1 réplica</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0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1600">
              <a:lnSpc>
                <a:spcPct val="128000"/>
              </a:lnSpc>
              <a:buClr>
                <a:srgbClr val="202124"/>
              </a:buClr>
              <a:buFont typeface="Arial"/>
              <a:buChar char="○"/>
            </a:pPr>
            <a:r>
              <a:rPr b="1" lang="en" sz="1000" spc="-1" strike="noStrike">
                <a:solidFill>
                  <a:srgbClr val="202124"/>
                </a:solidFill>
                <a:highlight>
                  <a:srgbClr val="f8f9fa"/>
                </a:highlight>
                <a:latin typeface="Arial"/>
                <a:ea typeface="Arial"/>
              </a:rPr>
              <a:t>Config</a:t>
            </a:r>
            <a:r>
              <a:rPr b="0" lang="en" sz="1000" spc="-1" strike="noStrike">
                <a:solidFill>
                  <a:srgbClr val="202124"/>
                </a:solidFill>
                <a:highlight>
                  <a:srgbClr val="f8f9fa"/>
                </a:highlight>
                <a:latin typeface="Arial"/>
                <a:ea typeface="Arial"/>
              </a:rPr>
              <a:t>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a:t>
            </a:r>
            <a:r>
              <a:rPr b="1" lang="en" sz="1000" spc="-1" strike="noStrike">
                <a:solidFill>
                  <a:srgbClr val="202124"/>
                </a:solidFill>
                <a:highlight>
                  <a:srgbClr val="f8f9fa"/>
                </a:highlight>
                <a:latin typeface="Arial"/>
                <a:ea typeface="Arial"/>
              </a:rPr>
              <a:t>KafkaConsumerConfig</a:t>
            </a:r>
            <a:r>
              <a:rPr b="0" lang="en" sz="1000" spc="-1" strike="noStrike">
                <a:solidFill>
                  <a:srgbClr val="202124"/>
                </a:solidFill>
                <a:highlight>
                  <a:srgbClr val="f8f9fa"/>
                </a:highlight>
                <a:latin typeface="Arial"/>
                <a:ea typeface="Arial"/>
              </a:rPr>
              <a:t> y </a:t>
            </a:r>
            <a:r>
              <a:rPr b="1" lang="en" sz="1000" spc="-1" strike="noStrike">
                <a:solidFill>
                  <a:srgbClr val="202124"/>
                </a:solidFill>
                <a:highlight>
                  <a:srgbClr val="f8f9fa"/>
                </a:highlight>
                <a:latin typeface="Arial"/>
                <a:ea typeface="Arial"/>
              </a:rPr>
              <a:t>KafkaConsumer</a:t>
            </a:r>
            <a:r>
              <a:rPr b="0" lang="en" sz="1000" spc="-1" strike="noStrike">
                <a:solidFill>
                  <a:srgbClr val="202124"/>
                </a:solidFill>
                <a:highlight>
                  <a:srgbClr val="f8f9fa"/>
                </a:highlight>
                <a:latin typeface="Arial"/>
                <a:ea typeface="Arial"/>
              </a:rPr>
              <a:t>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p:txBody>
      </p:sp>
      <p:pic>
        <p:nvPicPr>
          <p:cNvPr id="283" name="Google Shape;348;p52" descr=""/>
          <p:cNvPicPr/>
          <p:nvPr/>
        </p:nvPicPr>
        <p:blipFill>
          <a:blip r:embed="rId2"/>
          <a:stretch/>
        </p:blipFill>
        <p:spPr>
          <a:xfrm>
            <a:off x="4510080" y="2571840"/>
            <a:ext cx="4538520" cy="2523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solidFill>
                <a:srgbClr val="000000"/>
              </a:solidFill>
              <a:latin typeface="Arial"/>
            </a:endParaRPr>
          </a:p>
        </p:txBody>
      </p:sp>
      <p:sp>
        <p:nvSpPr>
          <p:cNvPr id="285"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406440" y="1806840"/>
            <a:ext cx="8296560" cy="1541520"/>
          </a:xfrm>
          <a:prstGeom prst="rect">
            <a:avLst/>
          </a:prstGeom>
          <a:noFill/>
          <a:ln>
            <a:noFill/>
          </a:ln>
        </p:spPr>
        <p:txBody>
          <a:bodyPr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solidFill>
                <a:srgbClr val="000000"/>
              </a:solidFill>
              <a:latin typeface="Arial"/>
            </a:endParaRPr>
          </a:p>
        </p:txBody>
      </p:sp>
      <p:sp>
        <p:nvSpPr>
          <p:cNvPr id="174" name="CustomShape 2"/>
          <p:cNvSpPr/>
          <p:nvPr/>
        </p:nvSpPr>
        <p:spPr>
          <a:xfrm>
            <a:off x="401040" y="1176120"/>
            <a:ext cx="8341560" cy="345276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solidFill>
                <a:srgbClr val="000000"/>
              </a:solidFill>
              <a:latin typeface="Arial"/>
            </a:endParaRPr>
          </a:p>
        </p:txBody>
      </p:sp>
      <p:sp>
        <p:nvSpPr>
          <p:cNvPr id="176" name="CustomShape 2"/>
          <p:cNvSpPr/>
          <p:nvPr/>
        </p:nvSpPr>
        <p:spPr>
          <a:xfrm>
            <a:off x="364320" y="1061640"/>
            <a:ext cx="8341560" cy="391248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lectura o escritura</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solidFill>
                <a:srgbClr val="000000"/>
              </a:solidFill>
              <a:latin typeface="Arial"/>
            </a:endParaRPr>
          </a:p>
        </p:txBody>
      </p:sp>
      <p:sp>
        <p:nvSpPr>
          <p:cNvPr id="178" name="CustomShape 2"/>
          <p:cNvSpPr/>
          <p:nvPr/>
        </p:nvSpPr>
        <p:spPr>
          <a:xfrm>
            <a:off x="364320" y="1061640"/>
            <a:ext cx="8341560" cy="36576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383838"/>
                </a:solidFill>
                <a:highlight>
                  <a:srgbClr val="ffffff"/>
                </a:highlight>
                <a:latin typeface="Arial"/>
                <a:ea typeface="Arial"/>
              </a:rPr>
              <a:t>Como se mencionaba en la anterior diapositiva, los tópicos de Kafka se dividen en particiones que se reparten a lo largo de los distintos nodos que forman el clusters. La lógica empleada por defecto para determinar el destino de los datos es la siguiente:</a:t>
            </a:r>
            <a:endParaRPr b="0" lang="es-ES" sz="1200" spc="-1" strike="noStrike">
              <a:latin typeface="Arial"/>
            </a:endParaRPr>
          </a:p>
          <a:p>
            <a:pPr lvl="1" marL="914400" indent="-30456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Si el mensaje enviado contiene una clave, se aplica el algoritmo de hashing </a:t>
            </a:r>
            <a:r>
              <a:rPr b="1" lang="en" sz="1200" spc="-1" strike="noStrike">
                <a:solidFill>
                  <a:srgbClr val="383838"/>
                </a:solidFill>
                <a:highlight>
                  <a:srgbClr val="ffffff"/>
                </a:highlight>
                <a:latin typeface="Arial"/>
                <a:ea typeface="Arial"/>
              </a:rPr>
              <a:t>mumur2</a:t>
            </a:r>
            <a:r>
              <a:rPr b="0" lang="en" sz="1200" spc="-1" strike="noStrike">
                <a:solidFill>
                  <a:srgbClr val="383838"/>
                </a:solidFill>
                <a:highlight>
                  <a:srgbClr val="ffffff"/>
                </a:highlight>
                <a:latin typeface="Arial"/>
                <a:ea typeface="Arial"/>
              </a:rPr>
              <a:t> de 32 bits sobre la misma y se divide entre el número de particiones del tópico. De esta forma se garantiza que todos los mensajes con la misma clave (no vacía), se envían a la misma partición por orden de llegada.</a:t>
            </a:r>
            <a:endParaRPr b="0" lang="es-ES" sz="1200" spc="-1" strike="noStrike">
              <a:latin typeface="Arial"/>
            </a:endParaRPr>
          </a:p>
          <a:p>
            <a:pPr lvl="1" marL="914400" indent="-304560">
              <a:lnSpc>
                <a:spcPct val="115000"/>
              </a:lnSpc>
              <a:buClr>
                <a:srgbClr val="383838"/>
              </a:buClr>
              <a:buFont typeface="Arial"/>
              <a:buChar char="○"/>
            </a:pPr>
            <a:r>
              <a:rPr b="0" lang="en" sz="1200" spc="-1" strike="noStrike">
                <a:solidFill>
                  <a:srgbClr val="383838"/>
                </a:solidFill>
                <a:highlight>
                  <a:srgbClr val="ffffff"/>
                </a:highlight>
                <a:latin typeface="Arial"/>
                <a:ea typeface="Arial"/>
              </a:rPr>
              <a:t>Por el contrario, si el mensaje enviado no contiene una clave, se aplica un algoritmo round robin para determinar su ubicación.</a:t>
            </a:r>
            <a:endParaRPr b="0" lang="es-ES" sz="1200" spc="-1" strike="noStrike">
              <a:latin typeface="Arial"/>
            </a:endParaRPr>
          </a:p>
          <a:p>
            <a:pPr>
              <a:lnSpc>
                <a:spcPct val="128000"/>
              </a:lnSpc>
              <a:spcBef>
                <a:spcPts val="4399"/>
              </a:spcBef>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p:txBody>
      </p:sp>
      <p:pic>
        <p:nvPicPr>
          <p:cNvPr id="179" name="Google Shape;112;p19" descr=""/>
          <p:cNvPicPr/>
          <p:nvPr/>
        </p:nvPicPr>
        <p:blipFill>
          <a:blip r:embed="rId1"/>
          <a:stretch/>
        </p:blipFill>
        <p:spPr>
          <a:xfrm>
            <a:off x="3504240" y="2836800"/>
            <a:ext cx="3744720" cy="1431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solidFill>
                <a:srgbClr val="000000"/>
              </a:solidFill>
              <a:latin typeface="Arial"/>
            </a:endParaRPr>
          </a:p>
        </p:txBody>
      </p:sp>
      <p:sp>
        <p:nvSpPr>
          <p:cNvPr id="181" name="CustomShape 2"/>
          <p:cNvSpPr/>
          <p:nvPr/>
        </p:nvSpPr>
        <p:spPr>
          <a:xfrm>
            <a:off x="364320" y="1061640"/>
            <a:ext cx="8341560" cy="30222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solidFill>
                <a:srgbClr val="000000"/>
              </a:solidFill>
              <a:latin typeface="Arial"/>
            </a:endParaRPr>
          </a:p>
        </p:txBody>
      </p:sp>
      <p:sp>
        <p:nvSpPr>
          <p:cNvPr id="183" name="CustomShape 2"/>
          <p:cNvSpPr/>
          <p:nvPr/>
        </p:nvSpPr>
        <p:spPr>
          <a:xfrm>
            <a:off x="364320" y="1061640"/>
            <a:ext cx="8341560" cy="3451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456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2021-12-17T10:25:41Z</dcterms:modified>
  <cp:revision>1</cp:revision>
  <dc:subject/>
  <dc:title/>
</cp:coreProperties>
</file>