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0.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9.png" ContentType="image/png"/>
  <Override PartName="/ppt/media/image30.png" ContentType="image/png"/>
  <Override PartName="/ppt/media/image28.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3200" spc="-1" strike="noStrike">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3200" spc="-1" strike="noStrike">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3200" spc="-1" strike="noStrike">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3200" spc="-1" strike="noStrike">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3200" spc="-1" strike="noStrike">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3200" spc="-1" strike="noStrike">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3200" spc="-1" strike="noStrike">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3200" spc="-1" strike="noStrike">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3200" spc="-1" strike="noStrike">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3200" spc="-1" strike="noStrike">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3200" spc="-1" strike="noStrike">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3200" spc="-1" strike="noStrike">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8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86"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88"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93"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94"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
        <p:nvSpPr>
          <p:cNvPr id="95"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97"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99"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0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0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03"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05"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3200" spc="-1" strike="noStrike">
              <a:latin typeface="Arial"/>
            </a:endParaRPr>
          </a:p>
        </p:txBody>
      </p:sp>
      <p:sp>
        <p:nvSpPr>
          <p:cNvPr id="106"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10"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
        <p:nvSpPr>
          <p:cNvPr id="111"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13"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3200" spc="-1" strike="noStrike">
              <a:latin typeface="Arial"/>
            </a:endParaRPr>
          </a:p>
        </p:txBody>
      </p:sp>
      <p:sp>
        <p:nvSpPr>
          <p:cNvPr id="114"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3200" spc="-1" strike="noStrike">
              <a:latin typeface="Arial"/>
            </a:endParaRPr>
          </a:p>
        </p:txBody>
      </p:sp>
      <p:sp>
        <p:nvSpPr>
          <p:cNvPr id="115"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3200" spc="-1" strike="noStrike">
              <a:latin typeface="Arial"/>
            </a:endParaRPr>
          </a:p>
        </p:txBody>
      </p:sp>
      <p:sp>
        <p:nvSpPr>
          <p:cNvPr id="116"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3200" spc="-1" strike="noStrike">
              <a:latin typeface="Arial"/>
            </a:endParaRPr>
          </a:p>
        </p:txBody>
      </p:sp>
      <p:sp>
        <p:nvSpPr>
          <p:cNvPr id="117"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3200" spc="-1" strike="noStrike">
              <a:latin typeface="Arial"/>
            </a:endParaRPr>
          </a:p>
        </p:txBody>
      </p:sp>
      <p:sp>
        <p:nvSpPr>
          <p:cNvPr id="118"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2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26"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28"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129"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33"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34"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
        <p:nvSpPr>
          <p:cNvPr id="135"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13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39"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43"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45"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3200" spc="-1" strike="noStrike">
              <a:latin typeface="Arial"/>
            </a:endParaRPr>
          </a:p>
        </p:txBody>
      </p:sp>
      <p:sp>
        <p:nvSpPr>
          <p:cNvPr id="146"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48"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4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150"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
        <p:nvSpPr>
          <p:cNvPr id="151"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53"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3200" spc="-1" strike="noStrike">
              <a:latin typeface="Arial"/>
            </a:endParaRPr>
          </a:p>
        </p:txBody>
      </p:sp>
      <p:sp>
        <p:nvSpPr>
          <p:cNvPr id="154"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3200" spc="-1" strike="noStrike">
              <a:latin typeface="Arial"/>
            </a:endParaRPr>
          </a:p>
        </p:txBody>
      </p:sp>
      <p:sp>
        <p:nvSpPr>
          <p:cNvPr id="155"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3200" spc="-1" strike="noStrike">
              <a:latin typeface="Arial"/>
            </a:endParaRPr>
          </a:p>
        </p:txBody>
      </p:sp>
      <p:sp>
        <p:nvSpPr>
          <p:cNvPr id="156"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3200" spc="-1" strike="noStrike">
              <a:latin typeface="Arial"/>
            </a:endParaRPr>
          </a:p>
        </p:txBody>
      </p:sp>
      <p:sp>
        <p:nvSpPr>
          <p:cNvPr id="157"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3200" spc="-1" strike="noStrike">
              <a:latin typeface="Arial"/>
            </a:endParaRPr>
          </a:p>
        </p:txBody>
      </p:sp>
      <p:sp>
        <p:nvSpPr>
          <p:cNvPr id="158"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3200" spc="-1" strike="noStrike">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3200" spc="-1" strike="noStrike">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s-ES" sz="4400" spc="-1" strike="noStrike">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3200" spc="-1" strike="noStrike">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3200" spc="-1" strike="noStrike">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0" name="CustomShape 1"/>
          <p:cNvSpPr/>
          <p:nvPr/>
        </p:nvSpPr>
        <p:spPr>
          <a:xfrm>
            <a:off x="2477880" y="415800"/>
            <a:ext cx="624312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 name="CustomShape 2"/>
          <p:cNvSpPr/>
          <p:nvPr/>
        </p:nvSpPr>
        <p:spPr>
          <a:xfrm>
            <a:off x="2477880" y="4740120"/>
            <a:ext cx="624312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2" name="CustomShape 3"/>
          <p:cNvSpPr/>
          <p:nvPr/>
        </p:nvSpPr>
        <p:spPr>
          <a:xfrm>
            <a:off x="425160" y="415800"/>
            <a:ext cx="18216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3" name="PlaceHolder 4"/>
          <p:cNvSpPr>
            <a:spLocks noGrp="1"/>
          </p:cNvSpPr>
          <p:nvPr>
            <p:ph type="title"/>
          </p:nvPr>
        </p:nvSpPr>
        <p:spPr>
          <a:xfrm>
            <a:off x="457200" y="205200"/>
            <a:ext cx="8228880" cy="858240"/>
          </a:xfrm>
          <a:prstGeom prst="rect">
            <a:avLst/>
          </a:prstGeom>
        </p:spPr>
        <p:txBody>
          <a:bodyPr lIns="0" rIns="0" tIns="0" bIns="0" anchor="ctr">
            <a:noAutofit/>
          </a:bodyPr>
          <a:p>
            <a:r>
              <a:rPr b="0" lang="es-ES" sz="1800" spc="-1" strike="noStrike">
                <a:latin typeface="Arial"/>
              </a:rPr>
              <a:t>Pulse para editar el formato del texto de título</a:t>
            </a:r>
            <a:endParaRPr b="0" lang="es-ES" sz="1800" spc="-1" strike="noStrike">
              <a:latin typeface="Arial"/>
            </a:endParaRPr>
          </a:p>
        </p:txBody>
      </p:sp>
      <p:sp>
        <p:nvSpPr>
          <p:cNvPr id="4" name="PlaceHolder 5"/>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800" spc="-1" strike="noStrike">
                <a:latin typeface="Arial"/>
              </a:rPr>
              <a:t>Pulse para editar el formato de texto del esquema</a:t>
            </a:r>
            <a:endParaRPr b="0" lang="es-ES" sz="1800" spc="-1" strike="noStrike">
              <a:latin typeface="Arial"/>
            </a:endParaRPr>
          </a:p>
          <a:p>
            <a:pPr lvl="1" marL="864000" indent="-324000">
              <a:spcBef>
                <a:spcPts val="1134"/>
              </a:spcBef>
              <a:buClr>
                <a:srgbClr val="000000"/>
              </a:buClr>
              <a:buSzPct val="75000"/>
              <a:buFont typeface="Symbol" charset="2"/>
              <a:buChar char=""/>
            </a:pPr>
            <a:r>
              <a:rPr b="0" lang="es-ES" sz="1800" spc="-1" strike="noStrike">
                <a:latin typeface="Arial"/>
              </a:rPr>
              <a:t>Segundo nivel del esquema</a:t>
            </a:r>
            <a:endParaRPr b="0" lang="es-ES" sz="1800" spc="-1" strike="noStrike">
              <a:latin typeface="Arial"/>
            </a:endParaRPr>
          </a:p>
          <a:p>
            <a:pPr lvl="2" marL="1296000" indent="-288000">
              <a:spcBef>
                <a:spcPts val="850"/>
              </a:spcBef>
              <a:buClr>
                <a:srgbClr val="000000"/>
              </a:buClr>
              <a:buSzPct val="45000"/>
              <a:buFont typeface="Wingdings" charset="2"/>
              <a:buChar char=""/>
            </a:pPr>
            <a:r>
              <a:rPr b="0" lang="es-ES" sz="1800" spc="-1" strike="noStrike">
                <a:latin typeface="Arial"/>
              </a:rPr>
              <a:t>Tercer nivel del esquema</a:t>
            </a:r>
            <a:endParaRPr b="0" lang="es-ES" sz="1800" spc="-1" strike="noStrike">
              <a:latin typeface="Arial"/>
            </a:endParaRPr>
          </a:p>
          <a:p>
            <a:pPr lvl="3" marL="1728000" indent="-216000">
              <a:spcBef>
                <a:spcPts val="567"/>
              </a:spcBef>
              <a:buClr>
                <a:srgbClr val="000000"/>
              </a:buClr>
              <a:buSzPct val="75000"/>
              <a:buFont typeface="Symbol" charset="2"/>
              <a:buChar char=""/>
            </a:pPr>
            <a:r>
              <a:rPr b="0" lang="es-ES" sz="1800" spc="-1" strike="noStrike">
                <a:latin typeface="Arial"/>
              </a:rPr>
              <a:t>Cuarto nivel del esquema</a:t>
            </a:r>
            <a:endParaRPr b="0" lang="es-ES" sz="1800" spc="-1" strike="noStrike">
              <a:latin typeface="Arial"/>
            </a:endParaRPr>
          </a:p>
          <a:p>
            <a:pPr lvl="4" marL="2160000" indent="-216000">
              <a:spcBef>
                <a:spcPts val="283"/>
              </a:spcBef>
              <a:buClr>
                <a:srgbClr val="000000"/>
              </a:buClr>
              <a:buSzPct val="45000"/>
              <a:buFont typeface="Wingdings" charset="2"/>
              <a:buChar char=""/>
            </a:pPr>
            <a:r>
              <a:rPr b="0" lang="es-ES" sz="1800" spc="-1" strike="noStrike">
                <a:latin typeface="Arial"/>
              </a:rPr>
              <a:t>Quinto nivel del esquema</a:t>
            </a:r>
            <a:endParaRPr b="0" lang="es-ES" sz="1800" spc="-1" strike="noStrike">
              <a:latin typeface="Arial"/>
            </a:endParaRPr>
          </a:p>
          <a:p>
            <a:pPr lvl="5" marL="2592000" indent="-216000">
              <a:spcBef>
                <a:spcPts val="283"/>
              </a:spcBef>
              <a:buClr>
                <a:srgbClr val="000000"/>
              </a:buClr>
              <a:buSzPct val="45000"/>
              <a:buFont typeface="Wingdings" charset="2"/>
              <a:buChar char=""/>
            </a:pPr>
            <a:r>
              <a:rPr b="0" lang="es-ES" sz="1800" spc="-1" strike="noStrike">
                <a:latin typeface="Arial"/>
              </a:rPr>
              <a:t>Sexto nivel del esquema</a:t>
            </a:r>
            <a:endParaRPr b="0" lang="es-ES" sz="1800" spc="-1" strike="noStrike">
              <a:latin typeface="Arial"/>
            </a:endParaRPr>
          </a:p>
          <a:p>
            <a:pPr lvl="6" marL="3024000" indent="-216000">
              <a:spcBef>
                <a:spcPts val="283"/>
              </a:spcBef>
              <a:buClr>
                <a:srgbClr val="000000"/>
              </a:buClr>
              <a:buSzPct val="45000"/>
              <a:buFont typeface="Wingdings" charset="2"/>
              <a:buChar char=""/>
            </a:pPr>
            <a:r>
              <a:rPr b="0" lang="es-ES" sz="1800" spc="-1" strike="noStrike">
                <a:latin typeface="Arial"/>
              </a:rPr>
              <a:t>Séptimo nivel del esquema</a:t>
            </a:r>
            <a:endParaRPr b="0" lang="es-E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572000" y="0"/>
            <a:ext cx="4570920" cy="5142600"/>
          </a:xfrm>
          <a:prstGeom prst="rect">
            <a:avLst/>
          </a:prstGeom>
          <a:solidFill>
            <a:schemeClr val="dk1"/>
          </a:solidFill>
          <a:ln>
            <a:noFill/>
          </a:ln>
        </p:spPr>
        <p:style>
          <a:lnRef idx="0"/>
          <a:fillRef idx="0"/>
          <a:effectRef idx="0"/>
          <a:fontRef idx="minor"/>
        </p:style>
      </p:sp>
      <p:sp>
        <p:nvSpPr>
          <p:cNvPr id="42" name="CustomShape 2"/>
          <p:cNvSpPr/>
          <p:nvPr/>
        </p:nvSpPr>
        <p:spPr>
          <a:xfrm>
            <a:off x="5029560" y="4495680"/>
            <a:ext cx="46728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43" name="PlaceHolder 3"/>
          <p:cNvSpPr>
            <a:spLocks noGrp="1"/>
          </p:cNvSpPr>
          <p:nvPr>
            <p:ph type="title"/>
          </p:nvPr>
        </p:nvSpPr>
        <p:spPr>
          <a:xfrm>
            <a:off x="457200" y="205200"/>
            <a:ext cx="8229240" cy="858600"/>
          </a:xfrm>
          <a:prstGeom prst="rect">
            <a:avLst/>
          </a:prstGeom>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44" name="PlaceHolder 4"/>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82" name="PlaceHolder 2"/>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119" name="CustomShape 1"/>
          <p:cNvSpPr/>
          <p:nvPr/>
        </p:nvSpPr>
        <p:spPr>
          <a:xfrm>
            <a:off x="425160" y="415800"/>
            <a:ext cx="829584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20" name="CustomShape 2"/>
          <p:cNvSpPr/>
          <p:nvPr/>
        </p:nvSpPr>
        <p:spPr>
          <a:xfrm>
            <a:off x="425160" y="4740120"/>
            <a:ext cx="829584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121" name="PlaceHolder 3"/>
          <p:cNvSpPr>
            <a:spLocks noGrp="1"/>
          </p:cNvSpPr>
          <p:nvPr>
            <p:ph type="title"/>
          </p:nvPr>
        </p:nvSpPr>
        <p:spPr>
          <a:xfrm>
            <a:off x="457200" y="205200"/>
            <a:ext cx="8229240" cy="858600"/>
          </a:xfrm>
          <a:prstGeom prst="rect">
            <a:avLst/>
          </a:prstGeom>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122" name="PlaceHolder 4"/>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hyperlink" Target="https://docs.confluent.io/current/installation/configuration/consumer-configs.html#enable.auto.commit" TargetMode="External"/><Relationship Id="rId2" Type="http://schemas.openxmlformats.org/officeDocument/2006/relationships/hyperlink" Target="https://docs.confluent.io/current/installation/configuration/consumer-configs.html#auto.commit.interval.ms" TargetMode="External"/><Relationship Id="rId3"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hyperlink" Target="https://github.com/francois-poirier/kafka101" TargetMode="External"/><Relationship Id="rId2" Type="http://schemas.openxmlformats.org/officeDocument/2006/relationships/image" Target="../media/image38.png"/><Relationship Id="rId3"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947960" y="630360"/>
            <a:ext cx="6753960" cy="154080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1" lang="en" sz="3400" spc="-1" strike="noStrike">
                <a:solidFill>
                  <a:srgbClr val="ffffff"/>
                </a:solidFill>
                <a:latin typeface="Raleway"/>
                <a:ea typeface="Raleway"/>
              </a:rPr>
              <a:t>Kafka Clients</a:t>
            </a:r>
            <a:br/>
            <a:r>
              <a:rPr b="1" lang="en" sz="3400" spc="-1" strike="noStrike">
                <a:solidFill>
                  <a:srgbClr val="ffffff"/>
                </a:solidFill>
                <a:latin typeface="Raleway"/>
                <a:ea typeface="Raleway"/>
              </a:rPr>
              <a:t>vs Spring Kafka </a:t>
            </a:r>
            <a:endParaRPr b="0" lang="es-ES" sz="3400" spc="-1" strike="noStrike">
              <a:latin typeface="Arial"/>
            </a:endParaRPr>
          </a:p>
        </p:txBody>
      </p:sp>
      <p:sp>
        <p:nvSpPr>
          <p:cNvPr id="160" name="CustomShape 2"/>
          <p:cNvSpPr/>
          <p:nvPr/>
        </p:nvSpPr>
        <p:spPr>
          <a:xfrm>
            <a:off x="2390400" y="3468960"/>
            <a:ext cx="6330600" cy="100980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0" lang="en" sz="1800" spc="-1" strike="noStrike">
                <a:solidFill>
                  <a:srgbClr val="ffffff"/>
                </a:solidFill>
                <a:latin typeface="Lato"/>
                <a:ea typeface="Lato"/>
              </a:rPr>
              <a:t>VASS</a:t>
            </a:r>
            <a:endParaRPr b="0" lang="es-ES" sz="1800" spc="-1" strike="noStrike">
              <a:latin typeface="Arial"/>
            </a:endParaRPr>
          </a:p>
          <a:p>
            <a:pPr>
              <a:lnSpc>
                <a:spcPct val="100000"/>
              </a:lnSpc>
              <a:tabLst>
                <a:tab algn="l" pos="0"/>
              </a:tabLst>
            </a:pPr>
            <a:r>
              <a:rPr b="0" lang="en" sz="1800" spc="-1" strike="noStrike">
                <a:solidFill>
                  <a:srgbClr val="ffffff"/>
                </a:solidFill>
                <a:latin typeface="Lato"/>
                <a:ea typeface="Lato"/>
              </a:rPr>
              <a:t>Autor: François Poirier</a:t>
            </a:r>
            <a:endParaRPr b="0" lang="es-ES" sz="1800" spc="-1" strike="noStrike">
              <a:latin typeface="Arial"/>
            </a:endParaRPr>
          </a:p>
          <a:p>
            <a:pPr>
              <a:lnSpc>
                <a:spcPct val="100000"/>
              </a:lnSpc>
              <a:tabLst>
                <a:tab algn="l" pos="0"/>
              </a:tabLst>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Retention</a:t>
            </a:r>
            <a:endParaRPr b="0" lang="es-ES" sz="2000" spc="-1" strike="noStrike">
              <a:latin typeface="Arial"/>
            </a:endParaRPr>
          </a:p>
        </p:txBody>
      </p:sp>
      <p:sp>
        <p:nvSpPr>
          <p:cNvPr id="182" name="CustomShape 2"/>
          <p:cNvSpPr/>
          <p:nvPr/>
        </p:nvSpPr>
        <p:spPr>
          <a:xfrm>
            <a:off x="364320" y="1061640"/>
            <a:ext cx="8340840" cy="349776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los mensajes de mas de 7 dias se eliminan</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un Topic puede ocupar todo el espacio disco</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 retención se puede configurar a nivel de Broker o definirse por Topic</a:t>
            </a:r>
            <a:endParaRPr b="0" lang="es-ES" sz="1200" spc="-1" strike="noStrike">
              <a:latin typeface="Arial"/>
            </a:endParaRPr>
          </a:p>
          <a:p>
            <a:pPr lvl="1" marL="914400" indent="-30384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retention.ms</a:t>
            </a:r>
            <a:r>
              <a:rPr b="0" lang="en" sz="1200" spc="-1" strike="noStrike">
                <a:solidFill>
                  <a:srgbClr val="2a3244"/>
                </a:solidFill>
                <a:highlight>
                  <a:srgbClr val="ffffff"/>
                </a:highlight>
                <a:latin typeface="Arial"/>
                <a:ea typeface="Arial"/>
              </a:rPr>
              <a:t>: tiempo máximo por partición</a:t>
            </a:r>
            <a:endParaRPr b="0" lang="es-ES" sz="1200" spc="-1" strike="noStrike">
              <a:latin typeface="Arial"/>
            </a:endParaRPr>
          </a:p>
          <a:p>
            <a:pPr lvl="1" marL="914400" indent="-303840">
              <a:lnSpc>
                <a:spcPct val="128000"/>
              </a:lnSpc>
              <a:buClr>
                <a:srgbClr val="2a3244"/>
              </a:buClr>
              <a:buFont typeface="Arial"/>
              <a:buChar char="○"/>
            </a:pPr>
            <a:r>
              <a:rPr b="1" lang="en" sz="1200" spc="-1" strike="noStrike">
                <a:solidFill>
                  <a:srgbClr val="2a3244"/>
                </a:solidFill>
                <a:highlight>
                  <a:srgbClr val="ffffff"/>
                </a:highlight>
                <a:latin typeface="Arial"/>
                <a:ea typeface="Arial"/>
              </a:rPr>
              <a:t>retention.bytes</a:t>
            </a:r>
            <a:r>
              <a:rPr b="0" lang="en" sz="1200" spc="-1" strike="noStrike">
                <a:solidFill>
                  <a:srgbClr val="2a3244"/>
                </a:solidFill>
                <a:highlight>
                  <a:srgbClr val="ffffff"/>
                </a:highlight>
                <a:latin typeface="Arial"/>
                <a:ea typeface="Arial"/>
              </a:rPr>
              <a:t>: tamaño máximo por partición </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 retención se puede actualizar al runtime:</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r>
              <a:rPr b="0" lang="en" sz="1400" spc="-1" strike="noStrike">
                <a:solidFill>
                  <a:srgbClr val="4d4d4c"/>
                </a:solidFill>
                <a:highlight>
                  <a:srgbClr val="ffffff"/>
                </a:highlight>
                <a:latin typeface="Courier New"/>
                <a:ea typeface="Courier New"/>
              </a:rPr>
              <a:t>kafka-topics \</a:t>
            </a:r>
            <a:endParaRPr b="0" lang="es-ES" sz="1400" spc="-1" strike="noStrike">
              <a:latin typeface="Arial"/>
            </a:endParaRPr>
          </a:p>
          <a:p>
            <a:pPr marL="457200">
              <a:lnSpc>
                <a:spcPct val="128000"/>
              </a:lnSpc>
              <a:tabLst>
                <a:tab algn="l" pos="0"/>
              </a:tabLst>
            </a:pPr>
            <a:r>
              <a:rPr b="0" lang="en" sz="1400" spc="-1" strike="noStrike">
                <a:solidFill>
                  <a:srgbClr val="4d4d4c"/>
                </a:solidFill>
                <a:highlight>
                  <a:srgbClr val="ffffff"/>
                </a:highlight>
                <a:latin typeface="Courier New"/>
                <a:ea typeface="Courier New"/>
              </a:rPr>
              <a:t>--zookeeper localhost:2181 \</a:t>
            </a:r>
            <a:endParaRPr b="0" lang="es-ES" sz="1400" spc="-1" strike="noStrike">
              <a:latin typeface="Arial"/>
            </a:endParaRPr>
          </a:p>
          <a:p>
            <a:pPr marL="457200">
              <a:lnSpc>
                <a:spcPct val="128000"/>
              </a:lnSpc>
              <a:tabLst>
                <a:tab algn="l" pos="0"/>
              </a:tabLst>
            </a:pPr>
            <a:r>
              <a:rPr b="0" lang="en" sz="1400" spc="-1" strike="noStrike">
                <a:solidFill>
                  <a:srgbClr val="4d4d4c"/>
                </a:solidFill>
                <a:highlight>
                  <a:srgbClr val="ffffff"/>
                </a:highlight>
                <a:latin typeface="Courier New"/>
                <a:ea typeface="Courier New"/>
              </a:rPr>
              <a:t>--alter \</a:t>
            </a:r>
            <a:endParaRPr b="0" lang="es-ES" sz="1400" spc="-1" strike="noStrike">
              <a:latin typeface="Arial"/>
            </a:endParaRPr>
          </a:p>
          <a:p>
            <a:pPr marL="457200">
              <a:lnSpc>
                <a:spcPct val="128000"/>
              </a:lnSpc>
              <a:tabLst>
                <a:tab algn="l" pos="0"/>
              </a:tabLst>
            </a:pPr>
            <a:r>
              <a:rPr b="0" lang="en" sz="1400" spc="-1" strike="noStrike">
                <a:solidFill>
                  <a:srgbClr val="4d4d4c"/>
                </a:solidFill>
                <a:highlight>
                  <a:srgbClr val="ffffff"/>
                </a:highlight>
                <a:latin typeface="Courier New"/>
                <a:ea typeface="Courier New"/>
              </a:rPr>
              <a:t>--topic customers \</a:t>
            </a:r>
            <a:endParaRPr b="0" lang="es-ES" sz="1400" spc="-1" strike="noStrike">
              <a:latin typeface="Arial"/>
            </a:endParaRPr>
          </a:p>
          <a:p>
            <a:pPr marL="457200">
              <a:lnSpc>
                <a:spcPct val="128000"/>
              </a:lnSpc>
              <a:tabLst>
                <a:tab algn="l" pos="0"/>
              </a:tabLst>
            </a:pPr>
            <a:r>
              <a:rPr b="0" lang="en" sz="1400" spc="-1" strike="noStrike">
                <a:solidFill>
                  <a:srgbClr val="4d4d4c"/>
                </a:solidFill>
                <a:highlight>
                  <a:srgbClr val="ffffff"/>
                </a:highlight>
                <a:latin typeface="Courier New"/>
                <a:ea typeface="Courier New"/>
              </a:rPr>
              <a:t>--config retention.ms=604800000</a:t>
            </a:r>
            <a:endParaRPr b="0" lang="es-ES" sz="1400" spc="-1" strike="noStrike">
              <a:latin typeface="Arial"/>
            </a:endParaRPr>
          </a:p>
          <a:p>
            <a:pPr marL="457200">
              <a:lnSpc>
                <a:spcPct val="150000"/>
              </a:lnSpc>
              <a:tabLst>
                <a:tab algn="l" pos="0"/>
              </a:tabLst>
            </a:pP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Producer</a:t>
            </a:r>
            <a:endParaRPr b="0" lang="es-ES" sz="2000" spc="-1" strike="noStrike">
              <a:latin typeface="Arial"/>
            </a:endParaRPr>
          </a:p>
        </p:txBody>
      </p:sp>
      <p:sp>
        <p:nvSpPr>
          <p:cNvPr id="184" name="CustomShape 2"/>
          <p:cNvSpPr/>
          <p:nvPr/>
        </p:nvSpPr>
        <p:spPr>
          <a:xfrm>
            <a:off x="364320" y="1290240"/>
            <a:ext cx="8340840" cy="138924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 los mensajes y los envía a los Topics</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convertir mensajes en binarios</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gestionar el envío por lotes y la compresión de mensajes.</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decidir si apuntar o no a una partición específica</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Consumer</a:t>
            </a:r>
            <a:endParaRPr b="0" lang="es-ES" sz="2000" spc="-1" strike="noStrike">
              <a:latin typeface="Arial"/>
            </a:endParaRPr>
          </a:p>
        </p:txBody>
      </p:sp>
      <p:sp>
        <p:nvSpPr>
          <p:cNvPr id="186" name="CustomShape 2"/>
          <p:cNvSpPr/>
          <p:nvPr/>
        </p:nvSpPr>
        <p:spPr>
          <a:xfrm>
            <a:off x="364320" y="1290240"/>
            <a:ext cx="8340840" cy="138924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Consumer los mensajes de uno o varios Topics</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Decide de consumir un Topic o algunas particiones en particular</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Convierte los mensajes en el formato adecuado (Deserializer)</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Puede agruparse en grupos de consumo o no</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7" name="Google Shape;148;p25" descr=""/>
          <p:cNvPicPr/>
          <p:nvPr/>
        </p:nvPicPr>
        <p:blipFill>
          <a:blip r:embed="rId1"/>
          <a:stretch/>
        </p:blipFill>
        <p:spPr>
          <a:xfrm>
            <a:off x="5740920" y="3147840"/>
            <a:ext cx="3288240" cy="1645560"/>
          </a:xfrm>
          <a:prstGeom prst="rect">
            <a:avLst/>
          </a:prstGeom>
          <a:ln>
            <a:noFill/>
          </a:ln>
        </p:spPr>
      </p:pic>
      <p:pic>
        <p:nvPicPr>
          <p:cNvPr id="188" name="Google Shape;149;p25" descr=""/>
          <p:cNvPicPr/>
          <p:nvPr/>
        </p:nvPicPr>
        <p:blipFill>
          <a:blip r:embed="rId2"/>
          <a:stretch/>
        </p:blipFill>
        <p:spPr>
          <a:xfrm>
            <a:off x="6024960" y="1960920"/>
            <a:ext cx="2505600" cy="1023840"/>
          </a:xfrm>
          <a:prstGeom prst="rect">
            <a:avLst/>
          </a:prstGeom>
          <a:ln>
            <a:noFill/>
          </a:ln>
        </p:spPr>
      </p:pic>
      <p:sp>
        <p:nvSpPr>
          <p:cNvPr id="189"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Grupo de consumo</a:t>
            </a:r>
            <a:endParaRPr b="0" lang="es-ES" sz="2000" spc="-1" strike="noStrike">
              <a:latin typeface="Arial"/>
            </a:endParaRPr>
          </a:p>
        </p:txBody>
      </p:sp>
      <p:sp>
        <p:nvSpPr>
          <p:cNvPr id="190" name="CustomShape 2"/>
          <p:cNvSpPr/>
          <p:nvPr/>
        </p:nvSpPr>
        <p:spPr>
          <a:xfrm>
            <a:off x="212040" y="985680"/>
            <a:ext cx="6264360" cy="372204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un Consumer lee todas las particiones de un Topic</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Varios Consumers pueden formar un grupo de consumo para una mejor repartición de la carga</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El consumer guarda el offset del último mensaje tratado (commit)</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Permite a los Consumers continuar desde lo dejaron</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el commit se realiza automáticamente a intervalo regular</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Se puede realizar el commit programáticamente</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asigna automáticamente las particiones a los Consumers de un mismo grupo</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4 estrategias disponibles:</a:t>
            </a:r>
            <a:endParaRPr b="0" lang="es-ES" sz="1200" spc="-1" strike="noStrike">
              <a:latin typeface="Arial"/>
            </a:endParaRPr>
          </a:p>
          <a:p>
            <a:pPr lvl="1" marL="914400" indent="-30384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range. </a:t>
            </a:r>
            <a:r>
              <a:rPr b="0" lang="en" sz="1200" spc="-1" strike="noStrike">
                <a:solidFill>
                  <a:srgbClr val="2a3244"/>
                </a:solidFill>
                <a:highlight>
                  <a:srgbClr val="ffffff"/>
                </a:highlight>
                <a:latin typeface="Arial"/>
                <a:ea typeface="Arial"/>
              </a:rPr>
              <a:t>En general permite una asignación equilibrada de partición</a:t>
            </a:r>
            <a:endParaRPr b="0" lang="es-ES" sz="1200" spc="-1" strike="noStrike">
              <a:latin typeface="Arial"/>
            </a:endParaRPr>
          </a:p>
          <a:p>
            <a:pPr lvl="1" marL="914400" indent="-30384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round-robin. </a:t>
            </a:r>
            <a:r>
              <a:rPr b="0" lang="en" sz="1200" spc="-1" strike="noStrike">
                <a:solidFill>
                  <a:srgbClr val="2a3244"/>
                </a:solidFill>
                <a:highlight>
                  <a:srgbClr val="ffffff"/>
                </a:highlight>
                <a:latin typeface="Arial"/>
                <a:ea typeface="Arial"/>
              </a:rPr>
              <a:t>Si los Topics deben ser co-particionados</a:t>
            </a:r>
            <a:endParaRPr b="0" lang="es-ES" sz="1200" spc="-1" strike="noStrike">
              <a:latin typeface="Arial"/>
            </a:endParaRPr>
          </a:p>
          <a:p>
            <a:pPr lvl="1" marL="914400" indent="-30384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sticky</a:t>
            </a:r>
            <a:endParaRPr b="0" lang="es-ES" sz="1200" spc="-1" strike="noStrike">
              <a:latin typeface="Arial"/>
            </a:endParaRPr>
          </a:p>
          <a:p>
            <a:pPr lvl="1" marL="914400" indent="-30384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cooperative-sticky</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Consumer</a:t>
            </a:r>
            <a:endParaRPr b="0" lang="es-ES" sz="2000" spc="-1" strike="noStrike">
              <a:latin typeface="Arial"/>
            </a:endParaRPr>
          </a:p>
        </p:txBody>
      </p:sp>
      <p:sp>
        <p:nvSpPr>
          <p:cNvPr id="192" name="CustomShape 2"/>
          <p:cNvSpPr/>
          <p:nvPr/>
        </p:nvSpPr>
        <p:spPr>
          <a:xfrm>
            <a:off x="364320" y="985680"/>
            <a:ext cx="8432640" cy="348876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Instalación con Maven:</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r>
              <a:rPr b="0" lang="en" sz="1200" spc="-1" strike="noStrike">
                <a:solidFill>
                  <a:srgbClr val="202124"/>
                </a:solidFill>
                <a:highlight>
                  <a:srgbClr val="f8f9fa"/>
                </a:highlight>
                <a:latin typeface="Arial"/>
                <a:ea typeface="Arial"/>
              </a:rPr>
              <a:t>una única librería para la 2 partes. </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indent="-30384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Un cliente puede comunicarse con un Broker más nuevo o más antiguo (desde 0.10.2).</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50000"/>
              </a:lnSpc>
              <a:tabLst>
                <a:tab algn="l" pos="0"/>
              </a:tabLst>
            </a:pPr>
            <a:endParaRPr b="0" lang="es-ES" sz="1200" spc="-1" strike="noStrike">
              <a:latin typeface="Arial"/>
            </a:endParaRPr>
          </a:p>
        </p:txBody>
      </p:sp>
      <p:pic>
        <p:nvPicPr>
          <p:cNvPr id="193" name="Google Shape;158;p26" descr=""/>
          <p:cNvPicPr/>
          <p:nvPr/>
        </p:nvPicPr>
        <p:blipFill>
          <a:blip r:embed="rId1"/>
          <a:stretch/>
        </p:blipFill>
        <p:spPr>
          <a:xfrm>
            <a:off x="2703240" y="2185200"/>
            <a:ext cx="3561120" cy="10562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latin typeface="Arial"/>
            </a:endParaRPr>
          </a:p>
        </p:txBody>
      </p:sp>
      <p:sp>
        <p:nvSpPr>
          <p:cNvPr id="195" name="CustomShape 2"/>
          <p:cNvSpPr/>
          <p:nvPr/>
        </p:nvSpPr>
        <p:spPr>
          <a:xfrm>
            <a:off x="364320" y="985680"/>
            <a:ext cx="8432640" cy="403596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Crear Properties</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La clase </a:t>
            </a:r>
            <a:r>
              <a:rPr b="1" lang="en" sz="1200" spc="-1" strike="noStrike">
                <a:solidFill>
                  <a:srgbClr val="000000"/>
                </a:solidFill>
                <a:highlight>
                  <a:srgbClr val="ffffff"/>
                </a:highlight>
                <a:latin typeface="Courier New"/>
                <a:ea typeface="Courier New"/>
              </a:rPr>
              <a:t>KafkaProducer&lt;K, V&gt;</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necesita un objeto </a:t>
            </a:r>
            <a:r>
              <a:rPr b="1" lang="en" sz="1200" spc="-1" strike="noStrike">
                <a:solidFill>
                  <a:srgbClr val="4a4a4a"/>
                </a:solidFill>
                <a:highlight>
                  <a:srgbClr val="ffffff"/>
                </a:highlight>
                <a:latin typeface="Arial"/>
                <a:ea typeface="Arial"/>
              </a:rPr>
              <a:t>Properties</a:t>
            </a:r>
            <a:r>
              <a:rPr b="0" lang="en" sz="1200" spc="-1" strike="noStrike">
                <a:solidFill>
                  <a:srgbClr val="4a4a4a"/>
                </a:solidFill>
                <a:highlight>
                  <a:srgbClr val="ffffff"/>
                </a:highlight>
                <a:latin typeface="Arial"/>
                <a:ea typeface="Arial"/>
              </a:rPr>
              <a:t> para poder crear una nueva instancia. Podemos entonces crear un objeto de Propiedades de Java y agregar las propiedades de configuración obligatorias.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384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Crear producer</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Con el uso de nuestras propiedades podemos instanciar nuestro producer. Necesitamos especificar los tipos de clave y valor para la clase </a:t>
            </a:r>
            <a:r>
              <a:rPr b="1" lang="en" sz="1200" spc="-1" strike="noStrike">
                <a:solidFill>
                  <a:srgbClr val="000000"/>
                </a:solidFill>
                <a:highlight>
                  <a:srgbClr val="ffffff"/>
                </a:highlight>
                <a:latin typeface="Courier New"/>
                <a:ea typeface="Courier New"/>
              </a:rPr>
              <a:t>KafkaProducer</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genérica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196" name="Google Shape;165;p27" descr=""/>
          <p:cNvPicPr/>
          <p:nvPr/>
        </p:nvPicPr>
        <p:blipFill>
          <a:blip r:embed="rId1"/>
          <a:stretch/>
        </p:blipFill>
        <p:spPr>
          <a:xfrm>
            <a:off x="541800" y="1958040"/>
            <a:ext cx="8077320" cy="1037160"/>
          </a:xfrm>
          <a:prstGeom prst="rect">
            <a:avLst/>
          </a:prstGeom>
          <a:ln>
            <a:noFill/>
          </a:ln>
        </p:spPr>
      </p:pic>
      <p:pic>
        <p:nvPicPr>
          <p:cNvPr id="197" name="Google Shape;166;p27" descr=""/>
          <p:cNvPicPr/>
          <p:nvPr/>
        </p:nvPicPr>
        <p:blipFill>
          <a:blip r:embed="rId2"/>
          <a:stretch/>
        </p:blipFill>
        <p:spPr>
          <a:xfrm>
            <a:off x="1553760" y="4079880"/>
            <a:ext cx="5961600" cy="5515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latin typeface="Arial"/>
            </a:endParaRPr>
          </a:p>
        </p:txBody>
      </p:sp>
      <p:sp>
        <p:nvSpPr>
          <p:cNvPr id="199" name="CustomShape 2"/>
          <p:cNvSpPr/>
          <p:nvPr/>
        </p:nvSpPr>
        <p:spPr>
          <a:xfrm>
            <a:off x="444600" y="730800"/>
            <a:ext cx="8432640" cy="4421880"/>
          </a:xfrm>
          <a:prstGeom prst="rect">
            <a:avLst/>
          </a:prstGeom>
          <a:noFill/>
          <a:ln>
            <a:noFill/>
          </a:ln>
        </p:spPr>
        <p:style>
          <a:lnRef idx="0"/>
          <a:fillRef idx="0"/>
          <a:effectRef idx="0"/>
          <a:fontRef idx="minor"/>
        </p:style>
        <p:txBody>
          <a:bodyPr lIns="90000" rIns="90000" tIns="91440" bIns="91440">
            <a:spAutoFit/>
          </a:bodyPr>
          <a:p>
            <a:pPr>
              <a:lnSpc>
                <a:spcPct val="128000"/>
              </a:lnSpc>
              <a:tabLst>
                <a:tab algn="l" pos="0"/>
              </a:tabLst>
            </a:pPr>
            <a:r>
              <a:rPr b="0" lang="en" sz="1200" spc="-1" strike="noStrike">
                <a:solidFill>
                  <a:srgbClr val="4a4a4a"/>
                </a:solidFill>
                <a:highlight>
                  <a:srgbClr val="ffffff"/>
                </a:highlight>
                <a:latin typeface="Arial"/>
                <a:ea typeface="Arial"/>
              </a:rPr>
              <a:t>Cada mensaje que vamos a enviar debe estar envuelto en la instancia </a:t>
            </a:r>
            <a:r>
              <a:rPr b="1" lang="en" sz="1200" spc="-1" strike="noStrike">
                <a:solidFill>
                  <a:srgbClr val="000000"/>
                </a:solidFill>
                <a:highlight>
                  <a:srgbClr val="ffffff"/>
                </a:highlight>
                <a:latin typeface="Courier New"/>
                <a:ea typeface="Courier New"/>
              </a:rPr>
              <a:t>ProducerRecord&lt;K, V&gt;</a:t>
            </a:r>
            <a:r>
              <a:rPr b="0" lang="en" sz="1200" spc="-1" strike="noStrike">
                <a:solidFill>
                  <a:srgbClr val="4a4a4a"/>
                </a:solidFill>
                <a:highlight>
                  <a:srgbClr val="ffffff"/>
                </a:highlight>
                <a:latin typeface="Arial"/>
                <a:ea typeface="Arial"/>
              </a:rPr>
              <a:t>. </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Esta clase genérica también necesita que especifiquemos el tipo de clave y valor.</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384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Enviar mensaje</a:t>
            </a:r>
            <a:endParaRPr b="0" lang="es-ES" sz="1200" spc="-1" strike="noStrike">
              <a:latin typeface="Arial"/>
            </a:endParaRPr>
          </a:p>
          <a:p>
            <a:pPr marL="457200">
              <a:lnSpc>
                <a:spcPct val="128000"/>
              </a:lnSpc>
              <a:tabLst>
                <a:tab algn="l" pos="0"/>
              </a:tabLst>
            </a:pPr>
            <a:r>
              <a:rPr b="0" lang="en" sz="1200" spc="-1" strike="noStrike">
                <a:solidFill>
                  <a:srgbClr val="202124"/>
                </a:solidFill>
                <a:highlight>
                  <a:srgbClr val="f8f9fa"/>
                </a:highlight>
                <a:latin typeface="Arial"/>
                <a:ea typeface="Arial"/>
              </a:rPr>
              <a:t>El Producer proporciona 2 metodos de envios</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indent="-30384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Podemos:</a:t>
            </a:r>
            <a:endParaRPr b="0" lang="es-ES" sz="1200" spc="-1" strike="noStrike">
              <a:latin typeface="Arial"/>
            </a:endParaRPr>
          </a:p>
          <a:p>
            <a:pPr lvl="1" marL="914400" indent="-30384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Enviar el mensaje directamente</a:t>
            </a:r>
            <a:endParaRPr b="0" lang="es-ES" sz="1200" spc="-1" strike="noStrike">
              <a:latin typeface="Arial"/>
            </a:endParaRPr>
          </a:p>
          <a:p>
            <a:pPr lvl="1" marL="914400" indent="-30384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Agregar un método callback de devolución de llamada</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457200" indent="-30384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Recordar liberar los recursos al finalizar el proceso</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50000"/>
              </a:lnSpc>
              <a:tabLst>
                <a:tab algn="l" pos="0"/>
              </a:tabLst>
            </a:pPr>
            <a:endParaRPr b="0" lang="es-ES" sz="1200" spc="-1" strike="noStrike">
              <a:latin typeface="Arial"/>
            </a:endParaRPr>
          </a:p>
        </p:txBody>
      </p:sp>
      <p:pic>
        <p:nvPicPr>
          <p:cNvPr id="200" name="Google Shape;173;p28" descr=""/>
          <p:cNvPicPr/>
          <p:nvPr/>
        </p:nvPicPr>
        <p:blipFill>
          <a:blip r:embed="rId1"/>
          <a:stretch/>
        </p:blipFill>
        <p:spPr>
          <a:xfrm>
            <a:off x="1320120" y="2525400"/>
            <a:ext cx="6094800" cy="732240"/>
          </a:xfrm>
          <a:prstGeom prst="rect">
            <a:avLst/>
          </a:prstGeom>
          <a:ln>
            <a:noFill/>
          </a:ln>
        </p:spPr>
      </p:pic>
      <p:pic>
        <p:nvPicPr>
          <p:cNvPr id="201" name="Google Shape;174;p28" descr=""/>
          <p:cNvPicPr/>
          <p:nvPr/>
        </p:nvPicPr>
        <p:blipFill>
          <a:blip r:embed="rId2"/>
          <a:stretch/>
        </p:blipFill>
        <p:spPr>
          <a:xfrm>
            <a:off x="1155960" y="1354680"/>
            <a:ext cx="6523560" cy="494280"/>
          </a:xfrm>
          <a:prstGeom prst="rect">
            <a:avLst/>
          </a:prstGeom>
          <a:ln>
            <a:noFill/>
          </a:ln>
        </p:spPr>
      </p:pic>
      <p:pic>
        <p:nvPicPr>
          <p:cNvPr id="202" name="Google Shape;175;p28" descr=""/>
          <p:cNvPicPr/>
          <p:nvPr/>
        </p:nvPicPr>
        <p:blipFill>
          <a:blip r:embed="rId3"/>
          <a:stretch/>
        </p:blipFill>
        <p:spPr>
          <a:xfrm>
            <a:off x="4829760" y="4386600"/>
            <a:ext cx="4047120" cy="6940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Google Shape;180;p29" descr=""/>
          <p:cNvPicPr/>
          <p:nvPr/>
        </p:nvPicPr>
        <p:blipFill>
          <a:blip r:embed="rId1"/>
          <a:stretch/>
        </p:blipFill>
        <p:spPr>
          <a:xfrm>
            <a:off x="7272360" y="0"/>
            <a:ext cx="1837440" cy="2033280"/>
          </a:xfrm>
          <a:prstGeom prst="rect">
            <a:avLst/>
          </a:prstGeom>
          <a:ln>
            <a:noFill/>
          </a:ln>
        </p:spPr>
      </p:pic>
      <p:sp>
        <p:nvSpPr>
          <p:cNvPr id="204" name="CustomShape 1"/>
          <p:cNvSpPr/>
          <p:nvPr/>
        </p:nvSpPr>
        <p:spPr>
          <a:xfrm>
            <a:off x="444600" y="730800"/>
            <a:ext cx="7072920" cy="4222440"/>
          </a:xfrm>
          <a:prstGeom prst="rect">
            <a:avLst/>
          </a:prstGeom>
          <a:noFill/>
          <a:ln>
            <a:noFill/>
          </a:ln>
        </p:spPr>
        <p:style>
          <a:lnRef idx="0"/>
          <a:fillRef idx="0"/>
          <a:effectRef idx="0"/>
          <a:fontRef idx="minor"/>
        </p:style>
        <p:txBody>
          <a:bodyPr lIns="90000" rIns="90000" tIns="91440" bIns="91440">
            <a:spAutoFit/>
          </a:bodyPr>
          <a:p>
            <a:pPr marL="457200" indent="-290880">
              <a:lnSpc>
                <a:spcPct val="128000"/>
              </a:lnSpc>
              <a:buClr>
                <a:srgbClr val="202124"/>
              </a:buClr>
              <a:buFont typeface="Arial"/>
              <a:buChar char="●"/>
            </a:pPr>
            <a:r>
              <a:rPr b="1" lang="en" sz="1000" spc="-1" strike="noStrike">
                <a:solidFill>
                  <a:srgbClr val="4a4a4a"/>
                </a:solidFill>
                <a:highlight>
                  <a:srgbClr val="ffffff"/>
                </a:highlight>
                <a:latin typeface="Arial"/>
                <a:ea typeface="Arial"/>
              </a:rPr>
              <a:t>Kafka Producer</a:t>
            </a:r>
            <a:r>
              <a:rPr b="0" lang="en" sz="1000" spc="-1" strike="noStrike">
                <a:solidFill>
                  <a:srgbClr val="4a4a4a"/>
                </a:solidFill>
                <a:highlight>
                  <a:srgbClr val="ffffff"/>
                </a:highlight>
                <a:latin typeface="Arial"/>
                <a:ea typeface="Arial"/>
              </a:rPr>
              <a:t> es </a:t>
            </a:r>
            <a:r>
              <a:rPr b="1" lang="en" sz="1000" spc="-1" strike="noStrike">
                <a:solidFill>
                  <a:srgbClr val="4a4a4a"/>
                </a:solidFill>
                <a:highlight>
                  <a:srgbClr val="ffffff"/>
                </a:highlight>
                <a:latin typeface="Arial"/>
                <a:ea typeface="Arial"/>
              </a:rPr>
              <a:t>Thread Safe</a:t>
            </a:r>
            <a:r>
              <a:rPr b="0" lang="en" sz="1000" spc="-1" strike="noStrike">
                <a:solidFill>
                  <a:srgbClr val="4a4a4a"/>
                </a:solidFill>
                <a:highlight>
                  <a:srgbClr val="ffffff"/>
                </a:highlight>
                <a:latin typeface="Arial"/>
                <a:ea typeface="Arial"/>
              </a:rPr>
              <a:t>. </a:t>
            </a:r>
            <a:endParaRPr b="0" lang="es-ES" sz="1000" spc="-1" strike="noStrike">
              <a:latin typeface="Arial"/>
            </a:endParaRPr>
          </a:p>
          <a:p>
            <a:pPr lvl="1" marL="914400" indent="-290880">
              <a:lnSpc>
                <a:spcPct val="128000"/>
              </a:lnSpc>
              <a:buClr>
                <a:srgbClr val="202124"/>
              </a:buClr>
              <a:buFont typeface="Arial"/>
              <a:buChar char="○"/>
            </a:pPr>
            <a:r>
              <a:rPr b="0" lang="en" sz="1000" spc="-1" strike="noStrike">
                <a:solidFill>
                  <a:srgbClr val="4a4a4a"/>
                </a:solidFill>
                <a:highlight>
                  <a:srgbClr val="ffffff"/>
                </a:highlight>
                <a:latin typeface="Arial"/>
                <a:ea typeface="Arial"/>
              </a:rPr>
              <a:t>Pensado para ser compartido entre varios subprocesos para una publicación más rápida y un mayor rendimiento.</a:t>
            </a:r>
            <a:endParaRPr b="0" lang="es-ES" sz="1000" spc="-1" strike="noStrike">
              <a:latin typeface="Arial"/>
            </a:endParaRPr>
          </a:p>
          <a:p>
            <a:pPr marL="457200" indent="-29088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Los mensajes son instancia de </a:t>
            </a:r>
            <a:r>
              <a:rPr b="0" lang="en" sz="1000" spc="-1" strike="noStrike">
                <a:solidFill>
                  <a:srgbClr val="4a4a4a"/>
                </a:solidFill>
                <a:highlight>
                  <a:srgbClr val="ffffff"/>
                </a:highlight>
                <a:latin typeface="Courier New"/>
                <a:ea typeface="Courier New"/>
              </a:rPr>
              <a:t>ProducerRecord </a:t>
            </a:r>
            <a:r>
              <a:rPr b="0" lang="en" sz="1000" spc="-1" strike="noStrike">
                <a:solidFill>
                  <a:srgbClr val="4a4a4a"/>
                </a:solidFill>
                <a:highlight>
                  <a:srgbClr val="ffffff"/>
                </a:highlight>
                <a:latin typeface="Arial"/>
                <a:ea typeface="Arial"/>
              </a:rPr>
              <a:t>cuales contienen el Topic y el valor del mensaje. (la clave es opcional)</a:t>
            </a:r>
            <a:endParaRPr b="0" lang="es-ES" sz="1000" spc="-1" strike="noStrike">
              <a:latin typeface="Arial"/>
            </a:endParaRPr>
          </a:p>
          <a:p>
            <a:pPr marL="457200" indent="-29088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El método </a:t>
            </a:r>
            <a:r>
              <a:rPr b="0" lang="en" sz="1000" spc="-1" strike="noStrike">
                <a:solidFill>
                  <a:srgbClr val="4a4a4a"/>
                </a:solidFill>
                <a:highlight>
                  <a:srgbClr val="ffffff"/>
                </a:highlight>
                <a:latin typeface="Courier New"/>
                <a:ea typeface="Courier New"/>
              </a:rPr>
              <a:t>send() </a:t>
            </a:r>
            <a:r>
              <a:rPr b="0" lang="en" sz="1000" spc="-1" strike="noStrike">
                <a:solidFill>
                  <a:srgbClr val="4a4a4a"/>
                </a:solidFill>
                <a:highlight>
                  <a:srgbClr val="ffffff"/>
                </a:highlight>
                <a:latin typeface="Arial"/>
                <a:ea typeface="Arial"/>
              </a:rPr>
              <a:t>es asincrónico. El producer empuja los registros al búfer y regresa inmediatamente con un </a:t>
            </a:r>
            <a:r>
              <a:rPr b="0" lang="en" sz="1000" spc="-1" strike="noStrike">
                <a:solidFill>
                  <a:srgbClr val="4a4a4a"/>
                </a:solidFill>
                <a:highlight>
                  <a:srgbClr val="ffffff"/>
                </a:highlight>
                <a:latin typeface="Courier New"/>
                <a:ea typeface="Courier New"/>
              </a:rPr>
              <a:t>Future </a:t>
            </a:r>
            <a:r>
              <a:rPr b="0" lang="en" sz="1000" spc="-1" strike="noStrike">
                <a:solidFill>
                  <a:srgbClr val="4a4a4a"/>
                </a:solidFill>
                <a:highlight>
                  <a:srgbClr val="ffffff"/>
                </a:highlight>
                <a:latin typeface="Arial"/>
                <a:ea typeface="Arial"/>
              </a:rPr>
              <a:t>object. </a:t>
            </a:r>
            <a:endParaRPr b="0" lang="es-ES" sz="1000" spc="-1" strike="noStrike">
              <a:latin typeface="Arial"/>
            </a:endParaRPr>
          </a:p>
          <a:p>
            <a:pPr lvl="1" marL="914400" indent="-29088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si se llama al método get del futuro, se bloquea la llama y la operación de envío se vuelve síncrona. </a:t>
            </a:r>
            <a:endParaRPr b="0" lang="es-ES" sz="1000" spc="-1" strike="noStrike">
              <a:latin typeface="Arial"/>
            </a:endParaRPr>
          </a:p>
          <a:p>
            <a:pPr lvl="1" marL="914400" indent="-29088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Sin embargo, en general, no es una buena idea realizar llamadas sincrónicas en términos de eficiencia.</a:t>
            </a:r>
            <a:endParaRPr b="0" lang="es-ES" sz="1000" spc="-1" strike="noStrike">
              <a:latin typeface="Arial"/>
            </a:endParaRPr>
          </a:p>
          <a:p>
            <a:pPr marL="457200" indent="-29088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Cuando se llama al método de envío, el producer serializa la clave y el valor en </a:t>
            </a:r>
            <a:r>
              <a:rPr b="0" lang="en" sz="1000" spc="-1" strike="noStrike">
                <a:solidFill>
                  <a:srgbClr val="4a4a4a"/>
                </a:solidFill>
                <a:highlight>
                  <a:srgbClr val="ffffff"/>
                </a:highlight>
                <a:latin typeface="Courier New"/>
                <a:ea typeface="Courier New"/>
              </a:rPr>
              <a:t>ByteArrays para </a:t>
            </a:r>
            <a:r>
              <a:rPr b="0" lang="en" sz="1000" spc="-1" strike="noStrike">
                <a:solidFill>
                  <a:srgbClr val="4a4a4a"/>
                </a:solidFill>
                <a:highlight>
                  <a:srgbClr val="ffffff"/>
                </a:highlight>
                <a:latin typeface="Arial"/>
                <a:ea typeface="Arial"/>
              </a:rPr>
              <a:t>que se puedan enviarse a través de la red.</a:t>
            </a:r>
            <a:endParaRPr b="0" lang="es-ES" sz="1000" spc="-1" strike="noStrike">
              <a:latin typeface="Arial"/>
            </a:endParaRPr>
          </a:p>
          <a:p>
            <a:pPr marL="457200" indent="-29088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Después de la serialización, el </a:t>
            </a:r>
            <a:r>
              <a:rPr b="1" lang="en" sz="1000" spc="-1" strike="noStrike">
                <a:solidFill>
                  <a:srgbClr val="4a4a4a"/>
                </a:solidFill>
                <a:highlight>
                  <a:srgbClr val="ffffff"/>
                </a:highlight>
                <a:latin typeface="Arial"/>
                <a:ea typeface="Arial"/>
              </a:rPr>
              <a:t>Partitioner</a:t>
            </a:r>
            <a:r>
              <a:rPr b="0" lang="en" sz="1000" spc="-1" strike="noStrike">
                <a:solidFill>
                  <a:srgbClr val="4a4a4a"/>
                </a:solidFill>
                <a:highlight>
                  <a:srgbClr val="ffffff"/>
                </a:highlight>
                <a:latin typeface="Arial"/>
                <a:ea typeface="Arial"/>
              </a:rPr>
              <a:t> calcula la partición a la que se enviará de acuerdo con la clave proporcionada. Si no se proporciona ninguna clave, se seleccionará con un round robin. El </a:t>
            </a:r>
            <a:r>
              <a:rPr b="1" lang="en" sz="1000" spc="-1" strike="noStrike">
                <a:solidFill>
                  <a:srgbClr val="4a4a4a"/>
                </a:solidFill>
                <a:highlight>
                  <a:srgbClr val="ffffff"/>
                </a:highlight>
                <a:latin typeface="Arial"/>
                <a:ea typeface="Arial"/>
              </a:rPr>
              <a:t>Partitioner</a:t>
            </a:r>
            <a:r>
              <a:rPr b="0" lang="en" sz="1000" spc="-1" strike="noStrike">
                <a:solidFill>
                  <a:srgbClr val="4a4a4a"/>
                </a:solidFill>
                <a:highlight>
                  <a:srgbClr val="ffffff"/>
                </a:highlight>
                <a:latin typeface="Arial"/>
                <a:ea typeface="Arial"/>
              </a:rPr>
              <a:t> calcula un hash de clave de forma predeterminada utilizando el algoritmo </a:t>
            </a:r>
            <a:r>
              <a:rPr b="0" lang="en" sz="1000" spc="-1" strike="noStrike">
                <a:solidFill>
                  <a:srgbClr val="4a4a4a"/>
                </a:solidFill>
                <a:highlight>
                  <a:srgbClr val="ffffff"/>
                </a:highlight>
                <a:latin typeface="Courier New"/>
                <a:ea typeface="Courier New"/>
              </a:rPr>
              <a:t>MurmurHash</a:t>
            </a:r>
            <a:r>
              <a:rPr b="0" lang="en" sz="1000" spc="-1" strike="noStrike">
                <a:solidFill>
                  <a:srgbClr val="4a4a4a"/>
                </a:solidFill>
                <a:highlight>
                  <a:srgbClr val="ffffff"/>
                </a:highlight>
                <a:latin typeface="Arial"/>
                <a:ea typeface="Arial"/>
              </a:rPr>
              <a:t> para obtener la partición:</a:t>
            </a:r>
            <a:endParaRPr b="0" lang="es-ES" sz="1000" spc="-1" strike="noStrike">
              <a:latin typeface="Arial"/>
            </a:endParaRPr>
          </a:p>
          <a:p>
            <a:pPr lvl="1" marL="914400" indent="-290880">
              <a:lnSpc>
                <a:spcPct val="160000"/>
              </a:lnSpc>
              <a:buClr>
                <a:srgbClr val="4a4a4a"/>
              </a:buClr>
              <a:buFont typeface="Arial"/>
              <a:buChar char="○"/>
            </a:pPr>
            <a:r>
              <a:rPr b="0" lang="en" sz="1200" spc="-1" strike="noStrike">
                <a:solidFill>
                  <a:srgbClr val="e6db74"/>
                </a:solidFill>
                <a:highlight>
                  <a:srgbClr val="20262e"/>
                </a:highlight>
                <a:latin typeface="Courier New"/>
                <a:ea typeface="Courier New"/>
              </a:rPr>
              <a:t>Utils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abs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Utils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murmur2</a:t>
            </a:r>
            <a:r>
              <a:rPr b="0" lang="en" sz="1200" spc="-1" strike="noStrike">
                <a:solidFill>
                  <a:srgbClr val="f8f8f2"/>
                </a:solidFill>
                <a:highlight>
                  <a:srgbClr val="20262e"/>
                </a:highlight>
                <a:latin typeface="Courier New"/>
                <a:ea typeface="Courier New"/>
              </a:rPr>
              <a:t>(</a:t>
            </a:r>
            <a:r>
              <a:rPr b="0" lang="en" sz="1200" spc="-1" strike="noStrike">
                <a:solidFill>
                  <a:srgbClr val="66d9ef"/>
                </a:solidFill>
                <a:highlight>
                  <a:srgbClr val="20262e"/>
                </a:highlight>
                <a:latin typeface="Courier New"/>
                <a:ea typeface="Courier New"/>
              </a:rPr>
              <a:t>record</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key</a:t>
            </a:r>
            <a:r>
              <a:rPr b="0" lang="en" sz="1200" spc="-1" strike="noStrike">
                <a:solidFill>
                  <a:srgbClr val="f8f8f2"/>
                </a:solidFill>
                <a:highlight>
                  <a:srgbClr val="20262e"/>
                </a:highlight>
                <a:latin typeface="Courier New"/>
                <a:ea typeface="Courier New"/>
              </a:rPr>
              <a:t>())) % numPartitions;</a:t>
            </a:r>
            <a:endParaRPr b="0" lang="es-ES" sz="1200" spc="-1" strike="noStrike">
              <a:latin typeface="Arial"/>
            </a:endParaRPr>
          </a:p>
          <a:p>
            <a:pPr marL="457200" indent="-29088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Por lo tanto, tenga en cuenta que si el número de particiones cambia más tarde, la garantía de </a:t>
            </a:r>
            <a:r>
              <a:rPr b="0" lang="en" sz="1000" spc="-1" strike="noStrike">
                <a:solidFill>
                  <a:srgbClr val="000000"/>
                </a:solidFill>
                <a:highlight>
                  <a:srgbClr val="ffffff"/>
                </a:highlight>
                <a:latin typeface="Arial"/>
                <a:ea typeface="Arial"/>
              </a:rPr>
              <a:t>same key -&gt; same partition </a:t>
            </a:r>
            <a:r>
              <a:rPr b="0" lang="en" sz="1000" spc="-1" strike="noStrike">
                <a:solidFill>
                  <a:srgbClr val="4a4a4a"/>
                </a:solidFill>
                <a:highlight>
                  <a:srgbClr val="ffffff"/>
                </a:highlight>
                <a:latin typeface="Arial"/>
                <a:ea typeface="Arial"/>
              </a:rPr>
              <a:t>ya no es válida para los cálculos anteriores.</a:t>
            </a:r>
            <a:endParaRPr b="0" lang="es-ES" sz="1000" spc="-1" strike="noStrike">
              <a:latin typeface="Arial"/>
            </a:endParaRPr>
          </a:p>
        </p:txBody>
      </p:sp>
      <p:sp>
        <p:nvSpPr>
          <p:cNvPr id="205" name="CustomShape 2"/>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6" name="Google Shape;187;p30" descr=""/>
          <p:cNvPicPr/>
          <p:nvPr/>
        </p:nvPicPr>
        <p:blipFill>
          <a:blip r:embed="rId1"/>
          <a:stretch/>
        </p:blipFill>
        <p:spPr>
          <a:xfrm>
            <a:off x="7272360" y="0"/>
            <a:ext cx="1837440" cy="2033280"/>
          </a:xfrm>
          <a:prstGeom prst="rect">
            <a:avLst/>
          </a:prstGeom>
          <a:ln>
            <a:noFill/>
          </a:ln>
        </p:spPr>
      </p:pic>
      <p:sp>
        <p:nvSpPr>
          <p:cNvPr id="207" name="CustomShape 1"/>
          <p:cNvSpPr/>
          <p:nvPr/>
        </p:nvSpPr>
        <p:spPr>
          <a:xfrm>
            <a:off x="444600" y="1568880"/>
            <a:ext cx="7072920" cy="2226240"/>
          </a:xfrm>
          <a:prstGeom prst="rect">
            <a:avLst/>
          </a:prstGeom>
          <a:noFill/>
          <a:ln>
            <a:noFill/>
          </a:ln>
        </p:spPr>
        <p:style>
          <a:lnRef idx="0"/>
          <a:fillRef idx="0"/>
          <a:effectRef idx="0"/>
          <a:fontRef idx="minor"/>
        </p:style>
        <p:txBody>
          <a:bodyPr lIns="90000" rIns="90000" tIns="91440" bIns="91440">
            <a:spAutoFit/>
          </a:bodyPr>
          <a:p>
            <a:pPr marL="457200" indent="-303840">
              <a:lnSpc>
                <a:spcPct val="160000"/>
              </a:lnSpc>
              <a:buClr>
                <a:srgbClr val="4a4a4a"/>
              </a:buClr>
              <a:buFont typeface="Arial"/>
              <a:buChar char="●"/>
            </a:pPr>
            <a:r>
              <a:rPr b="1" lang="en" sz="1200" spc="-1" strike="noStrike">
                <a:solidFill>
                  <a:srgbClr val="4a4a4a"/>
                </a:solidFill>
                <a:highlight>
                  <a:srgbClr val="ffffff"/>
                </a:highlight>
                <a:latin typeface="Arial"/>
                <a:ea typeface="Arial"/>
              </a:rPr>
              <a:t>Kafka Producer</a:t>
            </a:r>
            <a:r>
              <a:rPr b="0" lang="en" sz="1200" spc="-1" strike="noStrike">
                <a:solidFill>
                  <a:srgbClr val="4a4a4a"/>
                </a:solidFill>
                <a:highlight>
                  <a:srgbClr val="ffffff"/>
                </a:highlight>
                <a:latin typeface="Arial"/>
                <a:ea typeface="Arial"/>
              </a:rPr>
              <a:t> contiene un pool de buffer. </a:t>
            </a:r>
            <a:endParaRPr b="0" lang="es-ES" sz="1200" spc="-1" strike="noStrike">
              <a:latin typeface="Arial"/>
            </a:endParaRPr>
          </a:p>
          <a:p>
            <a:pPr lvl="1" marL="914400" indent="-30384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Los registros se agregan primero al buffer. Esto se utiliza para recopilar una cantidad de registros y enviarlos por lotes para aumentar la eficiencia.</a:t>
            </a:r>
            <a:endParaRPr b="0" lang="es-ES" sz="1200" spc="-1" strike="noStrike">
              <a:latin typeface="Arial"/>
            </a:endParaRPr>
          </a:p>
          <a:p>
            <a:pPr marL="457200" indent="-30384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Por otro lado, el </a:t>
            </a:r>
            <a:r>
              <a:rPr b="1" lang="en" sz="1200" spc="-1" strike="noStrike">
                <a:solidFill>
                  <a:srgbClr val="4a4a4a"/>
                </a:solidFill>
                <a:highlight>
                  <a:srgbClr val="ffffff"/>
                </a:highlight>
                <a:latin typeface="Arial"/>
                <a:ea typeface="Arial"/>
              </a:rPr>
              <a:t>Kafka Producer</a:t>
            </a:r>
            <a:r>
              <a:rPr b="0" lang="en" sz="1200" spc="-1" strike="noStrike">
                <a:solidFill>
                  <a:srgbClr val="4a4a4a"/>
                </a:solidFill>
                <a:highlight>
                  <a:srgbClr val="ffffff"/>
                </a:highlight>
                <a:latin typeface="Arial"/>
                <a:ea typeface="Arial"/>
              </a:rPr>
              <a:t> tiene un hilo independiente que lee los registros del buffer y los envía al clúster.</a:t>
            </a:r>
            <a:endParaRPr b="0" lang="es-ES" sz="1200" spc="-1" strike="noStrike">
              <a:latin typeface="Arial"/>
            </a:endParaRPr>
          </a:p>
          <a:p>
            <a:pPr marL="457200" indent="-30384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El API ofrece más posibilidades de configuración para poder controlar el comportamiento de un Producer . A continuación vemos los principales </a:t>
            </a:r>
            <a:endParaRPr b="0" lang="es-ES" sz="1200" spc="-1" strike="noStrike">
              <a:latin typeface="Arial"/>
            </a:endParaRPr>
          </a:p>
        </p:txBody>
      </p:sp>
      <p:sp>
        <p:nvSpPr>
          <p:cNvPr id="208" name="CustomShape 2"/>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latin typeface="Arial"/>
            </a:endParaRPr>
          </a:p>
        </p:txBody>
      </p:sp>
      <p:sp>
        <p:nvSpPr>
          <p:cNvPr id="209" name="CustomShape 3"/>
          <p:cNvSpPr/>
          <p:nvPr/>
        </p:nvSpPr>
        <p:spPr>
          <a:xfrm>
            <a:off x="4604400" y="3361680"/>
            <a:ext cx="698400" cy="348840"/>
          </a:xfrm>
          <a:prstGeom prst="rightArrow">
            <a:avLst>
              <a:gd name="adj1" fmla="val 50000"/>
              <a:gd name="adj2" fmla="val 50000"/>
            </a:avLst>
          </a:prstGeom>
          <a:solidFill>
            <a:schemeClr val="accent5"/>
          </a:solidFill>
          <a:ln w="9360">
            <a:solidFill>
              <a:schemeClr val="dk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Configuration</a:t>
            </a:r>
            <a:endParaRPr b="0" lang="es-ES" sz="2000" spc="-1" strike="noStrike">
              <a:latin typeface="Arial"/>
            </a:endParaRPr>
          </a:p>
        </p:txBody>
      </p:sp>
      <p:graphicFrame>
        <p:nvGraphicFramePr>
          <p:cNvPr id="211" name="Table 2"/>
          <p:cNvGraphicFramePr/>
          <p:nvPr/>
        </p:nvGraphicFramePr>
        <p:xfrm>
          <a:off x="850680" y="687600"/>
          <a:ext cx="7238520" cy="4190400"/>
        </p:xfrm>
        <a:graphic>
          <a:graphicData uri="http://schemas.openxmlformats.org/drawingml/2006/table">
            <a:tbl>
              <a:tblPr/>
              <a:tblGrid>
                <a:gridCol w="3619440"/>
                <a:gridCol w="3619440"/>
              </a:tblGrid>
              <a:tr h="380880">
                <a:tc>
                  <a:txBody>
                    <a:bodyPr lIns="91080" rIns="91080">
                      <a:noAutofit/>
                    </a:bodyPr>
                    <a:p>
                      <a:pPr>
                        <a:lnSpc>
                          <a:spcPct val="100000"/>
                        </a:lnSpc>
                        <a:tabLst>
                          <a:tab algn="l" pos="0"/>
                        </a:tabLst>
                      </a:pPr>
                      <a:r>
                        <a:rPr b="0" lang="en" sz="1000" spc="-1" strike="noStrike">
                          <a:solidFill>
                            <a:srgbClr val="000000"/>
                          </a:solidFill>
                          <a:latin typeface="Arial"/>
                          <a:ea typeface="Arial"/>
                        </a:rPr>
                        <a:t>Nombre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Descripción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bootstrap.servers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Lista de brokers kafka (al meno uno)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key.serializer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Serializer para la </a:t>
                      </a:r>
                      <a:r>
                        <a:rPr b="1" lang="en" sz="1000" spc="-1" strike="noStrike">
                          <a:solidFill>
                            <a:srgbClr val="000000"/>
                          </a:solidFill>
                          <a:latin typeface="Arial"/>
                          <a:ea typeface="Arial"/>
                        </a:rPr>
                        <a:t>Key</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value.serializer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Serializer para el </a:t>
                      </a:r>
                      <a:r>
                        <a:rPr b="1" lang="en" sz="1000" spc="-1" strike="noStrike">
                          <a:solidFill>
                            <a:srgbClr val="000000"/>
                          </a:solidFill>
                          <a:latin typeface="Arial"/>
                          <a:ea typeface="Arial"/>
                        </a:rPr>
                        <a:t>Value</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acks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Nombre de réplica a actualizar (0,1,all)</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retries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28000"/>
                        </a:lnSpc>
                        <a:tabLst>
                          <a:tab algn="l" pos="0"/>
                        </a:tabLst>
                      </a:pPr>
                      <a:r>
                        <a:rPr b="0" lang="en" sz="1000" spc="-1" strike="noStrike">
                          <a:solidFill>
                            <a:srgbClr val="202124"/>
                          </a:solidFill>
                          <a:highlight>
                            <a:srgbClr val="f8f9fa"/>
                          </a:highlight>
                          <a:latin typeface="Arial"/>
                          <a:ea typeface="Arial"/>
                        </a:rPr>
                        <a:t>Número de reintento en caso de error transitorio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max.in.flight.requests.per.connection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Número máximo de peticiones en paralelo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compression.type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Algoritmo de compresión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linger.ms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Tiempo máximo de espera antes de enviar un batch (lote) </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batch.size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28000"/>
                        </a:lnSpc>
                        <a:tabLst>
                          <a:tab algn="l" pos="0"/>
                        </a:tabLst>
                      </a:pPr>
                      <a:r>
                        <a:rPr b="0" lang="en" sz="1000" spc="-1" strike="noStrike">
                          <a:solidFill>
                            <a:srgbClr val="202124"/>
                          </a:solidFill>
                          <a:highlight>
                            <a:srgbClr val="f8f9fa"/>
                          </a:highlight>
                          <a:latin typeface="Arial"/>
                          <a:ea typeface="Arial"/>
                        </a:rPr>
                        <a:t>Tamaño máximo de un batch antes de enviar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196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client.id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Identificador del producer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212" name="Google Shape;197;p31" descr=""/>
          <p:cNvPicPr/>
          <p:nvPr/>
        </p:nvPicPr>
        <p:blipFill>
          <a:blip r:embed="rId1"/>
          <a:stretch/>
        </p:blipFill>
        <p:spPr>
          <a:xfrm>
            <a:off x="7272360" y="0"/>
            <a:ext cx="1837440" cy="20332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265680" y="1912680"/>
            <a:ext cx="4044240" cy="13172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3600" spc="-1" strike="noStrike">
                <a:solidFill>
                  <a:srgbClr val="f46524"/>
                </a:solidFill>
                <a:latin typeface="Raleway"/>
                <a:ea typeface="Raleway"/>
              </a:rPr>
              <a:t>Indice</a:t>
            </a:r>
            <a:endParaRPr b="0" lang="es-ES" sz="3600" spc="-1" strike="noStrike">
              <a:latin typeface="Arial"/>
            </a:endParaRPr>
          </a:p>
        </p:txBody>
      </p:sp>
      <p:sp>
        <p:nvSpPr>
          <p:cNvPr id="162" name="CustomShape 2"/>
          <p:cNvSpPr/>
          <p:nvPr/>
        </p:nvSpPr>
        <p:spPr>
          <a:xfrm>
            <a:off x="4939560" y="65520"/>
            <a:ext cx="3835800" cy="4931280"/>
          </a:xfrm>
          <a:prstGeom prst="rect">
            <a:avLst/>
          </a:prstGeom>
          <a:noFill/>
          <a:ln>
            <a:noFill/>
          </a:ln>
        </p:spPr>
        <p:style>
          <a:lnRef idx="0"/>
          <a:fillRef idx="0"/>
          <a:effectRef idx="0"/>
          <a:fontRef idx="minor"/>
        </p:style>
        <p:txBody>
          <a:bodyPr lIns="90000" rIns="90000" tIns="91440" bIns="91440" anchor="ctr">
            <a:noAutofit/>
          </a:bodyPr>
          <a:p>
            <a:pPr marL="457200" indent="-316440">
              <a:lnSpc>
                <a:spcPct val="115000"/>
              </a:lnSpc>
              <a:buClr>
                <a:srgbClr val="ffffff"/>
              </a:buClr>
              <a:buFont typeface="Lato"/>
              <a:buAutoNum type="arabicPeriod"/>
            </a:pPr>
            <a:r>
              <a:rPr b="0" lang="en" sz="1400" spc="-1" strike="noStrike">
                <a:solidFill>
                  <a:srgbClr val="ffffff"/>
                </a:solidFill>
                <a:latin typeface="Lato"/>
                <a:ea typeface="Lato"/>
              </a:rPr>
              <a:t>Introducción</a:t>
            </a:r>
            <a:endParaRPr b="0" lang="es-ES" sz="1400" spc="-1" strike="noStrike">
              <a:latin typeface="Arial"/>
            </a:endParaRPr>
          </a:p>
          <a:p>
            <a:pPr marL="457200" indent="-31644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Kafka client Producer</a:t>
            </a:r>
            <a:endParaRPr b="0" lang="es-ES" sz="1400" spc="-1" strike="noStrike">
              <a:latin typeface="Arial"/>
            </a:endParaRPr>
          </a:p>
          <a:p>
            <a:pPr marL="457200" indent="-31644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Kafka client Consumer</a:t>
            </a:r>
            <a:endParaRPr b="0" lang="es-ES" sz="1400" spc="-1" strike="noStrike">
              <a:latin typeface="Arial"/>
            </a:endParaRPr>
          </a:p>
          <a:p>
            <a:pPr marL="457200" indent="-31644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Spring Kafka Producer</a:t>
            </a:r>
            <a:endParaRPr b="0" lang="es-ES" sz="1400" spc="-1" strike="noStrike">
              <a:latin typeface="Arial"/>
            </a:endParaRPr>
          </a:p>
          <a:p>
            <a:pPr marL="457200" indent="-31644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 </a:t>
            </a:r>
            <a:r>
              <a:rPr b="0" lang="en" sz="1400" spc="-1" strike="noStrike">
                <a:solidFill>
                  <a:srgbClr val="ffffff"/>
                </a:solidFill>
                <a:latin typeface="Lato"/>
                <a:ea typeface="Lato"/>
              </a:rPr>
              <a:t>Spring Kafka Consumer</a:t>
            </a:r>
            <a:endParaRPr b="0" lang="es-ES" sz="1400" spc="-1" strike="noStrike">
              <a:latin typeface="Arial"/>
            </a:endParaRPr>
          </a:p>
          <a:p>
            <a:pPr marL="457200" indent="-316440">
              <a:lnSpc>
                <a:spcPct val="115000"/>
              </a:lnSpc>
              <a:spcBef>
                <a:spcPts val="1599"/>
              </a:spcBef>
              <a:spcAft>
                <a:spcPts val="1599"/>
              </a:spcAft>
              <a:buClr>
                <a:srgbClr val="ffffff"/>
              </a:buClr>
              <a:buFont typeface="Lato"/>
              <a:buAutoNum type="arabicPeriod"/>
            </a:pPr>
            <a:r>
              <a:rPr b="0" lang="en" sz="1400" spc="-1" strike="noStrike">
                <a:solidFill>
                  <a:srgbClr val="ffffff"/>
                </a:solidFill>
                <a:latin typeface="Lato"/>
                <a:ea typeface="Lato"/>
              </a:rPr>
              <a:t>Challenge</a:t>
            </a: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14" name="CustomShape 2"/>
          <p:cNvSpPr/>
          <p:nvPr/>
        </p:nvSpPr>
        <p:spPr>
          <a:xfrm>
            <a:off x="364320" y="985680"/>
            <a:ext cx="8432640" cy="348876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Crear Properties</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La clase </a:t>
            </a:r>
            <a:r>
              <a:rPr b="1" lang="en" sz="1200" spc="-1" strike="noStrike">
                <a:solidFill>
                  <a:srgbClr val="000000"/>
                </a:solidFill>
                <a:highlight>
                  <a:srgbClr val="ffffff"/>
                </a:highlight>
                <a:latin typeface="Courier New"/>
                <a:ea typeface="Courier New"/>
              </a:rPr>
              <a:t>KafkaConsumer&lt;K, V&gt;</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necesita un objeto </a:t>
            </a:r>
            <a:r>
              <a:rPr b="1" lang="en" sz="1200" spc="-1" strike="noStrike">
                <a:solidFill>
                  <a:srgbClr val="4a4a4a"/>
                </a:solidFill>
                <a:highlight>
                  <a:srgbClr val="ffffff"/>
                </a:highlight>
                <a:latin typeface="Arial"/>
                <a:ea typeface="Arial"/>
              </a:rPr>
              <a:t>Properties</a:t>
            </a:r>
            <a:r>
              <a:rPr b="0" lang="en" sz="1200" spc="-1" strike="noStrike">
                <a:solidFill>
                  <a:srgbClr val="4a4a4a"/>
                </a:solidFill>
                <a:highlight>
                  <a:srgbClr val="ffffff"/>
                </a:highlight>
                <a:latin typeface="Arial"/>
                <a:ea typeface="Arial"/>
              </a:rPr>
              <a:t> para poder crear una nueva instancia. Podemos entonces crear un objeto de Propiedades de Java y agregar las propiedades de configuración obligatorias.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384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Crear consumer</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Con el uso de nuestras propiedades podemos instanciar nuestro producer. Necesitamos especificar los tipos de clave y valor para la clase </a:t>
            </a:r>
            <a:r>
              <a:rPr b="1" lang="en" sz="1200" spc="-1" strike="noStrike">
                <a:solidFill>
                  <a:srgbClr val="000000"/>
                </a:solidFill>
                <a:highlight>
                  <a:srgbClr val="ffffff"/>
                </a:highlight>
                <a:latin typeface="Courier New"/>
                <a:ea typeface="Courier New"/>
              </a:rPr>
              <a:t>KafkaConsumer</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genérica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15" name="Google Shape;204;p32" descr=""/>
          <p:cNvPicPr/>
          <p:nvPr/>
        </p:nvPicPr>
        <p:blipFill>
          <a:blip r:embed="rId1"/>
          <a:stretch/>
        </p:blipFill>
        <p:spPr>
          <a:xfrm>
            <a:off x="903240" y="1953720"/>
            <a:ext cx="7414200" cy="1267920"/>
          </a:xfrm>
          <a:prstGeom prst="rect">
            <a:avLst/>
          </a:prstGeom>
          <a:ln>
            <a:noFill/>
          </a:ln>
        </p:spPr>
      </p:pic>
      <p:pic>
        <p:nvPicPr>
          <p:cNvPr id="216" name="Google Shape;205;p32" descr=""/>
          <p:cNvPicPr/>
          <p:nvPr/>
        </p:nvPicPr>
        <p:blipFill>
          <a:blip r:embed="rId2"/>
          <a:stretch/>
        </p:blipFill>
        <p:spPr>
          <a:xfrm>
            <a:off x="1420200" y="4363560"/>
            <a:ext cx="5837760" cy="4561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18" name="CustomShape 2"/>
          <p:cNvSpPr/>
          <p:nvPr/>
        </p:nvSpPr>
        <p:spPr>
          <a:xfrm>
            <a:off x="364320" y="985680"/>
            <a:ext cx="8432640" cy="321516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Podemos suscribirnos a</a:t>
            </a:r>
            <a:endParaRPr b="0" lang="es-ES" sz="1200" spc="-1" strike="noStrike">
              <a:latin typeface="Arial"/>
            </a:endParaRPr>
          </a:p>
          <a:p>
            <a:pPr marL="457200">
              <a:lnSpc>
                <a:spcPct val="128000"/>
              </a:lnSpc>
              <a:tabLst>
                <a:tab algn="l" pos="0"/>
              </a:tabLst>
            </a:pPr>
            <a:endParaRPr b="0" lang="es-ES" sz="1200" spc="-1" strike="noStrike">
              <a:latin typeface="Arial"/>
            </a:endParaRPr>
          </a:p>
          <a:p>
            <a:pPr lvl="1" marL="914400" indent="-30384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Un topic</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lvl="1" marL="914400" indent="-30384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Una lista de Topics</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lvl="1" marL="914400" indent="-30384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Unos Topics por regexp</a:t>
            </a:r>
            <a:endParaRPr b="0" lang="es-ES" sz="1200" spc="-1" strike="noStrike">
              <a:latin typeface="Arial"/>
            </a:endParaRPr>
          </a:p>
        </p:txBody>
      </p:sp>
      <p:pic>
        <p:nvPicPr>
          <p:cNvPr id="219" name="Google Shape;212;p33" descr=""/>
          <p:cNvPicPr/>
          <p:nvPr/>
        </p:nvPicPr>
        <p:blipFill>
          <a:blip r:embed="rId1"/>
          <a:stretch/>
        </p:blipFill>
        <p:spPr>
          <a:xfrm>
            <a:off x="418680" y="1899000"/>
            <a:ext cx="8232120" cy="619560"/>
          </a:xfrm>
          <a:prstGeom prst="rect">
            <a:avLst/>
          </a:prstGeom>
          <a:ln>
            <a:noFill/>
          </a:ln>
        </p:spPr>
      </p:pic>
      <p:pic>
        <p:nvPicPr>
          <p:cNvPr id="220" name="Google Shape;213;p33" descr=""/>
          <p:cNvPicPr/>
          <p:nvPr/>
        </p:nvPicPr>
        <p:blipFill>
          <a:blip r:embed="rId2"/>
          <a:stretch/>
        </p:blipFill>
        <p:spPr>
          <a:xfrm>
            <a:off x="480960" y="3061440"/>
            <a:ext cx="8169840" cy="615600"/>
          </a:xfrm>
          <a:prstGeom prst="rect">
            <a:avLst/>
          </a:prstGeom>
          <a:ln>
            <a:noFill/>
          </a:ln>
        </p:spPr>
      </p:pic>
      <p:pic>
        <p:nvPicPr>
          <p:cNvPr id="221" name="Google Shape;214;p33" descr=""/>
          <p:cNvPicPr/>
          <p:nvPr/>
        </p:nvPicPr>
        <p:blipFill>
          <a:blip r:embed="rId3"/>
          <a:stretch/>
        </p:blipFill>
        <p:spPr>
          <a:xfrm>
            <a:off x="517320" y="4348440"/>
            <a:ext cx="8133480" cy="59184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23" name="CustomShape 2"/>
          <p:cNvSpPr/>
          <p:nvPr/>
        </p:nvSpPr>
        <p:spPr>
          <a:xfrm>
            <a:off x="364320" y="833040"/>
            <a:ext cx="8432640" cy="414828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Leer los registros en un bucle</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384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Recordar liberar los recursos al finalizar el proceso -&gt; </a:t>
            </a:r>
            <a:r>
              <a:rPr b="1" i="1" lang="en" sz="1200" spc="-1" strike="noStrike">
                <a:solidFill>
                  <a:srgbClr val="202124"/>
                </a:solidFill>
                <a:highlight>
                  <a:srgbClr val="f8f9fa"/>
                </a:highlight>
                <a:latin typeface="Arial"/>
                <a:ea typeface="Arial"/>
              </a:rPr>
              <a:t>consumer.wakeup() , consumer.close()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Este punto necesita un poco de atención. Hay un bucle infinito para que el consumidor sondee continuamente los registros. Los desarrolladores Kafka documentaron que la única forma segura de romper este bucle es utilizando el método </a:t>
            </a:r>
            <a:r>
              <a:rPr b="1" i="1" lang="en" sz="1200" spc="-1" strike="noStrike">
                <a:solidFill>
                  <a:srgbClr val="000000"/>
                </a:solidFill>
                <a:highlight>
                  <a:srgbClr val="ffffff"/>
                </a:highlight>
                <a:latin typeface="Courier New"/>
                <a:ea typeface="Courier New"/>
              </a:rPr>
              <a:t>consumer.wakeup()</a:t>
            </a:r>
            <a:r>
              <a:rPr b="0" lang="en" sz="1200" spc="-1" strike="noStrike">
                <a:solidFill>
                  <a:srgbClr val="4a4a4a"/>
                </a:solidFill>
                <a:highlight>
                  <a:srgbClr val="ffffff"/>
                </a:highlight>
                <a:latin typeface="Arial"/>
                <a:ea typeface="Arial"/>
              </a:rPr>
              <a:t>. El método hace que el consumidor lance una </a:t>
            </a:r>
            <a:r>
              <a:rPr b="1" lang="en" sz="1200" spc="-1" strike="noStrike">
                <a:solidFill>
                  <a:srgbClr val="000000"/>
                </a:solidFill>
                <a:highlight>
                  <a:srgbClr val="ffffff"/>
                </a:highlight>
                <a:latin typeface="Arial"/>
                <a:ea typeface="Arial"/>
              </a:rPr>
              <a:t>WakeupException</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y deja el bucle. Es una excepción de tipo </a:t>
            </a:r>
            <a:r>
              <a:rPr b="1" lang="en" sz="1200" spc="-1" strike="noStrike">
                <a:solidFill>
                  <a:srgbClr val="4a4a4a"/>
                </a:solidFill>
                <a:highlight>
                  <a:srgbClr val="ffffff"/>
                </a:highlight>
                <a:latin typeface="Arial"/>
                <a:ea typeface="Arial"/>
              </a:rPr>
              <a:t>RuntimeException</a:t>
            </a:r>
            <a:r>
              <a:rPr b="0" lang="en" sz="1200" spc="-1" strike="noStrike">
                <a:solidFill>
                  <a:srgbClr val="4a4a4a"/>
                </a:solidFill>
                <a:highlight>
                  <a:srgbClr val="ffffff"/>
                </a:highlight>
                <a:latin typeface="Arial"/>
                <a:ea typeface="Arial"/>
              </a:rPr>
              <a:t>.</a:t>
            </a:r>
            <a:endParaRPr b="0" lang="es-ES" sz="1200" spc="-1" strike="noStrike">
              <a:latin typeface="Arial"/>
            </a:endParaRPr>
          </a:p>
        </p:txBody>
      </p:sp>
      <p:pic>
        <p:nvPicPr>
          <p:cNvPr id="224" name="Google Shape;221;p34" descr=""/>
          <p:cNvPicPr/>
          <p:nvPr/>
        </p:nvPicPr>
        <p:blipFill>
          <a:blip r:embed="rId1"/>
          <a:stretch/>
        </p:blipFill>
        <p:spPr>
          <a:xfrm>
            <a:off x="2026800" y="1216440"/>
            <a:ext cx="5483520" cy="21884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26" name="CustomShape 2"/>
          <p:cNvSpPr/>
          <p:nvPr/>
        </p:nvSpPr>
        <p:spPr>
          <a:xfrm>
            <a:off x="355320" y="1784880"/>
            <a:ext cx="8432640" cy="2748600"/>
          </a:xfrm>
          <a:prstGeom prst="rect">
            <a:avLst/>
          </a:prstGeom>
          <a:noFill/>
          <a:ln>
            <a:noFill/>
          </a:ln>
        </p:spPr>
        <p:style>
          <a:lnRef idx="0"/>
          <a:fillRef idx="0"/>
          <a:effectRef idx="0"/>
          <a:fontRef idx="minor"/>
        </p:style>
        <p:txBody>
          <a:bodyPr lIns="90000" rIns="90000"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Auto commit</a:t>
            </a:r>
            <a:endParaRPr b="0" lang="es-ES" sz="1200" spc="-1" strike="noStrike">
              <a:latin typeface="Arial"/>
            </a:endParaRPr>
          </a:p>
          <a:p>
            <a:pPr marL="457200" indent="-30384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configuración predeterminada </a:t>
            </a:r>
            <a:r>
              <a:rPr b="0" lang="en" sz="1200" spc="-1" strike="noStrike" u="sng">
                <a:solidFill>
                  <a:srgbClr val="0277bd"/>
                </a:solidFill>
                <a:highlight>
                  <a:srgbClr val="ffffff"/>
                </a:highlight>
                <a:uFillTx/>
                <a:latin typeface="Arial"/>
                <a:ea typeface="Arial"/>
                <a:hlinkClick r:id="rId1"/>
              </a:rPr>
              <a:t>enable.auto.commit</a:t>
            </a:r>
            <a:r>
              <a:rPr b="0" lang="en" sz="1200" spc="-1" strike="noStrike">
                <a:solidFill>
                  <a:srgbClr val="202124"/>
                </a:solidFill>
                <a:highlight>
                  <a:srgbClr val="f8f9fa"/>
                </a:highlight>
                <a:latin typeface="Arial"/>
                <a:ea typeface="Arial"/>
              </a:rPr>
              <a:t> a true y </a:t>
            </a:r>
            <a:r>
              <a:rPr b="0" lang="en" sz="1100" spc="-1" strike="noStrike" u="sng">
                <a:solidFill>
                  <a:srgbClr val="0277bd"/>
                </a:solidFill>
                <a:highlight>
                  <a:srgbClr val="f8f9fa"/>
                </a:highlight>
                <a:uFillTx/>
                <a:latin typeface="Courier New"/>
                <a:ea typeface="Courier New"/>
                <a:hlinkClick r:id="rId2"/>
              </a:rPr>
              <a:t>auto.commit.interval.ms</a:t>
            </a:r>
            <a:r>
              <a:rPr b="0" lang="en" sz="1200" spc="-1" strike="noStrike">
                <a:solidFill>
                  <a:srgbClr val="202124"/>
                </a:solidFill>
                <a:highlight>
                  <a:srgbClr val="f8f9fa"/>
                </a:highlight>
                <a:latin typeface="Arial"/>
                <a:ea typeface="Arial"/>
              </a:rPr>
              <a:t> a 5000 </a:t>
            </a:r>
            <a:endParaRPr b="0" lang="es-ES" sz="1200" spc="-1" strike="noStrike">
              <a:latin typeface="Arial"/>
            </a:endParaRPr>
          </a:p>
          <a:p>
            <a:pPr marL="457200">
              <a:lnSpc>
                <a:spcPct val="128000"/>
              </a:lnSpc>
              <a:tabLst>
                <a:tab algn="l" pos="0"/>
              </a:tabLst>
            </a:pPr>
            <a:endParaRPr b="0" lang="es-ES" sz="1200" spc="-1" strike="noStrike">
              <a:latin typeface="Arial"/>
            </a:endParaRPr>
          </a:p>
          <a:p>
            <a:pPr lvl="1" marL="914400" indent="-30384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Con esta configuración, el consumidor se compromete el mayor desplazamiento cada 5 segundos.</a:t>
            </a:r>
            <a:endParaRPr b="0" lang="es-ES" sz="1200" spc="-1" strike="noStrike">
              <a:latin typeface="Arial"/>
            </a:endParaRPr>
          </a:p>
          <a:p>
            <a:pPr lvl="1" marL="914400" indent="-30384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confirmación automática es impulsada por el método </a:t>
            </a:r>
            <a:r>
              <a:rPr b="1" i="1" lang="en" sz="1200" spc="-1" strike="noStrike">
                <a:solidFill>
                  <a:srgbClr val="4a4a4a"/>
                </a:solidFill>
                <a:highlight>
                  <a:srgbClr val="ffffff"/>
                </a:highlight>
                <a:latin typeface="Arial"/>
                <a:ea typeface="Arial"/>
              </a:rPr>
              <a:t>poll</a:t>
            </a:r>
            <a:r>
              <a:rPr b="0" lang="en" sz="1200" spc="-1" strike="noStrike">
                <a:solidFill>
                  <a:srgbClr val="4a4a4a"/>
                </a:solidFill>
                <a:highlight>
                  <a:srgbClr val="ffffff"/>
                </a:highlight>
                <a:latin typeface="Arial"/>
                <a:ea typeface="Arial"/>
              </a:rPr>
              <a:t>, en cada invocación verifica si es hora de confirmar.</a:t>
            </a:r>
            <a:endParaRPr b="0" lang="es-ES" sz="1200" spc="-1" strike="noStrike">
              <a:latin typeface="Arial"/>
            </a:endParaRPr>
          </a:p>
          <a:p>
            <a:pPr lvl="1" marL="914400" indent="-30384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Los auto-commits son convenientes y se pueden usar si al procesar varias veces el mismo dato no afecta al sistema.</a:t>
            </a:r>
            <a:endParaRPr b="0" lang="es-ES" sz="1200" spc="-1" strike="noStrike">
              <a:latin typeface="Arial"/>
            </a:endParaRPr>
          </a:p>
          <a:p>
            <a:pPr lvl="1" marL="914400" indent="-30384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Problema, si el procesamiento de los datos recibidos se realiza de forma asincrona, el bucle volverá inmediatamente al principio y los commits de offset se validaran sin saber cómo va el tratamiento -&gt; comportamiento parecido </a:t>
            </a:r>
            <a:r>
              <a:rPr b="1" i="1" lang="en" sz="1200" spc="-1" strike="noStrike">
                <a:solidFill>
                  <a:srgbClr val="4a4a4a"/>
                </a:solidFill>
                <a:highlight>
                  <a:srgbClr val="ffffff"/>
                </a:highlight>
                <a:latin typeface="Arial"/>
                <a:ea typeface="Arial"/>
              </a:rPr>
              <a:t>at most once</a:t>
            </a:r>
            <a:r>
              <a:rPr b="0" lang="en" sz="1200" spc="-1" strike="noStrike">
                <a:solidFill>
                  <a:srgbClr val="4a4a4a"/>
                </a:solidFill>
                <a:highlight>
                  <a:srgbClr val="ffffff"/>
                </a:highlight>
                <a:latin typeface="Arial"/>
                <a:ea typeface="Arial"/>
              </a:rPr>
              <a:t>  y nuestros datos se perderán si el procesamiento falla.  </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28" name="CustomShape 2"/>
          <p:cNvSpPr/>
          <p:nvPr/>
        </p:nvSpPr>
        <p:spPr>
          <a:xfrm>
            <a:off x="248400" y="745200"/>
            <a:ext cx="8432640" cy="4381560"/>
          </a:xfrm>
          <a:prstGeom prst="rect">
            <a:avLst/>
          </a:prstGeom>
          <a:noFill/>
          <a:ln>
            <a:noFill/>
          </a:ln>
        </p:spPr>
        <p:style>
          <a:lnRef idx="0"/>
          <a:fillRef idx="0"/>
          <a:effectRef idx="0"/>
          <a:fontRef idx="minor"/>
        </p:style>
        <p:txBody>
          <a:bodyPr lIns="90000" rIns="90000"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Manual commit</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384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Generalmente, tener el control sobre la gestión del offset es la forma preferida para eliminar duplicados o datos perdidos.</a:t>
            </a:r>
            <a:endParaRPr b="0" lang="es-ES" sz="1200" spc="-1" strike="noStrike">
              <a:latin typeface="Arial"/>
            </a:endParaRPr>
          </a:p>
          <a:p>
            <a:pPr marL="457200" indent="-30384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API del consumer expone métodos de confirmación para permitir que el desarrollador decida gestionar el commit del offset de forma manual</a:t>
            </a:r>
            <a:endParaRPr b="0" lang="es-ES" sz="1200" spc="-1" strike="noStrike">
              <a:latin typeface="Arial"/>
            </a:endParaRPr>
          </a:p>
          <a:p>
            <a:pPr marL="457200" indent="-30384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Al establecer </a:t>
            </a:r>
            <a:r>
              <a:rPr b="0" lang="en" sz="1200" spc="-1" strike="noStrike">
                <a:solidFill>
                  <a:srgbClr val="000000"/>
                </a:solidFill>
                <a:highlight>
                  <a:srgbClr val="ffffff"/>
                </a:highlight>
                <a:latin typeface="Courier New"/>
                <a:ea typeface="Courier New"/>
              </a:rPr>
              <a:t>auto.commit.offset=false</a:t>
            </a:r>
            <a:r>
              <a:rPr b="0" lang="en" sz="1200" spc="-1" strike="noStrike">
                <a:solidFill>
                  <a:srgbClr val="4a4a4a"/>
                </a:solidFill>
                <a:highlight>
                  <a:srgbClr val="ffffff"/>
                </a:highlight>
                <a:latin typeface="Arial"/>
                <a:ea typeface="Arial"/>
              </a:rPr>
              <a:t>, los commits solo se confirmarán cuando la aplicación elija explícitamente hacerlo. Podemos gestión el offset mediante métodos sincronizados o asíncronos:</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indent="-30384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Este método confirmará el último desplazamiento devuelto por poll () y regresará una vez que se confirme el desplazamiento, lanzando una excepción si la confirmación falla por alguna razón.</a:t>
            </a:r>
            <a:endParaRPr b="0" lang="es-ES" sz="1200" spc="-1" strike="noStrike">
              <a:latin typeface="Arial"/>
            </a:endParaRPr>
          </a:p>
          <a:p>
            <a:pPr marL="457200" indent="-30384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inconveniente de la confirmación sincrona es que nuestro hilo se bloquea hasta que finaliza la operación de confirmación. -&gt; Impacto en el rendimiento</a:t>
            </a:r>
            <a:endParaRPr b="0" lang="es-ES" sz="1200" spc="-1" strike="noStrike">
              <a:latin typeface="Arial"/>
            </a:endParaRPr>
          </a:p>
          <a:p>
            <a:pPr marL="457200">
              <a:lnSpc>
                <a:spcPct val="128000"/>
              </a:lnSpc>
              <a:tabLst>
                <a:tab algn="l" pos="0"/>
              </a:tabLst>
            </a:pPr>
            <a:endParaRPr b="0" lang="es-ES" sz="1200" spc="-1" strike="noStrike">
              <a:latin typeface="Arial"/>
            </a:endParaRPr>
          </a:p>
        </p:txBody>
      </p:sp>
      <p:pic>
        <p:nvPicPr>
          <p:cNvPr id="229" name="Google Shape;234;p36" descr=""/>
          <p:cNvPicPr/>
          <p:nvPr/>
        </p:nvPicPr>
        <p:blipFill>
          <a:blip r:embed="rId1"/>
          <a:stretch/>
        </p:blipFill>
        <p:spPr>
          <a:xfrm>
            <a:off x="633240" y="2796480"/>
            <a:ext cx="8047440" cy="92196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31" name="CustomShape 2"/>
          <p:cNvSpPr/>
          <p:nvPr/>
        </p:nvSpPr>
        <p:spPr>
          <a:xfrm>
            <a:off x="248400" y="745200"/>
            <a:ext cx="8432640" cy="2748600"/>
          </a:xfrm>
          <a:prstGeom prst="rect">
            <a:avLst/>
          </a:prstGeom>
          <a:noFill/>
          <a:ln>
            <a:noFill/>
          </a:ln>
        </p:spPr>
        <p:style>
          <a:lnRef idx="0"/>
          <a:fillRef idx="0"/>
          <a:effectRef idx="0"/>
          <a:fontRef idx="minor"/>
        </p:style>
        <p:txBody>
          <a:bodyPr lIns="90000" rIns="90000"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Manual commit</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384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segunda opción para gestionar el offset manualmente es de forma asincrónica.</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indent="-30384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inconveniente de gestionar el offset de forma asíncrona es que no vuelve a reintentar el commit si se produce algún error. </a:t>
            </a:r>
            <a:endParaRPr b="0" lang="es-ES" sz="1200" spc="-1" strike="noStrike">
              <a:latin typeface="Arial"/>
            </a:endParaRPr>
          </a:p>
          <a:p>
            <a:pPr marL="457200">
              <a:lnSpc>
                <a:spcPct val="128000"/>
              </a:lnSpc>
              <a:tabLst>
                <a:tab algn="l" pos="0"/>
              </a:tabLst>
            </a:pPr>
            <a:endParaRPr b="0" lang="es-ES" sz="1200" spc="-1" strike="noStrike">
              <a:latin typeface="Arial"/>
            </a:endParaRPr>
          </a:p>
        </p:txBody>
      </p:sp>
      <p:pic>
        <p:nvPicPr>
          <p:cNvPr id="232" name="Google Shape;241;p37" descr=""/>
          <p:cNvPicPr/>
          <p:nvPr/>
        </p:nvPicPr>
        <p:blipFill>
          <a:blip r:embed="rId1"/>
          <a:stretch/>
        </p:blipFill>
        <p:spPr>
          <a:xfrm>
            <a:off x="1071000" y="1643760"/>
            <a:ext cx="7211160" cy="1006920"/>
          </a:xfrm>
          <a:prstGeom prst="rect">
            <a:avLst/>
          </a:prstGeom>
          <a:ln>
            <a:noFill/>
          </a:ln>
        </p:spPr>
      </p:pic>
      <p:pic>
        <p:nvPicPr>
          <p:cNvPr id="233" name="Google Shape;242;p37" descr=""/>
          <p:cNvPicPr/>
          <p:nvPr/>
        </p:nvPicPr>
        <p:blipFill>
          <a:blip r:embed="rId2"/>
          <a:stretch/>
        </p:blipFill>
        <p:spPr>
          <a:xfrm>
            <a:off x="3628080" y="3053520"/>
            <a:ext cx="2737800" cy="205992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35" name="CustomShape 2"/>
          <p:cNvSpPr/>
          <p:nvPr/>
        </p:nvSpPr>
        <p:spPr>
          <a:xfrm>
            <a:off x="248400" y="745200"/>
            <a:ext cx="8432640" cy="3843360"/>
          </a:xfrm>
          <a:prstGeom prst="rect">
            <a:avLst/>
          </a:prstGeom>
          <a:noFill/>
          <a:ln>
            <a:noFill/>
          </a:ln>
        </p:spPr>
        <p:style>
          <a:lnRef idx="0"/>
          <a:fillRef idx="0"/>
          <a:effectRef idx="0"/>
          <a:fontRef idx="minor"/>
        </p:style>
        <p:txBody>
          <a:bodyPr lIns="90000" rIns="90000" tIns="91440" bIns="91440">
            <a:spAutoFit/>
          </a:bodyPr>
          <a:p>
            <a:pPr>
              <a:lnSpc>
                <a:spcPct val="130000"/>
              </a:lnSpc>
              <a:tabLst>
                <a:tab algn="l" pos="0"/>
              </a:tabLst>
            </a:pPr>
            <a:r>
              <a:rPr b="1" lang="en" sz="1700" spc="-1" strike="noStrike">
                <a:solidFill>
                  <a:srgbClr val="000000"/>
                </a:solidFill>
                <a:highlight>
                  <a:srgbClr val="ffffff"/>
                </a:highlight>
                <a:latin typeface="Arial"/>
                <a:ea typeface="Arial"/>
              </a:rPr>
              <a:t>Reprocesamiento de datos</a:t>
            </a:r>
            <a:endParaRPr b="0" lang="es-ES" sz="1700" spc="-1" strike="noStrike">
              <a:latin typeface="Arial"/>
            </a:endParaRPr>
          </a:p>
          <a:p>
            <a:pPr marL="457200" indent="-303840">
              <a:lnSpc>
                <a:spcPct val="130000"/>
              </a:lnSpc>
              <a:spcBef>
                <a:spcPts val="2999"/>
              </a:spcBef>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API del Consumer proporciona algunos métodos útiles que se pueden utilizar para cambiar la posición del offset y volver a reprocesar</a:t>
            </a:r>
            <a:endParaRPr b="0" lang="es-ES" sz="1200" spc="-1" strike="noStrike">
              <a:latin typeface="Arial"/>
            </a:endParaRPr>
          </a:p>
          <a:p>
            <a:pPr marL="457200">
              <a:lnSpc>
                <a:spcPct val="130000"/>
              </a:lnSpc>
              <a:spcBef>
                <a:spcPts val="2999"/>
              </a:spcBef>
              <a:tabLst>
                <a:tab algn="l" pos="0"/>
              </a:tabLst>
            </a:pPr>
            <a:endParaRPr b="0" lang="es-ES" sz="1200" spc="-1" strike="noStrike">
              <a:latin typeface="Arial"/>
            </a:endParaRPr>
          </a:p>
          <a:p>
            <a:pPr marL="457200">
              <a:lnSpc>
                <a:spcPct val="130000"/>
              </a:lnSpc>
              <a:spcBef>
                <a:spcPts val="2999"/>
              </a:spcBef>
              <a:tabLst>
                <a:tab algn="l" pos="0"/>
              </a:tabLst>
            </a:pPr>
            <a:endParaRPr b="0" lang="es-ES" sz="1200" spc="-1" strike="noStrike">
              <a:latin typeface="Arial"/>
            </a:endParaRPr>
          </a:p>
          <a:p>
            <a:pPr marL="457200">
              <a:lnSpc>
                <a:spcPct val="130000"/>
              </a:lnSpc>
              <a:spcBef>
                <a:spcPts val="2999"/>
              </a:spcBef>
              <a:tabLst>
                <a:tab algn="l" pos="0"/>
              </a:tabLst>
            </a:pPr>
            <a:r>
              <a:rPr b="0" lang="en" sz="1200" spc="-1" strike="noStrike">
                <a:solidFill>
                  <a:srgbClr val="4a4a4a"/>
                </a:solidFill>
                <a:highlight>
                  <a:srgbClr val="ffffff"/>
                </a:highlight>
                <a:latin typeface="Arial"/>
                <a:ea typeface="Arial"/>
              </a:rPr>
              <a:t>Determina la posición actual del offset para una partición. </a:t>
            </a:r>
            <a:endParaRPr b="0" lang="es-ES" sz="1200" spc="-1" strike="noStrike">
              <a:latin typeface="Arial"/>
            </a:endParaRPr>
          </a:p>
          <a:p>
            <a:pPr marL="457200">
              <a:lnSpc>
                <a:spcPct val="128000"/>
              </a:lnSpc>
              <a:spcBef>
                <a:spcPts val="2999"/>
              </a:spcBef>
              <a:tabLst>
                <a:tab algn="l" pos="0"/>
              </a:tabLst>
            </a:pPr>
            <a:endParaRPr b="0" lang="es-ES" sz="1200" spc="-1" strike="noStrike">
              <a:latin typeface="Arial"/>
            </a:endParaRPr>
          </a:p>
        </p:txBody>
      </p:sp>
      <p:pic>
        <p:nvPicPr>
          <p:cNvPr id="236" name="Google Shape;249;p38" descr=""/>
          <p:cNvPicPr/>
          <p:nvPr/>
        </p:nvPicPr>
        <p:blipFill>
          <a:blip r:embed="rId1"/>
          <a:stretch/>
        </p:blipFill>
        <p:spPr>
          <a:xfrm>
            <a:off x="648360" y="2177640"/>
            <a:ext cx="7423200" cy="115092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38" name="CustomShape 2"/>
          <p:cNvSpPr/>
          <p:nvPr/>
        </p:nvSpPr>
        <p:spPr>
          <a:xfrm>
            <a:off x="248400" y="745200"/>
            <a:ext cx="8432640" cy="1137600"/>
          </a:xfrm>
          <a:prstGeom prst="rect">
            <a:avLst/>
          </a:prstGeom>
          <a:noFill/>
          <a:ln>
            <a:noFill/>
          </a:ln>
        </p:spPr>
        <p:style>
          <a:lnRef idx="0"/>
          <a:fillRef idx="0"/>
          <a:effectRef idx="0"/>
          <a:fontRef idx="minor"/>
        </p:style>
        <p:txBody>
          <a:bodyPr lIns="90000" rIns="90000" tIns="91440" bIns="91440">
            <a:spAutoFit/>
          </a:bodyPr>
          <a:p>
            <a:pPr>
              <a:lnSpc>
                <a:spcPct val="130000"/>
              </a:lnSpc>
              <a:tabLst>
                <a:tab algn="l" pos="0"/>
              </a:tabLst>
            </a:pPr>
            <a:r>
              <a:rPr b="1" lang="en" sz="1700" spc="-1" strike="noStrike">
                <a:solidFill>
                  <a:srgbClr val="000000"/>
                </a:solidFill>
                <a:highlight>
                  <a:srgbClr val="ffffff"/>
                </a:highlight>
                <a:latin typeface="Arial"/>
                <a:ea typeface="Arial"/>
              </a:rPr>
              <a:t>Reprocesamiento de datos</a:t>
            </a:r>
            <a:endParaRPr b="0" lang="es-ES" sz="1700" spc="-1" strike="noStrike">
              <a:latin typeface="Arial"/>
            </a:endParaRPr>
          </a:p>
          <a:p>
            <a:pPr>
              <a:lnSpc>
                <a:spcPct val="130000"/>
              </a:lnSpc>
              <a:spcBef>
                <a:spcPts val="2999"/>
              </a:spcBef>
              <a:spcAft>
                <a:spcPts val="2999"/>
              </a:spcAft>
              <a:tabLst>
                <a:tab algn="l" pos="0"/>
              </a:tabLst>
            </a:pPr>
            <a:r>
              <a:rPr b="0" lang="en" sz="1200" spc="-1" strike="noStrike">
                <a:solidFill>
                  <a:srgbClr val="4a4a4a"/>
                </a:solidFill>
                <a:highlight>
                  <a:srgbClr val="ffffff"/>
                </a:highlight>
                <a:latin typeface="Arial"/>
                <a:ea typeface="Arial"/>
              </a:rPr>
              <a:t>Desplazamiento del offset en una posición especificada, al principio o al final.</a:t>
            </a:r>
            <a:endParaRPr b="0" lang="es-ES" sz="1200" spc="-1" strike="noStrike">
              <a:latin typeface="Arial"/>
            </a:endParaRPr>
          </a:p>
        </p:txBody>
      </p:sp>
      <p:pic>
        <p:nvPicPr>
          <p:cNvPr id="239" name="Google Shape;256;p39" descr=""/>
          <p:cNvPicPr/>
          <p:nvPr/>
        </p:nvPicPr>
        <p:blipFill>
          <a:blip r:embed="rId1"/>
          <a:stretch/>
        </p:blipFill>
        <p:spPr>
          <a:xfrm>
            <a:off x="776160" y="1983240"/>
            <a:ext cx="7376760" cy="235584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latin typeface="Arial"/>
            </a:endParaRPr>
          </a:p>
        </p:txBody>
      </p:sp>
      <p:sp>
        <p:nvSpPr>
          <p:cNvPr id="241" name="CustomShape 2"/>
          <p:cNvSpPr/>
          <p:nvPr/>
        </p:nvSpPr>
        <p:spPr>
          <a:xfrm>
            <a:off x="435240" y="969120"/>
            <a:ext cx="8432640" cy="2048760"/>
          </a:xfrm>
          <a:prstGeom prst="rect">
            <a:avLst/>
          </a:prstGeom>
          <a:noFill/>
          <a:ln>
            <a:noFill/>
          </a:ln>
        </p:spPr>
        <p:style>
          <a:lnRef idx="0"/>
          <a:fillRef idx="0"/>
          <a:effectRef idx="0"/>
          <a:fontRef idx="minor"/>
        </p:style>
        <p:txBody>
          <a:bodyPr lIns="90000" rIns="90000"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Asignación de partición</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384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Las asignaciones de particiones manuales deben </a:t>
            </a:r>
            <a:r>
              <a:rPr b="0" i="1" lang="en" sz="1200" spc="-1" strike="noStrike">
                <a:solidFill>
                  <a:srgbClr val="4a4a4a"/>
                </a:solidFill>
                <a:highlight>
                  <a:srgbClr val="ffffff"/>
                </a:highlight>
                <a:latin typeface="Arial"/>
                <a:ea typeface="Arial"/>
              </a:rPr>
              <a:t>realizarse con cuidado</a:t>
            </a:r>
            <a:r>
              <a:rPr b="0" lang="en" sz="1200" spc="-1" strike="noStrike">
                <a:solidFill>
                  <a:srgbClr val="4a4a4a"/>
                </a:solidFill>
                <a:highlight>
                  <a:srgbClr val="ffffff"/>
                </a:highlight>
                <a:latin typeface="Arial"/>
                <a:ea typeface="Arial"/>
              </a:rPr>
              <a:t>. La asignación manual de Topics a través de el método </a:t>
            </a:r>
            <a:r>
              <a:rPr b="1" i="1" lang="en" sz="1200" spc="-1" strike="noStrike">
                <a:solidFill>
                  <a:srgbClr val="4a4a4a"/>
                </a:solidFill>
                <a:highlight>
                  <a:srgbClr val="ffffff"/>
                </a:highlight>
                <a:latin typeface="Arial"/>
                <a:ea typeface="Arial"/>
              </a:rPr>
              <a:t>assign</a:t>
            </a:r>
            <a:r>
              <a:rPr b="0" lang="en" sz="1200" spc="-1" strike="noStrike">
                <a:solidFill>
                  <a:srgbClr val="4a4a4a"/>
                </a:solidFill>
                <a:highlight>
                  <a:srgbClr val="ffffff"/>
                </a:highlight>
                <a:latin typeface="Arial"/>
                <a:ea typeface="Arial"/>
              </a:rPr>
              <a:t> no utiliza la funcionalidad de administración de grupos de consumo. Como tal, no se activará ninguna operación de reequilibrio cuando los grupos o los metadatos del clúster y el Topic cambien. </a:t>
            </a:r>
            <a:endParaRPr b="0" lang="es-ES" sz="1200" spc="-1" strike="noStrike">
              <a:latin typeface="Arial"/>
            </a:endParaRPr>
          </a:p>
          <a:p>
            <a:pPr lvl="1" marL="914400" indent="-30384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En el caso de un reprocesamiento simple, podemos desactivar la identificación de grupo de consumo, que asigna una identificación de grupo aleatoria y podemos procesar. De esta forma no afectamos la coordinación del grupo.</a:t>
            </a:r>
            <a:endParaRPr b="0" lang="es-ES" sz="1200" spc="-1" strike="noStrike">
              <a:latin typeface="Arial"/>
            </a:endParaRPr>
          </a:p>
        </p:txBody>
      </p:sp>
      <p:pic>
        <p:nvPicPr>
          <p:cNvPr id="242" name="Google Shape;263;p40" descr=""/>
          <p:cNvPicPr/>
          <p:nvPr/>
        </p:nvPicPr>
        <p:blipFill>
          <a:blip r:embed="rId1"/>
          <a:stretch/>
        </p:blipFill>
        <p:spPr>
          <a:xfrm>
            <a:off x="689760" y="3032280"/>
            <a:ext cx="7923600" cy="113256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  / Configuration</a:t>
            </a:r>
            <a:endParaRPr b="0" lang="es-ES" sz="2000" spc="-1" strike="noStrike">
              <a:latin typeface="Arial"/>
            </a:endParaRPr>
          </a:p>
        </p:txBody>
      </p:sp>
      <p:graphicFrame>
        <p:nvGraphicFramePr>
          <p:cNvPr id="244" name="Table 2"/>
          <p:cNvGraphicFramePr/>
          <p:nvPr/>
        </p:nvGraphicFramePr>
        <p:xfrm>
          <a:off x="850680" y="687600"/>
          <a:ext cx="7238520" cy="3809520"/>
        </p:xfrm>
        <a:graphic>
          <a:graphicData uri="http://schemas.openxmlformats.org/drawingml/2006/table">
            <a:tbl>
              <a:tblPr/>
              <a:tblGrid>
                <a:gridCol w="3619440"/>
                <a:gridCol w="3619440"/>
              </a:tblGrid>
              <a:tr h="371520">
                <a:tc>
                  <a:txBody>
                    <a:bodyPr lIns="91080" rIns="91080">
                      <a:noAutofit/>
                    </a:bodyPr>
                    <a:p>
                      <a:pPr>
                        <a:lnSpc>
                          <a:spcPct val="100000"/>
                        </a:lnSpc>
                        <a:tabLst>
                          <a:tab algn="l" pos="0"/>
                        </a:tabLst>
                      </a:pPr>
                      <a:r>
                        <a:rPr b="0" lang="en" sz="1000" spc="-1" strike="noStrike">
                          <a:solidFill>
                            <a:srgbClr val="000000"/>
                          </a:solidFill>
                          <a:latin typeface="Arial"/>
                          <a:ea typeface="Arial"/>
                        </a:rPr>
                        <a:t>Nombre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Descripción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bootstrap.servers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Lista de brokers kafka (al meno uno)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key.serializer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Serializer para la </a:t>
                      </a:r>
                      <a:r>
                        <a:rPr b="1" lang="en" sz="1000" spc="-1" strike="noStrike">
                          <a:solidFill>
                            <a:srgbClr val="000000"/>
                          </a:solidFill>
                          <a:latin typeface="Arial"/>
                          <a:ea typeface="Arial"/>
                        </a:rPr>
                        <a:t>Key</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value.serializer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Serializer para el </a:t>
                      </a:r>
                      <a:r>
                        <a:rPr b="1" lang="en" sz="1000" spc="-1" strike="noStrike">
                          <a:solidFill>
                            <a:srgbClr val="000000"/>
                          </a:solidFill>
                          <a:latin typeface="Arial"/>
                          <a:ea typeface="Arial"/>
                        </a:rPr>
                        <a:t>Value</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client.id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Identificador del consumer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group.id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Identificador del grupo de consumo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enable.auto.commit</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Activa el commit de offset automáticamente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auto.offset.reset</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Define la estrategia en caso de primera conexión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fetch.min.bytes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Numero minimo de bytes por batch</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6200">
                <a:tc>
                  <a:txBody>
                    <a:bodyPr lIns="91080" rIns="91080">
                      <a:noAutofit/>
                    </a:bodyPr>
                    <a:p>
                      <a:pPr>
                        <a:lnSpc>
                          <a:spcPct val="100000"/>
                        </a:lnSpc>
                        <a:tabLst>
                          <a:tab algn="l" pos="0"/>
                        </a:tabLst>
                      </a:pPr>
                      <a:r>
                        <a:rPr b="1" lang="en" sz="1000" spc="-1" strike="noStrike">
                          <a:solidFill>
                            <a:srgbClr val="2a3244"/>
                          </a:solidFill>
                          <a:highlight>
                            <a:srgbClr val="ffffff"/>
                          </a:highlight>
                          <a:latin typeface="Arial"/>
                          <a:ea typeface="Arial"/>
                        </a:rPr>
                        <a:t>partition.assignment.strategy</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tabLst>
                          <a:tab algn="l" pos="0"/>
                        </a:tabLst>
                      </a:pPr>
                      <a:r>
                        <a:rPr b="0" lang="en" sz="1000" spc="-1" strike="noStrike">
                          <a:solidFill>
                            <a:srgbClr val="000000"/>
                          </a:solidFill>
                          <a:latin typeface="Arial"/>
                          <a:ea typeface="Arial"/>
                        </a:rPr>
                        <a:t>Estrategia de asignación de particiones en el seno de un grupo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245" name="Google Shape;270;p41" descr=""/>
          <p:cNvPicPr/>
          <p:nvPr/>
        </p:nvPicPr>
        <p:blipFill>
          <a:blip r:embed="rId1"/>
          <a:stretch/>
        </p:blipFill>
        <p:spPr>
          <a:xfrm>
            <a:off x="7272360" y="0"/>
            <a:ext cx="1837440" cy="20332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a:t>
            </a:r>
            <a:endParaRPr b="0" lang="es-ES" sz="2000" spc="-1" strike="noStrike">
              <a:latin typeface="Arial"/>
            </a:endParaRPr>
          </a:p>
        </p:txBody>
      </p:sp>
      <p:sp>
        <p:nvSpPr>
          <p:cNvPr id="164" name="CustomShape 2"/>
          <p:cNvSpPr/>
          <p:nvPr/>
        </p:nvSpPr>
        <p:spPr>
          <a:xfrm>
            <a:off x="401040" y="1176120"/>
            <a:ext cx="4169880" cy="3790440"/>
          </a:xfrm>
          <a:prstGeom prst="rect">
            <a:avLst/>
          </a:prstGeom>
          <a:noFill/>
          <a:ln>
            <a:noFill/>
          </a:ln>
        </p:spPr>
        <p:style>
          <a:lnRef idx="0"/>
          <a:fillRef idx="0"/>
          <a:effectRef idx="0"/>
          <a:fontRef idx="minor"/>
        </p:style>
        <p:txBody>
          <a:bodyPr lIns="90000" rIns="90000" tIns="91440" bIns="91440">
            <a:spAutoFit/>
          </a:bodyPr>
          <a:p>
            <a:pPr>
              <a:lnSpc>
                <a:spcPct val="130000"/>
              </a:lnSpc>
              <a:spcBef>
                <a:spcPts val="1500"/>
              </a:spcBef>
              <a:tabLst>
                <a:tab algn="l" pos="0"/>
              </a:tabLst>
            </a:pPr>
            <a:r>
              <a:rPr b="1" lang="en" sz="1200" spc="-1" strike="noStrike">
                <a:solidFill>
                  <a:srgbClr val="000000"/>
                </a:solidFill>
                <a:latin typeface="Arial"/>
                <a:ea typeface="Arial"/>
              </a:rPr>
              <a:t>Pub/sub</a:t>
            </a:r>
            <a:endParaRPr b="0" lang="es-ES" sz="1200" spc="-1" strike="noStrike">
              <a:latin typeface="Arial"/>
            </a:endParaRPr>
          </a:p>
          <a:p>
            <a:pPr marL="596880" indent="-303840">
              <a:lnSpc>
                <a:spcPct val="150000"/>
              </a:lnSpc>
              <a:spcBef>
                <a:spcPts val="1500"/>
              </a:spcBef>
              <a:buClr>
                <a:srgbClr val="000000"/>
              </a:buClr>
              <a:buFont typeface="Arial"/>
              <a:buChar char="●"/>
              <a:tabLst>
                <a:tab algn="l" pos="0"/>
              </a:tabLst>
            </a:pPr>
            <a:r>
              <a:rPr b="0" lang="en" sz="1200" spc="-1" strike="noStrike">
                <a:solidFill>
                  <a:srgbClr val="000000"/>
                </a:solidFill>
                <a:latin typeface="Arial"/>
                <a:ea typeface="Arial"/>
              </a:rPr>
              <a:t>Modelo Subscribe</a:t>
            </a:r>
            <a:endParaRPr b="0" lang="es-ES" sz="1200" spc="-1" strike="noStrike">
              <a:latin typeface="Arial"/>
            </a:endParaRPr>
          </a:p>
          <a:p>
            <a:pPr marL="596880" indent="-303840">
              <a:lnSpc>
                <a:spcPct val="150000"/>
              </a:lnSpc>
              <a:buClr>
                <a:srgbClr val="000000"/>
              </a:buClr>
              <a:buFont typeface="Arial"/>
              <a:buChar char="●"/>
              <a:tabLst>
                <a:tab algn="l" pos="0"/>
              </a:tabLst>
            </a:pPr>
            <a:r>
              <a:rPr b="0" lang="en" sz="1200" spc="-1" strike="noStrike">
                <a:solidFill>
                  <a:srgbClr val="000000"/>
                </a:solidFill>
                <a:latin typeface="Arial"/>
                <a:ea typeface="Arial"/>
              </a:rPr>
              <a:t>Producers envian en el cluster Kafka</a:t>
            </a:r>
            <a:endParaRPr b="0" lang="es-ES" sz="1200" spc="-1" strike="noStrike">
              <a:latin typeface="Arial"/>
            </a:endParaRPr>
          </a:p>
          <a:p>
            <a:pPr marL="596880" indent="-303840">
              <a:lnSpc>
                <a:spcPct val="150000"/>
              </a:lnSpc>
              <a:buClr>
                <a:srgbClr val="000000"/>
              </a:buClr>
              <a:buFont typeface="Arial"/>
              <a:buChar char="●"/>
              <a:tabLst>
                <a:tab algn="l" pos="0"/>
              </a:tabLst>
            </a:pPr>
            <a:r>
              <a:rPr b="0" lang="en" sz="1200" spc="-1" strike="noStrike">
                <a:solidFill>
                  <a:srgbClr val="000000"/>
                </a:solidFill>
                <a:latin typeface="Arial"/>
                <a:ea typeface="Arial"/>
              </a:rPr>
              <a:t>Consumers vienen a recuperar en Kafka</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30000"/>
              </a:lnSpc>
              <a:spcBef>
                <a:spcPts val="2999"/>
              </a:spcBef>
              <a:tabLst>
                <a:tab algn="l" pos="0"/>
              </a:tabLst>
            </a:pPr>
            <a:r>
              <a:rPr b="1" lang="en" sz="1200" spc="-1" strike="noStrike">
                <a:solidFill>
                  <a:srgbClr val="2a3244"/>
                </a:solidFill>
                <a:highlight>
                  <a:srgbClr val="ffffff"/>
                </a:highlight>
                <a:latin typeface="Arial"/>
                <a:ea typeface="Arial"/>
              </a:rPr>
              <a:t>Ventajas</a:t>
            </a:r>
            <a:endParaRPr b="0" lang="es-ES" sz="1200" spc="-1" strike="noStrike">
              <a:latin typeface="Arial"/>
            </a:endParaRPr>
          </a:p>
          <a:p>
            <a:pPr marL="596880" indent="-30384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Desacoplamiento de Producers y Consumers</a:t>
            </a:r>
            <a:endParaRPr b="0" lang="es-ES" sz="1200" spc="-1" strike="noStrike">
              <a:latin typeface="Arial"/>
            </a:endParaRPr>
          </a:p>
          <a:p>
            <a:pPr marL="596880" indent="-30384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Gestión del back pressure via un bucle de pulling</a:t>
            </a:r>
            <a:endParaRPr b="0" lang="es-ES" sz="1200" spc="-1" strike="noStrike">
              <a:latin typeface="Arial"/>
            </a:endParaRPr>
          </a:p>
          <a:p>
            <a:pPr marL="596880" indent="-30384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Reproducción automática del lado del Producer</a:t>
            </a:r>
            <a:endParaRPr b="0" lang="es-ES" sz="1200" spc="-1" strike="noStrike">
              <a:latin typeface="Arial"/>
            </a:endParaRPr>
          </a:p>
          <a:p>
            <a:pPr marL="596880" indent="-30384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Posibilidad de poner en pose el consumo.</a:t>
            </a:r>
            <a:endParaRPr b="0" lang="es-ES" sz="1200" spc="-1" strike="noStrike">
              <a:latin typeface="Arial"/>
            </a:endParaRPr>
          </a:p>
          <a:p>
            <a:pPr>
              <a:lnSpc>
                <a:spcPct val="100000"/>
              </a:lnSpc>
              <a:tabLst>
                <a:tab algn="l" pos="0"/>
              </a:tabLst>
            </a:pPr>
            <a:endParaRPr b="0" lang="es-ES" sz="1200" spc="-1" strike="noStrike">
              <a:latin typeface="Arial"/>
            </a:endParaRPr>
          </a:p>
        </p:txBody>
      </p:sp>
      <p:pic>
        <p:nvPicPr>
          <p:cNvPr id="165" name="Google Shape;86;p15" descr=""/>
          <p:cNvPicPr/>
          <p:nvPr/>
        </p:nvPicPr>
        <p:blipFill>
          <a:blip r:embed="rId1"/>
          <a:stretch/>
        </p:blipFill>
        <p:spPr>
          <a:xfrm>
            <a:off x="4608000" y="1284840"/>
            <a:ext cx="4266000" cy="279936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Consumer</a:t>
            </a:r>
            <a:endParaRPr b="0" lang="es-ES" sz="2000" spc="-1" strike="noStrike">
              <a:latin typeface="Arial"/>
            </a:endParaRPr>
          </a:p>
        </p:txBody>
      </p:sp>
      <p:pic>
        <p:nvPicPr>
          <p:cNvPr id="247" name="Google Shape;276;p42" descr=""/>
          <p:cNvPicPr/>
          <p:nvPr/>
        </p:nvPicPr>
        <p:blipFill>
          <a:blip r:embed="rId1"/>
          <a:stretch/>
        </p:blipFill>
        <p:spPr>
          <a:xfrm>
            <a:off x="1607400" y="1216800"/>
            <a:ext cx="5707800" cy="327060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 / Consumer</a:t>
            </a:r>
            <a:endParaRPr b="0" lang="es-ES" sz="2000" spc="-1" strike="noStrike">
              <a:latin typeface="Arial"/>
            </a:endParaRPr>
          </a:p>
        </p:txBody>
      </p:sp>
      <p:sp>
        <p:nvSpPr>
          <p:cNvPr id="249" name="CustomShape 2"/>
          <p:cNvSpPr/>
          <p:nvPr/>
        </p:nvSpPr>
        <p:spPr>
          <a:xfrm>
            <a:off x="364320" y="985680"/>
            <a:ext cx="8432640" cy="278892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Instalación con Maven:</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202124"/>
                </a:solidFill>
                <a:highlight>
                  <a:srgbClr val="f8f9fa"/>
                </a:highlight>
                <a:latin typeface="Arial"/>
                <a:ea typeface="Arial"/>
              </a:rPr>
              <a:t>Al igual que en el caso del cliente kafka, una única librería para la 2 partes.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50000"/>
              </a:lnSpc>
              <a:tabLst>
                <a:tab algn="l" pos="0"/>
              </a:tabLst>
            </a:pPr>
            <a:endParaRPr b="0" lang="es-ES" sz="1200" spc="-1" strike="noStrike">
              <a:latin typeface="Arial"/>
            </a:endParaRPr>
          </a:p>
        </p:txBody>
      </p:sp>
      <p:pic>
        <p:nvPicPr>
          <p:cNvPr id="250" name="Google Shape;283;p43" descr=""/>
          <p:cNvPicPr/>
          <p:nvPr/>
        </p:nvPicPr>
        <p:blipFill>
          <a:blip r:embed="rId1"/>
          <a:stretch/>
        </p:blipFill>
        <p:spPr>
          <a:xfrm>
            <a:off x="1886400" y="2005560"/>
            <a:ext cx="4694760" cy="85608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latin typeface="Arial"/>
            </a:endParaRPr>
          </a:p>
        </p:txBody>
      </p:sp>
      <p:sp>
        <p:nvSpPr>
          <p:cNvPr id="252" name="CustomShape 2"/>
          <p:cNvSpPr/>
          <p:nvPr/>
        </p:nvSpPr>
        <p:spPr>
          <a:xfrm>
            <a:off x="364320" y="985680"/>
            <a:ext cx="8432640" cy="115596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Configución del producer</a:t>
            </a:r>
            <a:endParaRPr b="0" lang="es-ES" sz="1200" spc="-1" strike="noStrike">
              <a:latin typeface="Arial"/>
            </a:endParaRPr>
          </a:p>
          <a:p>
            <a:pPr lvl="1" marL="9144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bootstrap-servers : lista de brokers del cluster kafka</a:t>
            </a:r>
            <a:endParaRPr b="0" lang="es-ES" sz="1200" spc="-1" strike="noStrike">
              <a:latin typeface="Arial"/>
            </a:endParaRPr>
          </a:p>
          <a:p>
            <a:pPr lvl="1" marL="9144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kafka.topics.customer-changed: nombre del topic por el que se envia los mensajes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53" name="Google Shape;290;p44" descr=""/>
          <p:cNvPicPr/>
          <p:nvPr/>
        </p:nvPicPr>
        <p:blipFill>
          <a:blip r:embed="rId1"/>
          <a:stretch/>
        </p:blipFill>
        <p:spPr>
          <a:xfrm>
            <a:off x="4982760" y="2233800"/>
            <a:ext cx="3713760" cy="166572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4" name="Google Shape;295;p45" descr=""/>
          <p:cNvPicPr/>
          <p:nvPr/>
        </p:nvPicPr>
        <p:blipFill>
          <a:blip r:embed="rId1"/>
          <a:stretch/>
        </p:blipFill>
        <p:spPr>
          <a:xfrm>
            <a:off x="4254840" y="1983240"/>
            <a:ext cx="4793040" cy="3159360"/>
          </a:xfrm>
          <a:prstGeom prst="rect">
            <a:avLst/>
          </a:prstGeom>
          <a:ln>
            <a:noFill/>
          </a:ln>
        </p:spPr>
      </p:pic>
      <p:sp>
        <p:nvSpPr>
          <p:cNvPr id="255"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latin typeface="Arial"/>
            </a:endParaRPr>
          </a:p>
        </p:txBody>
      </p:sp>
      <p:sp>
        <p:nvSpPr>
          <p:cNvPr id="256" name="CustomShape 2"/>
          <p:cNvSpPr/>
          <p:nvPr/>
        </p:nvSpPr>
        <p:spPr>
          <a:xfrm>
            <a:off x="364320" y="985680"/>
            <a:ext cx="8432640" cy="275724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ProducerConfig</a:t>
            </a:r>
            <a:endParaRPr b="0" lang="es-ES" sz="1200" spc="-1" strike="noStrike">
              <a:latin typeface="Arial"/>
            </a:endParaRPr>
          </a:p>
          <a:p>
            <a:pPr lvl="1" marL="9144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Properties</a:t>
            </a:r>
            <a:r>
              <a:rPr b="0" lang="en" sz="1200" spc="-1" strike="noStrike">
                <a:solidFill>
                  <a:srgbClr val="202124"/>
                </a:solidFill>
                <a:highlight>
                  <a:srgbClr val="f8f9fa"/>
                </a:highlight>
                <a:latin typeface="Arial"/>
                <a:ea typeface="Arial"/>
              </a:rPr>
              <a:t> para ser utilizado por el </a:t>
            </a:r>
            <a:r>
              <a:rPr b="1" lang="en" sz="1200" spc="-1" strike="noStrike">
                <a:solidFill>
                  <a:srgbClr val="202124"/>
                </a:solidFill>
                <a:highlight>
                  <a:srgbClr val="f8f9fa"/>
                </a:highlight>
                <a:latin typeface="Arial"/>
                <a:ea typeface="Arial"/>
              </a:rPr>
              <a:t>ProducerFactory&lt;K,V</a:t>
            </a:r>
            <a:r>
              <a:rPr b="0" lang="en" sz="1200" spc="-1" strike="noStrike">
                <a:solidFill>
                  <a:srgbClr val="202124"/>
                </a:solidFill>
                <a:highlight>
                  <a:srgbClr val="f8f9fa"/>
                </a:highlight>
                <a:latin typeface="Arial"/>
                <a:ea typeface="Arial"/>
              </a:rPr>
              <a:t>&gt;</a:t>
            </a:r>
            <a:endParaRPr b="0" lang="es-ES" sz="1200" spc="-1" strike="noStrike">
              <a:latin typeface="Arial"/>
            </a:endParaRPr>
          </a:p>
          <a:p>
            <a:pPr lvl="1" marL="9144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ProducerFactory&lt;K,V</a:t>
            </a:r>
            <a:r>
              <a:rPr b="0" lang="en" sz="1200" spc="-1" strike="noStrike">
                <a:solidFill>
                  <a:srgbClr val="202124"/>
                </a:solidFill>
                <a:highlight>
                  <a:srgbClr val="f8f9fa"/>
                </a:highlight>
                <a:latin typeface="Arial"/>
                <a:ea typeface="Arial"/>
              </a:rPr>
              <a:t>&gt; para ser utilizado por el </a:t>
            </a:r>
            <a:r>
              <a:rPr b="1" lang="en" sz="1200" spc="-1" strike="noStrike">
                <a:solidFill>
                  <a:srgbClr val="202124"/>
                </a:solidFill>
                <a:highlight>
                  <a:srgbClr val="f8f9fa"/>
                </a:highlight>
                <a:latin typeface="Arial"/>
                <a:ea typeface="Arial"/>
              </a:rPr>
              <a:t>kafkaTemplate</a:t>
            </a:r>
            <a:endParaRPr b="0" lang="es-ES" sz="1200" spc="-1" strike="noStrike">
              <a:latin typeface="Arial"/>
            </a:endParaRPr>
          </a:p>
          <a:p>
            <a:pPr lvl="1" marL="9144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kafkaTemplate</a:t>
            </a:r>
            <a:r>
              <a:rPr b="0" lang="en" sz="1200" spc="-1" strike="noStrike">
                <a:solidFill>
                  <a:srgbClr val="202124"/>
                </a:solidFill>
                <a:highlight>
                  <a:srgbClr val="f8f9fa"/>
                </a:highlight>
                <a:latin typeface="Arial"/>
                <a:ea typeface="Arial"/>
              </a:rPr>
              <a:t> para ser utilizado por el </a:t>
            </a:r>
            <a:r>
              <a:rPr b="1" lang="en" sz="1200" spc="-1" strike="noStrike">
                <a:solidFill>
                  <a:srgbClr val="202124"/>
                </a:solidFill>
                <a:highlight>
                  <a:srgbClr val="f8f9fa"/>
                </a:highlight>
                <a:latin typeface="Arial"/>
                <a:ea typeface="Arial"/>
              </a:rPr>
              <a:t>Producer</a:t>
            </a:r>
            <a:r>
              <a:rPr b="0" lang="en" sz="1200" spc="-1" strike="noStrike">
                <a:solidFill>
                  <a:srgbClr val="202124"/>
                </a:solidFill>
                <a:highlight>
                  <a:srgbClr val="f8f9fa"/>
                </a:highlight>
                <a:latin typeface="Arial"/>
                <a:ea typeface="Arial"/>
              </a:rPr>
              <a:t>   </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El ProducerConfig ofrece muchas posibilidades</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Elimina el Header del mensaje</a:t>
            </a:r>
            <a:endParaRPr b="0" lang="es-ES" sz="1200" spc="-1" strike="noStrike">
              <a:latin typeface="Arial"/>
            </a:endParaRPr>
          </a:p>
          <a:p>
            <a:pPr>
              <a:lnSpc>
                <a:spcPct val="150000"/>
              </a:lnSpc>
              <a:tabLst>
                <a:tab algn="l" pos="0"/>
              </a:tabLst>
            </a:pPr>
            <a:endParaRPr b="0" lang="es-ES" sz="1200" spc="-1" strike="noStrike">
              <a:latin typeface="Arial"/>
            </a:endParaRPr>
          </a:p>
        </p:txBody>
      </p:sp>
      <p:sp>
        <p:nvSpPr>
          <p:cNvPr id="257" name="CustomShape 3"/>
          <p:cNvSpPr/>
          <p:nvPr/>
        </p:nvSpPr>
        <p:spPr>
          <a:xfrm>
            <a:off x="2986920" y="2775600"/>
            <a:ext cx="2228400" cy="50184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
        <p:nvSpPr>
          <p:cNvPr id="258" name="CustomShape 4"/>
          <p:cNvSpPr/>
          <p:nvPr/>
        </p:nvSpPr>
        <p:spPr>
          <a:xfrm>
            <a:off x="2477160" y="3220200"/>
            <a:ext cx="2556000" cy="42876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latin typeface="Arial"/>
            </a:endParaRPr>
          </a:p>
        </p:txBody>
      </p:sp>
      <p:sp>
        <p:nvSpPr>
          <p:cNvPr id="260" name="CustomShape 2"/>
          <p:cNvSpPr/>
          <p:nvPr/>
        </p:nvSpPr>
        <p:spPr>
          <a:xfrm>
            <a:off x="364320" y="985680"/>
            <a:ext cx="8432640" cy="92268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Producer</a:t>
            </a:r>
            <a:endParaRPr b="0" lang="es-ES" sz="1200" spc="-1" strike="noStrike">
              <a:latin typeface="Arial"/>
            </a:endParaRPr>
          </a:p>
          <a:p>
            <a:pPr lvl="1" marL="9144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Inyección del kafkaTemplate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61" name="Google Shape;306;p46" descr=""/>
          <p:cNvPicPr/>
          <p:nvPr/>
        </p:nvPicPr>
        <p:blipFill>
          <a:blip r:embed="rId1"/>
          <a:stretch/>
        </p:blipFill>
        <p:spPr>
          <a:xfrm>
            <a:off x="1182960" y="1883880"/>
            <a:ext cx="7256880" cy="2714760"/>
          </a:xfrm>
          <a:prstGeom prst="rect">
            <a:avLst/>
          </a:prstGeom>
          <a:ln>
            <a:noFill/>
          </a:ln>
        </p:spPr>
      </p:pic>
      <p:sp>
        <p:nvSpPr>
          <p:cNvPr id="262" name="CustomShape 3"/>
          <p:cNvSpPr/>
          <p:nvPr/>
        </p:nvSpPr>
        <p:spPr>
          <a:xfrm>
            <a:off x="3344040" y="1442520"/>
            <a:ext cx="3481200" cy="191520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latin typeface="Arial"/>
            </a:endParaRPr>
          </a:p>
        </p:txBody>
      </p:sp>
      <p:sp>
        <p:nvSpPr>
          <p:cNvPr id="264" name="CustomShape 2"/>
          <p:cNvSpPr/>
          <p:nvPr/>
        </p:nvSpPr>
        <p:spPr>
          <a:xfrm>
            <a:off x="364320" y="604440"/>
            <a:ext cx="8432640" cy="2594880"/>
          </a:xfrm>
          <a:prstGeom prst="rect">
            <a:avLst/>
          </a:prstGeom>
          <a:noFill/>
          <a:ln>
            <a:noFill/>
          </a:ln>
        </p:spPr>
        <p:style>
          <a:lnRef idx="0"/>
          <a:fillRef idx="0"/>
          <a:effectRef idx="0"/>
          <a:fontRef idx="minor"/>
        </p:style>
        <p:txBody>
          <a:bodyPr lIns="90000" rIns="90000" tIns="91440" bIns="91440">
            <a:spAutoFit/>
          </a:bodyPr>
          <a:p>
            <a:pPr marL="457200" indent="-297360">
              <a:lnSpc>
                <a:spcPct val="128000"/>
              </a:lnSpc>
              <a:buClr>
                <a:srgbClr val="202124"/>
              </a:buClr>
              <a:buFont typeface="Arial"/>
              <a:buChar char="●"/>
            </a:pPr>
            <a:r>
              <a:rPr b="1" lang="en" sz="1100" spc="-1" strike="noStrike">
                <a:solidFill>
                  <a:srgbClr val="202124"/>
                </a:solidFill>
                <a:highlight>
                  <a:srgbClr val="f8f9fa"/>
                </a:highlight>
                <a:latin typeface="Arial"/>
                <a:ea typeface="Arial"/>
              </a:rPr>
              <a:t>Configuración del consumer</a:t>
            </a:r>
            <a:endParaRPr b="0" lang="es-ES" sz="1100" spc="-1" strike="noStrike">
              <a:latin typeface="Arial"/>
            </a:endParaRPr>
          </a:p>
          <a:p>
            <a:pPr lvl="1" marL="914400" indent="-29736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bootstrap-servers : lista de </a:t>
            </a:r>
            <a:r>
              <a:rPr b="0" lang="en" sz="1200" spc="-1" strike="noStrike">
                <a:solidFill>
                  <a:srgbClr val="202124"/>
                </a:solidFill>
                <a:highlight>
                  <a:srgbClr val="f8f9fa"/>
                </a:highlight>
                <a:latin typeface="Arial"/>
                <a:ea typeface="Arial"/>
              </a:rPr>
              <a:t>brokers</a:t>
            </a:r>
            <a:r>
              <a:rPr b="0" lang="en" sz="1100" spc="-1" strike="noStrike">
                <a:solidFill>
                  <a:srgbClr val="202124"/>
                </a:solidFill>
                <a:highlight>
                  <a:srgbClr val="f8f9fa"/>
                </a:highlight>
                <a:latin typeface="Arial"/>
                <a:ea typeface="Arial"/>
              </a:rPr>
              <a:t> del cluster kafka</a:t>
            </a:r>
            <a:endParaRPr b="0" lang="es-ES" sz="1100" spc="-1" strike="noStrike">
              <a:latin typeface="Arial"/>
            </a:endParaRPr>
          </a:p>
          <a:p>
            <a:pPr lvl="1" marL="914400" indent="-29736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group-id: identificador del grupo de consumidores</a:t>
            </a:r>
            <a:endParaRPr b="0" lang="es-ES" sz="1100" spc="-1" strike="noStrike">
              <a:latin typeface="Arial"/>
            </a:endParaRPr>
          </a:p>
          <a:p>
            <a:pPr lvl="1" marL="914400" indent="-29736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auto-offset-reset: al establecerlo con valor “earliest” nos garantiza que los consumidores comenzarán a leer los primeros mensajes disponibles en Kafka cuando no exista un offset para ese consumidor. </a:t>
            </a:r>
            <a:endParaRPr b="0" lang="es-ES" sz="1100" spc="-1" strike="noStrike">
              <a:latin typeface="Arial"/>
            </a:endParaRPr>
          </a:p>
          <a:p>
            <a:pPr lvl="1" marL="914400" indent="-29736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spring.json.trusted.packages: package donde encontrar los tipos de objetos de-serializados</a:t>
            </a:r>
            <a:endParaRPr b="0" lang="es-ES" sz="1100" spc="-1" strike="noStrike">
              <a:latin typeface="Arial"/>
            </a:endParaRPr>
          </a:p>
          <a:p>
            <a:pPr lvl="1" marL="914400" indent="-29736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kafka.topics.customer-changed: nombre del topic por el que se envia los mensajes  </a:t>
            </a:r>
            <a:endParaRPr b="0" lang="es-ES" sz="1100" spc="-1" strike="noStrike">
              <a:latin typeface="Arial"/>
            </a:endParaRPr>
          </a:p>
          <a:p>
            <a:pPr>
              <a:lnSpc>
                <a:spcPct val="128000"/>
              </a:lnSpc>
              <a:tabLst>
                <a:tab algn="l" pos="0"/>
              </a:tabLst>
            </a:pPr>
            <a:r>
              <a:rPr b="0" lang="en" sz="1100" spc="-1" strike="noStrike">
                <a:solidFill>
                  <a:srgbClr val="202124"/>
                </a:solidFill>
                <a:highlight>
                  <a:srgbClr val="f8f9fa"/>
                </a:highlight>
                <a:latin typeface="Arial"/>
                <a:ea typeface="Arial"/>
              </a:rPr>
              <a:t>El </a:t>
            </a:r>
            <a:r>
              <a:rPr b="1" lang="en" sz="1100" spc="-1" strike="noStrike">
                <a:solidFill>
                  <a:srgbClr val="202124"/>
                </a:solidFill>
                <a:highlight>
                  <a:srgbClr val="f8f9fa"/>
                </a:highlight>
                <a:latin typeface="Arial"/>
                <a:ea typeface="Arial"/>
              </a:rPr>
              <a:t>ErrorHandlingDeserializer</a:t>
            </a:r>
            <a:r>
              <a:rPr b="0" lang="en" sz="1100" spc="-1" strike="noStrike">
                <a:solidFill>
                  <a:srgbClr val="202124"/>
                </a:solidFill>
                <a:highlight>
                  <a:srgbClr val="f8f9fa"/>
                </a:highlight>
                <a:latin typeface="Arial"/>
                <a:ea typeface="Arial"/>
              </a:rPr>
              <a:t> delegará en los deserializadores reales (clave y valor) en caso de error (evita entre en un bucle)</a:t>
            </a:r>
            <a:endParaRPr b="0" lang="es-ES" sz="1100" spc="-1" strike="noStrike">
              <a:latin typeface="Arial"/>
            </a:endParaRPr>
          </a:p>
          <a:p>
            <a:pPr lvl="1" marL="914400" indent="-297360">
              <a:lnSpc>
                <a:spcPct val="128000"/>
              </a:lnSpc>
              <a:buClr>
                <a:srgbClr val="202124"/>
              </a:buClr>
              <a:buFont typeface="Arial"/>
              <a:buChar char="○"/>
              <a:tabLst>
                <a:tab algn="l" pos="0"/>
              </a:tabLst>
            </a:pPr>
            <a:r>
              <a:rPr b="0" lang="en" sz="1100" spc="-1" strike="noStrike">
                <a:solidFill>
                  <a:srgbClr val="202124"/>
                </a:solidFill>
                <a:highlight>
                  <a:srgbClr val="f8f9fa"/>
                </a:highlight>
                <a:latin typeface="Arial"/>
                <a:ea typeface="Arial"/>
              </a:rPr>
              <a:t>spring.deserializer.key.delegate.class: tipo de clase de la clave</a:t>
            </a:r>
            <a:endParaRPr b="0" lang="es-ES" sz="1100" spc="-1" strike="noStrike">
              <a:latin typeface="Arial"/>
            </a:endParaRPr>
          </a:p>
          <a:p>
            <a:pPr lvl="1" marL="914400" indent="-297360">
              <a:lnSpc>
                <a:spcPct val="128000"/>
              </a:lnSpc>
              <a:buClr>
                <a:srgbClr val="202124"/>
              </a:buClr>
              <a:buFont typeface="Arial"/>
              <a:buChar char="○"/>
              <a:tabLst>
                <a:tab algn="l" pos="0"/>
              </a:tabLst>
            </a:pPr>
            <a:r>
              <a:rPr b="0" lang="en" sz="1100" spc="-1" strike="noStrike">
                <a:solidFill>
                  <a:srgbClr val="202124"/>
                </a:solidFill>
                <a:highlight>
                  <a:srgbClr val="f8f9fa"/>
                </a:highlight>
                <a:latin typeface="Arial"/>
                <a:ea typeface="Arial"/>
              </a:rPr>
              <a:t>spring.deserializer.value.delegate.class: tipo de clase del valor</a:t>
            </a:r>
            <a:endParaRPr b="0" lang="es-ES" sz="1100" spc="-1" strike="noStrike">
              <a:latin typeface="Arial"/>
            </a:endParaRPr>
          </a:p>
          <a:p>
            <a:pPr>
              <a:lnSpc>
                <a:spcPct val="150000"/>
              </a:lnSpc>
              <a:tabLst>
                <a:tab algn="l" pos="0"/>
              </a:tabLst>
            </a:pPr>
            <a:endParaRPr b="0" lang="es-ES" sz="1100" spc="-1" strike="noStrike">
              <a:latin typeface="Arial"/>
            </a:endParaRPr>
          </a:p>
        </p:txBody>
      </p:sp>
      <p:pic>
        <p:nvPicPr>
          <p:cNvPr id="265" name="Google Shape;314;p47" descr=""/>
          <p:cNvPicPr/>
          <p:nvPr/>
        </p:nvPicPr>
        <p:blipFill>
          <a:blip r:embed="rId1"/>
          <a:stretch/>
        </p:blipFill>
        <p:spPr>
          <a:xfrm>
            <a:off x="1631880" y="3097080"/>
            <a:ext cx="7351920" cy="203076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latin typeface="Arial"/>
            </a:endParaRPr>
          </a:p>
        </p:txBody>
      </p:sp>
      <p:sp>
        <p:nvSpPr>
          <p:cNvPr id="267" name="CustomShape 2"/>
          <p:cNvSpPr/>
          <p:nvPr/>
        </p:nvSpPr>
        <p:spPr>
          <a:xfrm>
            <a:off x="364320" y="833040"/>
            <a:ext cx="8432640" cy="386856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ConsumerConfig - Parte 1</a:t>
            </a:r>
            <a:endParaRPr b="0" lang="es-ES" sz="1200" spc="-1" strike="noStrike">
              <a:latin typeface="Arial"/>
            </a:endParaRPr>
          </a:p>
          <a:p>
            <a:pPr lvl="1" marL="9144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Properties para ser utilizado por el </a:t>
            </a:r>
            <a:r>
              <a:rPr b="1" lang="en" sz="1350" spc="-1" strike="noStrike">
                <a:solidFill>
                  <a:srgbClr val="232323"/>
                </a:solidFill>
                <a:highlight>
                  <a:srgbClr val="ffffff"/>
                </a:highlight>
                <a:latin typeface="Lato"/>
                <a:ea typeface="Lato"/>
              </a:rPr>
              <a:t>ConsumerFactory</a:t>
            </a:r>
            <a:endParaRPr b="0" lang="es-ES" sz="1350" spc="-1" strike="noStrike">
              <a:latin typeface="Arial"/>
            </a:endParaRPr>
          </a:p>
          <a:p>
            <a:pPr lvl="2" marL="13716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bootstrap-server-config</a:t>
            </a:r>
            <a:endParaRPr b="0" lang="es-ES" sz="1200" spc="-1" strike="noStrike">
              <a:latin typeface="Arial"/>
            </a:endParaRPr>
          </a:p>
          <a:p>
            <a:pPr lvl="2" marL="13716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key-deserializer-class</a:t>
            </a:r>
            <a:endParaRPr b="0" lang="es-ES" sz="1200" spc="-1" strike="noStrike">
              <a:latin typeface="Arial"/>
            </a:endParaRPr>
          </a:p>
          <a:p>
            <a:pPr lvl="2" marL="13716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value-deserializer-class</a:t>
            </a:r>
            <a:endParaRPr b="0" lang="es-ES" sz="1200" spc="-1" strike="noStrike">
              <a:latin typeface="Arial"/>
            </a:endParaRPr>
          </a:p>
          <a:p>
            <a:pPr lvl="2" marL="13716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group-id</a:t>
            </a:r>
            <a:endParaRPr b="0" lang="es-ES" sz="1200" spc="-1" strike="noStrike">
              <a:latin typeface="Arial"/>
            </a:endParaRPr>
          </a:p>
          <a:p>
            <a:pPr lvl="2" marL="13716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auto-offset-reset</a:t>
            </a:r>
            <a:endParaRPr b="0" lang="es-ES" sz="1200" spc="-1" strike="noStrike">
              <a:latin typeface="Arial"/>
            </a:endParaRPr>
          </a:p>
          <a:p>
            <a:pPr lvl="2" marL="13716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enable-auto-commit</a:t>
            </a:r>
            <a:endParaRPr b="0" lang="es-ES" sz="1200" spc="-1" strike="noStrike">
              <a:latin typeface="Arial"/>
            </a:endParaRPr>
          </a:p>
          <a:p>
            <a:pPr lvl="2" marL="13716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Etc ……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1" lang="en" sz="1100" spc="-1" strike="noStrike">
                <a:solidFill>
                  <a:srgbClr val="000000"/>
                </a:solidFill>
                <a:highlight>
                  <a:srgbClr val="f8f9fa"/>
                </a:highlight>
                <a:latin typeface="Arial"/>
                <a:ea typeface="Arial"/>
              </a:rPr>
              <a:t>Clave y valor de deserialización</a:t>
            </a:r>
            <a:r>
              <a:rPr b="0" lang="en" sz="1100" spc="-1" strike="noStrike">
                <a:solidFill>
                  <a:srgbClr val="000000"/>
                </a:solidFill>
                <a:highlight>
                  <a:srgbClr val="f8f9fa"/>
                </a:highlight>
                <a:latin typeface="Arial"/>
                <a:ea typeface="Arial"/>
              </a:rPr>
              <a:t>: permite detectar el tipo o la clase sobre </a:t>
            </a: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la que deben descomponer los mensajes del topic para ser de-serializados.</a:t>
            </a:r>
            <a:endParaRPr b="0" lang="es-ES" sz="1100" spc="-1" strike="noStrike">
              <a:latin typeface="Arial"/>
            </a:endParaRPr>
          </a:p>
          <a:p>
            <a:pPr>
              <a:lnSpc>
                <a:spcPct val="128000"/>
              </a:lnSpc>
              <a:tabLst>
                <a:tab algn="l" pos="0"/>
              </a:tabLst>
            </a:pP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la anotación </a:t>
            </a:r>
            <a:r>
              <a:rPr b="1" lang="en" sz="1100" spc="-1" strike="noStrike">
                <a:solidFill>
                  <a:srgbClr val="000000"/>
                </a:solidFill>
                <a:highlight>
                  <a:srgbClr val="f8f9fa"/>
                </a:highlight>
                <a:latin typeface="Arial"/>
                <a:ea typeface="Arial"/>
              </a:rPr>
              <a:t>@EnableKafka</a:t>
            </a:r>
            <a:r>
              <a:rPr b="0" lang="en" sz="1100" spc="-1" strike="noStrike">
                <a:solidFill>
                  <a:srgbClr val="000000"/>
                </a:solidFill>
                <a:highlight>
                  <a:srgbClr val="f8f9fa"/>
                </a:highlight>
                <a:latin typeface="Arial"/>
                <a:ea typeface="Arial"/>
              </a:rPr>
              <a:t> es para habilitar la detección de los métodos </a:t>
            </a: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anotados con </a:t>
            </a:r>
            <a:r>
              <a:rPr b="1" lang="en" sz="1100" spc="-1" strike="noStrike">
                <a:solidFill>
                  <a:srgbClr val="000000"/>
                </a:solidFill>
                <a:highlight>
                  <a:srgbClr val="f8f9fa"/>
                </a:highlight>
                <a:latin typeface="Arial"/>
                <a:ea typeface="Arial"/>
              </a:rPr>
              <a:t>@KafkaListener</a:t>
            </a:r>
            <a:r>
              <a:rPr b="0" lang="en" sz="1100" spc="-1" strike="noStrike">
                <a:solidFill>
                  <a:srgbClr val="000000"/>
                </a:solidFill>
                <a:highlight>
                  <a:srgbClr val="f8f9fa"/>
                </a:highlight>
                <a:latin typeface="Arial"/>
                <a:ea typeface="Arial"/>
              </a:rPr>
              <a:t> para poder consumir mensajes de Kafka.</a:t>
            </a:r>
            <a:r>
              <a:rPr b="0" lang="en" sz="1200" spc="-1" strike="noStrike">
                <a:solidFill>
                  <a:srgbClr val="202124"/>
                </a:solidFill>
                <a:highlight>
                  <a:srgbClr val="f8f9fa"/>
                </a:highlight>
                <a:latin typeface="Arial"/>
                <a:ea typeface="Arial"/>
              </a:rPr>
              <a:t>   </a:t>
            </a:r>
            <a:endParaRPr b="0" lang="es-ES" sz="1200" spc="-1" strike="noStrike">
              <a:latin typeface="Arial"/>
            </a:endParaRPr>
          </a:p>
        </p:txBody>
      </p:sp>
      <p:pic>
        <p:nvPicPr>
          <p:cNvPr id="268" name="Google Shape;321;p48" descr=""/>
          <p:cNvPicPr/>
          <p:nvPr/>
        </p:nvPicPr>
        <p:blipFill>
          <a:blip r:embed="rId1"/>
          <a:stretch/>
        </p:blipFill>
        <p:spPr>
          <a:xfrm>
            <a:off x="5274720" y="1551960"/>
            <a:ext cx="3641400" cy="351792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latin typeface="Arial"/>
            </a:endParaRPr>
          </a:p>
        </p:txBody>
      </p:sp>
      <p:sp>
        <p:nvSpPr>
          <p:cNvPr id="270" name="CustomShape 2"/>
          <p:cNvSpPr/>
          <p:nvPr/>
        </p:nvSpPr>
        <p:spPr>
          <a:xfrm>
            <a:off x="364320" y="909360"/>
            <a:ext cx="8432640" cy="111564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ConsumerConfig - Parte 2</a:t>
            </a:r>
            <a:endParaRPr b="0" lang="es-ES" sz="1200" spc="-1" strike="noStrike">
              <a:latin typeface="Arial"/>
            </a:endParaRPr>
          </a:p>
          <a:p>
            <a:pPr lvl="1" marL="914400" indent="-303840">
              <a:lnSpc>
                <a:spcPct val="128000"/>
              </a:lnSpc>
              <a:buClr>
                <a:srgbClr val="202124"/>
              </a:buClr>
              <a:buFont typeface="Arial"/>
              <a:buChar char="○"/>
            </a:pPr>
            <a:r>
              <a:rPr b="0" lang="en" sz="1200" spc="-1" strike="noStrike">
                <a:solidFill>
                  <a:srgbClr val="232323"/>
                </a:solidFill>
                <a:highlight>
                  <a:srgbClr val="ffffff"/>
                </a:highlight>
                <a:latin typeface="Lato"/>
                <a:ea typeface="Lato"/>
              </a:rPr>
              <a:t>Cree el </a:t>
            </a:r>
            <a:r>
              <a:rPr b="1" lang="en" sz="1200" spc="-1" strike="noStrike">
                <a:solidFill>
                  <a:srgbClr val="232323"/>
                </a:solidFill>
                <a:highlight>
                  <a:srgbClr val="ffffff"/>
                </a:highlight>
                <a:latin typeface="Lato"/>
                <a:ea typeface="Lato"/>
              </a:rPr>
              <a:t>ConsumerFactory</a:t>
            </a:r>
            <a:r>
              <a:rPr b="0" lang="en" sz="1200" spc="-1" strike="noStrike">
                <a:solidFill>
                  <a:srgbClr val="232323"/>
                </a:solidFill>
                <a:highlight>
                  <a:srgbClr val="ffffff"/>
                </a:highlight>
                <a:latin typeface="Lato"/>
                <a:ea typeface="Lato"/>
              </a:rPr>
              <a:t> para ser utilizado por </a:t>
            </a:r>
            <a:r>
              <a:rPr b="1" lang="en" sz="1200" spc="-1" strike="noStrike">
                <a:solidFill>
                  <a:srgbClr val="232323"/>
                </a:solidFill>
                <a:highlight>
                  <a:srgbClr val="ffffff"/>
                </a:highlight>
                <a:latin typeface="Lato"/>
                <a:ea typeface="Lato"/>
              </a:rPr>
              <a:t>KafkaListenerContainerFactory</a:t>
            </a:r>
            <a:endParaRPr b="0" lang="es-ES" sz="1200" spc="-1" strike="noStrike">
              <a:latin typeface="Arial"/>
            </a:endParaRPr>
          </a:p>
          <a:p>
            <a:pPr lvl="1" marL="914400" indent="-303840">
              <a:lnSpc>
                <a:spcPct val="128000"/>
              </a:lnSpc>
              <a:buClr>
                <a:srgbClr val="232323"/>
              </a:buClr>
              <a:buFont typeface="Lato"/>
              <a:buChar char="○"/>
            </a:pPr>
            <a:r>
              <a:rPr b="0" lang="en" sz="1200" spc="-1" strike="noStrike">
                <a:solidFill>
                  <a:srgbClr val="232323"/>
                </a:solidFill>
                <a:highlight>
                  <a:srgbClr val="ffffff"/>
                </a:highlight>
                <a:latin typeface="Lato"/>
                <a:ea typeface="Lato"/>
              </a:rPr>
              <a:t>Cree el </a:t>
            </a:r>
            <a:r>
              <a:rPr b="1" lang="en" sz="1200" spc="-1" strike="noStrike">
                <a:solidFill>
                  <a:srgbClr val="232323"/>
                </a:solidFill>
                <a:highlight>
                  <a:srgbClr val="ffffff"/>
                </a:highlight>
                <a:latin typeface="Lato"/>
                <a:ea typeface="Lato"/>
              </a:rPr>
              <a:t>KafkaListenerContainerFactory</a:t>
            </a:r>
            <a:r>
              <a:rPr b="0" lang="en" sz="1200" spc="-1" strike="noStrike">
                <a:solidFill>
                  <a:srgbClr val="232323"/>
                </a:solidFill>
                <a:highlight>
                  <a:srgbClr val="ffffff"/>
                </a:highlight>
                <a:latin typeface="Lato"/>
                <a:ea typeface="Lato"/>
              </a:rPr>
              <a:t> para ser utilizado por el método de consumo del </a:t>
            </a:r>
            <a:r>
              <a:rPr b="1" lang="en" sz="1200" spc="-1" strike="noStrike">
                <a:solidFill>
                  <a:srgbClr val="232323"/>
                </a:solidFill>
                <a:highlight>
                  <a:srgbClr val="ffffff"/>
                </a:highlight>
                <a:latin typeface="Lato"/>
                <a:ea typeface="Lato"/>
              </a:rPr>
              <a:t>KafkaConsumer</a:t>
            </a:r>
            <a:endParaRPr b="0" lang="es-ES" sz="1200" spc="-1" strike="noStrike">
              <a:latin typeface="Arial"/>
            </a:endParaRPr>
          </a:p>
        </p:txBody>
      </p:sp>
      <p:pic>
        <p:nvPicPr>
          <p:cNvPr id="271" name="Google Shape;328;p49" descr=""/>
          <p:cNvPicPr/>
          <p:nvPr/>
        </p:nvPicPr>
        <p:blipFill>
          <a:blip r:embed="rId1"/>
          <a:stretch/>
        </p:blipFill>
        <p:spPr>
          <a:xfrm>
            <a:off x="4628160" y="1908720"/>
            <a:ext cx="4232520" cy="302292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latin typeface="Arial"/>
            </a:endParaRPr>
          </a:p>
        </p:txBody>
      </p:sp>
      <p:sp>
        <p:nvSpPr>
          <p:cNvPr id="273" name="CustomShape 2"/>
          <p:cNvSpPr/>
          <p:nvPr/>
        </p:nvSpPr>
        <p:spPr>
          <a:xfrm>
            <a:off x="364320" y="985680"/>
            <a:ext cx="8432640" cy="261108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a:t>
            </a:r>
            <a:endParaRPr b="0" lang="es-ES" sz="1200" spc="-1" strike="noStrike">
              <a:latin typeface="Arial"/>
            </a:endParaRPr>
          </a:p>
          <a:p>
            <a:pPr lvl="1" marL="914400" indent="-303840">
              <a:lnSpc>
                <a:spcPct val="128000"/>
              </a:lnSpc>
              <a:buClr>
                <a:srgbClr val="202124"/>
              </a:buClr>
              <a:buFont typeface="Arial"/>
              <a:buChar char="○"/>
            </a:pPr>
            <a:r>
              <a:rPr b="0" lang="en" sz="1050" spc="-1" strike="noStrike">
                <a:solidFill>
                  <a:srgbClr val="2d2d2d"/>
                </a:solidFill>
                <a:highlight>
                  <a:srgbClr val="f8f9fa"/>
                </a:highlight>
                <a:latin typeface="Arial"/>
                <a:ea typeface="Arial"/>
              </a:rPr>
              <a:t>La anotación @KafkaListener se utiliza para especificar los métodos oyentes de los consumidores de mensajes.</a:t>
            </a:r>
            <a:endParaRPr b="0" lang="es-ES" sz="1050" spc="-1" strike="noStrike">
              <a:latin typeface="Arial"/>
            </a:endParaRPr>
          </a:p>
          <a:p>
            <a:pPr lvl="1" marL="914400" indent="-294120">
              <a:lnSpc>
                <a:spcPct val="128000"/>
              </a:lnSpc>
              <a:buClr>
                <a:srgbClr val="2d2d2d"/>
              </a:buClr>
              <a:buFont typeface="Arial"/>
              <a:buChar char="○"/>
            </a:pPr>
            <a:r>
              <a:rPr b="0" lang="en" sz="1050" spc="-1" strike="noStrike">
                <a:solidFill>
                  <a:srgbClr val="2d2d2d"/>
                </a:solidFill>
                <a:highlight>
                  <a:srgbClr val="f8f9fa"/>
                </a:highlight>
                <a:latin typeface="Arial"/>
                <a:ea typeface="Arial"/>
              </a:rPr>
              <a:t>Los atributos posibles:</a:t>
            </a:r>
            <a:endParaRPr b="0" lang="es-ES" sz="105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id</a:t>
            </a:r>
            <a:r>
              <a:rPr b="0" lang="en" sz="1000" spc="-1" strike="noStrike">
                <a:solidFill>
                  <a:srgbClr val="202124"/>
                </a:solidFill>
                <a:highlight>
                  <a:srgbClr val="f8f9fa"/>
                </a:highlight>
                <a:latin typeface="Arial"/>
                <a:ea typeface="Arial"/>
              </a:rPr>
              <a:t>: id único del oyente. cuando el group-id no está configurado, el id predeterminado se genera automáticamente.</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containerFactory</a:t>
            </a:r>
            <a:r>
              <a:rPr b="0" lang="en" sz="1000" spc="-1" strike="noStrike">
                <a:solidFill>
                  <a:srgbClr val="202124"/>
                </a:solidFill>
                <a:highlight>
                  <a:srgbClr val="f8f9fa"/>
                </a:highlight>
                <a:latin typeface="Arial"/>
                <a:ea typeface="Arial"/>
              </a:rPr>
              <a:t>: se necesita especificar únicamente para distinguir los múltiples tipos de datos que pueden transitar en un mismo Topic.</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topics</a:t>
            </a:r>
            <a:r>
              <a:rPr b="0" lang="en" sz="1000" spc="-1" strike="noStrike">
                <a:solidFill>
                  <a:srgbClr val="202124"/>
                </a:solidFill>
                <a:highlight>
                  <a:srgbClr val="f8f9fa"/>
                </a:highlight>
                <a:latin typeface="Arial"/>
                <a:ea typeface="Arial"/>
              </a:rPr>
              <a:t>: se puede consumir de varios Topics  </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topicPattern</a:t>
            </a:r>
            <a:r>
              <a:rPr b="0" lang="en" sz="1000" spc="-1" strike="noStrike">
                <a:solidFill>
                  <a:srgbClr val="202124"/>
                </a:solidFill>
                <a:highlight>
                  <a:srgbClr val="f8f9fa"/>
                </a:highlight>
                <a:latin typeface="Arial"/>
                <a:ea typeface="Arial"/>
              </a:rPr>
              <a:t>: El framework crea un contenedor que se suscribe a todos los topics que coinciden con el patrón especificado para obtener particiones asignadas dinámicamente.</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group-id</a:t>
            </a:r>
            <a:r>
              <a:rPr b="0" lang="en" sz="1000" spc="-1" strike="noStrike">
                <a:solidFill>
                  <a:srgbClr val="202124"/>
                </a:solidFill>
                <a:highlight>
                  <a:srgbClr val="f8f9fa"/>
                </a:highlight>
                <a:latin typeface="Arial"/>
                <a:ea typeface="Arial"/>
              </a:rPr>
              <a:t>: consumer group id</a:t>
            </a:r>
            <a:endParaRPr b="0" lang="es-ES" sz="1000" spc="-1" strike="noStrike">
              <a:latin typeface="Arial"/>
            </a:endParaRPr>
          </a:p>
          <a:p>
            <a:pPr marL="914400">
              <a:lnSpc>
                <a:spcPct val="128000"/>
              </a:lnSpc>
              <a:tabLst>
                <a:tab algn="l" pos="0"/>
              </a:tabLst>
            </a:pPr>
            <a:r>
              <a:rPr b="0" lang="en" sz="1000" spc="-1" strike="noStrike">
                <a:solidFill>
                  <a:srgbClr val="202124"/>
                </a:solidFill>
                <a:highlight>
                  <a:srgbClr val="f8f9fa"/>
                </a:highlight>
                <a:latin typeface="Arial"/>
                <a:ea typeface="Arial"/>
              </a:rPr>
              <a:t>Etc ….</a:t>
            </a:r>
            <a:endParaRPr b="0" lang="es-ES" sz="1000" spc="-1" strike="noStrike">
              <a:latin typeface="Arial"/>
            </a:endParaRPr>
          </a:p>
          <a:p>
            <a:pPr marL="914400">
              <a:lnSpc>
                <a:spcPct val="150000"/>
              </a:lnSpc>
              <a:tabLst>
                <a:tab algn="l" pos="0"/>
              </a:tabLst>
            </a:pPr>
            <a:r>
              <a:rPr b="0" lang="en" sz="1000" spc="-1" strike="noStrike">
                <a:solidFill>
                  <a:srgbClr val="2d2d2d"/>
                </a:solidFill>
                <a:highlight>
                  <a:srgbClr val="f8f9fa"/>
                </a:highlight>
                <a:latin typeface="Arial"/>
                <a:ea typeface="Arial"/>
              </a:rPr>
              <a:t>   </a:t>
            </a:r>
            <a:endParaRPr b="0" lang="es-ES" sz="1000" spc="-1" strike="noStrike">
              <a:latin typeface="Arial"/>
            </a:endParaRPr>
          </a:p>
        </p:txBody>
      </p:sp>
      <p:pic>
        <p:nvPicPr>
          <p:cNvPr id="274" name="Google Shape;335;p50" descr=""/>
          <p:cNvPicPr/>
          <p:nvPr/>
        </p:nvPicPr>
        <p:blipFill>
          <a:blip r:embed="rId1"/>
          <a:stretch/>
        </p:blipFill>
        <p:spPr>
          <a:xfrm>
            <a:off x="4631400" y="2768400"/>
            <a:ext cx="4309920" cy="222876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 / Consumer</a:t>
            </a:r>
            <a:endParaRPr b="0" lang="es-ES" sz="2000" spc="-1" strike="noStrike">
              <a:latin typeface="Arial"/>
            </a:endParaRPr>
          </a:p>
        </p:txBody>
      </p:sp>
      <p:pic>
        <p:nvPicPr>
          <p:cNvPr id="276" name="Google Shape;341;p51" descr=""/>
          <p:cNvPicPr/>
          <p:nvPr/>
        </p:nvPicPr>
        <p:blipFill>
          <a:blip r:embed="rId1"/>
          <a:stretch/>
        </p:blipFill>
        <p:spPr>
          <a:xfrm>
            <a:off x="1607400" y="1216800"/>
            <a:ext cx="5707800" cy="32706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Messages</a:t>
            </a:r>
            <a:endParaRPr b="0" lang="es-ES" sz="2000" spc="-1" strike="noStrike">
              <a:latin typeface="Arial"/>
            </a:endParaRPr>
          </a:p>
        </p:txBody>
      </p:sp>
      <p:sp>
        <p:nvSpPr>
          <p:cNvPr id="167" name="CustomShape 2"/>
          <p:cNvSpPr/>
          <p:nvPr/>
        </p:nvSpPr>
        <p:spPr>
          <a:xfrm>
            <a:off x="401040" y="1176120"/>
            <a:ext cx="4202280" cy="3809520"/>
          </a:xfrm>
          <a:prstGeom prst="rect">
            <a:avLst/>
          </a:prstGeom>
          <a:noFill/>
          <a:ln>
            <a:noFill/>
          </a:ln>
        </p:spPr>
        <p:style>
          <a:lnRef idx="0"/>
          <a:fillRef idx="0"/>
          <a:effectRef idx="0"/>
          <a:fontRef idx="minor"/>
        </p:style>
        <p:txBody>
          <a:bodyPr lIns="90000" rIns="90000" tIns="91440" bIns="91440">
            <a:spAutoFit/>
          </a:bodyPr>
          <a:p>
            <a:pPr>
              <a:lnSpc>
                <a:spcPct val="130000"/>
              </a:lnSpc>
              <a:spcBef>
                <a:spcPts val="1500"/>
              </a:spcBef>
              <a:tabLst>
                <a:tab algn="l" pos="0"/>
              </a:tabLst>
            </a:pPr>
            <a:r>
              <a:rPr b="1" lang="en" sz="1200" spc="-1" strike="noStrike">
                <a:solidFill>
                  <a:srgbClr val="2a3244"/>
                </a:solidFill>
                <a:highlight>
                  <a:srgbClr val="ffffff"/>
                </a:highlight>
                <a:latin typeface="Arial"/>
                <a:ea typeface="Arial"/>
              </a:rPr>
              <a:t>Message</a:t>
            </a:r>
            <a:endParaRPr b="0" lang="es-ES" sz="1200" spc="-1" strike="noStrike">
              <a:latin typeface="Arial"/>
            </a:endParaRPr>
          </a:p>
          <a:p>
            <a:pPr marL="596880" indent="-30384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Unidad base en Kafka</a:t>
            </a:r>
            <a:endParaRPr b="0" lang="es-ES" sz="1200" spc="-1" strike="noStrike">
              <a:latin typeface="Arial"/>
            </a:endParaRPr>
          </a:p>
          <a:p>
            <a:pPr marL="596880" indent="-30384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Key / Value (+ headers)</a:t>
            </a:r>
            <a:endParaRPr b="0" lang="es-ES" sz="1200" spc="-1" strike="noStrike">
              <a:latin typeface="Arial"/>
            </a:endParaRPr>
          </a:p>
          <a:p>
            <a:pPr marL="596880" indent="-30384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Almacenado en formato binario</a:t>
            </a:r>
            <a:endParaRPr b="0" lang="es-ES" sz="1200" spc="-1" strike="noStrike">
              <a:latin typeface="Arial"/>
            </a:endParaRPr>
          </a:p>
          <a:p>
            <a:pPr marL="596880" indent="-30384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Igualmente llamado Record o Log</a:t>
            </a:r>
            <a:endParaRPr b="0" lang="es-ES" sz="1200" spc="-1" strike="noStrike">
              <a:latin typeface="Arial"/>
            </a:endParaRPr>
          </a:p>
          <a:p>
            <a:pPr>
              <a:lnSpc>
                <a:spcPct val="115000"/>
              </a:lnSpc>
              <a:tabLst>
                <a:tab algn="l" pos="0"/>
              </a:tabLst>
            </a:pPr>
            <a:endParaRPr b="0" lang="es-ES" sz="1200" spc="-1" strike="noStrike">
              <a:latin typeface="Arial"/>
            </a:endParaRPr>
          </a:p>
          <a:p>
            <a:pPr>
              <a:lnSpc>
                <a:spcPct val="130000"/>
              </a:lnSpc>
              <a:spcBef>
                <a:spcPts val="1500"/>
              </a:spcBef>
              <a:tabLst>
                <a:tab algn="l" pos="0"/>
              </a:tabLst>
            </a:pPr>
            <a:r>
              <a:rPr b="1" lang="en" sz="1200" spc="-1" strike="noStrike">
                <a:solidFill>
                  <a:srgbClr val="2a3244"/>
                </a:solidFill>
                <a:highlight>
                  <a:srgbClr val="ffffff"/>
                </a:highlight>
                <a:latin typeface="Arial"/>
                <a:ea typeface="Arial"/>
              </a:rPr>
              <a:t>Batch</a:t>
            </a:r>
            <a:endParaRPr b="0" lang="es-ES" sz="1200" spc="-1" strike="noStrike">
              <a:latin typeface="Arial"/>
            </a:endParaRPr>
          </a:p>
          <a:p>
            <a:pPr marL="596880" indent="-30384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Colección de mensajes enviados</a:t>
            </a:r>
            <a:endParaRPr b="0" lang="es-ES" sz="1200" spc="-1" strike="noStrike">
              <a:latin typeface="Arial"/>
            </a:endParaRPr>
          </a:p>
          <a:p>
            <a:pPr marL="596880" indent="-30384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Reduce la latencia de red</a:t>
            </a:r>
            <a:endParaRPr b="0" lang="es-ES" sz="1200" spc="-1" strike="noStrike">
              <a:latin typeface="Arial"/>
            </a:endParaRPr>
          </a:p>
          <a:p>
            <a:pPr marL="596880" indent="-30384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Permite una compresión eficaz (gzip, snappy, lz4, zstd)</a:t>
            </a:r>
            <a:endParaRPr b="0" lang="es-ES" sz="1200" spc="-1" strike="noStrike">
              <a:latin typeface="Arial"/>
            </a:endParaRPr>
          </a:p>
          <a:p>
            <a:pPr>
              <a:lnSpc>
                <a:spcPct val="100000"/>
              </a:lnSpc>
              <a:tabLst>
                <a:tab algn="l" pos="0"/>
              </a:tabLst>
            </a:pPr>
            <a:endParaRPr b="0" lang="es-ES" sz="1200" spc="-1" strike="noStrike">
              <a:latin typeface="Arial"/>
            </a:endParaRPr>
          </a:p>
        </p:txBody>
      </p:sp>
      <p:sp>
        <p:nvSpPr>
          <p:cNvPr id="168" name="CustomShape 3"/>
          <p:cNvSpPr/>
          <p:nvPr/>
        </p:nvSpPr>
        <p:spPr>
          <a:xfrm>
            <a:off x="4721040" y="1613160"/>
            <a:ext cx="4231800" cy="235872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 sz="1100" spc="-1" strike="noStrike">
                <a:solidFill>
                  <a:srgbClr val="718c00"/>
                </a:solidFill>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Record</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offset</a:t>
            </a:r>
            <a:r>
              <a:rPr b="0" lang="en" sz="1100" spc="-1" strike="noStrike">
                <a:solidFill>
                  <a:srgbClr val="4d4d4c"/>
                </a:solidFill>
                <a:highlight>
                  <a:srgbClr val="ffffff"/>
                </a:highlight>
                <a:latin typeface="Courier New"/>
                <a:ea typeface="Courier New"/>
              </a:rPr>
              <a:t> </a:t>
            </a:r>
            <a:r>
              <a:rPr b="0" lang="en" sz="1100" spc="-1" strike="noStrike">
                <a:solidFill>
                  <a:srgbClr val="f5871f"/>
                </a:solidFill>
                <a:highlight>
                  <a:srgbClr val="ffffff"/>
                </a:highlight>
                <a:latin typeface="Courier New"/>
                <a:ea typeface="Courier New"/>
              </a:rPr>
              <a:t>1</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of</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topic</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customers</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metadata</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topic: </a:t>
            </a:r>
            <a:r>
              <a:rPr b="0" lang="en" sz="1100" spc="-1" strike="noStrike">
                <a:solidFill>
                  <a:srgbClr val="718c00"/>
                </a:solidFill>
                <a:highlight>
                  <a:srgbClr val="ffffff"/>
                </a:highlight>
                <a:latin typeface="Courier New"/>
                <a:ea typeface="Courier New"/>
              </a:rPr>
              <a:t>customers</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partition: </a:t>
            </a:r>
            <a:r>
              <a:rPr b="0" lang="en" sz="1100" spc="-1" strike="noStrike">
                <a:solidFill>
                  <a:srgbClr val="f5871f"/>
                </a:solidFill>
                <a:highlight>
                  <a:srgbClr val="ffffff"/>
                </a:highlight>
                <a:latin typeface="Courier New"/>
                <a:ea typeface="Courier New"/>
              </a:rPr>
              <a:t>0</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offset: </a:t>
            </a:r>
            <a:r>
              <a:rPr b="0" lang="en" sz="1100" spc="-1" strike="noStrike">
                <a:solidFill>
                  <a:srgbClr val="f5871f"/>
                </a:solidFill>
                <a:highlight>
                  <a:srgbClr val="ffffff"/>
                </a:highlight>
                <a:latin typeface="Courier New"/>
                <a:ea typeface="Courier New"/>
              </a:rPr>
              <a:t>1</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timestamp: </a:t>
            </a:r>
            <a:r>
              <a:rPr b="0" lang="en" sz="1100" spc="-1" strike="noStrike">
                <a:solidFill>
                  <a:srgbClr val="f5871f"/>
                </a:solidFill>
                <a:highlight>
                  <a:srgbClr val="ffffff"/>
                </a:highlight>
                <a:latin typeface="Courier New"/>
                <a:ea typeface="Courier New"/>
              </a:rPr>
              <a:t>1585906100000</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headers</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X-Correlation-Id: </a:t>
            </a:r>
            <a:r>
              <a:rPr b="0" lang="en" sz="1100" spc="-1" strike="noStrike">
                <a:solidFill>
                  <a:srgbClr val="718c00"/>
                </a:solidFill>
                <a:highlight>
                  <a:srgbClr val="ffffff"/>
                </a:highlight>
                <a:latin typeface="Courier New"/>
                <a:ea typeface="Courier New"/>
              </a:rPr>
              <a:t>04734ee1-db49-4a67-bc1f-fb42c1e1c2fb</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record</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key: </a:t>
            </a:r>
            <a:r>
              <a:rPr b="0" lang="en" sz="1100" spc="-1" strike="noStrike">
                <a:solidFill>
                  <a:srgbClr val="f5871f"/>
                </a:solidFill>
                <a:highlight>
                  <a:srgbClr val="ffffff"/>
                </a:highlight>
                <a:latin typeface="Courier New"/>
                <a:ea typeface="Courier New"/>
              </a:rPr>
              <a:t>1</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value: </a:t>
            </a:r>
            <a:r>
              <a:rPr b="0" lang="en" sz="1100" spc="-1" strike="noStrike">
                <a:solidFill>
                  <a:srgbClr val="718c00"/>
                </a:solidFill>
                <a:highlight>
                  <a:srgbClr val="ffffff"/>
                </a:highlight>
                <a:latin typeface="Courier New"/>
                <a:ea typeface="Courier New"/>
              </a:rPr>
              <a:t>{"id":</a:t>
            </a:r>
            <a:r>
              <a:rPr b="0" lang="en" sz="1100" spc="-1" strike="noStrike">
                <a:solidFill>
                  <a:srgbClr val="4d4d4c"/>
                </a:solidFill>
                <a:highlight>
                  <a:srgbClr val="ffffff"/>
                </a:highlight>
                <a:latin typeface="Courier New"/>
                <a:ea typeface="Courier New"/>
              </a:rPr>
              <a:t> </a:t>
            </a:r>
            <a:r>
              <a:rPr b="0" lang="en" sz="1100" spc="-1" strike="noStrike">
                <a:solidFill>
                  <a:srgbClr val="f5871f"/>
                </a:solidFill>
                <a:highlight>
                  <a:srgbClr val="ffffff"/>
                </a:highlight>
                <a:latin typeface="Courier New"/>
                <a:ea typeface="Courier New"/>
              </a:rPr>
              <a:t>1</a:t>
            </a: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"email": </a:t>
            </a:r>
            <a:r>
              <a:rPr b="0" lang="en" sz="1100" spc="-1" strike="noStrike">
                <a:solidFill>
                  <a:srgbClr val="718c00"/>
                </a:solidFill>
                <a:highlight>
                  <a:srgbClr val="ffffff"/>
                </a:highlight>
                <a:latin typeface="Courier New"/>
                <a:ea typeface="Courier New"/>
              </a:rPr>
              <a:t>"john.doe@gmail.com",</a:t>
            </a:r>
            <a:r>
              <a:rPr b="0" lang="en" sz="1100" spc="-1" strike="noStrike">
                <a:solidFill>
                  <a:srgbClr val="4d4d4c"/>
                </a:solidFill>
                <a:highlight>
                  <a:srgbClr val="ffffff"/>
                </a:highlight>
                <a:latin typeface="Courier New"/>
                <a:ea typeface="Courier New"/>
              </a:rPr>
              <a:t> "gender": </a:t>
            </a:r>
            <a:r>
              <a:rPr b="0" lang="en" sz="1100" spc="-1" strike="noStrike">
                <a:solidFill>
                  <a:srgbClr val="718c00"/>
                </a:solidFill>
                <a:highlight>
                  <a:srgbClr val="ffffff"/>
                </a:highlight>
                <a:latin typeface="Courier New"/>
                <a:ea typeface="Courier New"/>
              </a:rPr>
              <a:t>"MALE"}</a:t>
            </a:r>
            <a:endParaRPr b="0" lang="es-ES" sz="11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Challenge : Partitioning with Spring Kafka</a:t>
            </a:r>
            <a:endParaRPr b="0" lang="es-ES" sz="2000" spc="-1" strike="noStrike">
              <a:latin typeface="Arial"/>
            </a:endParaRPr>
          </a:p>
        </p:txBody>
      </p:sp>
      <p:sp>
        <p:nvSpPr>
          <p:cNvPr id="278" name="CustomShape 2"/>
          <p:cNvSpPr/>
          <p:nvPr/>
        </p:nvSpPr>
        <p:spPr>
          <a:xfrm>
            <a:off x="318240" y="934560"/>
            <a:ext cx="8432640" cy="3764160"/>
          </a:xfrm>
          <a:prstGeom prst="rect">
            <a:avLst/>
          </a:prstGeom>
          <a:noFill/>
          <a:ln>
            <a:noFill/>
          </a:ln>
        </p:spPr>
        <p:style>
          <a:lnRef idx="0"/>
          <a:fillRef idx="0"/>
          <a:effectRef idx="0"/>
          <a:fontRef idx="minor"/>
        </p:style>
        <p:txBody>
          <a:bodyPr lIns="90000" rIns="90000" tIns="91440" bIns="91440">
            <a:spAutoFit/>
          </a:bodyPr>
          <a:p>
            <a:pPr marL="457200" indent="-29088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user-producer                                                                                                                                                    </a:t>
            </a:r>
            <a:endParaRPr b="0" lang="es-ES" sz="1000" spc="-1" strike="noStrike">
              <a:latin typeface="Arial"/>
            </a:endParaRPr>
          </a:p>
          <a:p>
            <a:pPr lvl="1" marL="914400" indent="-29088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088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KafkaProducerConfig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KafkaProducer</a:t>
            </a:r>
            <a:r>
              <a:rPr b="0" lang="en" sz="1000" spc="-1" strike="noStrike">
                <a:solidFill>
                  <a:srgbClr val="202124"/>
                </a:solidFill>
                <a:highlight>
                  <a:srgbClr val="f8f9fa"/>
                </a:highlight>
                <a:latin typeface="Arial"/>
                <a:ea typeface="Arial"/>
              </a:rPr>
              <a:t> </a:t>
            </a:r>
            <a:endParaRPr b="0" lang="es-ES" sz="1000" spc="-1" strike="noStrike">
              <a:latin typeface="Arial"/>
            </a:endParaRPr>
          </a:p>
          <a:p>
            <a:pPr lvl="1" marL="914400" indent="-29088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Creación del Topic de nombre </a:t>
            </a:r>
            <a:r>
              <a:rPr b="1" lang="en" sz="1000" spc="-1" strike="noStrike">
                <a:solidFill>
                  <a:srgbClr val="202124"/>
                </a:solidFill>
                <a:highlight>
                  <a:srgbClr val="f8f9fa"/>
                </a:highlight>
                <a:latin typeface="Arial"/>
                <a:ea typeface="Arial"/>
              </a:rPr>
              <a:t>challenge</a:t>
            </a:r>
            <a:r>
              <a:rPr b="0" lang="en" sz="1000" spc="-1" strike="noStrike">
                <a:solidFill>
                  <a:srgbClr val="202124"/>
                </a:solidFill>
                <a:highlight>
                  <a:srgbClr val="f8f9fa"/>
                </a:highlight>
                <a:latin typeface="Arial"/>
                <a:ea typeface="Arial"/>
              </a:rPr>
              <a:t> programáticamente (Cuantas particiones/réplicas ? )</a:t>
            </a:r>
            <a:endParaRPr b="0" lang="es-ES" sz="1000" spc="-1" strike="noStrike">
              <a:latin typeface="Arial"/>
            </a:endParaRPr>
          </a:p>
          <a:p>
            <a:pPr marL="457200" indent="-29088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all-user-consumer</a:t>
            </a:r>
            <a:endParaRPr b="0" lang="es-ES" sz="1000" spc="-1" strike="noStrike">
              <a:latin typeface="Arial"/>
            </a:endParaRPr>
          </a:p>
          <a:p>
            <a:pPr lvl="1" marL="914400" indent="-29088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088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a:t>
            </a:r>
            <a:endParaRPr b="0" lang="es-ES" sz="1000" spc="-1" strike="noStrike">
              <a:latin typeface="Arial"/>
            </a:endParaRPr>
          </a:p>
          <a:p>
            <a:pPr marL="457200" indent="-29088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partition0-user-consumer</a:t>
            </a:r>
            <a:endParaRPr b="0" lang="es-ES" sz="1000" spc="-1" strike="noStrike">
              <a:latin typeface="Arial"/>
            </a:endParaRPr>
          </a:p>
          <a:p>
            <a:pPr lvl="1" marL="914400" indent="-29088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088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lee la partición 0 </a:t>
            </a:r>
            <a:endParaRPr b="0" lang="es-ES" sz="1000" spc="-1" strike="noStrike">
              <a:latin typeface="Arial"/>
            </a:endParaRPr>
          </a:p>
          <a:p>
            <a:pPr marL="457200" indent="-29088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partition1-user-consumer</a:t>
            </a:r>
            <a:endParaRPr b="0" lang="es-ES" sz="1000" spc="-1" strike="noStrike">
              <a:latin typeface="Arial"/>
            </a:endParaRPr>
          </a:p>
          <a:p>
            <a:pPr lvl="1" marL="914400" indent="-29088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088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lee la partición 1</a:t>
            </a:r>
            <a:endParaRPr b="0" lang="es-ES" sz="1000" spc="-1" strike="noStrike">
              <a:latin typeface="Arial"/>
            </a:endParaRPr>
          </a:p>
          <a:p>
            <a:pPr>
              <a:lnSpc>
                <a:spcPct val="150000"/>
              </a:lnSpc>
              <a:tabLst>
                <a:tab algn="l" pos="0"/>
              </a:tabLst>
            </a:pPr>
            <a:endParaRPr b="0" lang="es-ES" sz="1000" spc="-1" strike="noStrike">
              <a:latin typeface="Arial"/>
            </a:endParaRPr>
          </a:p>
          <a:p>
            <a:pPr>
              <a:lnSpc>
                <a:spcPct val="150000"/>
              </a:lnSpc>
              <a:tabLst>
                <a:tab algn="l" pos="0"/>
              </a:tabLst>
            </a:pPr>
            <a:r>
              <a:rPr b="0" lang="en" sz="1200" spc="-1" strike="noStrike" u="sng">
                <a:solidFill>
                  <a:srgbClr val="0277bd"/>
                </a:solidFill>
                <a:highlight>
                  <a:srgbClr val="f8f9fa"/>
                </a:highlight>
                <a:uFillTx/>
                <a:latin typeface="Lato"/>
                <a:ea typeface="Lato"/>
                <a:hlinkClick r:id="rId1"/>
              </a:rPr>
              <a:t>https://github.com/francois-poirier/kafka101</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git clone https://github.com/francois-poirier/kafka101.git</a:t>
            </a:r>
            <a:endParaRPr b="0" lang="es-ES" sz="1200" spc="-1" strike="noStrike">
              <a:latin typeface="Arial"/>
            </a:endParaRPr>
          </a:p>
        </p:txBody>
      </p:sp>
      <p:pic>
        <p:nvPicPr>
          <p:cNvPr id="279" name="Google Shape;348;p52" descr=""/>
          <p:cNvPicPr/>
          <p:nvPr/>
        </p:nvPicPr>
        <p:blipFill>
          <a:blip r:embed="rId2"/>
          <a:stretch/>
        </p:blipFill>
        <p:spPr>
          <a:xfrm>
            <a:off x="4510080" y="2571840"/>
            <a:ext cx="4537800" cy="252324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Proximos Pasos</a:t>
            </a:r>
            <a:endParaRPr b="0" lang="es-ES" sz="2000" spc="-1" strike="noStrike">
              <a:latin typeface="Arial"/>
            </a:endParaRPr>
          </a:p>
        </p:txBody>
      </p:sp>
      <p:sp>
        <p:nvSpPr>
          <p:cNvPr id="281" name="CustomShape 2"/>
          <p:cNvSpPr/>
          <p:nvPr/>
        </p:nvSpPr>
        <p:spPr>
          <a:xfrm>
            <a:off x="364320" y="985680"/>
            <a:ext cx="8432640" cy="115596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Advanced (Spring)</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Schema Registry / Avro vs ProtoBuf vs Json schema (Spring)</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Streams API / Spring</a:t>
            </a: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 </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406440" y="1806840"/>
            <a:ext cx="8295840" cy="154080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1" lang="en" sz="4800" spc="-1" strike="noStrike">
                <a:solidFill>
                  <a:srgbClr val="ffffff"/>
                </a:solidFill>
                <a:latin typeface="Raleway"/>
                <a:ea typeface="Raleway"/>
              </a:rPr>
              <a:t>Muchas gracias</a:t>
            </a:r>
            <a:endParaRPr b="0" lang="es-ES" sz="4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Formato</a:t>
            </a:r>
            <a:endParaRPr b="0" lang="es-ES" sz="2000" spc="-1" strike="noStrike">
              <a:latin typeface="Arial"/>
            </a:endParaRPr>
          </a:p>
        </p:txBody>
      </p:sp>
      <p:sp>
        <p:nvSpPr>
          <p:cNvPr id="170" name="CustomShape 2"/>
          <p:cNvSpPr/>
          <p:nvPr/>
        </p:nvSpPr>
        <p:spPr>
          <a:xfrm>
            <a:off x="401040" y="1176120"/>
            <a:ext cx="8340840" cy="3650400"/>
          </a:xfrm>
          <a:prstGeom prst="rect">
            <a:avLst/>
          </a:prstGeom>
          <a:noFill/>
          <a:ln>
            <a:noFill/>
          </a:ln>
        </p:spPr>
        <p:style>
          <a:lnRef idx="0"/>
          <a:fillRef idx="0"/>
          <a:effectRef idx="0"/>
          <a:fontRef idx="minor"/>
        </p:style>
        <p:txBody>
          <a:bodyPr lIns="90000" rIns="90000" tIns="91440" bIns="91440">
            <a:spAutoFit/>
          </a:bodyPr>
          <a:p>
            <a:pPr marL="457200" indent="-30384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formato binario es el único formato autorizado por Kafka</a:t>
            </a:r>
            <a:endParaRPr b="0" lang="es-ES" sz="1200" spc="-1" strike="noStrike">
              <a:latin typeface="Arial"/>
            </a:endParaRPr>
          </a:p>
          <a:p>
            <a:pPr marL="457200" indent="-30384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Producer debe serializar el mensaje en binario</a:t>
            </a:r>
            <a:endParaRPr b="0" lang="es-ES" sz="1200" spc="-1" strike="noStrike">
              <a:latin typeface="Arial"/>
            </a:endParaRPr>
          </a:p>
          <a:p>
            <a:pPr marL="457200" indent="-30384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Consumer debe de-serializar el mensaje binario</a:t>
            </a:r>
            <a:endParaRPr b="0" lang="es-ES" sz="1200" spc="-1" strike="noStrike">
              <a:latin typeface="Arial"/>
            </a:endParaRPr>
          </a:p>
          <a:p>
            <a:pPr marL="457200" indent="-30384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Convertidores nativos para los tipos primitivos: (Integer, String, Boolean)</a:t>
            </a:r>
            <a:endParaRPr b="0" lang="es-ES" sz="1200" spc="-1" strike="noStrike">
              <a:latin typeface="Arial"/>
            </a:endParaRPr>
          </a:p>
          <a:p>
            <a:pPr>
              <a:lnSpc>
                <a:spcPct val="150000"/>
              </a:lnSpc>
              <a:tabLst>
                <a:tab algn="l" pos="0"/>
              </a:tabLst>
            </a:pPr>
            <a:endParaRPr b="0" lang="es-ES" sz="1200" spc="-1" strike="noStrike">
              <a:latin typeface="Arial"/>
            </a:endParaRPr>
          </a:p>
          <a:p>
            <a:pPr algn="ctr">
              <a:lnSpc>
                <a:spcPct val="150000"/>
              </a:lnSpc>
              <a:tabLst>
                <a:tab algn="l" pos="0"/>
              </a:tabLst>
            </a:pPr>
            <a:r>
              <a:rPr b="0" lang="en" sz="1800" spc="-1" strike="noStrike">
                <a:solidFill>
                  <a:srgbClr val="2a3244"/>
                </a:solidFill>
                <a:highlight>
                  <a:srgbClr val="ffffff"/>
                </a:highlight>
                <a:latin typeface="Arial"/>
                <a:ea typeface="Arial"/>
              </a:rPr>
              <a:t>¿Cómo gestionar tipos más complejos ?</a:t>
            </a:r>
            <a:endParaRPr b="0" lang="es-ES" sz="1800" spc="-1" strike="noStrike">
              <a:latin typeface="Arial"/>
            </a:endParaRPr>
          </a:p>
          <a:p>
            <a:pPr>
              <a:lnSpc>
                <a:spcPct val="150000"/>
              </a:lnSpc>
              <a:tabLst>
                <a:tab algn="l" pos="0"/>
              </a:tabLst>
            </a:pPr>
            <a:endParaRPr b="0" lang="es-ES" sz="1800" spc="-1" strike="noStrike">
              <a:latin typeface="Arial"/>
            </a:endParaRPr>
          </a:p>
          <a:p>
            <a:pPr marL="457200" indent="-30384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Posibilidad de crear sus propios convertidores (Json, Avro, ProtoBuf, etc ..)</a:t>
            </a:r>
            <a:endParaRPr b="0" lang="es-ES" sz="1200" spc="-1" strike="noStrike">
              <a:latin typeface="Arial"/>
            </a:endParaRPr>
          </a:p>
          <a:p>
            <a:pPr marL="457200" indent="-30384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Permite convertir por ejemplo, un POJO en JSON por medio de Jackson</a:t>
            </a:r>
            <a:endParaRPr b="0" lang="es-ES" sz="1200" spc="-1" strike="noStrike">
              <a:latin typeface="Arial"/>
            </a:endParaRPr>
          </a:p>
          <a:p>
            <a:pPr marL="457200" indent="-30384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Transparente para el desarrollador</a:t>
            </a:r>
            <a:endParaRPr b="0" lang="es-ES" sz="1200" spc="-1" strike="noStrike">
              <a:latin typeface="Arial"/>
            </a:endParaRPr>
          </a:p>
          <a:p>
            <a:pPr marL="457200">
              <a:lnSpc>
                <a:spcPct val="150000"/>
              </a:lnSpc>
              <a:tabLst>
                <a:tab algn="l" pos="0"/>
              </a:tabLst>
            </a:pPr>
            <a:endParaRPr b="0" lang="es-ES" sz="1200" spc="-1" strike="noStrike">
              <a:latin typeface="Arial"/>
            </a:endParaRPr>
          </a:p>
          <a:p>
            <a:pPr marL="457200">
              <a:lnSpc>
                <a:spcPct val="10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Topics</a:t>
            </a:r>
            <a:endParaRPr b="0" lang="es-ES" sz="2000" spc="-1" strike="noStrike">
              <a:latin typeface="Arial"/>
            </a:endParaRPr>
          </a:p>
        </p:txBody>
      </p:sp>
      <p:sp>
        <p:nvSpPr>
          <p:cNvPr id="172" name="CustomShape 2"/>
          <p:cNvSpPr/>
          <p:nvPr/>
        </p:nvSpPr>
        <p:spPr>
          <a:xfrm>
            <a:off x="364320" y="1061640"/>
            <a:ext cx="8340840" cy="3935160"/>
          </a:xfrm>
          <a:prstGeom prst="rect">
            <a:avLst/>
          </a:prstGeom>
          <a:noFill/>
          <a:ln>
            <a:noFill/>
          </a:ln>
        </p:spPr>
        <p:style>
          <a:lnRef idx="0"/>
          <a:fillRef idx="0"/>
          <a:effectRef idx="0"/>
          <a:fontRef idx="minor"/>
        </p:style>
        <p:txBody>
          <a:bodyPr lIns="90000" rIns="90000" tIns="91440" bIns="91440">
            <a:spAutoFit/>
          </a:bodyPr>
          <a:p>
            <a:pPr marL="457200" indent="-30384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Mensajes agrupados en el seno de Topics</a:t>
            </a:r>
            <a:endParaRPr b="0" lang="es-ES" sz="1200" spc="-1" strike="noStrike">
              <a:latin typeface="Arial"/>
            </a:endParaRPr>
          </a:p>
          <a:p>
            <a:pPr marL="457200" indent="-30384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Agregar únicamente mensajes (no hay de update) </a:t>
            </a:r>
            <a:endParaRPr b="0" lang="es-ES" sz="1200" spc="-1" strike="noStrike">
              <a:latin typeface="Arial"/>
            </a:endParaRPr>
          </a:p>
          <a:p>
            <a:pPr marL="457200" indent="-30384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Dividido en partitions para asegurar la escalabilidad horizontal</a:t>
            </a:r>
            <a:endParaRPr b="0" lang="es-ES" sz="1200" spc="-1" strike="noStrike">
              <a:latin typeface="Arial"/>
            </a:endParaRPr>
          </a:p>
          <a:p>
            <a:pPr marL="457200" indent="-30384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Ninguna garantía en el orden de lectura o escritura</a:t>
            </a:r>
            <a:endParaRPr b="0" lang="es-ES" sz="1200" spc="-1" strike="noStrike">
              <a:latin typeface="Arial"/>
            </a:endParaRPr>
          </a:p>
          <a:p>
            <a:pPr marL="457200" indent="-303840">
              <a:lnSpc>
                <a:spcPct val="128000"/>
              </a:lnSpc>
              <a:buClr>
                <a:srgbClr val="2a3244"/>
              </a:buClr>
              <a:buFont typeface="Arial"/>
              <a:buChar char="●"/>
            </a:pPr>
            <a:r>
              <a:rPr b="0" lang="en" sz="1200" spc="-1" strike="noStrike">
                <a:solidFill>
                  <a:srgbClr val="202124"/>
                </a:solidFill>
                <a:highlight>
                  <a:srgbClr val="f8f9fa"/>
                </a:highlight>
                <a:latin typeface="Arial"/>
                <a:ea typeface="Arial"/>
              </a:rPr>
              <a:t>Puede replicarse para protegerse contra la pérdida de datos</a:t>
            </a:r>
            <a:endParaRPr b="0" lang="es-ES" sz="1200" spc="-1" strike="noStrike">
              <a:latin typeface="Arial"/>
            </a:endParaRPr>
          </a:p>
          <a:p>
            <a:pPr marL="457200" indent="-303840">
              <a:lnSpc>
                <a:spcPct val="128000"/>
              </a:lnSpc>
              <a:buClr>
                <a:srgbClr val="2a3244"/>
              </a:buClr>
              <a:buFont typeface="Arial"/>
              <a:buChar char="●"/>
            </a:pPr>
            <a:r>
              <a:rPr b="0" lang="en" sz="1200" spc="-1" strike="noStrike">
                <a:solidFill>
                  <a:srgbClr val="202124"/>
                </a:solidFill>
                <a:highlight>
                  <a:srgbClr val="f8f9fa"/>
                </a:highlight>
                <a:latin typeface="Arial"/>
                <a:ea typeface="Arial"/>
              </a:rPr>
              <a:t>Creado programáticamente Producer / Consumer o manualmente</a:t>
            </a:r>
            <a:endParaRPr b="0" lang="es-ES" sz="1200" spc="-1" strike="noStrike">
              <a:latin typeface="Arial"/>
            </a:endParaRPr>
          </a:p>
          <a:p>
            <a:pPr marL="457200">
              <a:lnSpc>
                <a:spcPct val="150000"/>
              </a:lnSpc>
              <a:tabLst>
                <a:tab algn="l" pos="0"/>
              </a:tabLst>
            </a:pPr>
            <a:endParaRPr b="0" lang="es-ES" sz="12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kafka-topics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--zookeeper localhost:2181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--create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--topic customers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--partitions 3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--replication-factor 1</a:t>
            </a: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Partitions</a:t>
            </a:r>
            <a:endParaRPr b="0" lang="es-ES" sz="2000" spc="-1" strike="noStrike">
              <a:latin typeface="Arial"/>
            </a:endParaRPr>
          </a:p>
        </p:txBody>
      </p:sp>
      <p:sp>
        <p:nvSpPr>
          <p:cNvPr id="174" name="CustomShape 2"/>
          <p:cNvSpPr/>
          <p:nvPr/>
        </p:nvSpPr>
        <p:spPr>
          <a:xfrm>
            <a:off x="364320" y="1061640"/>
            <a:ext cx="8340840" cy="365688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0" lang="en" sz="1200" spc="-1" strike="noStrike">
                <a:solidFill>
                  <a:srgbClr val="383838"/>
                </a:solidFill>
                <a:highlight>
                  <a:srgbClr val="ffffff"/>
                </a:highlight>
                <a:latin typeface="Arial"/>
                <a:ea typeface="Arial"/>
              </a:rPr>
              <a:t>Como se mencionaba en la anterior diapositiva, los tópicos de Kafka se dividen en particiones que se reparten a lo largo de los distintos nodos que forman el clusters. La lógica empleada por defecto para determinar el destino de los datos es la siguiente:</a:t>
            </a:r>
            <a:endParaRPr b="0" lang="es-ES" sz="1200" spc="-1" strike="noStrike">
              <a:latin typeface="Arial"/>
            </a:endParaRPr>
          </a:p>
          <a:p>
            <a:pPr lvl="1" marL="914400" indent="-303840">
              <a:lnSpc>
                <a:spcPct val="115000"/>
              </a:lnSpc>
              <a:buClr>
                <a:srgbClr val="383838"/>
              </a:buClr>
              <a:buFont typeface="Arial"/>
              <a:buChar char="○"/>
            </a:pPr>
            <a:r>
              <a:rPr b="0" lang="en" sz="1200" spc="-1" strike="noStrike">
                <a:solidFill>
                  <a:srgbClr val="383838"/>
                </a:solidFill>
                <a:highlight>
                  <a:srgbClr val="ffffff"/>
                </a:highlight>
                <a:latin typeface="Arial"/>
                <a:ea typeface="Arial"/>
              </a:rPr>
              <a:t>Si el mensaje enviado contiene una clave, se aplica el algoritmo de hashing </a:t>
            </a:r>
            <a:r>
              <a:rPr b="1" lang="en" sz="1200" spc="-1" strike="noStrike">
                <a:solidFill>
                  <a:srgbClr val="383838"/>
                </a:solidFill>
                <a:highlight>
                  <a:srgbClr val="ffffff"/>
                </a:highlight>
                <a:latin typeface="Arial"/>
                <a:ea typeface="Arial"/>
              </a:rPr>
              <a:t>mumur2</a:t>
            </a:r>
            <a:r>
              <a:rPr b="0" lang="en" sz="1200" spc="-1" strike="noStrike">
                <a:solidFill>
                  <a:srgbClr val="383838"/>
                </a:solidFill>
                <a:highlight>
                  <a:srgbClr val="ffffff"/>
                </a:highlight>
                <a:latin typeface="Arial"/>
                <a:ea typeface="Arial"/>
              </a:rPr>
              <a:t> de 32 bits sobre la misma y se divide entre el número de particiones del tópico. De esta forma se garantiza que todos los mensajes con la misma clave (no vacía), se envían a la misma partición por orden de llegada.</a:t>
            </a:r>
            <a:endParaRPr b="0" lang="es-ES" sz="1200" spc="-1" strike="noStrike">
              <a:latin typeface="Arial"/>
            </a:endParaRPr>
          </a:p>
          <a:p>
            <a:pPr lvl="1" marL="914400" indent="-303840">
              <a:lnSpc>
                <a:spcPct val="115000"/>
              </a:lnSpc>
              <a:buClr>
                <a:srgbClr val="383838"/>
              </a:buClr>
              <a:buFont typeface="Arial"/>
              <a:buChar char="○"/>
            </a:pPr>
            <a:r>
              <a:rPr b="0" lang="en" sz="1200" spc="-1" strike="noStrike">
                <a:solidFill>
                  <a:srgbClr val="383838"/>
                </a:solidFill>
                <a:highlight>
                  <a:srgbClr val="ffffff"/>
                </a:highlight>
                <a:latin typeface="Arial"/>
                <a:ea typeface="Arial"/>
              </a:rPr>
              <a:t>Por el contrario, si el mensaje enviado no contiene una clave, se aplica un algoritmo round robin para determinar su ubicación.</a:t>
            </a:r>
            <a:endParaRPr b="0" lang="es-ES" sz="1200" spc="-1" strike="noStrike">
              <a:latin typeface="Arial"/>
            </a:endParaRPr>
          </a:p>
          <a:p>
            <a:pPr>
              <a:lnSpc>
                <a:spcPct val="128000"/>
              </a:lnSpc>
              <a:spcBef>
                <a:spcPts val="4399"/>
              </a:spcBef>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384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El orden de los mensajes está garantizado dentro de una partición (FIFO)</a:t>
            </a:r>
            <a:endParaRPr b="0" lang="es-ES" sz="1200" spc="-1" strike="noStrike">
              <a:latin typeface="Arial"/>
            </a:endParaRPr>
          </a:p>
        </p:txBody>
      </p:sp>
      <p:pic>
        <p:nvPicPr>
          <p:cNvPr id="175" name="Google Shape;112;p19" descr=""/>
          <p:cNvPicPr/>
          <p:nvPr/>
        </p:nvPicPr>
        <p:blipFill>
          <a:blip r:embed="rId1"/>
          <a:stretch/>
        </p:blipFill>
        <p:spPr>
          <a:xfrm>
            <a:off x="3504240" y="2836800"/>
            <a:ext cx="3744000" cy="14310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Google Shape;117;p20" descr=""/>
          <p:cNvPicPr/>
          <p:nvPr/>
        </p:nvPicPr>
        <p:blipFill>
          <a:blip r:embed="rId1"/>
          <a:stretch/>
        </p:blipFill>
        <p:spPr>
          <a:xfrm>
            <a:off x="2032920" y="2993760"/>
            <a:ext cx="4685040" cy="2025000"/>
          </a:xfrm>
          <a:prstGeom prst="rect">
            <a:avLst/>
          </a:prstGeom>
          <a:ln>
            <a:noFill/>
          </a:ln>
        </p:spPr>
      </p:pic>
      <p:sp>
        <p:nvSpPr>
          <p:cNvPr id="177"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Partitioning</a:t>
            </a:r>
            <a:endParaRPr b="0" lang="es-ES" sz="2000" spc="-1" strike="noStrike">
              <a:latin typeface="Arial"/>
            </a:endParaRPr>
          </a:p>
        </p:txBody>
      </p:sp>
      <p:sp>
        <p:nvSpPr>
          <p:cNvPr id="178" name="CustomShape 2"/>
          <p:cNvSpPr/>
          <p:nvPr/>
        </p:nvSpPr>
        <p:spPr>
          <a:xfrm>
            <a:off x="364320" y="604440"/>
            <a:ext cx="8340840" cy="259596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2 Estrategias para particionar los mensajes:</a:t>
            </a:r>
            <a:endParaRPr b="0" lang="es-ES" sz="1200" spc="-1" strike="noStrike">
              <a:latin typeface="Arial"/>
            </a:endParaRPr>
          </a:p>
          <a:p>
            <a:pPr lvl="1" marL="914400" indent="-30384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round-robin</a:t>
            </a:r>
            <a:r>
              <a:rPr b="0" lang="en" sz="1200" spc="-1" strike="noStrike">
                <a:solidFill>
                  <a:srgbClr val="202124"/>
                </a:solidFill>
                <a:highlight>
                  <a:srgbClr val="f8f9fa"/>
                </a:highlight>
                <a:latin typeface="Arial"/>
                <a:ea typeface="Arial"/>
              </a:rPr>
              <a:t> la key del mensaje es nula (null)</a:t>
            </a:r>
            <a:endParaRPr b="0" lang="es-ES" sz="1200" spc="-1" strike="noStrike">
              <a:latin typeface="Arial"/>
            </a:endParaRPr>
          </a:p>
          <a:p>
            <a:pPr lvl="1" marL="914400" indent="-303840">
              <a:lnSpc>
                <a:spcPct val="150000"/>
              </a:lnSpc>
              <a:buClr>
                <a:srgbClr val="2a3244"/>
              </a:buClr>
              <a:buFont typeface="Arial"/>
              <a:buChar char="○"/>
            </a:pPr>
            <a:r>
              <a:rPr b="1" lang="en" sz="1200" spc="-1" strike="noStrike">
                <a:solidFill>
                  <a:srgbClr val="2a3244"/>
                </a:solidFill>
                <a:highlight>
                  <a:srgbClr val="ffffff"/>
                </a:highlight>
                <a:latin typeface="Arial"/>
                <a:ea typeface="Arial"/>
              </a:rPr>
              <a:t>hash(key) % number_of_partitions</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El Producer puede definir su propia estrategia implementando el interface Partitioner</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Permite: </a:t>
            </a:r>
            <a:endParaRPr b="0" lang="es-ES" sz="1200" spc="-1" strike="noStrike">
              <a:latin typeface="Arial"/>
            </a:endParaRPr>
          </a:p>
          <a:p>
            <a:pPr lvl="1" marL="9144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Garantizar una distribución equitativa en el seno de un Topic</a:t>
            </a:r>
            <a:endParaRPr b="0" lang="es-ES" sz="1200" spc="-1" strike="noStrike">
              <a:latin typeface="Arial"/>
            </a:endParaRPr>
          </a:p>
          <a:p>
            <a:pPr lvl="1" marL="9144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Asociar una partición con un grupo de mensajes</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Los mensajes con la misma Key se enviaran en la misma partición</a:t>
            </a:r>
            <a:endParaRPr b="0" lang="es-ES" sz="1200" spc="-1" strike="noStrike">
              <a:latin typeface="Arial"/>
            </a:endParaRPr>
          </a:p>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Las Keys deben ser lo suficientemente diversificadas para garantizar una buen distribución de los mensajes.    </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318240" y="156240"/>
            <a:ext cx="8432640" cy="4798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Offsets</a:t>
            </a:r>
            <a:endParaRPr b="0" lang="es-ES" sz="2000" spc="-1" strike="noStrike">
              <a:latin typeface="Arial"/>
            </a:endParaRPr>
          </a:p>
        </p:txBody>
      </p:sp>
      <p:sp>
        <p:nvSpPr>
          <p:cNvPr id="180" name="CustomShape 2"/>
          <p:cNvSpPr/>
          <p:nvPr/>
        </p:nvSpPr>
        <p:spPr>
          <a:xfrm>
            <a:off x="364320" y="1061640"/>
            <a:ext cx="8340840" cy="3022200"/>
          </a:xfrm>
          <a:prstGeom prst="rect">
            <a:avLst/>
          </a:prstGeom>
          <a:noFill/>
          <a:ln>
            <a:noFill/>
          </a:ln>
        </p:spPr>
        <p:style>
          <a:lnRef idx="0"/>
          <a:fillRef idx="0"/>
          <a:effectRef idx="0"/>
          <a:fontRef idx="minor"/>
        </p:style>
        <p:txBody>
          <a:bodyPr lIns="90000" rIns="90000" tIns="91440" bIns="91440">
            <a:spAutoFit/>
          </a:bodyPr>
          <a:p>
            <a:pPr marL="4572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Índice de un mensaje dentro de una partición con las siguientes propiedades:</a:t>
            </a:r>
            <a:endParaRPr b="0" lang="es-ES" sz="1200" spc="-1" strike="noStrike">
              <a:latin typeface="Arial"/>
            </a:endParaRPr>
          </a:p>
          <a:p>
            <a:pPr lvl="1" marL="9144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Siempre positivo</a:t>
            </a:r>
            <a:endParaRPr b="0" lang="es-ES" sz="1200" spc="-1" strike="noStrike">
              <a:latin typeface="Arial"/>
            </a:endParaRPr>
          </a:p>
          <a:p>
            <a:pPr lvl="1" marL="9144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Único dentro de una partición</a:t>
            </a:r>
            <a:endParaRPr b="0" lang="es-ES" sz="1200" spc="-1" strike="noStrike">
              <a:latin typeface="Arial"/>
            </a:endParaRPr>
          </a:p>
          <a:p>
            <a:pPr lvl="1" marL="914400" indent="-30384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Incrementado</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384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Un mensaje se identifica por el triplete:</a:t>
            </a:r>
            <a:endParaRPr b="0" lang="es-ES" sz="1200" spc="-1" strike="noStrike">
              <a:latin typeface="Arial"/>
            </a:endParaRPr>
          </a:p>
          <a:p>
            <a:pPr lvl="1" marL="914400" indent="-30384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Topic</a:t>
            </a:r>
            <a:endParaRPr b="0" lang="es-ES" sz="1200" spc="-1" strike="noStrike">
              <a:latin typeface="Arial"/>
            </a:endParaRPr>
          </a:p>
          <a:p>
            <a:pPr lvl="1" marL="914400" indent="-30384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Partition</a:t>
            </a:r>
            <a:endParaRPr b="0" lang="es-ES" sz="1200" spc="-1" strike="noStrike">
              <a:latin typeface="Arial"/>
            </a:endParaRPr>
          </a:p>
          <a:p>
            <a:pPr lvl="1" marL="914400" indent="-30384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Offset</a:t>
            </a:r>
            <a:endParaRPr b="0" lang="es-ES" sz="1200" spc="-1" strike="noStrike">
              <a:latin typeface="Arial"/>
            </a:endParaRPr>
          </a:p>
          <a:p>
            <a:pPr marL="457200" indent="-30384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Se asocia un timestamp con cada mensaje, útil para realizar una búsqueda de dicotomía.</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2021-12-17T12:14:45Z</dcterms:modified>
  <cp:revision>3</cp:revision>
  <dc:subject/>
  <dc:title/>
</cp:coreProperties>
</file>