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e5ee5d26_2_12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4ce5ee5d26_2_12:notes"/>
          <p:cNvSpPr/>
          <p:nvPr>
            <p:ph idx="2" type="sldImg"/>
          </p:nvPr>
        </p:nvSpPr>
        <p:spPr>
          <a:xfrm>
            <a:off x="381663" y="654117"/>
            <a:ext cx="6106602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e5ee5d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e5ee5d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e6f69f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e6f69f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e6f69ff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e6f69ff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e5ee5d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e5ee5d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502c21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502c21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b36bc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b36bc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ce5ee5d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ce5ee5d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e5ee5d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e5ee5d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ce5ee5d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ce5ee5d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r>
              <a:rPr lang="en"/>
              <a:t> affine transformation such that the polytope is between B(O, 1) and B(O, 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e5ee5d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e5ee5d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e5ee5d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e5ee5d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e5ee5d2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e5ee5d2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e5ee5d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ce5ee5d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502c21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502c21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e502c21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e502c21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28100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2914650"/>
            <a:ext cx="7677492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64052" y="285750"/>
            <a:ext cx="8405982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75773" y="1021556"/>
            <a:ext cx="7896225" cy="372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1200"/>
              </a:spcBef>
              <a:spcAft>
                <a:spcPts val="0"/>
              </a:spcAft>
              <a:buSzPts val="12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57762" y="285750"/>
            <a:ext cx="8329038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8158" y="278387"/>
            <a:ext cx="838891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6875" y="1021556"/>
            <a:ext cx="7896225" cy="372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81C5B"/>
              </a:buClr>
              <a:buSzPts val="1200"/>
              <a:buFont typeface="Noto Sans Symbols"/>
              <a:buChar char="⬛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ctrTitle"/>
          </p:nvPr>
        </p:nvSpPr>
        <p:spPr>
          <a:xfrm>
            <a:off x="685800" y="1280985"/>
            <a:ext cx="77724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Estimation</a:t>
            </a:r>
            <a:br>
              <a:rPr lang="en"/>
            </a:br>
            <a:r>
              <a:rPr b="0" lang="en" sz="2000"/>
              <a:t>Constantin Dragancea</a:t>
            </a:r>
            <a:br>
              <a:rPr b="0" lang="en" sz="2000"/>
            </a:br>
            <a:r>
              <a:rPr b="0" lang="en" sz="2000"/>
              <a:t>David Buzatu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François Costa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Roxana Stiuca</a:t>
            </a:r>
            <a:endParaRPr b="0" sz="2000"/>
          </a:p>
        </p:txBody>
      </p:sp>
      <p:pic>
        <p:nvPicPr>
          <p:cNvPr descr="T:\work\ETH corporate design\eth_logo_black.png" id="67" name="Google Shape;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65" y="4152958"/>
            <a:ext cx="1657350" cy="4190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/>
          <p:nvPr/>
        </p:nvSpPr>
        <p:spPr>
          <a:xfrm>
            <a:off x="0" y="5334000"/>
            <a:ext cx="7051739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optimization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75773" y="1021556"/>
            <a:ext cx="7896300" cy="37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"/>
              <a:t>The walk functions computes the matrix-vector product </a:t>
            </a:r>
            <a:br>
              <a:rPr lang="en"/>
            </a:br>
            <a:r>
              <a:rPr lang="en"/>
              <a:t>(A / A.col(rand_dir)) * sampling_points in O(N^2)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/>
              <a:t>Idea: pre-compute A * sampling_points once, take the division as a common factor. The result can be updated in O(N)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/>
              <a:t>Overall, reduce complexity from O*(N^4) to O*(N^3).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optimization</a:t>
            </a:r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7" y="927325"/>
            <a:ext cx="8123126" cy="42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optimization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88" y="1011200"/>
            <a:ext cx="8023927" cy="39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5" y="1009650"/>
            <a:ext cx="8004940" cy="39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5" y="999300"/>
            <a:ext cx="8004940" cy="39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Roofline plot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0" l="0" r="0" t="576"/>
          <a:stretch/>
        </p:blipFill>
        <p:spPr>
          <a:xfrm>
            <a:off x="152400" y="1030575"/>
            <a:ext cx="8839202" cy="36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75773" y="1021556"/>
            <a:ext cx="7896300" cy="37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0" lang="en"/>
              <a:t>convex polytope P = {Ax &lt;= b}, A matrix MxN, b vector of length M.</a:t>
            </a:r>
            <a:endParaRPr b="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b="0"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volume.</a:t>
            </a:r>
            <a:endParaRPr b="0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37" y="2084049"/>
            <a:ext cx="6584125" cy="24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/>
        </p:nvSpPr>
        <p:spPr>
          <a:xfrm>
            <a:off x="375775" y="452227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https://ti.inf.ethz.ch/ew/courses/Geo20/lecture/gca20-9.pdf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3523" l="0" r="9990" t="2773"/>
          <a:stretch/>
        </p:blipFill>
        <p:spPr>
          <a:xfrm>
            <a:off x="4398850" y="564225"/>
            <a:ext cx="4494800" cy="42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Preprocess</a:t>
            </a:r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5" y="1448550"/>
            <a:ext cx="3766481" cy="318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20"/>
          <p:cNvCxnSpPr/>
          <p:nvPr/>
        </p:nvCxnSpPr>
        <p:spPr>
          <a:xfrm>
            <a:off x="3247800" y="1755925"/>
            <a:ext cx="1989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20"/>
          <p:cNvSpPr txBox="1"/>
          <p:nvPr/>
        </p:nvSpPr>
        <p:spPr>
          <a:xfrm>
            <a:off x="3139075" y="1267050"/>
            <a:ext cx="19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Affine transformation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Estimate Volume</a:t>
            </a:r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1274475"/>
            <a:ext cx="3152000" cy="33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700" y="1274475"/>
            <a:ext cx="3262567" cy="3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050" y="3224375"/>
            <a:ext cx="1962825" cy="7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8050" y="4063200"/>
            <a:ext cx="3727900" cy="4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75773" y="1021556"/>
            <a:ext cx="7896300" cy="37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Machine: Intel(R) Core(™) i7-10750H CPU@2.60GHz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Compiler: GCC 13.1.1. Flags: -O3 </a:t>
            </a:r>
            <a:r>
              <a:rPr lang="en"/>
              <a:t>-ffast-math -mfma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Correctness checks: using C++ test suite &amp; statistical results.</a:t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3" y="2704800"/>
            <a:ext cx="6520274" cy="1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implementation</a:t>
            </a:r>
            <a:endParaRPr/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75773" y="1021556"/>
            <a:ext cx="7896300" cy="37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"/>
              <a:t>Preprocess - O(N^3)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/>
              <a:t>Estimate Volume - O(N^4 (logN)^2)</a:t>
            </a:r>
            <a:endParaRPr/>
          </a:p>
          <a:p>
            <a:pPr indent="-354330" lvl="1" marL="9144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"/>
              <a:t>Walk </a:t>
            </a:r>
            <a:r>
              <a:rPr lang="en"/>
              <a:t>- O(N^2) called 1600*(N</a:t>
            </a:r>
            <a:r>
              <a:rPr baseline="30000" lang="en"/>
              <a:t>*</a:t>
            </a:r>
            <a:r>
              <a:rPr lang="en"/>
              <a:t>logN)^2</a:t>
            </a:r>
            <a:r>
              <a:rPr lang="en"/>
              <a:t>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Bottleneck: Walk!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optimizations</a:t>
            </a:r>
            <a:endParaRPr/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75773" y="1021556"/>
            <a:ext cx="7896300" cy="37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Inline functions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Remove repeated operations (eg. memory allocations on every function call)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Pre-compute constants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Simplify mathematical expressions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Scalar replacement (eg. n instead of p-&gt;n)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Replace matrix-matrix operations with matrix-vector, in Preprocess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" sz="1800"/>
              <a:t>Use xoshiro random number generator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optimizations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25" y="1009650"/>
            <a:ext cx="8004940" cy="39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64052" y="285750"/>
            <a:ext cx="84060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optimizations</a:t>
            </a:r>
            <a:endParaRPr/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25" y="1009650"/>
            <a:ext cx="8004940" cy="39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