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83" r:id="rId5"/>
    <p:sldId id="284" r:id="rId6"/>
    <p:sldId id="257" r:id="rId7"/>
    <p:sldId id="313" r:id="rId8"/>
    <p:sldId id="314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9F6C01-0401-4001-AC1E-A6A68A32FBFB}" v="90" dt="2022-05-03T22:44:03.7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80545" autoAdjust="0"/>
  </p:normalViewPr>
  <p:slideViewPr>
    <p:cSldViewPr snapToGrid="0">
      <p:cViewPr varScale="1">
        <p:scale>
          <a:sx n="67" d="100"/>
          <a:sy n="67" d="100"/>
        </p:scale>
        <p:origin x="11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E7E932-655B-44F0-B032-0025E3E2F008}" type="datetimeFigureOut">
              <a:rPr lang="fr-CH" smtClean="0"/>
              <a:t>06.05.2022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8FE345-645D-4A0A-9BD8-ABFC2793BE5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47366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21CBD-CE13-4120-B7C1-ACBDEE752643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28340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CH" dirty="0"/>
              <a:t>On utilise un </a:t>
            </a:r>
            <a:r>
              <a:rPr lang="fr-CH" dirty="0" err="1"/>
              <a:t>cardid</a:t>
            </a:r>
            <a:r>
              <a:rPr lang="fr-CH" dirty="0"/>
              <a:t> plus de </a:t>
            </a:r>
            <a:r>
              <a:rPr lang="fr-CH" dirty="0" err="1"/>
              <a:t>uid</a:t>
            </a:r>
            <a:r>
              <a:rPr lang="fr-CH" dirty="0"/>
              <a:t> =&gt; évite des requêtes à la caisse enregistreuse</a:t>
            </a:r>
          </a:p>
          <a:p>
            <a:pPr marL="228600" indent="-228600">
              <a:buAutoNum type="arabicParenR"/>
            </a:pPr>
            <a:r>
              <a:rPr lang="fr-CH" dirty="0"/>
              <a:t>Nomenclature : mélange de quota et CHF =&gt; on utilise quantité et CHF</a:t>
            </a:r>
          </a:p>
          <a:p>
            <a:pPr marL="228600" indent="-228600">
              <a:buAutoNum type="arabicParenR"/>
            </a:pPr>
            <a:r>
              <a:rPr lang="fr-CH" dirty="0"/>
              <a:t>Ne plus convertir quota à quantité mais plus requête et retour</a:t>
            </a:r>
          </a:p>
          <a:p>
            <a:pPr marL="228600" indent="-228600">
              <a:buAutoNum type="arabicParenR"/>
            </a:pPr>
            <a:endParaRPr lang="fr-CH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title Print-Payment Systems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IntegrationPayment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DB-&gt; MS/SQL: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addCHFByCardId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(int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cardId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double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chf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MS/SQL -&gt; SAP HR :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getUsernameByCardID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(int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cardId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SAP HR --&gt; MS/SQL : string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usernameFaculties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-&gt; MS/SQL :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addCHFByUsername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(string username; double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chf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MS/SQL -&gt; MS/SQL :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convertCHFToQty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(double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chf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PayOnline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-&gt; MS/SQL :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addCHFByUsername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(string username; double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chf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 System -&gt; MS/SQL :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GetQuantity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(string username)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MS/SQL --&gt; Print System  : double quantity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 System -&gt; AD :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getUserAccount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(string username)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 --&gt; Print System :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isTrue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(bool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isValid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fr-CH" dirty="0"/>
          </a:p>
          <a:p>
            <a:pPr marL="0" indent="0">
              <a:buNone/>
            </a:pP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46064B-F57A-4A4F-95BB-AF52DDB80539}" type="slidenum">
              <a:rPr kumimoji="0" lang="fr-CH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CH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5216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/>
              <a:t>Schéma DTO pas utile mais nous permet de connaître les champs de la base de données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46064B-F57A-4A4F-95BB-AF52DDB80539}" type="slidenum">
              <a:rPr kumimoji="0" lang="fr-CH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CH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5216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46064B-F57A-4A4F-95BB-AF52DDB80539}" type="slidenum">
              <a:rPr kumimoji="0" lang="fr-CH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CH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0942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64ED0C-66B7-497E-B225-BB2F35308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D250A11-155A-4CFF-B40B-1CDC4A7A8E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C5B030-7554-4109-9ACF-F01F2DB22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483C5-824D-4FB9-B220-389C79309F23}" type="datetimeFigureOut">
              <a:rPr lang="fr-CH" smtClean="0"/>
              <a:t>06.05.2022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FCDFF7-F4F9-46B9-8AFE-DA3D73011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688A90-3DAD-45D9-99CD-075537FCC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F534-B624-4743-B97D-C4EAE5EBE0B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00904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F8433F-D27E-427E-BF74-8D17E659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BA9F852-9DAE-4966-AD69-D96AD024E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EE49B0-BE60-44DD-93F0-8C4BBA1A7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483C5-824D-4FB9-B220-389C79309F23}" type="datetimeFigureOut">
              <a:rPr lang="fr-CH" smtClean="0"/>
              <a:t>06.05.2022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AA34F7-772C-4A88-B7CA-8C0567A7B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49002F-862F-481A-A828-018B8B6DB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F534-B624-4743-B97D-C4EAE5EBE0B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71596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90EB498-5609-46B1-A662-D450696458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FCB73F0-E825-4ED5-8838-F2FF1431B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358481-762A-46D1-81B9-438021EC4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483C5-824D-4FB9-B220-389C79309F23}" type="datetimeFigureOut">
              <a:rPr lang="fr-CH" smtClean="0"/>
              <a:t>06.05.2022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6CAA1B-FF38-4B95-892A-2334F348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B087D7-58E3-4741-BBFF-0C41EAE82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F534-B624-4743-B97D-C4EAE5EBE0B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11320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4E52BC-E390-440D-8FA7-C2CB4936E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203D4C-9BBF-4ADF-B42A-39A498A50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D28888-8481-43E4-AB91-18C06378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483C5-824D-4FB9-B220-389C79309F23}" type="datetimeFigureOut">
              <a:rPr lang="fr-CH" smtClean="0"/>
              <a:t>06.05.2022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CDD3D1-61D8-449A-92AF-1F84A85CD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A50DA5-CDB4-467B-BF1A-2B483F55B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F534-B624-4743-B97D-C4EAE5EBE0B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1214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F61908-4FB1-4D6F-BD67-2DE1CA9EA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967BC1-710F-4FAC-8622-9D16894C6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9E5539-EDAB-47A7-8861-9B7F2476B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483C5-824D-4FB9-B220-389C79309F23}" type="datetimeFigureOut">
              <a:rPr lang="fr-CH" smtClean="0"/>
              <a:t>06.05.2022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B09D51-7D97-4B8A-A48F-A0CA16F12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1840AC-44BE-4524-94F3-4B7D1FC1F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F534-B624-4743-B97D-C4EAE5EBE0B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60502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38B42E-128D-4962-BF18-553108473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F07D48-6997-4982-9DF3-077A6D49B6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A82C467-C316-43DD-8184-38059BEBE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3752192-AA03-4516-A8E9-6D40166DC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483C5-824D-4FB9-B220-389C79309F23}" type="datetimeFigureOut">
              <a:rPr lang="fr-CH" smtClean="0"/>
              <a:t>06.05.2022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DF981FA-6FB1-4435-84A0-75955DC24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2D06DDA-0069-4FD7-9979-4AB4F912F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F534-B624-4743-B97D-C4EAE5EBE0B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80870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452FBA-21F7-4F12-901F-2B726D33D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446F55-A5FF-4FA6-B3F6-A93A3DDC6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ED9812D-B2EE-43D5-999D-97B9D2FE14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79244D8-0A33-4885-8A92-79D736C5A5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B2877A6-4839-41D0-B03A-768DE923E0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EF38146-3AA3-4B11-9F59-900464574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483C5-824D-4FB9-B220-389C79309F23}" type="datetimeFigureOut">
              <a:rPr lang="fr-CH" smtClean="0"/>
              <a:t>06.05.2022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C71FF86-4657-483B-9014-B5D800C2D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119A1EA-3BF4-458A-BD3C-58246104B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F534-B624-4743-B97D-C4EAE5EBE0B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00605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998B13-790A-4370-8947-361EF3522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1EB50C3-DDF0-4194-BFA0-878093172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483C5-824D-4FB9-B220-389C79309F23}" type="datetimeFigureOut">
              <a:rPr lang="fr-CH" smtClean="0"/>
              <a:t>06.05.2022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D771305-D428-44D5-ABC3-EDC372761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7E3C07B-6BEF-487F-B40A-284A5888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F534-B624-4743-B97D-C4EAE5EBE0B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00032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93BC2D0-1142-4BB6-A43C-9954AC726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483C5-824D-4FB9-B220-389C79309F23}" type="datetimeFigureOut">
              <a:rPr lang="fr-CH" smtClean="0"/>
              <a:t>06.05.2022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E7C0515-3ED5-4FEB-A62F-FCD178E3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403AEB2-6F04-4A21-BEE5-F808B28B3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F534-B624-4743-B97D-C4EAE5EBE0B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74073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FC102F-4ACE-42CF-B2A7-3106BBBE7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E6BB1A-E341-450F-81E7-3FB1B7E6C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E0D15BC-A155-4BEB-BB52-EDB9191CA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F94E126-CC1F-4B93-A461-BBD02FF3E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483C5-824D-4FB9-B220-389C79309F23}" type="datetimeFigureOut">
              <a:rPr lang="fr-CH" smtClean="0"/>
              <a:t>06.05.2022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4B7DDF5-DC28-40A5-8CAD-95153FA83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60D212D-C219-42F7-B3B2-F135C0636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F534-B624-4743-B97D-C4EAE5EBE0B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94979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BA7485-3F4B-412F-BA17-FC1CF98F4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56D038F-DAAC-4531-8609-69DFFB3695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E929472-CEC1-4558-94FD-A1FF5FCC7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2AC8F9E-4A88-4749-9652-285FC33C2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483C5-824D-4FB9-B220-389C79309F23}" type="datetimeFigureOut">
              <a:rPr lang="fr-CH" smtClean="0"/>
              <a:t>06.05.2022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EC96E6F-C50A-4F27-B55A-2E38A3D1B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530917B-DFC2-4EF4-B22F-D700249F3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F534-B624-4743-B97D-C4EAE5EBE0B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6376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6125D6-AE1C-40EF-BE84-E78B1393F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90017F-9AA4-4D58-A828-AC4892E1D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B34CDB-29F3-47B9-8F49-7810979A46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483C5-824D-4FB9-B220-389C79309F23}" type="datetimeFigureOut">
              <a:rPr lang="fr-CH" smtClean="0"/>
              <a:t>06.05.2022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071D79-D677-449F-9C6C-E87A2082A8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E66DFB-07D1-4BA0-911F-B9F3AF96E8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AF534-B624-4743-B97D-C4EAE5EBE0B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3850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4D7742B-9872-422B-A056-8572A362D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2813" y="721976"/>
            <a:ext cx="6246766" cy="3072393"/>
          </a:xfrm>
        </p:spPr>
        <p:txBody>
          <a:bodyPr>
            <a:normAutofit/>
          </a:bodyPr>
          <a:lstStyle/>
          <a:p>
            <a:pPr algn="l"/>
            <a:r>
              <a:rPr lang="fr-CH" sz="5200" dirty="0">
                <a:latin typeface="Calibri" panose="020F0502020204030204" pitchFamily="34" charset="0"/>
                <a:cs typeface="Calibri" panose="020F0502020204030204" pitchFamily="34" charset="0"/>
              </a:rPr>
              <a:t>Système de paiement pour imprimante</a:t>
            </a:r>
            <a:endParaRPr lang="fr-CH" sz="52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366E453-D085-4265-999C-5A9BBC0B2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8147" y="4043432"/>
            <a:ext cx="6634116" cy="2092592"/>
          </a:xfrm>
        </p:spPr>
        <p:txBody>
          <a:bodyPr anchor="t">
            <a:normAutofit/>
          </a:bodyPr>
          <a:lstStyle/>
          <a:p>
            <a:pPr algn="l"/>
            <a:r>
              <a:rPr lang="fr-CH" i="0" dirty="0">
                <a:latin typeface="Calibri" panose="020F0502020204030204" pitchFamily="34" charset="0"/>
                <a:cs typeface="Calibri" panose="020F0502020204030204" pitchFamily="34" charset="0"/>
              </a:rPr>
              <a:t>Projet du cours : </a:t>
            </a:r>
            <a:r>
              <a:rPr lang="fr-CH" i="1" dirty="0">
                <a:latin typeface="Calibri" panose="020F0502020204030204" pitchFamily="34" charset="0"/>
                <a:cs typeface="Calibri" panose="020F0502020204030204" pitchFamily="34" charset="0"/>
              </a:rPr>
              <a:t>ITSM 624-2 </a:t>
            </a:r>
          </a:p>
          <a:p>
            <a:pPr algn="l"/>
            <a:r>
              <a:rPr lang="fr-CH" i="1" dirty="0">
                <a:latin typeface="Calibri" panose="020F0502020204030204" pitchFamily="34" charset="0"/>
                <a:cs typeface="Calibri" panose="020F0502020204030204" pitchFamily="34" charset="0"/>
              </a:rPr>
              <a:t>SOA Use Cases </a:t>
            </a:r>
            <a:r>
              <a:rPr lang="fr-CH" i="1" dirty="0" err="1">
                <a:latin typeface="Calibri" panose="020F0502020204030204" pitchFamily="34" charset="0"/>
                <a:cs typeface="Calibri" panose="020F0502020204030204" pitchFamily="34" charset="0"/>
              </a:rPr>
              <a:t>Implementation</a:t>
            </a:r>
            <a:endParaRPr lang="fr-CH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fr-CH" i="0" dirty="0">
                <a:latin typeface="Calibri" panose="020F0502020204030204" pitchFamily="34" charset="0"/>
                <a:cs typeface="Calibri" panose="020F0502020204030204" pitchFamily="34" charset="0"/>
              </a:rPr>
              <a:t>Réalisé par : Céline Vialard et François Brouchoud</a:t>
            </a:r>
          </a:p>
          <a:p>
            <a:pPr algn="l"/>
            <a:r>
              <a:rPr lang="fr-CH" dirty="0">
                <a:latin typeface="Calibri" panose="020F0502020204030204" pitchFamily="34" charset="0"/>
                <a:cs typeface="Calibri" panose="020F0502020204030204" pitchFamily="34" charset="0"/>
              </a:rPr>
              <a:t>Mai 2022</a:t>
            </a:r>
            <a:endParaRPr lang="fr-CH" i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924561D-756D-410B-973A-E68C2552C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61" name="Rectangle 64">
              <a:extLst>
                <a:ext uri="{FF2B5EF4-FFF2-40B4-BE49-F238E27FC236}">
                  <a16:creationId xmlns:a16="http://schemas.microsoft.com/office/drawing/2014/main" id="{77AF0971-0074-4E4E-9318-C1990C6FF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6">
              <a:extLst>
                <a:ext uri="{FF2B5EF4-FFF2-40B4-BE49-F238E27FC236}">
                  <a16:creationId xmlns:a16="http://schemas.microsoft.com/office/drawing/2014/main" id="{0849707A-24B1-45E4-8493-5DC15C57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4">
              <a:extLst>
                <a:ext uri="{FF2B5EF4-FFF2-40B4-BE49-F238E27FC236}">
                  <a16:creationId xmlns:a16="http://schemas.microsoft.com/office/drawing/2014/main" id="{E0FFD705-F03C-46B0-ABB9-3C24E0931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6">
              <a:extLst>
                <a:ext uri="{FF2B5EF4-FFF2-40B4-BE49-F238E27FC236}">
                  <a16:creationId xmlns:a16="http://schemas.microsoft.com/office/drawing/2014/main" id="{520B12C0-88D0-4F6F-9F29-38E4D1D61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EDD5A45-3641-4FE7-8375-EECF2DC9D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6">
              <a:extLst>
                <a:ext uri="{FF2B5EF4-FFF2-40B4-BE49-F238E27FC236}">
                  <a16:creationId xmlns:a16="http://schemas.microsoft.com/office/drawing/2014/main" id="{89BF55CA-60FC-479D-A85E-48626FC13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4">
              <a:extLst>
                <a:ext uri="{FF2B5EF4-FFF2-40B4-BE49-F238E27FC236}">
                  <a16:creationId xmlns:a16="http://schemas.microsoft.com/office/drawing/2014/main" id="{5AFBE5BF-E87A-408F-BBBD-44C3D04C0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6">
              <a:extLst>
                <a:ext uri="{FF2B5EF4-FFF2-40B4-BE49-F238E27FC236}">
                  <a16:creationId xmlns:a16="http://schemas.microsoft.com/office/drawing/2014/main" id="{1C27CF92-D148-45C8-88B6-F450B63DF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4">
              <a:extLst>
                <a:ext uri="{FF2B5EF4-FFF2-40B4-BE49-F238E27FC236}">
                  <a16:creationId xmlns:a16="http://schemas.microsoft.com/office/drawing/2014/main" id="{51CA2232-D147-480C-B1EE-665EE6ACC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6">
              <a:extLst>
                <a:ext uri="{FF2B5EF4-FFF2-40B4-BE49-F238E27FC236}">
                  <a16:creationId xmlns:a16="http://schemas.microsoft.com/office/drawing/2014/main" id="{7E67D92D-1CA9-43CE-8150-DF504F2BF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64">
              <a:extLst>
                <a:ext uri="{FF2B5EF4-FFF2-40B4-BE49-F238E27FC236}">
                  <a16:creationId xmlns:a16="http://schemas.microsoft.com/office/drawing/2014/main" id="{7B273169-B674-4C50-A14D-A943B9979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66">
              <a:extLst>
                <a:ext uri="{FF2B5EF4-FFF2-40B4-BE49-F238E27FC236}">
                  <a16:creationId xmlns:a16="http://schemas.microsoft.com/office/drawing/2014/main" id="{DF6183FA-653E-4533-9A0B-D249EC0B1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64">
              <a:extLst>
                <a:ext uri="{FF2B5EF4-FFF2-40B4-BE49-F238E27FC236}">
                  <a16:creationId xmlns:a16="http://schemas.microsoft.com/office/drawing/2014/main" id="{A82EFE58-AAB0-4925-A176-6FF36BF87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66">
              <a:extLst>
                <a:ext uri="{FF2B5EF4-FFF2-40B4-BE49-F238E27FC236}">
                  <a16:creationId xmlns:a16="http://schemas.microsoft.com/office/drawing/2014/main" id="{3122AE75-4DBB-4E14-B0CA-DD1EAD89C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64">
              <a:extLst>
                <a:ext uri="{FF2B5EF4-FFF2-40B4-BE49-F238E27FC236}">
                  <a16:creationId xmlns:a16="http://schemas.microsoft.com/office/drawing/2014/main" id="{4ED7E672-90FC-4E8C-9C43-3AAE391C6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66">
              <a:extLst>
                <a:ext uri="{FF2B5EF4-FFF2-40B4-BE49-F238E27FC236}">
                  <a16:creationId xmlns:a16="http://schemas.microsoft.com/office/drawing/2014/main" id="{A5C0019E-5136-4C5E-A223-1E1717FD4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64">
              <a:extLst>
                <a:ext uri="{FF2B5EF4-FFF2-40B4-BE49-F238E27FC236}">
                  <a16:creationId xmlns:a16="http://schemas.microsoft.com/office/drawing/2014/main" id="{29705F60-CFE6-47C5-96E5-05E7731F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66">
              <a:extLst>
                <a:ext uri="{FF2B5EF4-FFF2-40B4-BE49-F238E27FC236}">
                  <a16:creationId xmlns:a16="http://schemas.microsoft.com/office/drawing/2014/main" id="{090E047C-18BC-4180-8D10-9F18F517BA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64">
              <a:extLst>
                <a:ext uri="{FF2B5EF4-FFF2-40B4-BE49-F238E27FC236}">
                  <a16:creationId xmlns:a16="http://schemas.microsoft.com/office/drawing/2014/main" id="{A153194A-C8B1-46DB-9C6B-9847B06FA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66">
              <a:extLst>
                <a:ext uri="{FF2B5EF4-FFF2-40B4-BE49-F238E27FC236}">
                  <a16:creationId xmlns:a16="http://schemas.microsoft.com/office/drawing/2014/main" id="{5C0235EA-4E98-43EA-9AAE-2BD893DEA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3462052A-E248-40EA-8C4B-A416E3CEE32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9005515" y="198430"/>
            <a:ext cx="2412910" cy="826422"/>
          </a:xfrm>
          <a:prstGeom prst="rect">
            <a:avLst/>
          </a:prstGeom>
          <a:noFill/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650"/>
            <a:ext cx="606972" cy="362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E128776-9E27-E156-82F4-ECC37DA1CF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861" y="2480078"/>
            <a:ext cx="3500558" cy="327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57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7B9374F-E94E-4FE2-8CD9-F5D98865C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fr-CH" sz="4000" dirty="0">
                <a:solidFill>
                  <a:srgbClr val="FFFFFF"/>
                </a:solidFill>
              </a:rPr>
              <a:t>Diagramme D1 – Corrections</a:t>
            </a:r>
          </a:p>
        </p:txBody>
      </p:sp>
      <p:pic>
        <p:nvPicPr>
          <p:cNvPr id="21" name="Espace réservé du contenu 4">
            <a:extLst>
              <a:ext uri="{FF2B5EF4-FFF2-40B4-BE49-F238E27FC236}">
                <a16:creationId xmlns:a16="http://schemas.microsoft.com/office/drawing/2014/main" id="{28AAD67D-BBB7-EE21-C0AA-A6C14251B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51" y="2505446"/>
            <a:ext cx="8913250" cy="3543017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6CBC0FE-4295-3294-1498-033687797C34}"/>
              </a:ext>
            </a:extLst>
          </p:cNvPr>
          <p:cNvSpPr txBox="1"/>
          <p:nvPr/>
        </p:nvSpPr>
        <p:spPr>
          <a:xfrm>
            <a:off x="9136380" y="3415178"/>
            <a:ext cx="305561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CH" dirty="0"/>
              <a:t> utilisation de </a:t>
            </a:r>
            <a:r>
              <a:rPr lang="fr-CH" dirty="0" err="1"/>
              <a:t>CardId</a:t>
            </a:r>
            <a:r>
              <a:rPr lang="fr-CH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CH" dirty="0"/>
              <a:t> Nomenclature </a:t>
            </a:r>
            <a:r>
              <a:rPr lang="fr-CH" sz="1400" dirty="0"/>
              <a:t>CHF ≠ Quota</a:t>
            </a:r>
            <a:br>
              <a:rPr lang="fr-CH" sz="1400" dirty="0"/>
            </a:br>
            <a:r>
              <a:rPr lang="fr-CH" dirty="0"/>
              <a:t> =&gt; </a:t>
            </a:r>
            <a:r>
              <a:rPr lang="fr-CH" dirty="0" err="1"/>
              <a:t>Qty</a:t>
            </a:r>
            <a:r>
              <a:rPr lang="fr-CH" dirty="0"/>
              <a:t> et CHF</a:t>
            </a:r>
          </a:p>
          <a:p>
            <a:r>
              <a:rPr lang="fr-CH" sz="1400" dirty="0"/>
              <a:t>	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CH" dirty="0"/>
              <a:t> </a:t>
            </a:r>
            <a:r>
              <a:rPr lang="fr-CH" strike="sngStrike" dirty="0"/>
              <a:t>Convertir quota à </a:t>
            </a:r>
            <a:r>
              <a:rPr lang="fr-CH" strike="sngStrike" dirty="0" err="1"/>
              <a:t>qty</a:t>
            </a:r>
            <a:endParaRPr lang="fr-CH" strike="sngStrike" dirty="0"/>
          </a:p>
          <a:p>
            <a:r>
              <a:rPr lang="fr-CH" dirty="0"/>
              <a:t>       =&gt; requête + retour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78E727-525C-B346-6F43-E1A603CC3741}"/>
              </a:ext>
            </a:extLst>
          </p:cNvPr>
          <p:cNvSpPr/>
          <p:nvPr/>
        </p:nvSpPr>
        <p:spPr>
          <a:xfrm>
            <a:off x="1778000" y="3283587"/>
            <a:ext cx="298450" cy="189864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9B58478-F818-A32B-6049-C66359E76173}"/>
              </a:ext>
            </a:extLst>
          </p:cNvPr>
          <p:cNvSpPr/>
          <p:nvPr/>
        </p:nvSpPr>
        <p:spPr>
          <a:xfrm>
            <a:off x="4832350" y="3981450"/>
            <a:ext cx="222250" cy="128549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2E156D-7308-0369-AF37-D0A1749A5E03}"/>
              </a:ext>
            </a:extLst>
          </p:cNvPr>
          <p:cNvSpPr/>
          <p:nvPr/>
        </p:nvSpPr>
        <p:spPr>
          <a:xfrm>
            <a:off x="1654174" y="4211767"/>
            <a:ext cx="498475" cy="137984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B310DF0-99C0-2209-140E-E93365917A9C}"/>
              </a:ext>
            </a:extLst>
          </p:cNvPr>
          <p:cNvSpPr/>
          <p:nvPr/>
        </p:nvSpPr>
        <p:spPr>
          <a:xfrm>
            <a:off x="2679700" y="4732692"/>
            <a:ext cx="4508500" cy="363483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9DA385-2477-A2AD-CB23-F5A9A0E22628}"/>
              </a:ext>
            </a:extLst>
          </p:cNvPr>
          <p:cNvSpPr/>
          <p:nvPr/>
        </p:nvSpPr>
        <p:spPr>
          <a:xfrm>
            <a:off x="10846749" y="3502489"/>
            <a:ext cx="673099" cy="170758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C3EB71-B601-8D84-9E4B-F1F32E20EC21}"/>
              </a:ext>
            </a:extLst>
          </p:cNvPr>
          <p:cNvSpPr/>
          <p:nvPr/>
        </p:nvSpPr>
        <p:spPr>
          <a:xfrm>
            <a:off x="9863135" y="4059019"/>
            <a:ext cx="1033464" cy="170758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FAB0226-5D2C-6CA2-4EFE-335ABE4B466E}"/>
              </a:ext>
            </a:extLst>
          </p:cNvPr>
          <p:cNvSpPr/>
          <p:nvPr/>
        </p:nvSpPr>
        <p:spPr>
          <a:xfrm flipV="1">
            <a:off x="9902027" y="4830564"/>
            <a:ext cx="1622427" cy="170758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AC7E4AA-5408-EB17-EB5E-038E62E639EB}"/>
              </a:ext>
            </a:extLst>
          </p:cNvPr>
          <p:cNvSpPr txBox="1"/>
          <p:nvPr/>
        </p:nvSpPr>
        <p:spPr>
          <a:xfrm>
            <a:off x="1276348" y="1713079"/>
            <a:ext cx="521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800" dirty="0"/>
              <a:t>Amélioration de la cohérence</a:t>
            </a:r>
          </a:p>
        </p:txBody>
      </p:sp>
    </p:spTree>
    <p:extLst>
      <p:ext uri="{BB962C8B-B14F-4D97-AF65-F5344CB8AC3E}">
        <p14:creationId xmlns:p14="http://schemas.microsoft.com/office/powerpoint/2010/main" val="49472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2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7B9374F-E94E-4FE2-8CD9-F5D98865C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fr-CH" sz="4000" dirty="0">
                <a:solidFill>
                  <a:srgbClr val="FFFFFF"/>
                </a:solidFill>
              </a:rPr>
              <a:t>Architecture</a:t>
            </a:r>
          </a:p>
        </p:txBody>
      </p:sp>
      <p:sp>
        <p:nvSpPr>
          <p:cNvPr id="21" name="Espace réservé du contenu 2">
            <a:extLst>
              <a:ext uri="{FF2B5EF4-FFF2-40B4-BE49-F238E27FC236}">
                <a16:creationId xmlns:a16="http://schemas.microsoft.com/office/drawing/2014/main" id="{18808940-143C-F014-7AA0-A5B7FD469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962025"/>
            <a:ext cx="7512050" cy="4225925"/>
          </a:xfrm>
        </p:spPr>
        <p:txBody>
          <a:bodyPr anchor="ctr">
            <a:normAutofit/>
          </a:bodyPr>
          <a:lstStyle/>
          <a:p>
            <a:r>
              <a:rPr lang="fr-CH" sz="2400" dirty="0"/>
              <a:t>Architecture 3-tiers avec BLL, DAL et DTO</a:t>
            </a:r>
          </a:p>
          <a:p>
            <a:r>
              <a:rPr lang="fr-CH" sz="2400" dirty="0"/>
              <a:t>Webservice </a:t>
            </a:r>
            <a:r>
              <a:rPr lang="fr-CH" sz="2400" i="1" dirty="0" err="1"/>
              <a:t>PrintPaymentSystem</a:t>
            </a:r>
            <a:endParaRPr lang="fr-CH" sz="2400" i="1" dirty="0"/>
          </a:p>
          <a:p>
            <a:r>
              <a:rPr lang="fr-CH" sz="2400" dirty="0"/>
              <a:t>Application Windows Forms </a:t>
            </a:r>
            <a:r>
              <a:rPr lang="fr-CH" sz="2400" i="1" dirty="0" err="1"/>
              <a:t>PrintPaymentSystem_Demo</a:t>
            </a:r>
            <a:r>
              <a:rPr lang="fr-CH" sz="2400" i="1" dirty="0"/>
              <a:t> </a:t>
            </a:r>
            <a:br>
              <a:rPr lang="fr-CH" sz="2400" i="1" dirty="0"/>
            </a:br>
            <a:r>
              <a:rPr lang="fr-CH" sz="2400" dirty="0">
                <a:sym typeface="Wingdings" panose="05000000000000000000" pitchFamily="2" charset="2"/>
              </a:rPr>
              <a:t></a:t>
            </a:r>
            <a:r>
              <a:rPr lang="fr-CH" sz="2400" i="1" dirty="0">
                <a:sym typeface="Wingdings" panose="05000000000000000000" pitchFamily="2" charset="2"/>
              </a:rPr>
              <a:t> </a:t>
            </a:r>
            <a:r>
              <a:rPr lang="fr-CH" sz="2400" dirty="0">
                <a:sym typeface="Wingdings" panose="05000000000000000000" pitchFamily="2" charset="2"/>
              </a:rPr>
              <a:t>utilise </a:t>
            </a:r>
            <a:r>
              <a:rPr lang="fr-CH" sz="2400" dirty="0"/>
              <a:t>le service déployé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A533A80-F95A-3213-7163-C4E461B9B3AD}"/>
              </a:ext>
            </a:extLst>
          </p:cNvPr>
          <p:cNvSpPr/>
          <p:nvPr/>
        </p:nvSpPr>
        <p:spPr>
          <a:xfrm>
            <a:off x="9753574" y="5465170"/>
            <a:ext cx="1758950" cy="5524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DAL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91522E-D93C-95B9-A000-CAF3900B7E99}"/>
              </a:ext>
            </a:extLst>
          </p:cNvPr>
          <p:cNvSpPr/>
          <p:nvPr/>
        </p:nvSpPr>
        <p:spPr>
          <a:xfrm>
            <a:off x="9753574" y="4784071"/>
            <a:ext cx="1758950" cy="5524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BLL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B005F70-89A3-2B33-BBEC-3A28761511B2}"/>
              </a:ext>
            </a:extLst>
          </p:cNvPr>
          <p:cNvSpPr/>
          <p:nvPr/>
        </p:nvSpPr>
        <p:spPr>
          <a:xfrm>
            <a:off x="9753574" y="4117295"/>
            <a:ext cx="1758950" cy="5524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Webservice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9C22D3-CEF0-2D87-32DF-9B6192F46622}"/>
              </a:ext>
            </a:extLst>
          </p:cNvPr>
          <p:cNvSpPr/>
          <p:nvPr/>
        </p:nvSpPr>
        <p:spPr>
          <a:xfrm>
            <a:off x="9029674" y="4117295"/>
            <a:ext cx="609600" cy="19146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DTO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D12574-951B-8EDB-3415-004119908179}"/>
              </a:ext>
            </a:extLst>
          </p:cNvPr>
          <p:cNvSpPr/>
          <p:nvPr/>
        </p:nvSpPr>
        <p:spPr>
          <a:xfrm>
            <a:off x="9159873" y="1939334"/>
            <a:ext cx="2393950" cy="8509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Windows Forms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9D9EB154-AE88-14C9-DA51-413D1A90B7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949"/>
          <a:stretch/>
        </p:blipFill>
        <p:spPr>
          <a:xfrm>
            <a:off x="1466799" y="4071611"/>
            <a:ext cx="5168951" cy="1955508"/>
          </a:xfrm>
          <a:prstGeom prst="rect">
            <a:avLst/>
          </a:prstGeom>
        </p:spPr>
      </p:pic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8F3E7481-BC4A-F867-5C42-A1EFA6BF37F9}"/>
              </a:ext>
            </a:extLst>
          </p:cNvPr>
          <p:cNvCxnSpPr/>
          <p:nvPr/>
        </p:nvCxnSpPr>
        <p:spPr>
          <a:xfrm>
            <a:off x="10356848" y="3132137"/>
            <a:ext cx="0" cy="71120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B32F016B-A572-4680-DAA6-6D5CA93F6475}"/>
              </a:ext>
            </a:extLst>
          </p:cNvPr>
          <p:cNvCxnSpPr>
            <a:cxnSpLocks/>
          </p:cNvCxnSpPr>
          <p:nvPr/>
        </p:nvCxnSpPr>
        <p:spPr>
          <a:xfrm flipV="1">
            <a:off x="10356848" y="2992437"/>
            <a:ext cx="0" cy="71120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596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2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2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7B9374F-E94E-4FE2-8CD9-F5D98865C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CH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Démonstration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5AF7B82-CD5D-D850-231F-FFC8388E0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573" y="1111913"/>
            <a:ext cx="4350056" cy="2631783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D46BA3FA-A550-007B-1D53-EE09567195DD}"/>
              </a:ext>
            </a:extLst>
          </p:cNvPr>
          <p:cNvSpPr txBox="1"/>
          <p:nvPr/>
        </p:nvSpPr>
        <p:spPr>
          <a:xfrm>
            <a:off x="5588573" y="4459534"/>
            <a:ext cx="55135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b="1" dirty="0"/>
              <a:t>Utilisateurs pour la démo :</a:t>
            </a:r>
          </a:p>
          <a:p>
            <a:r>
              <a:rPr lang="fr-CH" i="1" dirty="0" err="1"/>
              <a:t>cardID</a:t>
            </a:r>
            <a:r>
              <a:rPr lang="fr-CH" i="1" dirty="0"/>
              <a:t> </a:t>
            </a:r>
            <a:r>
              <a:rPr lang="fr-CH" i="1" dirty="0">
                <a:sym typeface="Wingdings" panose="05000000000000000000" pitchFamily="2" charset="2"/>
              </a:rPr>
              <a:t></a:t>
            </a:r>
            <a:r>
              <a:rPr lang="fr-CH" i="1" dirty="0"/>
              <a:t> </a:t>
            </a:r>
            <a:r>
              <a:rPr lang="fr-CH" i="1" dirty="0" err="1"/>
              <a:t>username</a:t>
            </a:r>
            <a:endParaRPr lang="fr-CH" i="1" dirty="0"/>
          </a:p>
          <a:p>
            <a:r>
              <a:rPr lang="fr-CH" dirty="0"/>
              <a:t>12 </a:t>
            </a:r>
            <a:r>
              <a:rPr lang="fr-CH" dirty="0">
                <a:sym typeface="Wingdings" panose="05000000000000000000" pitchFamily="2" charset="2"/>
              </a:rPr>
              <a:t> celine.vialard</a:t>
            </a:r>
          </a:p>
          <a:p>
            <a:r>
              <a:rPr lang="fr-CH" dirty="0">
                <a:sym typeface="Wingdings" panose="05000000000000000000" pitchFamily="2" charset="2"/>
              </a:rPr>
              <a:t>4  </a:t>
            </a:r>
            <a:r>
              <a:rPr lang="fr-CH" dirty="0" err="1">
                <a:sym typeface="Wingdings" panose="05000000000000000000" pitchFamily="2" charset="2"/>
              </a:rPr>
              <a:t>francois.brouchoud</a:t>
            </a:r>
            <a:r>
              <a:rPr lang="fr-CH" dirty="0">
                <a:sym typeface="Wingdings" panose="05000000000000000000" pitchFamily="2" charset="2"/>
              </a:rPr>
              <a:t>	</a:t>
            </a:r>
          </a:p>
          <a:p>
            <a:r>
              <a:rPr lang="fr-CH" dirty="0">
                <a:sym typeface="Wingdings" panose="05000000000000000000" pitchFamily="2" charset="2"/>
              </a:rPr>
              <a:t>42  </a:t>
            </a:r>
            <a:r>
              <a:rPr lang="fr-CH" dirty="0" err="1">
                <a:sym typeface="Wingdings" panose="05000000000000000000" pitchFamily="2" charset="2"/>
              </a:rPr>
              <a:t>chuck.norris</a:t>
            </a:r>
            <a:endParaRPr lang="fr-CH" dirty="0">
              <a:sym typeface="Wingdings" panose="05000000000000000000" pitchFamily="2" charset="2"/>
            </a:endParaRP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814566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D88DA64-6C1E-69F0-01C5-EED750CD2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</a:t>
            </a:r>
          </a:p>
        </p:txBody>
      </p:sp>
      <p:pic>
        <p:nvPicPr>
          <p:cNvPr id="7" name="Graphic 6" descr="Questions avec un remplissage uni">
            <a:extLst>
              <a:ext uri="{FF2B5EF4-FFF2-40B4-BE49-F238E27FC236}">
                <a16:creationId xmlns:a16="http://schemas.microsoft.com/office/drawing/2014/main" id="{00C26BF8-1141-9930-EA7E-F66434350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38540" y="1449630"/>
            <a:ext cx="3791260" cy="379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6068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5CFEBDA4B4444CB25DDAC2BDCDC8B4" ma:contentTypeVersion="2" ma:contentTypeDescription="Crée un document." ma:contentTypeScope="" ma:versionID="7ccb11a28737d401ac5d09fccc3d39db">
  <xsd:schema xmlns:xsd="http://www.w3.org/2001/XMLSchema" xmlns:xs="http://www.w3.org/2001/XMLSchema" xmlns:p="http://schemas.microsoft.com/office/2006/metadata/properties" xmlns:ns2="8052e557-3df4-4d0a-86d8-4b873d54befe" targetNamespace="http://schemas.microsoft.com/office/2006/metadata/properties" ma:root="true" ma:fieldsID="9542fffc460041226b4d510e1f23cd5c" ns2:_="">
    <xsd:import namespace="8052e557-3df4-4d0a-86d8-4b873d54be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52e557-3df4-4d0a-86d8-4b873d54be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993E459-E7D2-444A-A6CA-41777915B97A}">
  <ds:schemaRefs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8052e557-3df4-4d0a-86d8-4b873d54befe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631D574-8947-4A6A-AE1B-B1E205F3D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52e557-3df4-4d0a-86d8-4b873d54be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145A3DC-E880-445E-AF70-CDB2F73716A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293</Words>
  <Application>Microsoft Office PowerPoint</Application>
  <PresentationFormat>Grand écran</PresentationFormat>
  <Paragraphs>47</Paragraphs>
  <Slides>5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Thème Office</vt:lpstr>
      <vt:lpstr>Système de paiement pour imprimante</vt:lpstr>
      <vt:lpstr>Diagramme D1 – Corrections</vt:lpstr>
      <vt:lpstr>Architecture</vt:lpstr>
      <vt:lpstr>Démonstration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Système de payement pour imprimante</dc:title>
  <dc:creator>Vialard Céline</dc:creator>
  <cp:lastModifiedBy>Brouchoud François</cp:lastModifiedBy>
  <cp:revision>14</cp:revision>
  <dcterms:created xsi:type="dcterms:W3CDTF">2022-04-08T14:57:26Z</dcterms:created>
  <dcterms:modified xsi:type="dcterms:W3CDTF">2022-05-06T10:51:28Z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0x010100F05CFEBDA4B4444CB25DDAC2BDCDC8B4</vt:lpwstr>
  </property>
</Properties>
</file>