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256" r:id="rId2"/>
    <p:sldId id="275" r:id="rId3"/>
    <p:sldId id="265" r:id="rId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663300"/>
    <a:srgbClr val="0033CC"/>
    <a:srgbClr val="FFFF66"/>
    <a:srgbClr val="FF5050"/>
    <a:srgbClr val="FFFFFF"/>
    <a:srgbClr val="4D4D4D"/>
    <a:srgbClr val="8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92" autoAdjust="0"/>
    <p:restoredTop sz="94700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946"/>
        <p:guide pos="2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498" y="-102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1" tIns="46593" rIns="93191" bIns="46593" numCol="1" anchor="t" anchorCtr="0" compatLnSpc="1">
            <a:prstTxWarp prst="textNoShape">
              <a:avLst/>
            </a:prstTxWarp>
          </a:bodyPr>
          <a:lstStyle>
            <a:lvl1pPr defTabSz="93345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1" tIns="46593" rIns="93191" bIns="4659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1" tIns="46593" rIns="93191" bIns="46593" numCol="1" anchor="b" anchorCtr="0" compatLnSpc="1">
            <a:prstTxWarp prst="textNoShape">
              <a:avLst/>
            </a:prstTxWarp>
          </a:bodyPr>
          <a:lstStyle>
            <a:lvl1pPr defTabSz="93345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91" tIns="46593" rIns="93191" bIns="4659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1">
                <a:latin typeface="Times New Roman" pitchFamily="18" charset="0"/>
              </a:defRPr>
            </a:lvl1pPr>
          </a:lstStyle>
          <a:p>
            <a:fld id="{36363BB8-D344-4858-868E-91431CB454AC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607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30388" y="228600"/>
            <a:ext cx="4838700" cy="362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4800" y="3729038"/>
            <a:ext cx="517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757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26200" cy="1227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678" tIns="45838" rIns="91678" bIns="458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0" y="8902700"/>
            <a:ext cx="6985000" cy="38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29" tIns="39765" rIns="79529" bIns="39765">
            <a:spAutoFit/>
          </a:bodyPr>
          <a:lstStyle/>
          <a:p>
            <a:pPr marL="176213" defTabSz="895350">
              <a:spcBef>
                <a:spcPct val="50000"/>
              </a:spcBef>
              <a:tabLst>
                <a:tab pos="3433763" algn="ctr"/>
                <a:tab pos="6645275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</a:t>
            </a:r>
            <a:r>
              <a:rPr lang="en-US" sz="700" dirty="0">
                <a:solidFill>
                  <a:schemeClr val="tx2"/>
                </a:solidFill>
              </a:rPr>
              <a:t> </a:t>
            </a:r>
            <a:r>
              <a:rPr lang="en-US" sz="700" dirty="0" smtClean="0">
                <a:solidFill>
                  <a:schemeClr val="tx2"/>
                </a:solidFill>
              </a:rPr>
              <a:t>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1905-0-</a:t>
            </a:r>
            <a:fld id="{B9C61069-734E-4E40-9617-778E32CE53A4}" type="slidenum">
              <a:rPr lang="en-US" sz="1300">
                <a:solidFill>
                  <a:schemeClr val="tx2"/>
                </a:solidFill>
              </a:rPr>
              <a:pPr marL="176213" defTabSz="895350">
                <a:spcBef>
                  <a:spcPct val="50000"/>
                </a:spcBef>
                <a:tabLst>
                  <a:tab pos="3433763" algn="ctr"/>
                  <a:tab pos="6645275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6560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26200" cy="3878223"/>
          </a:xfrm>
        </p:spPr>
        <p:txBody>
          <a:bodyPr>
            <a:spAutoFit/>
          </a:bodyPr>
          <a:lstStyle/>
          <a:p>
            <a:pPr>
              <a:tabLst>
                <a:tab pos="114300" algn="l"/>
                <a:tab pos="228600" algn="l"/>
              </a:tabLst>
            </a:pPr>
            <a:r>
              <a:rPr lang="en-US" dirty="0" smtClean="0"/>
              <a:t>Jogger text: Introduction and Overview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 smtClean="0"/>
              <a:t>Chapter starts: Day 1 at 9:00am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b="1" dirty="0" smtClean="0"/>
              <a:t>Duration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>
              <a:tabLst>
                <a:tab pos="114300" algn="l"/>
                <a:tab pos="228600" algn="l"/>
              </a:tabLst>
            </a:pPr>
            <a:r>
              <a:rPr lang="en-US" b="1" dirty="0"/>
              <a:t>Presentation Style: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>
              <a:tabLst>
                <a:tab pos="114300" algn="l"/>
                <a:tab pos="228600" algn="l"/>
              </a:tabLst>
            </a:pPr>
            <a:r>
              <a:rPr lang="en-US" b="1" dirty="0"/>
              <a:t>Present:</a:t>
            </a:r>
            <a:r>
              <a:rPr lang="en-US" dirty="0"/>
              <a:t> </a:t>
            </a:r>
          </a:p>
          <a:p>
            <a:pPr>
              <a:tabLst>
                <a:tab pos="114300" algn="l"/>
                <a:tab pos="228600" algn="l"/>
              </a:tabLst>
            </a:pPr>
            <a:endParaRPr lang="en-US" dirty="0"/>
          </a:p>
          <a:p>
            <a:pPr>
              <a:buFontTx/>
              <a:buChar char="•"/>
              <a:tabLst>
                <a:tab pos="114300" algn="l"/>
                <a:tab pos="228600" algn="l"/>
              </a:tabLst>
            </a:pPr>
            <a:r>
              <a:rPr lang="en-US" b="1" dirty="0"/>
              <a:t>  The introduction provided in Chapter 0 sets the stage for the entire course!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/>
              <a:t>	-  The audience forms its opinion of you and the course in the first few minutes of the presentation  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/>
              <a:t>	-  Be positive, concise, and enthusiastic—set the audience’s expectation for a great course!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/>
              <a:t>	-  We spend a lot of time preparing the other chapters of the course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/>
              <a:t>		-- Because of its importance, Chapter 0 is worth some rehearsal to make it smooth</a:t>
            </a:r>
          </a:p>
          <a:p>
            <a:pPr>
              <a:tabLst>
                <a:tab pos="114300" algn="l"/>
                <a:tab pos="228600" algn="l"/>
              </a:tabLst>
            </a:pPr>
            <a:endParaRPr lang="en-US" dirty="0"/>
          </a:p>
          <a:p>
            <a:pPr>
              <a:tabLst>
                <a:tab pos="114300" algn="l"/>
                <a:tab pos="228600" algn="l"/>
              </a:tabLst>
            </a:pPr>
            <a:endParaRPr lang="en-US" dirty="0"/>
          </a:p>
          <a:p>
            <a:pPr>
              <a:tabLst>
                <a:tab pos="114300" algn="l"/>
                <a:tab pos="228600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&lt;*s*o*u*r*c*e*&gt;*1*9*0*5*a*2*-*0*-*2*&lt;*/*s*o*u*r*c*e*&gt;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26200" cy="3342692"/>
          </a:xfrm>
        </p:spPr>
        <p:txBody>
          <a:bodyPr>
            <a:spAutoFit/>
          </a:bodyPr>
          <a:lstStyle/>
          <a:p>
            <a:pPr marL="114300" indent="-114300"/>
            <a:r>
              <a:rPr lang="en-US" dirty="0" smtClean="0"/>
              <a:t>Jogger text: Course Objectives</a:t>
            </a:r>
          </a:p>
          <a:p>
            <a:pPr marL="114300" indent="-114300"/>
            <a:r>
              <a:rPr lang="en-US" dirty="0" smtClean="0"/>
              <a:t>Direction: Right</a:t>
            </a:r>
          </a:p>
          <a:p>
            <a:pPr marL="114300" indent="-114300"/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pPr marL="114300" indent="-114300"/>
            <a:r>
              <a:rPr lang="en-US" b="1" dirty="0" smtClean="0"/>
              <a:t>Duration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114300" indent="-114300"/>
            <a:r>
              <a:rPr lang="en-US" b="1" dirty="0"/>
              <a:t>Presentation Style: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114300" indent="-114300"/>
            <a:r>
              <a:rPr lang="en-US" b="1" dirty="0"/>
              <a:t>Present:</a:t>
            </a:r>
            <a:r>
              <a:rPr lang="en-US" dirty="0"/>
              <a:t> </a:t>
            </a:r>
          </a:p>
          <a:p>
            <a:pPr marL="114300" indent="-114300"/>
            <a:endParaRPr lang="en-US" dirty="0"/>
          </a:p>
          <a:p>
            <a:pPr marL="114300" indent="-114300">
              <a:buFontTx/>
              <a:buChar char="•"/>
            </a:pPr>
            <a:r>
              <a:rPr lang="en-US" b="1" dirty="0"/>
              <a:t>Briefly explain the main objectives of the course, focusing on the benefits to the students (approximately 5 minutes)</a:t>
            </a:r>
          </a:p>
          <a:p>
            <a:pPr marL="114300" indent="-114300"/>
            <a:r>
              <a:rPr lang="en-US" dirty="0"/>
              <a:t>	-  Look at it from the student’s point of view </a:t>
            </a:r>
          </a:p>
          <a:p>
            <a:pPr marL="228600" lvl="1"/>
            <a:r>
              <a:rPr lang="en-US" dirty="0"/>
              <a:t>--  “Radio WIIFM”:  What’s In It For Me?</a:t>
            </a:r>
          </a:p>
          <a:p>
            <a:pPr marL="228600" lvl="1"/>
            <a:r>
              <a:rPr lang="en-US" dirty="0"/>
              <a:t>--  Provides motivation for students to be interested in course topics</a:t>
            </a:r>
          </a:p>
          <a:p>
            <a:pPr marL="114300" indent="-114300"/>
            <a:r>
              <a:rPr lang="en-US" dirty="0"/>
              <a:t>	-  Set realistic expectations </a:t>
            </a:r>
          </a:p>
          <a:p>
            <a:pPr marL="114300" indent="-114300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&lt;*s*o*u*r*c*e*&gt;*1*9*0*5*a*2*-*0*-*3*&lt;*/*s*o*u*r*c*e*&gt;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26200" cy="2917960"/>
          </a:xfrm>
        </p:spPr>
        <p:txBody>
          <a:bodyPr>
            <a:spAutoFit/>
          </a:bodyPr>
          <a:lstStyle/>
          <a:p>
            <a:pPr marL="114300" indent="-114300"/>
            <a:r>
              <a:rPr lang="en-US" dirty="0" smtClean="0"/>
              <a:t>Jogger text: Course Contents</a:t>
            </a:r>
          </a:p>
          <a:p>
            <a:pPr marL="114300" indent="-114300"/>
            <a:r>
              <a:rPr lang="en-US" dirty="0" smtClean="0"/>
              <a:t>Direction: Left</a:t>
            </a:r>
          </a:p>
          <a:p>
            <a:pPr marL="114300" indent="-114300"/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pPr marL="114300" indent="-114300"/>
            <a:r>
              <a:rPr lang="en-US" b="1" dirty="0" smtClean="0"/>
              <a:t>Duration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114300" indent="-114300"/>
            <a:r>
              <a:rPr lang="en-US" b="1" dirty="0"/>
              <a:t>Presentation Style: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114300" indent="-114300"/>
            <a:r>
              <a:rPr lang="en-US" b="1" dirty="0"/>
              <a:t>Present:</a:t>
            </a:r>
            <a:r>
              <a:rPr lang="en-US" dirty="0"/>
              <a:t> </a:t>
            </a:r>
          </a:p>
          <a:p>
            <a:pPr marL="114300" indent="-114300"/>
            <a:endParaRPr lang="en-US" dirty="0"/>
          </a:p>
          <a:p>
            <a:pPr marL="114300" indent="-114300">
              <a:buFontTx/>
              <a:buChar char="•"/>
            </a:pPr>
            <a:r>
              <a:rPr lang="en-US" b="1" dirty="0"/>
              <a:t>Provide rough time schedule (chapters per day) (1 minute)</a:t>
            </a:r>
          </a:p>
          <a:p>
            <a:pPr marL="114300" indent="-114300"/>
            <a:r>
              <a:rPr lang="en-US" dirty="0"/>
              <a:t>	-  Don’t re-cover course objectives here, just give students some idea of time allocation</a:t>
            </a:r>
          </a:p>
          <a:p>
            <a:pPr marL="114300" indent="-114300"/>
            <a:r>
              <a:rPr lang="en-US" dirty="0"/>
              <a:t>	-  Still allows you some flexibility to adjust </a:t>
            </a:r>
            <a:r>
              <a:rPr lang="en-US" dirty="0" smtClean="0"/>
              <a:t>timeline</a:t>
            </a:r>
          </a:p>
          <a:p>
            <a:pPr marL="114300" indent="-114300"/>
            <a:endParaRPr lang="en-US" dirty="0"/>
          </a:p>
          <a:p>
            <a:pPr marL="114300" indent="-11430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 bwMode="invGray"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89813" name="Group 21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89814" name="Picture 22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89815" name="Picture 23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89816" name="Rectangle 24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91427" tIns="45713" rIns="91427" bIns="45713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89817" name="Group 25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89818" name="Picture 26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89819" name="Picture 27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0" y="6592888"/>
            <a:ext cx="9144000" cy="21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baseline="0" dirty="0">
                <a:cs typeface="+mn-cs"/>
              </a:rPr>
              <a:t> </a:t>
            </a:r>
            <a:r>
              <a:rPr lang="en-US" sz="800" dirty="0" smtClean="0"/>
              <a:t>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pSp>
        <p:nvGrpSpPr>
          <p:cNvPr id="288778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lIns="91427" tIns="45713" rIns="91427" bIns="45713">
              <a:spAutoFit/>
            </a:bodyPr>
            <a:lstStyle/>
            <a:p>
              <a:endParaRPr lang="en-US" dirty="0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Introduction et vue d’ensemble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de la formation </a:t>
            </a:r>
            <a:endParaRPr lang="fr-FR" noProof="0" dirty="0"/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2143" y="1255713"/>
            <a:ext cx="8599488" cy="506804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1200"/>
              </a:spcBef>
              <a:buFont typeface="Arial" charset="0"/>
              <a:buNone/>
            </a:pPr>
            <a:r>
              <a:rPr lang="fr-FR" noProof="0" dirty="0" smtClean="0"/>
              <a:t>À l’issue de cette formation, vous saurez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Créer, éditer et exécuter des programmes Python simples avec </a:t>
            </a:r>
            <a:r>
              <a:rPr lang="fr-FR" b="1" noProof="0" dirty="0" err="1" smtClean="0"/>
              <a:t>Eclipse</a:t>
            </a:r>
            <a:endParaRPr lang="fr-FR" b="1" noProof="0" dirty="0" smtClean="0"/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Utiliser des types de données simples et des collections de ces types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Contrôler le flux d’exécution </a:t>
            </a:r>
            <a:r>
              <a:rPr lang="fr-FR" b="1" noProof="0" dirty="0" smtClean="0"/>
              <a:t>: </a:t>
            </a:r>
            <a:r>
              <a:rPr lang="fr-FR" b="1" noProof="0" dirty="0" smtClean="0"/>
              <a:t>tests conditionnels, boucles et </a:t>
            </a:r>
            <a:r>
              <a:rPr lang="fr-FR" b="1" noProof="0" dirty="0" smtClean="0"/>
              <a:t>gestion</a:t>
            </a:r>
            <a:br>
              <a:rPr lang="fr-FR" b="1" noProof="0" dirty="0" smtClean="0"/>
            </a:br>
            <a:r>
              <a:rPr lang="fr-FR" b="1" noProof="0" dirty="0" smtClean="0"/>
              <a:t>des </a:t>
            </a:r>
            <a:r>
              <a:rPr lang="fr-FR" b="1" noProof="0" dirty="0" smtClean="0"/>
              <a:t>exceptions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Encapsuler du code réutilisable avec des fonctions  et des modules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Employer les classes, l’héritage et le polymorphisme pour une approche orientée objet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Lire et écrire des données dans plusieurs formats de fichiers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Interroger des bases de données relationnelles en utilisant des instructions SQL dans un programme Python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Afficher et gérer des composants graphiques, notamment des </a:t>
            </a:r>
            <a:r>
              <a:rPr lang="fr-FR" b="1" dirty="0" smtClean="0"/>
              <a:t>libellés</a:t>
            </a:r>
            <a:r>
              <a:rPr lang="fr-FR" b="1" noProof="0" dirty="0" smtClean="0"/>
              <a:t>, des boutons, des </a:t>
            </a:r>
            <a:r>
              <a:rPr lang="fr-FR" b="1" dirty="0" smtClean="0"/>
              <a:t>champs </a:t>
            </a:r>
            <a:r>
              <a:rPr lang="fr-FR" b="1" noProof="0" dirty="0" smtClean="0"/>
              <a:t>et des menus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Créer une </a:t>
            </a:r>
            <a:r>
              <a:rPr lang="fr-FR" b="1" dirty="0" smtClean="0"/>
              <a:t>application Web  avec le </a:t>
            </a:r>
            <a:r>
              <a:rPr lang="fr-FR" b="1" noProof="0" dirty="0" smtClean="0"/>
              <a:t>framework </a:t>
            </a:r>
            <a:r>
              <a:rPr lang="fr-FR" b="1" dirty="0" smtClean="0"/>
              <a:t>Django </a:t>
            </a:r>
            <a:endParaRPr lang="fr-FR" b="1" noProof="0" dirty="0"/>
          </a:p>
        </p:txBody>
      </p:sp>
      <p:sp>
        <p:nvSpPr>
          <p:cNvPr id="285700" name="Text Box 1028"/>
          <p:cNvSpPr txBox="1">
            <a:spLocks noChangeArrowheads="1"/>
          </p:cNvSpPr>
          <p:nvPr/>
        </p:nvSpPr>
        <p:spPr bwMode="auto">
          <a:xfrm>
            <a:off x="6970713" y="653415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1905-0-2</a:t>
            </a:r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24" y="6203950"/>
            <a:ext cx="720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= Structured Query Language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Contenu de la formation  </a:t>
            </a:r>
            <a:endParaRPr lang="fr-FR" noProof="0" dirty="0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9400" y="1208088"/>
            <a:ext cx="8599488" cy="5232187"/>
          </a:xfrm>
        </p:spPr>
        <p:txBody>
          <a:bodyPr/>
          <a:lstStyle/>
          <a:p>
            <a:pPr>
              <a:spcBef>
                <a:spcPts val="1000"/>
              </a:spcBef>
              <a:buFont typeface="Arial" charset="0"/>
              <a:buNone/>
            </a:pPr>
            <a:r>
              <a:rPr lang="fr-FR" noProof="0" dirty="0" smtClean="0"/>
              <a:t>			Introduction et vue d’ensemble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1	Vue d’ensemble de Python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2	Nombres et chaînes de caractères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3	Collections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4	Fonctions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5	Programmation orientée objet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6	Modules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7	Gérer les fichiers et les exceptions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8	Accéder à des bases de données relationnelles en Python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9	Développer des interfaces graphiques avec </a:t>
            </a:r>
            <a:r>
              <a:rPr lang="fr-FR" noProof="0" dirty="0" err="1" smtClean="0"/>
              <a:t>Tkinter</a:t>
            </a:r>
            <a:endParaRPr lang="fr-FR" noProof="0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10	Développer des applications Web en Python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Chapitre 11	Résumé de la formation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noProof="0" dirty="0" smtClean="0"/>
              <a:t>		Évaluation de la formation </a:t>
            </a:r>
            <a:endParaRPr lang="fr-FR" noProof="0" dirty="0"/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6970713" y="653415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1905-0-3</a:t>
            </a:r>
            <a:endParaRPr lang="en-US" b="1" dirty="0">
              <a:solidFill>
                <a:srgbClr val="B90117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02C3534302C343530"/>
  <p:tag name="IPF" val="4C2C496E74726F64756374696F6E20616E64204F766572766965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75727365204F626A6563746976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7572736520436F6E74656E7473"/>
</p:tagLst>
</file>

<file path=ppt/theme/theme1.xml><?xml version="1.0" encoding="utf-8"?>
<a:theme xmlns:a="http://schemas.openxmlformats.org/drawingml/2006/main" name="Ch00 2012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Ch00 2012</Template>
  <TotalTime>42</TotalTime>
  <Words>205</Words>
  <Application>Microsoft Office PowerPoint</Application>
  <PresentationFormat>Affichage à l'écran (4:3)</PresentationFormat>
  <Paragraphs>68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Ch00 2012</vt:lpstr>
      <vt:lpstr>Introduction et vue d’ensemble</vt:lpstr>
      <vt:lpstr>Objectifs de la formation </vt:lpstr>
      <vt:lpstr>Contenu de la formation  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lindak;mcb</dc:creator>
  <dc:description>Tagged 7/12/2012 8:21:27 AM</dc:description>
  <cp:lastModifiedBy>admin</cp:lastModifiedBy>
  <cp:revision>23</cp:revision>
  <cp:lastPrinted>2004-08-23T22:45:46Z</cp:lastPrinted>
  <dcterms:created xsi:type="dcterms:W3CDTF">2012-03-21T15:58:36Z</dcterms:created>
  <dcterms:modified xsi:type="dcterms:W3CDTF">2012-10-11T18:51:35Z</dcterms:modified>
</cp:coreProperties>
</file>