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4"/>
  </p:notesMasterIdLst>
  <p:handoutMasterIdLst>
    <p:handoutMasterId r:id="rId25"/>
  </p:handoutMasterIdLst>
  <p:sldIdLst>
    <p:sldId id="257" r:id="rId2"/>
    <p:sldId id="275" r:id="rId3"/>
    <p:sldId id="265" r:id="rId4"/>
    <p:sldId id="276" r:id="rId5"/>
    <p:sldId id="274" r:id="rId6"/>
    <p:sldId id="280" r:id="rId7"/>
    <p:sldId id="287" r:id="rId8"/>
    <p:sldId id="277" r:id="rId9"/>
    <p:sldId id="278" r:id="rId10"/>
    <p:sldId id="281" r:id="rId11"/>
    <p:sldId id="279" r:id="rId12"/>
    <p:sldId id="282" r:id="rId13"/>
    <p:sldId id="288" r:id="rId14"/>
    <p:sldId id="292" r:id="rId15"/>
    <p:sldId id="290" r:id="rId16"/>
    <p:sldId id="289" r:id="rId17"/>
    <p:sldId id="283" r:id="rId18"/>
    <p:sldId id="284" r:id="rId19"/>
    <p:sldId id="285" r:id="rId20"/>
    <p:sldId id="291" r:id="rId21"/>
    <p:sldId id="286" r:id="rId22"/>
    <p:sldId id="262" r:id="rId23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ndall Lain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CC"/>
    <a:srgbClr val="CCECFF"/>
    <a:srgbClr val="FFCCFF"/>
    <a:srgbClr val="CCFFCC"/>
    <a:srgbClr val="DDDDDD"/>
    <a:srgbClr val="663300"/>
    <a:srgbClr val="0033CC"/>
    <a:srgbClr val="FFFF66"/>
    <a:srgbClr val="FF505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187" autoAdjust="0"/>
    <p:restoredTop sz="94800" autoAdjust="0"/>
  </p:normalViewPr>
  <p:slideViewPr>
    <p:cSldViewPr snapToGrid="0">
      <p:cViewPr varScale="1">
        <p:scale>
          <a:sx n="123" d="100"/>
          <a:sy n="123" d="100"/>
        </p:scale>
        <p:origin x="-1932" y="-108"/>
      </p:cViewPr>
      <p:guideLst>
        <p:guide orient="horz" pos="942"/>
        <p:guide orient="horz" pos="1726"/>
        <p:guide pos="267"/>
        <p:guide pos="1942"/>
        <p:guide pos="1699"/>
      </p:guideLst>
    </p:cSldViewPr>
  </p:slideViewPr>
  <p:outlineViewPr>
    <p:cViewPr>
      <p:scale>
        <a:sx n="33" d="100"/>
        <a:sy n="33" d="100"/>
      </p:scale>
      <p:origin x="0" y="1099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-3492" y="-108"/>
      </p:cViewPr>
      <p:guideLst>
        <p:guide orient="horz" pos="2920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3C1E6D23-EA2E-4E93-A794-A67CF3988668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4353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71663" y="228600"/>
            <a:ext cx="4835525" cy="3625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890000"/>
            <a:ext cx="69977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 smtClean="0">
                <a:solidFill>
                  <a:schemeClr val="tx2"/>
                </a:solidFill>
              </a:rPr>
              <a:t>2012 Learning Tree International, Inc. </a:t>
            </a:r>
            <a:r>
              <a:rPr lang="en-US" sz="700" dirty="0">
                <a:solidFill>
                  <a:schemeClr val="tx2"/>
                </a:solidFill>
              </a:rPr>
              <a:t>All rights reserved. Not to be reproduced by any means without prior consent. 	</a:t>
            </a:r>
            <a:r>
              <a:rPr lang="en-US" sz="1300" dirty="0" smtClean="0">
                <a:solidFill>
                  <a:schemeClr val="tx2"/>
                </a:solidFill>
              </a:rPr>
              <a:t>1905-1-</a:t>
            </a:r>
            <a:fld id="{ACD5D17B-6C0A-44B6-A067-EE234E02CF69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29038"/>
            <a:ext cx="5127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0" y="3957638"/>
            <a:ext cx="6488113" cy="1227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0383169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&lt;*s*o*u*r*c*e*&gt;*1*9*0*5*a*2*-*1*-*2*&lt;*/*s*o*u*r*c*e*&gt;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Chapter Objectives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Duration: 1 minute</a:t>
            </a:r>
          </a:p>
          <a:p>
            <a:endParaRPr lang="en-US" dirty="0" smtClean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4847176"/>
          </a:xfrm>
        </p:spPr>
        <p:txBody>
          <a:bodyPr>
            <a:spAutoFit/>
          </a:bodyPr>
          <a:lstStyle/>
          <a:p>
            <a:r>
              <a:rPr lang="en-US" sz="1000" dirty="0" smtClean="0"/>
              <a:t>Jogger text: Using the Interpreter</a:t>
            </a:r>
          </a:p>
          <a:p>
            <a:r>
              <a:rPr lang="en-US" sz="1000" dirty="0" smtClean="0"/>
              <a:t>Direction: Right</a:t>
            </a:r>
          </a:p>
          <a:p>
            <a:r>
              <a:rPr lang="en-US" sz="1000" dirty="0" smtClean="0"/>
              <a:t>Demo  (5 mins)</a:t>
            </a:r>
          </a:p>
          <a:p>
            <a:r>
              <a:rPr lang="en-US" sz="1000" dirty="0" smtClean="0"/>
              <a:t>Instructor notes:</a:t>
            </a:r>
          </a:p>
          <a:p>
            <a:r>
              <a:rPr lang="en-US" sz="1000" dirty="0" smtClean="0"/>
              <a:t>Duration: 10 minutes</a:t>
            </a:r>
          </a:p>
          <a:p>
            <a:r>
              <a:rPr lang="en-US" sz="1000" dirty="0" smtClean="0"/>
              <a:t>Presentation Style: Introduction</a:t>
            </a:r>
          </a:p>
          <a:p>
            <a:r>
              <a:rPr lang="en-US" sz="1000" dirty="0" smtClean="0"/>
              <a:t>Present:</a:t>
            </a:r>
          </a:p>
          <a:p>
            <a:r>
              <a:rPr lang="en-US" sz="1000" dirty="0" smtClean="0"/>
              <a:t>Bring up the console</a:t>
            </a:r>
          </a:p>
          <a:p>
            <a:r>
              <a:rPr lang="en-US" sz="1000" dirty="0" smtClean="0"/>
              <a:t>Point out the elements</a:t>
            </a:r>
          </a:p>
          <a:p>
            <a:r>
              <a:rPr lang="en-US" sz="1000" dirty="0" smtClean="0"/>
              <a:t>Enter the commands show</a:t>
            </a:r>
          </a:p>
          <a:p>
            <a:r>
              <a:rPr lang="en-US" sz="1000" dirty="0" smtClean="0"/>
              <a:t>Use the Up Arrow history mechanism</a:t>
            </a:r>
          </a:p>
          <a:p>
            <a:r>
              <a:rPr lang="en-US" sz="1000" dirty="0" smtClean="0"/>
              <a:t>Note the display of a value by just entering its name</a:t>
            </a:r>
          </a:p>
          <a:p>
            <a:r>
              <a:rPr lang="en-US" sz="1000" dirty="0" smtClean="0"/>
              <a:t>	point out print is needed in a script</a:t>
            </a:r>
          </a:p>
          <a:p>
            <a:r>
              <a:rPr lang="en-US" sz="1000" dirty="0" smtClean="0"/>
              <a:t>Ask "What data type is the variable course?"</a:t>
            </a:r>
          </a:p>
          <a:p>
            <a:r>
              <a:rPr lang="en-US" sz="1000" dirty="0" smtClean="0"/>
              <a:t>Look up a topic in the help system</a:t>
            </a:r>
          </a:p>
          <a:p>
            <a:r>
              <a:rPr lang="en-US" sz="1000" dirty="0" smtClean="0"/>
              <a:t>Demo how to exit help and how to exit the console</a:t>
            </a:r>
          </a:p>
          <a:p>
            <a:r>
              <a:rPr lang="en-US" sz="1000" dirty="0" smtClean="0"/>
              <a:t>Show </a:t>
            </a:r>
            <a:r>
              <a:rPr lang="en-US" sz="1000" dirty="0"/>
              <a:t>the primary and secondary </a:t>
            </a:r>
            <a:r>
              <a:rPr lang="en-US" sz="1000" dirty="0" smtClean="0"/>
              <a:t>prompt</a:t>
            </a:r>
            <a:endParaRPr lang="en-US" sz="1000" dirty="0"/>
          </a:p>
          <a:p>
            <a:r>
              <a:rPr lang="en-US" sz="1000" dirty="0" smtClean="0"/>
              <a:t>indentation </a:t>
            </a:r>
            <a:r>
              <a:rPr lang="en-US" sz="1000" dirty="0"/>
              <a:t>and blank lines for code </a:t>
            </a:r>
            <a:r>
              <a:rPr lang="en-US" sz="1000" dirty="0" smtClean="0"/>
              <a:t>blocks</a:t>
            </a:r>
            <a:endParaRPr lang="en-US" sz="1000" dirty="0"/>
          </a:p>
          <a:p>
            <a:r>
              <a:rPr lang="en-US" sz="1000" dirty="0" smtClean="0"/>
              <a:t>output</a:t>
            </a:r>
            <a:endParaRPr lang="en-US" sz="1000" dirty="0"/>
          </a:p>
          <a:p>
            <a:r>
              <a:rPr lang="en-US" sz="1000" dirty="0" smtClean="0"/>
              <a:t>use help to look up print, then exithelp</a:t>
            </a:r>
            <a:endParaRPr lang="en-US" sz="1000" dirty="0"/>
          </a:p>
          <a:p>
            <a:r>
              <a:rPr lang="en-US" sz="1000" dirty="0"/>
              <a:t>exiting </a:t>
            </a:r>
            <a:r>
              <a:rPr lang="en-US" sz="1000" dirty="0" smtClean="0"/>
              <a:t>console</a:t>
            </a:r>
            <a:endParaRPr lang="en-US" sz="1000" dirty="0"/>
          </a:p>
          <a:p>
            <a:r>
              <a:rPr lang="en-US" sz="1000" dirty="0"/>
              <a:t>Right-click on title bar - Properties : change font, color</a:t>
            </a:r>
            <a:endParaRPr lang="en-US" sz="1000" dirty="0" smtClean="0"/>
          </a:p>
          <a:p>
            <a:r>
              <a:rPr lang="en-US" sz="1000" dirty="0" smtClean="0"/>
              <a:t>Debrief with simple questions about Python syntax</a:t>
            </a:r>
          </a:p>
          <a:p>
            <a:r>
              <a:rPr lang="en-US" sz="1000" dirty="0" smtClean="0"/>
              <a:t>Debrief with list of Pros/Cons of using the console</a:t>
            </a:r>
            <a:endParaRPr lang="en-US" sz="1000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957154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Creating Python Programs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Duration: 3 minutes</a:t>
            </a:r>
          </a:p>
          <a:p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nstall eclipse (requires </a:t>
            </a:r>
            <a:r>
              <a:rPr lang="en-US" dirty="0"/>
              <a:t>java)</a:t>
            </a:r>
          </a:p>
          <a:p>
            <a:endParaRPr lang="en-US" dirty="0"/>
          </a:p>
          <a:p>
            <a:r>
              <a:rPr lang="en-US" dirty="0" smtClean="0"/>
              <a:t>From </a:t>
            </a:r>
            <a:r>
              <a:rPr lang="en-US" dirty="0"/>
              <a:t>eclipse install pydev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4882570"/>
          </a:xfrm>
        </p:spPr>
        <p:txBody>
          <a:bodyPr>
            <a:spAutoFit/>
          </a:bodyPr>
          <a:lstStyle/>
          <a:p>
            <a:r>
              <a:rPr lang="en-US" sz="1100" dirty="0" smtClean="0"/>
              <a:t>Jogger text: Using Eclipse</a:t>
            </a:r>
          </a:p>
          <a:p>
            <a:r>
              <a:rPr lang="en-US" sz="1100" dirty="0" smtClean="0"/>
              <a:t>Direction: Right</a:t>
            </a:r>
          </a:p>
          <a:p>
            <a:r>
              <a:rPr lang="en-US" sz="1100" dirty="0" smtClean="0"/>
              <a:t>Demo  (5 mins)</a:t>
            </a:r>
          </a:p>
          <a:p>
            <a:r>
              <a:rPr lang="en-US" sz="1100" dirty="0" smtClean="0"/>
              <a:t>Instructor notes:</a:t>
            </a:r>
          </a:p>
          <a:p>
            <a:r>
              <a:rPr lang="en-US" sz="1100" dirty="0" smtClean="0"/>
              <a:t>Duration: 15 minutes</a:t>
            </a:r>
          </a:p>
          <a:p>
            <a:r>
              <a:rPr lang="en-US" sz="1100" dirty="0" smtClean="0"/>
              <a:t>Presentation Style: Introduction</a:t>
            </a:r>
          </a:p>
          <a:p>
            <a:r>
              <a:rPr lang="en-US" sz="1100" dirty="0" smtClean="0"/>
              <a:t>Present:</a:t>
            </a:r>
          </a:p>
          <a:p>
            <a:endParaRPr lang="en-US" sz="1100" dirty="0" smtClean="0"/>
          </a:p>
          <a:p>
            <a:r>
              <a:rPr lang="en-US" sz="1100" dirty="0" smtClean="0"/>
              <a:t>Bring up Eclipse</a:t>
            </a:r>
          </a:p>
          <a:p>
            <a:r>
              <a:rPr lang="en-US" sz="1100" dirty="0" smtClean="0"/>
              <a:t>Load and run the demo1.py file.</a:t>
            </a:r>
          </a:p>
          <a:p>
            <a:endParaRPr lang="en-US" sz="1100" dirty="0" smtClean="0"/>
          </a:p>
          <a:p>
            <a:r>
              <a:rPr lang="en-US" sz="1100" dirty="0" smtClean="0"/>
              <a:t>Point out: docstring, embedded comments, variable assignments, print</a:t>
            </a:r>
          </a:p>
          <a:p>
            <a:r>
              <a:rPr lang="en-US" sz="1100" dirty="0" smtClean="0"/>
              <a:t>Contrast with the console:</a:t>
            </a:r>
          </a:p>
          <a:p>
            <a:r>
              <a:rPr lang="en-US" sz="1100" dirty="0" smtClean="0"/>
              <a:t>Edit/save/run vs type/run</a:t>
            </a:r>
          </a:p>
          <a:p>
            <a:r>
              <a:rPr lang="en-US" sz="1100" dirty="0" smtClean="0"/>
              <a:t>Separate pane for editing/running</a:t>
            </a:r>
          </a:p>
          <a:p>
            <a:r>
              <a:rPr lang="en-US" sz="1100" dirty="0" smtClean="0"/>
              <a:t>Syntax color coding</a:t>
            </a:r>
          </a:p>
          <a:p>
            <a:endParaRPr lang="en-US" sz="1100" dirty="0" smtClean="0"/>
          </a:p>
          <a:p>
            <a:r>
              <a:rPr lang="en-US" sz="1100" dirty="0" smtClean="0"/>
              <a:t>Afterward lead a demo to create a simple Hello World program</a:t>
            </a:r>
          </a:p>
          <a:p>
            <a:r>
              <a:rPr lang="en-US" sz="1100" dirty="0" smtClean="0"/>
              <a:t>1) Create a new file in the editor</a:t>
            </a:r>
          </a:p>
          <a:p>
            <a:r>
              <a:rPr lang="en-US" sz="1100" dirty="0" smtClean="0"/>
              <a:t>	Have it do a simple print of "Hello World"</a:t>
            </a:r>
          </a:p>
          <a:p>
            <a:r>
              <a:rPr lang="en-US" sz="1100" dirty="0" smtClean="0"/>
              <a:t>2) Save the file with a new name, demo2.py</a:t>
            </a:r>
          </a:p>
          <a:p>
            <a:r>
              <a:rPr lang="en-US" sz="1100" dirty="0" smtClean="0"/>
              <a:t>3) Use the run button to execute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Using IDLE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Do now  (5 mins)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Duration: 3 minutes</a:t>
            </a:r>
          </a:p>
          <a:p>
            <a:r>
              <a:rPr lang="en-US" dirty="0" smtClean="0"/>
              <a:t>Presentation Style: General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381886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Using IDLE (continued)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Duration: 3 minutes</a:t>
            </a:r>
          </a:p>
          <a:p>
            <a:r>
              <a:rPr lang="en-US" dirty="0" smtClean="0"/>
              <a:t>Presentation Style: General</a:t>
            </a:r>
          </a:p>
          <a:p>
            <a:endParaRPr lang="en-US" dirty="0" smtClean="0"/>
          </a:p>
          <a:p>
            <a:r>
              <a:rPr lang="en-US" dirty="0" smtClean="0"/>
              <a:t>Ask 'If &lt;Alt&gt;&lt;P&gt; give "previous" going back</a:t>
            </a:r>
            <a:r>
              <a:rPr lang="en-US" baseline="0" dirty="0" smtClean="0"/>
              <a:t> thru history, what would go forward if you've gone back too far?"</a:t>
            </a:r>
          </a:p>
          <a:p>
            <a:r>
              <a:rPr lang="en-US" baseline="0" dirty="0" smtClean="0"/>
              <a:t>&lt;Alt&gt;&lt;N&gt; - next</a:t>
            </a:r>
          </a:p>
          <a:p>
            <a:endParaRPr lang="en-US" baseline="0" dirty="0" smtClean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Using the Command Console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Do now  (5 mins)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Duration: 3 minutes</a:t>
            </a:r>
          </a:p>
          <a:p>
            <a:r>
              <a:rPr lang="en-US" dirty="0" smtClean="0"/>
              <a:t>Presentation Style: General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141820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Using Eclipse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Do now  (5 mins)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Duration: 3 minutes</a:t>
            </a:r>
          </a:p>
          <a:p>
            <a:r>
              <a:rPr lang="en-US" dirty="0" smtClean="0"/>
              <a:t>Presentation Style: General</a:t>
            </a:r>
          </a:p>
          <a:p>
            <a:endParaRPr lang="en-US" dirty="0" smtClean="0"/>
          </a:p>
          <a:p>
            <a:r>
              <a:rPr lang="en-US" dirty="0" smtClean="0"/>
              <a:t>Circle</a:t>
            </a:r>
            <a:r>
              <a:rPr lang="en-US" baseline="0" dirty="0" smtClean="0"/>
              <a:t> and highlight  the Python Run on the final bullet - They will want to </a:t>
            </a:r>
            <a:r>
              <a:rPr lang="en-US" dirty="0" smtClean="0"/>
              <a:t>ALWAYS</a:t>
            </a:r>
            <a:r>
              <a:rPr lang="en-US" baseline="0" dirty="0" smtClean="0"/>
              <a:t> choose this if prompted - except for the Django Do Now and HO.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Some Python Implementations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Duration: 3 minutes</a:t>
            </a:r>
          </a:p>
          <a:p>
            <a:r>
              <a:rPr lang="en-US" dirty="0" smtClean="0"/>
              <a:t>Presentation Style: Introduction</a:t>
            </a:r>
          </a:p>
          <a:p>
            <a:r>
              <a:rPr lang="en-US" dirty="0" smtClean="0"/>
              <a:t>Present: 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Python Overview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Duration: 1 minute</a:t>
            </a:r>
          </a:p>
          <a:p>
            <a:r>
              <a:rPr lang="en-US" dirty="0" smtClean="0"/>
              <a:t>Presentation Style: Must Read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Internal Documentation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Duration: 3 minutes</a:t>
            </a:r>
          </a:p>
          <a:p>
            <a:r>
              <a:rPr lang="en-US" dirty="0" smtClean="0"/>
              <a:t>Presentation Style: Introduction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Python Overview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Duration: 1 minute</a:t>
            </a:r>
          </a:p>
          <a:p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PyDoc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Duration: 3 minutes</a:t>
            </a:r>
          </a:p>
          <a:p>
            <a:r>
              <a:rPr lang="en-US" dirty="0" smtClean="0"/>
              <a:t>Look something up via the Index and the Search box.</a:t>
            </a:r>
          </a:p>
          <a:p>
            <a:r>
              <a:rPr lang="en-US" dirty="0"/>
              <a:t>Demo how to get pydoc browser up from </a:t>
            </a:r>
            <a:r>
              <a:rPr lang="en-US" dirty="0" smtClean="0"/>
              <a:t>IDLE.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External Documentation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Duration: 3 minutes</a:t>
            </a:r>
          </a:p>
          <a:p>
            <a:r>
              <a:rPr lang="en-US" dirty="0" smtClean="0"/>
              <a:t>Presentation Style: Introduction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smtClean="0">
                <a:solidFill>
                  <a:srgbClr val="000000"/>
                </a:solidFill>
                <a:latin typeface="Arial"/>
              </a:rPr>
              <a:t>&lt;*s*o*u*r*c*e*&gt;*1*9*0*5*a*2*-*1*-*2*3*&lt;*/*s*o*u*r*c*e*&gt;</a:t>
            </a:r>
            <a:endParaRPr lang="en-US" sz="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Chapter Summary</a:t>
            </a:r>
          </a:p>
          <a:p>
            <a:r>
              <a:rPr lang="en-US" dirty="0" smtClean="0"/>
              <a:t>Direction: Both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Duration: 2 minutes</a:t>
            </a:r>
          </a:p>
          <a:p>
            <a:r>
              <a:rPr lang="en-US" dirty="0" smtClean="0"/>
              <a:t>Presentation Style: General</a:t>
            </a:r>
          </a:p>
          <a:p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3637614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A Definition of Python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Duration: 3 minutes</a:t>
            </a:r>
          </a:p>
          <a:p>
            <a:r>
              <a:rPr lang="en-US" dirty="0" smtClean="0"/>
              <a:t>Presentation Style: General</a:t>
            </a:r>
          </a:p>
          <a:p>
            <a:r>
              <a:rPr lang="en-US" dirty="0" smtClean="0"/>
              <a:t>Present: </a:t>
            </a:r>
          </a:p>
          <a:p>
            <a:endParaRPr lang="en-US" dirty="0" smtClean="0"/>
          </a:p>
          <a:p>
            <a:r>
              <a:rPr lang="en-US" dirty="0" smtClean="0"/>
              <a:t>The license is GPL compatible, but is not the GPL</a:t>
            </a:r>
          </a:p>
          <a:p>
            <a:endParaRPr lang="en-US" dirty="0" smtClean="0"/>
          </a:p>
          <a:p>
            <a:r>
              <a:rPr lang="en-US" dirty="0" smtClean="0"/>
              <a:t>PSF is headquartered in Amsterdam, NL</a:t>
            </a:r>
          </a:p>
          <a:p>
            <a:endParaRPr lang="en-US" dirty="0" smtClean="0"/>
          </a:p>
          <a:p>
            <a:r>
              <a:rPr lang="en-US" dirty="0" smtClean="0"/>
              <a:t>Guido works for Google</a:t>
            </a:r>
          </a:p>
          <a:p>
            <a:endParaRPr lang="en-US" dirty="0" smtClean="0"/>
          </a:p>
          <a:p>
            <a:r>
              <a:rPr lang="en-US" dirty="0" smtClean="0"/>
              <a:t>A PEP - Python Enhancement Proposal allows the world wide community to suggest new features</a:t>
            </a:r>
          </a:p>
          <a:p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339754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Python Philosophy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Duration: 3 minutes</a:t>
            </a:r>
          </a:p>
          <a:p>
            <a:r>
              <a:rPr lang="en-US" dirty="0" smtClean="0"/>
              <a:t>Presentation Style: General</a:t>
            </a:r>
          </a:p>
          <a:p>
            <a:r>
              <a:rPr lang="en-US" dirty="0" smtClean="0"/>
              <a:t>Present: </a:t>
            </a:r>
          </a:p>
          <a:p>
            <a:endParaRPr lang="en-US" dirty="0"/>
          </a:p>
          <a:p>
            <a:r>
              <a:rPr lang="en-US" dirty="0" smtClean="0"/>
              <a:t>Define "pythonic" solutions</a:t>
            </a:r>
          </a:p>
          <a:p>
            <a:endParaRPr lang="en-US" dirty="0" smtClean="0"/>
          </a:p>
          <a:p>
            <a:r>
              <a:rPr lang="en-US" dirty="0" smtClean="0"/>
              <a:t>4 </a:t>
            </a:r>
            <a:r>
              <a:rPr lang="en-US" dirty="0"/>
              <a:t>spaces indentation per block </a:t>
            </a:r>
          </a:p>
          <a:p>
            <a:endParaRPr lang="en-US" dirty="0" smtClean="0"/>
          </a:p>
          <a:p>
            <a:r>
              <a:rPr lang="en-US" dirty="0" smtClean="0"/>
              <a:t>Operator overloading example: </a:t>
            </a:r>
          </a:p>
          <a:p>
            <a:r>
              <a:rPr lang="en-US" dirty="0" smtClean="0"/>
              <a:t>+ means addition or concatenation</a:t>
            </a:r>
          </a:p>
          <a:p>
            <a:r>
              <a:rPr lang="en-US" dirty="0" smtClean="0"/>
              <a:t>3 + 2 and 'dog' + 'cat' work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957154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Python Benefits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Duration: 3 minutes</a:t>
            </a:r>
          </a:p>
          <a:p>
            <a:r>
              <a:rPr lang="en-US" dirty="0" smtClean="0"/>
              <a:t>Presentation Style: Introduction</a:t>
            </a:r>
          </a:p>
          <a:p>
            <a:r>
              <a:rPr lang="en-US" dirty="0" smtClean="0"/>
              <a:t>Present:</a:t>
            </a:r>
          </a:p>
          <a:p>
            <a:endParaRPr lang="en-US" dirty="0"/>
          </a:p>
          <a:p>
            <a:r>
              <a:rPr lang="en-US" dirty="0" smtClean="0"/>
              <a:t>Ask about portable programming languages where the source code works on all the OSs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99689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Python Overview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Duration: 1 minute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67735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The Python Interpreter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Duration: 3 minutes</a:t>
            </a:r>
          </a:p>
          <a:p>
            <a:r>
              <a:rPr lang="en-US" dirty="0" smtClean="0"/>
              <a:t>Presentation Style: Introduction</a:t>
            </a:r>
          </a:p>
          <a:p>
            <a:r>
              <a:rPr lang="en-US" dirty="0" smtClean="0"/>
              <a:t>Present:</a:t>
            </a:r>
          </a:p>
          <a:p>
            <a:endParaRPr lang="en-US" dirty="0" smtClean="0"/>
          </a:p>
          <a:p>
            <a:r>
              <a:rPr lang="en-US" dirty="0" smtClean="0"/>
              <a:t>No compiler as used by C++</a:t>
            </a:r>
          </a:p>
          <a:p>
            <a:r>
              <a:rPr lang="en-US" dirty="0" smtClean="0"/>
              <a:t>No direct interpretation in runtime like shell scripts</a:t>
            </a:r>
          </a:p>
          <a:p>
            <a:r>
              <a:rPr lang="en-US" dirty="0" smtClean="0"/>
              <a:t>The .pyc files are portable</a:t>
            </a:r>
          </a:p>
          <a:p>
            <a:r>
              <a:rPr lang="en-US" dirty="0" smtClean="0"/>
              <a:t>The PVM is not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67735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Python Execution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Duration: 3 minutes</a:t>
            </a:r>
          </a:p>
          <a:p>
            <a:r>
              <a:rPr lang="en-US" dirty="0" smtClean="0"/>
              <a:t>Presentation Style: Introduction</a:t>
            </a:r>
          </a:p>
          <a:p>
            <a:r>
              <a:rPr lang="en-US" dirty="0" smtClean="0"/>
              <a:t>Present:</a:t>
            </a:r>
          </a:p>
          <a:p>
            <a:endParaRPr lang="en-US" dirty="0" smtClean="0"/>
          </a:p>
          <a:p>
            <a:r>
              <a:rPr lang="en-US" dirty="0" smtClean="0"/>
              <a:t>No compiler as used by C++</a:t>
            </a:r>
          </a:p>
          <a:p>
            <a:r>
              <a:rPr lang="en-US" dirty="0" smtClean="0"/>
              <a:t>No direct interpretation in runtime like shell scripts</a:t>
            </a:r>
          </a:p>
          <a:p>
            <a:r>
              <a:rPr lang="en-US" dirty="0" smtClean="0"/>
              <a:t>The .pyc files are portable</a:t>
            </a:r>
          </a:p>
          <a:p>
            <a:r>
              <a:rPr lang="en-US" dirty="0" smtClean="0"/>
              <a:t>The PVM is not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Accessing the Interpreter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Duration: 3 minutes</a:t>
            </a:r>
          </a:p>
          <a:p>
            <a:r>
              <a:rPr lang="en-US" dirty="0" smtClean="0"/>
              <a:t>Presentation Style: Introduction</a:t>
            </a:r>
          </a:p>
          <a:p>
            <a:r>
              <a:rPr lang="en-US" dirty="0" smtClean="0"/>
              <a:t>Present: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87" name="Design_Cover_whBg"/>
          <p:cNvSpPr>
            <a:spLocks noChangeArrowheads="1"/>
          </p:cNvSpPr>
          <p:nvPr/>
        </p:nvSpPr>
        <p:spPr bwMode="white">
          <a:xfrm>
            <a:off x="0" y="3435350"/>
            <a:ext cx="9161463" cy="3422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37584" name="Design_Cover_bgImage" descr="Title Page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3427413"/>
          </a:xfrm>
          <a:prstGeom prst="rect">
            <a:avLst/>
          </a:prstGeom>
          <a:noFill/>
        </p:spPr>
      </p:pic>
      <p:sp>
        <p:nvSpPr>
          <p:cNvPr id="237579" name="Line 2059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7576" name="Design_Cover_Title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7577" name="Design_Cover_Chapter"/>
          <p:cNvSpPr>
            <a:spLocks noGrp="1" noChangeArrowheads="1"/>
          </p:cNvSpPr>
          <p:nvPr>
            <p:ph type="subTitle" sz="quarter" idx="1"/>
          </p:nvPr>
        </p:nvSpPr>
        <p:spPr bwMode="invGray">
          <a:xfrm>
            <a:off x="322263" y="398463"/>
            <a:ext cx="4267200" cy="381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7578" name="Design_Cover_Titlebar"/>
          <p:cNvSpPr>
            <a:spLocks noChangeShapeType="1"/>
          </p:cNvSpPr>
          <p:nvPr/>
        </p:nvSpPr>
        <p:spPr bwMode="black">
          <a:xfrm>
            <a:off x="0" y="3438525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237604" name="Design_Cover_Logo"/>
          <p:cNvGrpSpPr>
            <a:grpSpLocks/>
          </p:cNvGrpSpPr>
          <p:nvPr/>
        </p:nvGrpSpPr>
        <p:grpSpPr bwMode="auto">
          <a:xfrm>
            <a:off x="7151688" y="5919788"/>
            <a:ext cx="1881187" cy="827087"/>
            <a:chOff x="4505" y="3729"/>
            <a:chExt cx="1185" cy="521"/>
          </a:xfrm>
        </p:grpSpPr>
        <p:pic>
          <p:nvPicPr>
            <p:cNvPr id="237605" name="Picture 2085" descr="B&amp;W Educ Trust 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21" y="4177"/>
              <a:ext cx="1169" cy="73"/>
            </a:xfrm>
            <a:prstGeom prst="rect">
              <a:avLst/>
            </a:prstGeom>
            <a:noFill/>
          </p:spPr>
        </p:pic>
        <p:pic>
          <p:nvPicPr>
            <p:cNvPr id="237606" name="Picture 2086" descr="100c,70m Educ Trust 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hidden">
            <a:xfrm>
              <a:off x="4521" y="4175"/>
              <a:ext cx="1169" cy="75"/>
            </a:xfrm>
            <a:prstGeom prst="rect">
              <a:avLst/>
            </a:prstGeom>
            <a:noFill/>
          </p:spPr>
        </p:pic>
        <p:sp>
          <p:nvSpPr>
            <p:cNvPr id="237607" name="Rectangle 2087"/>
            <p:cNvSpPr>
              <a:spLocks noChangeArrowheads="1"/>
            </p:cNvSpPr>
            <p:nvPr userDrawn="1"/>
          </p:nvSpPr>
          <p:spPr bwMode="black">
            <a:xfrm flipV="1">
              <a:off x="4516" y="4094"/>
              <a:ext cx="1154" cy="39"/>
            </a:xfrm>
            <a:prstGeom prst="rect">
              <a:avLst/>
            </a:prstGeom>
            <a:solidFill>
              <a:srgbClr val="B9011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 sz="2400" b="1" dirty="0">
                <a:latin typeface="Times New Roman" pitchFamily="18" charset="0"/>
              </a:endParaRPr>
            </a:p>
          </p:txBody>
        </p:sp>
        <p:grpSp>
          <p:nvGrpSpPr>
            <p:cNvPr id="237608" name="Group 2088"/>
            <p:cNvGrpSpPr>
              <a:grpSpLocks/>
            </p:cNvGrpSpPr>
            <p:nvPr userDrawn="1"/>
          </p:nvGrpSpPr>
          <p:grpSpPr bwMode="auto">
            <a:xfrm>
              <a:off x="4505" y="3729"/>
              <a:ext cx="1175" cy="334"/>
              <a:chOff x="3317" y="3711"/>
              <a:chExt cx="1180" cy="334"/>
            </a:xfrm>
          </p:grpSpPr>
          <p:pic>
            <p:nvPicPr>
              <p:cNvPr id="237609" name="Picture 2089" descr="100c,70m Learn Tree sm®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lum contrast="100000"/>
              </a:blip>
              <a:srcRect/>
              <a:stretch>
                <a:fillRect/>
              </a:stretch>
            </p:blipFill>
            <p:spPr bwMode="auto">
              <a:xfrm>
                <a:off x="3317" y="3711"/>
                <a:ext cx="1180" cy="334"/>
              </a:xfrm>
              <a:prstGeom prst="rect">
                <a:avLst/>
              </a:prstGeom>
              <a:noFill/>
            </p:spPr>
          </p:pic>
          <p:pic>
            <p:nvPicPr>
              <p:cNvPr id="237610" name="Picture 2090" descr="100c,70m Learn Tree sm®"/>
              <p:cNvPicPr>
                <a:picLocks noChangeAspect="1" noChangeArrowheads="1"/>
              </p:cNvPicPr>
              <p:nvPr userDrawn="1"/>
            </p:nvPicPr>
            <p:blipFill>
              <a:blip r:embed="rId5" cstate="print"/>
              <a:srcRect/>
              <a:stretch>
                <a:fillRect/>
              </a:stretch>
            </p:blipFill>
            <p:spPr bwMode="hidden">
              <a:xfrm>
                <a:off x="3317" y="3711"/>
                <a:ext cx="1180" cy="334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5" name="Group 14"/>
          <p:cNvGrpSpPr/>
          <p:nvPr userDrawn="1"/>
        </p:nvGrpSpPr>
        <p:grpSpPr>
          <a:xfrm>
            <a:off x="7152210" y="5919127"/>
            <a:ext cx="712270" cy="528752"/>
            <a:chOff x="7185699" y="5403739"/>
            <a:chExt cx="622300" cy="461963"/>
          </a:xfrm>
        </p:grpSpPr>
        <p:grpSp>
          <p:nvGrpSpPr>
            <p:cNvPr id="16" name="Group 1053"/>
            <p:cNvGrpSpPr>
              <a:grpSpLocks/>
            </p:cNvGrpSpPr>
            <p:nvPr userDrawn="1"/>
          </p:nvGrpSpPr>
          <p:grpSpPr bwMode="auto">
            <a:xfrm>
              <a:off x="7192063" y="5403753"/>
              <a:ext cx="603251" cy="457201"/>
              <a:chOff x="5279" y="3962"/>
              <a:chExt cx="380" cy="288"/>
            </a:xfrm>
          </p:grpSpPr>
          <p:sp>
            <p:nvSpPr>
              <p:cNvPr id="18" name="Freeform 1041"/>
              <p:cNvSpPr>
                <a:spLocks noChangeAspect="1"/>
              </p:cNvSpPr>
              <p:nvPr userDrawn="1"/>
            </p:nvSpPr>
            <p:spPr bwMode="black">
              <a:xfrm>
                <a:off x="5282" y="3969"/>
                <a:ext cx="375" cy="281"/>
              </a:xfrm>
              <a:custGeom>
                <a:avLst/>
                <a:gdLst/>
                <a:ahLst/>
                <a:cxnLst>
                  <a:cxn ang="0">
                    <a:pos x="133" y="1294"/>
                  </a:cxn>
                  <a:cxn ang="0">
                    <a:pos x="274" y="1324"/>
                  </a:cxn>
                  <a:cxn ang="0">
                    <a:pos x="399" y="1324"/>
                  </a:cxn>
                  <a:cxn ang="0">
                    <a:pos x="641" y="1324"/>
                  </a:cxn>
                  <a:cxn ang="0">
                    <a:pos x="935" y="1324"/>
                  </a:cxn>
                  <a:cxn ang="0">
                    <a:pos x="1215" y="1324"/>
                  </a:cxn>
                  <a:cxn ang="0">
                    <a:pos x="1417" y="1324"/>
                  </a:cxn>
                  <a:cxn ang="0">
                    <a:pos x="1513" y="1322"/>
                  </a:cxn>
                  <a:cxn ang="0">
                    <a:pos x="1698" y="1248"/>
                  </a:cxn>
                  <a:cxn ang="0">
                    <a:pos x="1736" y="1171"/>
                  </a:cxn>
                  <a:cxn ang="0">
                    <a:pos x="1560" y="1171"/>
                  </a:cxn>
                  <a:cxn ang="0">
                    <a:pos x="1239" y="1168"/>
                  </a:cxn>
                  <a:cxn ang="0">
                    <a:pos x="1071" y="1118"/>
                  </a:cxn>
                  <a:cxn ang="0">
                    <a:pos x="984" y="1032"/>
                  </a:cxn>
                  <a:cxn ang="0">
                    <a:pos x="965" y="831"/>
                  </a:cxn>
                  <a:cxn ang="0">
                    <a:pos x="1120" y="654"/>
                  </a:cxn>
                  <a:cxn ang="0">
                    <a:pos x="1238" y="633"/>
                  </a:cxn>
                  <a:cxn ang="0">
                    <a:pos x="1420" y="574"/>
                  </a:cxn>
                  <a:cxn ang="0">
                    <a:pos x="1258" y="538"/>
                  </a:cxn>
                  <a:cxn ang="0">
                    <a:pos x="1014" y="603"/>
                  </a:cxn>
                  <a:cxn ang="0">
                    <a:pos x="1129" y="513"/>
                  </a:cxn>
                  <a:cxn ang="0">
                    <a:pos x="1340" y="475"/>
                  </a:cxn>
                  <a:cxn ang="0">
                    <a:pos x="1413" y="442"/>
                  </a:cxn>
                  <a:cxn ang="0">
                    <a:pos x="1181" y="406"/>
                  </a:cxn>
                  <a:cxn ang="0">
                    <a:pos x="1042" y="475"/>
                  </a:cxn>
                  <a:cxn ang="0">
                    <a:pos x="1174" y="371"/>
                  </a:cxn>
                  <a:cxn ang="0">
                    <a:pos x="1357" y="308"/>
                  </a:cxn>
                  <a:cxn ang="0">
                    <a:pos x="1180" y="274"/>
                  </a:cxn>
                  <a:cxn ang="0">
                    <a:pos x="1022" y="361"/>
                  </a:cxn>
                  <a:cxn ang="0">
                    <a:pos x="1163" y="215"/>
                  </a:cxn>
                  <a:cxn ang="0">
                    <a:pos x="1237" y="130"/>
                  </a:cxn>
                  <a:cxn ang="0">
                    <a:pos x="1054" y="204"/>
                  </a:cxn>
                  <a:cxn ang="0">
                    <a:pos x="986" y="237"/>
                  </a:cxn>
                  <a:cxn ang="0">
                    <a:pos x="1113" y="58"/>
                  </a:cxn>
                  <a:cxn ang="0">
                    <a:pos x="947" y="137"/>
                  </a:cxn>
                  <a:cxn ang="0">
                    <a:pos x="922" y="2"/>
                  </a:cxn>
                  <a:cxn ang="0">
                    <a:pos x="844" y="95"/>
                  </a:cxn>
                  <a:cxn ang="0">
                    <a:pos x="750" y="54"/>
                  </a:cxn>
                  <a:cxn ang="0">
                    <a:pos x="684" y="100"/>
                  </a:cxn>
                  <a:cxn ang="0">
                    <a:pos x="783" y="284"/>
                  </a:cxn>
                  <a:cxn ang="0">
                    <a:pos x="614" y="131"/>
                  </a:cxn>
                  <a:cxn ang="0">
                    <a:pos x="514" y="162"/>
                  </a:cxn>
                  <a:cxn ang="0">
                    <a:pos x="689" y="293"/>
                  </a:cxn>
                  <a:cxn ang="0">
                    <a:pos x="702" y="335"/>
                  </a:cxn>
                  <a:cxn ang="0">
                    <a:pos x="460" y="235"/>
                  </a:cxn>
                  <a:cxn ang="0">
                    <a:pos x="423" y="316"/>
                  </a:cxn>
                  <a:cxn ang="0">
                    <a:pos x="637" y="401"/>
                  </a:cxn>
                  <a:cxn ang="0">
                    <a:pos x="706" y="464"/>
                  </a:cxn>
                  <a:cxn ang="0">
                    <a:pos x="522" y="394"/>
                  </a:cxn>
                  <a:cxn ang="0">
                    <a:pos x="346" y="474"/>
                  </a:cxn>
                  <a:cxn ang="0">
                    <a:pos x="451" y="477"/>
                  </a:cxn>
                  <a:cxn ang="0">
                    <a:pos x="662" y="530"/>
                  </a:cxn>
                  <a:cxn ang="0">
                    <a:pos x="724" y="594"/>
                  </a:cxn>
                  <a:cxn ang="0">
                    <a:pos x="469" y="538"/>
                  </a:cxn>
                  <a:cxn ang="0">
                    <a:pos x="326" y="595"/>
                  </a:cxn>
                  <a:cxn ang="0">
                    <a:pos x="520" y="633"/>
                  </a:cxn>
                  <a:cxn ang="0">
                    <a:pos x="633" y="650"/>
                  </a:cxn>
                  <a:cxn ang="0">
                    <a:pos x="773" y="801"/>
                  </a:cxn>
                  <a:cxn ang="0">
                    <a:pos x="772" y="1013"/>
                  </a:cxn>
                  <a:cxn ang="0">
                    <a:pos x="684" y="1113"/>
                  </a:cxn>
                  <a:cxn ang="0">
                    <a:pos x="545" y="1164"/>
                  </a:cxn>
                  <a:cxn ang="0">
                    <a:pos x="221" y="1171"/>
                  </a:cxn>
                  <a:cxn ang="0">
                    <a:pos x="20" y="1171"/>
                  </a:cxn>
                </a:cxnLst>
                <a:rect l="0" t="0" r="r" b="b"/>
                <a:pathLst>
                  <a:path w="1766" h="1324">
                    <a:moveTo>
                      <a:pt x="0" y="1171"/>
                    </a:moveTo>
                    <a:lnTo>
                      <a:pt x="6" y="1180"/>
                    </a:lnTo>
                    <a:lnTo>
                      <a:pt x="13" y="1191"/>
                    </a:lnTo>
                    <a:lnTo>
                      <a:pt x="20" y="1200"/>
                    </a:lnTo>
                    <a:lnTo>
                      <a:pt x="27" y="1209"/>
                    </a:lnTo>
                    <a:lnTo>
                      <a:pt x="35" y="1218"/>
                    </a:lnTo>
                    <a:lnTo>
                      <a:pt x="42" y="1226"/>
                    </a:lnTo>
                    <a:lnTo>
                      <a:pt x="50" y="1234"/>
                    </a:lnTo>
                    <a:lnTo>
                      <a:pt x="58" y="1242"/>
                    </a:lnTo>
                    <a:lnTo>
                      <a:pt x="67" y="1251"/>
                    </a:lnTo>
                    <a:lnTo>
                      <a:pt x="75" y="1257"/>
                    </a:lnTo>
                    <a:lnTo>
                      <a:pt x="84" y="1264"/>
                    </a:lnTo>
                    <a:lnTo>
                      <a:pt x="94" y="1271"/>
                    </a:lnTo>
                    <a:lnTo>
                      <a:pt x="103" y="1277"/>
                    </a:lnTo>
                    <a:lnTo>
                      <a:pt x="113" y="1283"/>
                    </a:lnTo>
                    <a:lnTo>
                      <a:pt x="122" y="1289"/>
                    </a:lnTo>
                    <a:lnTo>
                      <a:pt x="133" y="1294"/>
                    </a:lnTo>
                    <a:lnTo>
                      <a:pt x="143" y="1299"/>
                    </a:lnTo>
                    <a:lnTo>
                      <a:pt x="153" y="1302"/>
                    </a:lnTo>
                    <a:lnTo>
                      <a:pt x="164" y="1307"/>
                    </a:lnTo>
                    <a:lnTo>
                      <a:pt x="175" y="1310"/>
                    </a:lnTo>
                    <a:lnTo>
                      <a:pt x="187" y="1314"/>
                    </a:lnTo>
                    <a:lnTo>
                      <a:pt x="197" y="1316"/>
                    </a:lnTo>
                    <a:lnTo>
                      <a:pt x="209" y="1319"/>
                    </a:lnTo>
                    <a:lnTo>
                      <a:pt x="220" y="1321"/>
                    </a:lnTo>
                    <a:lnTo>
                      <a:pt x="233" y="1322"/>
                    </a:lnTo>
                    <a:lnTo>
                      <a:pt x="244" y="1323"/>
                    </a:lnTo>
                    <a:lnTo>
                      <a:pt x="257" y="1324"/>
                    </a:lnTo>
                    <a:lnTo>
                      <a:pt x="269" y="1324"/>
                    </a:lnTo>
                    <a:lnTo>
                      <a:pt x="269" y="1324"/>
                    </a:lnTo>
                    <a:lnTo>
                      <a:pt x="269" y="1324"/>
                    </a:lnTo>
                    <a:lnTo>
                      <a:pt x="270" y="1324"/>
                    </a:lnTo>
                    <a:lnTo>
                      <a:pt x="272" y="1324"/>
                    </a:lnTo>
                    <a:lnTo>
                      <a:pt x="274" y="1324"/>
                    </a:lnTo>
                    <a:lnTo>
                      <a:pt x="277" y="1324"/>
                    </a:lnTo>
                    <a:lnTo>
                      <a:pt x="280" y="1324"/>
                    </a:lnTo>
                    <a:lnTo>
                      <a:pt x="285" y="1324"/>
                    </a:lnTo>
                    <a:lnTo>
                      <a:pt x="289" y="1324"/>
                    </a:lnTo>
                    <a:lnTo>
                      <a:pt x="295" y="1324"/>
                    </a:lnTo>
                    <a:lnTo>
                      <a:pt x="301" y="1324"/>
                    </a:lnTo>
                    <a:lnTo>
                      <a:pt x="308" y="1324"/>
                    </a:lnTo>
                    <a:lnTo>
                      <a:pt x="315" y="1324"/>
                    </a:lnTo>
                    <a:lnTo>
                      <a:pt x="322" y="1324"/>
                    </a:lnTo>
                    <a:lnTo>
                      <a:pt x="330" y="1324"/>
                    </a:lnTo>
                    <a:lnTo>
                      <a:pt x="338" y="1324"/>
                    </a:lnTo>
                    <a:lnTo>
                      <a:pt x="347" y="1324"/>
                    </a:lnTo>
                    <a:lnTo>
                      <a:pt x="357" y="1324"/>
                    </a:lnTo>
                    <a:lnTo>
                      <a:pt x="367" y="1324"/>
                    </a:lnTo>
                    <a:lnTo>
                      <a:pt x="377" y="1324"/>
                    </a:lnTo>
                    <a:lnTo>
                      <a:pt x="388" y="1324"/>
                    </a:lnTo>
                    <a:lnTo>
                      <a:pt x="399" y="1324"/>
                    </a:lnTo>
                    <a:lnTo>
                      <a:pt x="410" y="1324"/>
                    </a:lnTo>
                    <a:lnTo>
                      <a:pt x="423" y="1324"/>
                    </a:lnTo>
                    <a:lnTo>
                      <a:pt x="436" y="1324"/>
                    </a:lnTo>
                    <a:lnTo>
                      <a:pt x="448" y="1324"/>
                    </a:lnTo>
                    <a:lnTo>
                      <a:pt x="461" y="1324"/>
                    </a:lnTo>
                    <a:lnTo>
                      <a:pt x="475" y="1324"/>
                    </a:lnTo>
                    <a:lnTo>
                      <a:pt x="489" y="1324"/>
                    </a:lnTo>
                    <a:lnTo>
                      <a:pt x="502" y="1324"/>
                    </a:lnTo>
                    <a:lnTo>
                      <a:pt x="517" y="1324"/>
                    </a:lnTo>
                    <a:lnTo>
                      <a:pt x="531" y="1324"/>
                    </a:lnTo>
                    <a:lnTo>
                      <a:pt x="546" y="1324"/>
                    </a:lnTo>
                    <a:lnTo>
                      <a:pt x="561" y="1324"/>
                    </a:lnTo>
                    <a:lnTo>
                      <a:pt x="577" y="1324"/>
                    </a:lnTo>
                    <a:lnTo>
                      <a:pt x="592" y="1324"/>
                    </a:lnTo>
                    <a:lnTo>
                      <a:pt x="608" y="1324"/>
                    </a:lnTo>
                    <a:lnTo>
                      <a:pt x="624" y="1324"/>
                    </a:lnTo>
                    <a:lnTo>
                      <a:pt x="641" y="1324"/>
                    </a:lnTo>
                    <a:lnTo>
                      <a:pt x="658" y="1324"/>
                    </a:lnTo>
                    <a:lnTo>
                      <a:pt x="674" y="1324"/>
                    </a:lnTo>
                    <a:lnTo>
                      <a:pt x="691" y="1324"/>
                    </a:lnTo>
                    <a:lnTo>
                      <a:pt x="709" y="1324"/>
                    </a:lnTo>
                    <a:lnTo>
                      <a:pt x="725" y="1324"/>
                    </a:lnTo>
                    <a:lnTo>
                      <a:pt x="742" y="1324"/>
                    </a:lnTo>
                    <a:lnTo>
                      <a:pt x="759" y="1324"/>
                    </a:lnTo>
                    <a:lnTo>
                      <a:pt x="776" y="1324"/>
                    </a:lnTo>
                    <a:lnTo>
                      <a:pt x="795" y="1324"/>
                    </a:lnTo>
                    <a:lnTo>
                      <a:pt x="812" y="1324"/>
                    </a:lnTo>
                    <a:lnTo>
                      <a:pt x="829" y="1324"/>
                    </a:lnTo>
                    <a:lnTo>
                      <a:pt x="847" y="1324"/>
                    </a:lnTo>
                    <a:lnTo>
                      <a:pt x="865" y="1324"/>
                    </a:lnTo>
                    <a:lnTo>
                      <a:pt x="882" y="1324"/>
                    </a:lnTo>
                    <a:lnTo>
                      <a:pt x="900" y="1324"/>
                    </a:lnTo>
                    <a:lnTo>
                      <a:pt x="917" y="1324"/>
                    </a:lnTo>
                    <a:lnTo>
                      <a:pt x="935" y="1324"/>
                    </a:lnTo>
                    <a:lnTo>
                      <a:pt x="953" y="1324"/>
                    </a:lnTo>
                    <a:lnTo>
                      <a:pt x="970" y="1324"/>
                    </a:lnTo>
                    <a:lnTo>
                      <a:pt x="987" y="1324"/>
                    </a:lnTo>
                    <a:lnTo>
                      <a:pt x="1004" y="1324"/>
                    </a:lnTo>
                    <a:lnTo>
                      <a:pt x="1022" y="1324"/>
                    </a:lnTo>
                    <a:lnTo>
                      <a:pt x="1039" y="1324"/>
                    </a:lnTo>
                    <a:lnTo>
                      <a:pt x="1056" y="1324"/>
                    </a:lnTo>
                    <a:lnTo>
                      <a:pt x="1072" y="1324"/>
                    </a:lnTo>
                    <a:lnTo>
                      <a:pt x="1090" y="1324"/>
                    </a:lnTo>
                    <a:lnTo>
                      <a:pt x="1106" y="1324"/>
                    </a:lnTo>
                    <a:lnTo>
                      <a:pt x="1122" y="1324"/>
                    </a:lnTo>
                    <a:lnTo>
                      <a:pt x="1138" y="1324"/>
                    </a:lnTo>
                    <a:lnTo>
                      <a:pt x="1154" y="1324"/>
                    </a:lnTo>
                    <a:lnTo>
                      <a:pt x="1169" y="1324"/>
                    </a:lnTo>
                    <a:lnTo>
                      <a:pt x="1185" y="1324"/>
                    </a:lnTo>
                    <a:lnTo>
                      <a:pt x="1200" y="1324"/>
                    </a:lnTo>
                    <a:lnTo>
                      <a:pt x="1215" y="1324"/>
                    </a:lnTo>
                    <a:lnTo>
                      <a:pt x="1230" y="1324"/>
                    </a:lnTo>
                    <a:lnTo>
                      <a:pt x="1244" y="1324"/>
                    </a:lnTo>
                    <a:lnTo>
                      <a:pt x="1259" y="1324"/>
                    </a:lnTo>
                    <a:lnTo>
                      <a:pt x="1273" y="1324"/>
                    </a:lnTo>
                    <a:lnTo>
                      <a:pt x="1285" y="1324"/>
                    </a:lnTo>
                    <a:lnTo>
                      <a:pt x="1299" y="1324"/>
                    </a:lnTo>
                    <a:lnTo>
                      <a:pt x="1312" y="1324"/>
                    </a:lnTo>
                    <a:lnTo>
                      <a:pt x="1323" y="1324"/>
                    </a:lnTo>
                    <a:lnTo>
                      <a:pt x="1336" y="1324"/>
                    </a:lnTo>
                    <a:lnTo>
                      <a:pt x="1348" y="1324"/>
                    </a:lnTo>
                    <a:lnTo>
                      <a:pt x="1359" y="1324"/>
                    </a:lnTo>
                    <a:lnTo>
                      <a:pt x="1370" y="1324"/>
                    </a:lnTo>
                    <a:lnTo>
                      <a:pt x="1380" y="1324"/>
                    </a:lnTo>
                    <a:lnTo>
                      <a:pt x="1390" y="1324"/>
                    </a:lnTo>
                    <a:lnTo>
                      <a:pt x="1399" y="1324"/>
                    </a:lnTo>
                    <a:lnTo>
                      <a:pt x="1409" y="1324"/>
                    </a:lnTo>
                    <a:lnTo>
                      <a:pt x="1417" y="1324"/>
                    </a:lnTo>
                    <a:lnTo>
                      <a:pt x="1425" y="1324"/>
                    </a:lnTo>
                    <a:lnTo>
                      <a:pt x="1433" y="1324"/>
                    </a:lnTo>
                    <a:lnTo>
                      <a:pt x="1440" y="1324"/>
                    </a:lnTo>
                    <a:lnTo>
                      <a:pt x="1446" y="1324"/>
                    </a:lnTo>
                    <a:lnTo>
                      <a:pt x="1452" y="1324"/>
                    </a:lnTo>
                    <a:lnTo>
                      <a:pt x="1457" y="1324"/>
                    </a:lnTo>
                    <a:lnTo>
                      <a:pt x="1462" y="1324"/>
                    </a:lnTo>
                    <a:lnTo>
                      <a:pt x="1466" y="1324"/>
                    </a:lnTo>
                    <a:lnTo>
                      <a:pt x="1470" y="1324"/>
                    </a:lnTo>
                    <a:lnTo>
                      <a:pt x="1473" y="1324"/>
                    </a:lnTo>
                    <a:lnTo>
                      <a:pt x="1475" y="1324"/>
                    </a:lnTo>
                    <a:lnTo>
                      <a:pt x="1477" y="1324"/>
                    </a:lnTo>
                    <a:lnTo>
                      <a:pt x="1478" y="1324"/>
                    </a:lnTo>
                    <a:lnTo>
                      <a:pt x="1478" y="1324"/>
                    </a:lnTo>
                    <a:lnTo>
                      <a:pt x="1490" y="1324"/>
                    </a:lnTo>
                    <a:lnTo>
                      <a:pt x="1502" y="1323"/>
                    </a:lnTo>
                    <a:lnTo>
                      <a:pt x="1513" y="1322"/>
                    </a:lnTo>
                    <a:lnTo>
                      <a:pt x="1525" y="1321"/>
                    </a:lnTo>
                    <a:lnTo>
                      <a:pt x="1538" y="1319"/>
                    </a:lnTo>
                    <a:lnTo>
                      <a:pt x="1549" y="1317"/>
                    </a:lnTo>
                    <a:lnTo>
                      <a:pt x="1561" y="1314"/>
                    </a:lnTo>
                    <a:lnTo>
                      <a:pt x="1572" y="1312"/>
                    </a:lnTo>
                    <a:lnTo>
                      <a:pt x="1584" y="1308"/>
                    </a:lnTo>
                    <a:lnTo>
                      <a:pt x="1595" y="1305"/>
                    </a:lnTo>
                    <a:lnTo>
                      <a:pt x="1606" y="1300"/>
                    </a:lnTo>
                    <a:lnTo>
                      <a:pt x="1617" y="1295"/>
                    </a:lnTo>
                    <a:lnTo>
                      <a:pt x="1628" y="1291"/>
                    </a:lnTo>
                    <a:lnTo>
                      <a:pt x="1638" y="1286"/>
                    </a:lnTo>
                    <a:lnTo>
                      <a:pt x="1648" y="1280"/>
                    </a:lnTo>
                    <a:lnTo>
                      <a:pt x="1659" y="1275"/>
                    </a:lnTo>
                    <a:lnTo>
                      <a:pt x="1669" y="1269"/>
                    </a:lnTo>
                    <a:lnTo>
                      <a:pt x="1678" y="1262"/>
                    </a:lnTo>
                    <a:lnTo>
                      <a:pt x="1689" y="1255"/>
                    </a:lnTo>
                    <a:lnTo>
                      <a:pt x="1698" y="1248"/>
                    </a:lnTo>
                    <a:lnTo>
                      <a:pt x="1706" y="1241"/>
                    </a:lnTo>
                    <a:lnTo>
                      <a:pt x="1715" y="1233"/>
                    </a:lnTo>
                    <a:lnTo>
                      <a:pt x="1723" y="1225"/>
                    </a:lnTo>
                    <a:lnTo>
                      <a:pt x="1731" y="1217"/>
                    </a:lnTo>
                    <a:lnTo>
                      <a:pt x="1739" y="1208"/>
                    </a:lnTo>
                    <a:lnTo>
                      <a:pt x="1746" y="1199"/>
                    </a:lnTo>
                    <a:lnTo>
                      <a:pt x="1753" y="1190"/>
                    </a:lnTo>
                    <a:lnTo>
                      <a:pt x="1760" y="1180"/>
                    </a:lnTo>
                    <a:lnTo>
                      <a:pt x="1766" y="1171"/>
                    </a:lnTo>
                    <a:lnTo>
                      <a:pt x="1761" y="1171"/>
                    </a:lnTo>
                    <a:lnTo>
                      <a:pt x="1752" y="1171"/>
                    </a:lnTo>
                    <a:lnTo>
                      <a:pt x="1746" y="1171"/>
                    </a:lnTo>
                    <a:lnTo>
                      <a:pt x="1746" y="1171"/>
                    </a:lnTo>
                    <a:lnTo>
                      <a:pt x="1745" y="1171"/>
                    </a:lnTo>
                    <a:lnTo>
                      <a:pt x="1743" y="1171"/>
                    </a:lnTo>
                    <a:lnTo>
                      <a:pt x="1740" y="1171"/>
                    </a:lnTo>
                    <a:lnTo>
                      <a:pt x="1736" y="1171"/>
                    </a:lnTo>
                    <a:lnTo>
                      <a:pt x="1732" y="1171"/>
                    </a:lnTo>
                    <a:lnTo>
                      <a:pt x="1727" y="1171"/>
                    </a:lnTo>
                    <a:lnTo>
                      <a:pt x="1721" y="1171"/>
                    </a:lnTo>
                    <a:lnTo>
                      <a:pt x="1714" y="1171"/>
                    </a:lnTo>
                    <a:lnTo>
                      <a:pt x="1706" y="1171"/>
                    </a:lnTo>
                    <a:lnTo>
                      <a:pt x="1698" y="1171"/>
                    </a:lnTo>
                    <a:lnTo>
                      <a:pt x="1689" y="1171"/>
                    </a:lnTo>
                    <a:lnTo>
                      <a:pt x="1678" y="1171"/>
                    </a:lnTo>
                    <a:lnTo>
                      <a:pt x="1668" y="1171"/>
                    </a:lnTo>
                    <a:lnTo>
                      <a:pt x="1657" y="1171"/>
                    </a:lnTo>
                    <a:lnTo>
                      <a:pt x="1645" y="1171"/>
                    </a:lnTo>
                    <a:lnTo>
                      <a:pt x="1632" y="1171"/>
                    </a:lnTo>
                    <a:lnTo>
                      <a:pt x="1619" y="1171"/>
                    </a:lnTo>
                    <a:lnTo>
                      <a:pt x="1604" y="1171"/>
                    </a:lnTo>
                    <a:lnTo>
                      <a:pt x="1591" y="1171"/>
                    </a:lnTo>
                    <a:lnTo>
                      <a:pt x="1575" y="1171"/>
                    </a:lnTo>
                    <a:lnTo>
                      <a:pt x="1560" y="1171"/>
                    </a:lnTo>
                    <a:lnTo>
                      <a:pt x="1542" y="1171"/>
                    </a:lnTo>
                    <a:lnTo>
                      <a:pt x="1525" y="1171"/>
                    </a:lnTo>
                    <a:lnTo>
                      <a:pt x="1508" y="1171"/>
                    </a:lnTo>
                    <a:lnTo>
                      <a:pt x="1489" y="1171"/>
                    </a:lnTo>
                    <a:lnTo>
                      <a:pt x="1470" y="1171"/>
                    </a:lnTo>
                    <a:lnTo>
                      <a:pt x="1450" y="1171"/>
                    </a:lnTo>
                    <a:lnTo>
                      <a:pt x="1431" y="1171"/>
                    </a:lnTo>
                    <a:lnTo>
                      <a:pt x="1409" y="1171"/>
                    </a:lnTo>
                    <a:lnTo>
                      <a:pt x="1388" y="1171"/>
                    </a:lnTo>
                    <a:lnTo>
                      <a:pt x="1366" y="1171"/>
                    </a:lnTo>
                    <a:lnTo>
                      <a:pt x="1343" y="1171"/>
                    </a:lnTo>
                    <a:lnTo>
                      <a:pt x="1343" y="1171"/>
                    </a:lnTo>
                    <a:lnTo>
                      <a:pt x="1320" y="1170"/>
                    </a:lnTo>
                    <a:lnTo>
                      <a:pt x="1297" y="1170"/>
                    </a:lnTo>
                    <a:lnTo>
                      <a:pt x="1276" y="1169"/>
                    </a:lnTo>
                    <a:lnTo>
                      <a:pt x="1257" y="1169"/>
                    </a:lnTo>
                    <a:lnTo>
                      <a:pt x="1239" y="1168"/>
                    </a:lnTo>
                    <a:lnTo>
                      <a:pt x="1222" y="1165"/>
                    </a:lnTo>
                    <a:lnTo>
                      <a:pt x="1206" y="1164"/>
                    </a:lnTo>
                    <a:lnTo>
                      <a:pt x="1192" y="1162"/>
                    </a:lnTo>
                    <a:lnTo>
                      <a:pt x="1178" y="1160"/>
                    </a:lnTo>
                    <a:lnTo>
                      <a:pt x="1166" y="1157"/>
                    </a:lnTo>
                    <a:lnTo>
                      <a:pt x="1155" y="1155"/>
                    </a:lnTo>
                    <a:lnTo>
                      <a:pt x="1144" y="1153"/>
                    </a:lnTo>
                    <a:lnTo>
                      <a:pt x="1135" y="1149"/>
                    </a:lnTo>
                    <a:lnTo>
                      <a:pt x="1125" y="1147"/>
                    </a:lnTo>
                    <a:lnTo>
                      <a:pt x="1117" y="1143"/>
                    </a:lnTo>
                    <a:lnTo>
                      <a:pt x="1109" y="1140"/>
                    </a:lnTo>
                    <a:lnTo>
                      <a:pt x="1101" y="1137"/>
                    </a:lnTo>
                    <a:lnTo>
                      <a:pt x="1095" y="1133"/>
                    </a:lnTo>
                    <a:lnTo>
                      <a:pt x="1089" y="1130"/>
                    </a:lnTo>
                    <a:lnTo>
                      <a:pt x="1083" y="1126"/>
                    </a:lnTo>
                    <a:lnTo>
                      <a:pt x="1076" y="1122"/>
                    </a:lnTo>
                    <a:lnTo>
                      <a:pt x="1071" y="1118"/>
                    </a:lnTo>
                    <a:lnTo>
                      <a:pt x="1066" y="1115"/>
                    </a:lnTo>
                    <a:lnTo>
                      <a:pt x="1060" y="1110"/>
                    </a:lnTo>
                    <a:lnTo>
                      <a:pt x="1054" y="1107"/>
                    </a:lnTo>
                    <a:lnTo>
                      <a:pt x="1048" y="1102"/>
                    </a:lnTo>
                    <a:lnTo>
                      <a:pt x="1042" y="1097"/>
                    </a:lnTo>
                    <a:lnTo>
                      <a:pt x="1037" y="1094"/>
                    </a:lnTo>
                    <a:lnTo>
                      <a:pt x="1037" y="1094"/>
                    </a:lnTo>
                    <a:lnTo>
                      <a:pt x="1031" y="1089"/>
                    </a:lnTo>
                    <a:lnTo>
                      <a:pt x="1025" y="1085"/>
                    </a:lnTo>
                    <a:lnTo>
                      <a:pt x="1019" y="1080"/>
                    </a:lnTo>
                    <a:lnTo>
                      <a:pt x="1014" y="1074"/>
                    </a:lnTo>
                    <a:lnTo>
                      <a:pt x="1008" y="1069"/>
                    </a:lnTo>
                    <a:lnTo>
                      <a:pt x="1003" y="1062"/>
                    </a:lnTo>
                    <a:lnTo>
                      <a:pt x="998" y="1055"/>
                    </a:lnTo>
                    <a:lnTo>
                      <a:pt x="993" y="1048"/>
                    </a:lnTo>
                    <a:lnTo>
                      <a:pt x="988" y="1040"/>
                    </a:lnTo>
                    <a:lnTo>
                      <a:pt x="984" y="1032"/>
                    </a:lnTo>
                    <a:lnTo>
                      <a:pt x="979" y="1023"/>
                    </a:lnTo>
                    <a:lnTo>
                      <a:pt x="975" y="1013"/>
                    </a:lnTo>
                    <a:lnTo>
                      <a:pt x="971" y="1004"/>
                    </a:lnTo>
                    <a:lnTo>
                      <a:pt x="968" y="994"/>
                    </a:lnTo>
                    <a:lnTo>
                      <a:pt x="964" y="983"/>
                    </a:lnTo>
                    <a:lnTo>
                      <a:pt x="962" y="973"/>
                    </a:lnTo>
                    <a:lnTo>
                      <a:pt x="960" y="961"/>
                    </a:lnTo>
                    <a:lnTo>
                      <a:pt x="957" y="950"/>
                    </a:lnTo>
                    <a:lnTo>
                      <a:pt x="956" y="938"/>
                    </a:lnTo>
                    <a:lnTo>
                      <a:pt x="955" y="926"/>
                    </a:lnTo>
                    <a:lnTo>
                      <a:pt x="955" y="913"/>
                    </a:lnTo>
                    <a:lnTo>
                      <a:pt x="955" y="900"/>
                    </a:lnTo>
                    <a:lnTo>
                      <a:pt x="956" y="888"/>
                    </a:lnTo>
                    <a:lnTo>
                      <a:pt x="957" y="874"/>
                    </a:lnTo>
                    <a:lnTo>
                      <a:pt x="960" y="860"/>
                    </a:lnTo>
                    <a:lnTo>
                      <a:pt x="962" y="846"/>
                    </a:lnTo>
                    <a:lnTo>
                      <a:pt x="965" y="831"/>
                    </a:lnTo>
                    <a:lnTo>
                      <a:pt x="969" y="816"/>
                    </a:lnTo>
                    <a:lnTo>
                      <a:pt x="973" y="801"/>
                    </a:lnTo>
                    <a:lnTo>
                      <a:pt x="979" y="786"/>
                    </a:lnTo>
                    <a:lnTo>
                      <a:pt x="985" y="771"/>
                    </a:lnTo>
                    <a:lnTo>
                      <a:pt x="993" y="756"/>
                    </a:lnTo>
                    <a:lnTo>
                      <a:pt x="1001" y="744"/>
                    </a:lnTo>
                    <a:lnTo>
                      <a:pt x="1009" y="731"/>
                    </a:lnTo>
                    <a:lnTo>
                      <a:pt x="1019" y="720"/>
                    </a:lnTo>
                    <a:lnTo>
                      <a:pt x="1029" y="709"/>
                    </a:lnTo>
                    <a:lnTo>
                      <a:pt x="1039" y="700"/>
                    </a:lnTo>
                    <a:lnTo>
                      <a:pt x="1051" y="691"/>
                    </a:lnTo>
                    <a:lnTo>
                      <a:pt x="1062" y="684"/>
                    </a:lnTo>
                    <a:lnTo>
                      <a:pt x="1074" y="676"/>
                    </a:lnTo>
                    <a:lnTo>
                      <a:pt x="1085" y="670"/>
                    </a:lnTo>
                    <a:lnTo>
                      <a:pt x="1097" y="664"/>
                    </a:lnTo>
                    <a:lnTo>
                      <a:pt x="1108" y="659"/>
                    </a:lnTo>
                    <a:lnTo>
                      <a:pt x="1120" y="654"/>
                    </a:lnTo>
                    <a:lnTo>
                      <a:pt x="1131" y="650"/>
                    </a:lnTo>
                    <a:lnTo>
                      <a:pt x="1143" y="647"/>
                    </a:lnTo>
                    <a:lnTo>
                      <a:pt x="1153" y="644"/>
                    </a:lnTo>
                    <a:lnTo>
                      <a:pt x="1163" y="641"/>
                    </a:lnTo>
                    <a:lnTo>
                      <a:pt x="1174" y="639"/>
                    </a:lnTo>
                    <a:lnTo>
                      <a:pt x="1183" y="638"/>
                    </a:lnTo>
                    <a:lnTo>
                      <a:pt x="1191" y="637"/>
                    </a:lnTo>
                    <a:lnTo>
                      <a:pt x="1199" y="636"/>
                    </a:lnTo>
                    <a:lnTo>
                      <a:pt x="1207" y="634"/>
                    </a:lnTo>
                    <a:lnTo>
                      <a:pt x="1213" y="634"/>
                    </a:lnTo>
                    <a:lnTo>
                      <a:pt x="1219" y="633"/>
                    </a:lnTo>
                    <a:lnTo>
                      <a:pt x="1222" y="633"/>
                    </a:lnTo>
                    <a:lnTo>
                      <a:pt x="1226" y="633"/>
                    </a:lnTo>
                    <a:lnTo>
                      <a:pt x="1228" y="633"/>
                    </a:lnTo>
                    <a:lnTo>
                      <a:pt x="1228" y="633"/>
                    </a:lnTo>
                    <a:lnTo>
                      <a:pt x="1231" y="633"/>
                    </a:lnTo>
                    <a:lnTo>
                      <a:pt x="1238" y="633"/>
                    </a:lnTo>
                    <a:lnTo>
                      <a:pt x="1249" y="633"/>
                    </a:lnTo>
                    <a:lnTo>
                      <a:pt x="1262" y="633"/>
                    </a:lnTo>
                    <a:lnTo>
                      <a:pt x="1279" y="633"/>
                    </a:lnTo>
                    <a:lnTo>
                      <a:pt x="1296" y="633"/>
                    </a:lnTo>
                    <a:lnTo>
                      <a:pt x="1315" y="633"/>
                    </a:lnTo>
                    <a:lnTo>
                      <a:pt x="1334" y="633"/>
                    </a:lnTo>
                    <a:lnTo>
                      <a:pt x="1352" y="633"/>
                    </a:lnTo>
                    <a:lnTo>
                      <a:pt x="1371" y="633"/>
                    </a:lnTo>
                    <a:lnTo>
                      <a:pt x="1387" y="633"/>
                    </a:lnTo>
                    <a:lnTo>
                      <a:pt x="1401" y="633"/>
                    </a:lnTo>
                    <a:lnTo>
                      <a:pt x="1411" y="633"/>
                    </a:lnTo>
                    <a:lnTo>
                      <a:pt x="1418" y="633"/>
                    </a:lnTo>
                    <a:lnTo>
                      <a:pt x="1420" y="633"/>
                    </a:lnTo>
                    <a:lnTo>
                      <a:pt x="1420" y="627"/>
                    </a:lnTo>
                    <a:lnTo>
                      <a:pt x="1420" y="614"/>
                    </a:lnTo>
                    <a:lnTo>
                      <a:pt x="1420" y="595"/>
                    </a:lnTo>
                    <a:lnTo>
                      <a:pt x="1420" y="574"/>
                    </a:lnTo>
                    <a:lnTo>
                      <a:pt x="1420" y="556"/>
                    </a:lnTo>
                    <a:lnTo>
                      <a:pt x="1420" y="542"/>
                    </a:lnTo>
                    <a:lnTo>
                      <a:pt x="1420" y="538"/>
                    </a:lnTo>
                    <a:lnTo>
                      <a:pt x="1420" y="538"/>
                    </a:lnTo>
                    <a:lnTo>
                      <a:pt x="1418" y="538"/>
                    </a:lnTo>
                    <a:lnTo>
                      <a:pt x="1416" y="538"/>
                    </a:lnTo>
                    <a:lnTo>
                      <a:pt x="1411" y="538"/>
                    </a:lnTo>
                    <a:lnTo>
                      <a:pt x="1405" y="538"/>
                    </a:lnTo>
                    <a:lnTo>
                      <a:pt x="1397" y="538"/>
                    </a:lnTo>
                    <a:lnTo>
                      <a:pt x="1388" y="538"/>
                    </a:lnTo>
                    <a:lnTo>
                      <a:pt x="1376" y="538"/>
                    </a:lnTo>
                    <a:lnTo>
                      <a:pt x="1363" y="538"/>
                    </a:lnTo>
                    <a:lnTo>
                      <a:pt x="1347" y="538"/>
                    </a:lnTo>
                    <a:lnTo>
                      <a:pt x="1328" y="538"/>
                    </a:lnTo>
                    <a:lnTo>
                      <a:pt x="1307" y="538"/>
                    </a:lnTo>
                    <a:lnTo>
                      <a:pt x="1284" y="538"/>
                    </a:lnTo>
                    <a:lnTo>
                      <a:pt x="1258" y="538"/>
                    </a:lnTo>
                    <a:lnTo>
                      <a:pt x="1228" y="538"/>
                    </a:lnTo>
                    <a:lnTo>
                      <a:pt x="1209" y="538"/>
                    </a:lnTo>
                    <a:lnTo>
                      <a:pt x="1191" y="539"/>
                    </a:lnTo>
                    <a:lnTo>
                      <a:pt x="1174" y="541"/>
                    </a:lnTo>
                    <a:lnTo>
                      <a:pt x="1157" y="545"/>
                    </a:lnTo>
                    <a:lnTo>
                      <a:pt x="1140" y="548"/>
                    </a:lnTo>
                    <a:lnTo>
                      <a:pt x="1124" y="553"/>
                    </a:lnTo>
                    <a:lnTo>
                      <a:pt x="1109" y="557"/>
                    </a:lnTo>
                    <a:lnTo>
                      <a:pt x="1094" y="562"/>
                    </a:lnTo>
                    <a:lnTo>
                      <a:pt x="1082" y="568"/>
                    </a:lnTo>
                    <a:lnTo>
                      <a:pt x="1069" y="572"/>
                    </a:lnTo>
                    <a:lnTo>
                      <a:pt x="1057" y="578"/>
                    </a:lnTo>
                    <a:lnTo>
                      <a:pt x="1046" y="584"/>
                    </a:lnTo>
                    <a:lnTo>
                      <a:pt x="1037" y="589"/>
                    </a:lnTo>
                    <a:lnTo>
                      <a:pt x="1028" y="594"/>
                    </a:lnTo>
                    <a:lnTo>
                      <a:pt x="1021" y="599"/>
                    </a:lnTo>
                    <a:lnTo>
                      <a:pt x="1014" y="603"/>
                    </a:lnTo>
                    <a:lnTo>
                      <a:pt x="1008" y="607"/>
                    </a:lnTo>
                    <a:lnTo>
                      <a:pt x="1003" y="609"/>
                    </a:lnTo>
                    <a:lnTo>
                      <a:pt x="1001" y="611"/>
                    </a:lnTo>
                    <a:lnTo>
                      <a:pt x="999" y="614"/>
                    </a:lnTo>
                    <a:lnTo>
                      <a:pt x="998" y="614"/>
                    </a:lnTo>
                    <a:lnTo>
                      <a:pt x="1007" y="602"/>
                    </a:lnTo>
                    <a:lnTo>
                      <a:pt x="1015" y="591"/>
                    </a:lnTo>
                    <a:lnTo>
                      <a:pt x="1025" y="580"/>
                    </a:lnTo>
                    <a:lnTo>
                      <a:pt x="1034" y="571"/>
                    </a:lnTo>
                    <a:lnTo>
                      <a:pt x="1045" y="562"/>
                    </a:lnTo>
                    <a:lnTo>
                      <a:pt x="1056" y="553"/>
                    </a:lnTo>
                    <a:lnTo>
                      <a:pt x="1068" y="546"/>
                    </a:lnTo>
                    <a:lnTo>
                      <a:pt x="1079" y="538"/>
                    </a:lnTo>
                    <a:lnTo>
                      <a:pt x="1091" y="531"/>
                    </a:lnTo>
                    <a:lnTo>
                      <a:pt x="1104" y="525"/>
                    </a:lnTo>
                    <a:lnTo>
                      <a:pt x="1116" y="518"/>
                    </a:lnTo>
                    <a:lnTo>
                      <a:pt x="1129" y="513"/>
                    </a:lnTo>
                    <a:lnTo>
                      <a:pt x="1142" y="508"/>
                    </a:lnTo>
                    <a:lnTo>
                      <a:pt x="1154" y="503"/>
                    </a:lnTo>
                    <a:lnTo>
                      <a:pt x="1168" y="500"/>
                    </a:lnTo>
                    <a:lnTo>
                      <a:pt x="1181" y="496"/>
                    </a:lnTo>
                    <a:lnTo>
                      <a:pt x="1193" y="493"/>
                    </a:lnTo>
                    <a:lnTo>
                      <a:pt x="1207" y="489"/>
                    </a:lnTo>
                    <a:lnTo>
                      <a:pt x="1220" y="487"/>
                    </a:lnTo>
                    <a:lnTo>
                      <a:pt x="1234" y="485"/>
                    </a:lnTo>
                    <a:lnTo>
                      <a:pt x="1246" y="482"/>
                    </a:lnTo>
                    <a:lnTo>
                      <a:pt x="1259" y="481"/>
                    </a:lnTo>
                    <a:lnTo>
                      <a:pt x="1272" y="480"/>
                    </a:lnTo>
                    <a:lnTo>
                      <a:pt x="1283" y="479"/>
                    </a:lnTo>
                    <a:lnTo>
                      <a:pt x="1296" y="478"/>
                    </a:lnTo>
                    <a:lnTo>
                      <a:pt x="1307" y="477"/>
                    </a:lnTo>
                    <a:lnTo>
                      <a:pt x="1319" y="477"/>
                    </a:lnTo>
                    <a:lnTo>
                      <a:pt x="1329" y="477"/>
                    </a:lnTo>
                    <a:lnTo>
                      <a:pt x="1340" y="475"/>
                    </a:lnTo>
                    <a:lnTo>
                      <a:pt x="1350" y="475"/>
                    </a:lnTo>
                    <a:lnTo>
                      <a:pt x="1359" y="475"/>
                    </a:lnTo>
                    <a:lnTo>
                      <a:pt x="1368" y="477"/>
                    </a:lnTo>
                    <a:lnTo>
                      <a:pt x="1376" y="477"/>
                    </a:lnTo>
                    <a:lnTo>
                      <a:pt x="1385" y="477"/>
                    </a:lnTo>
                    <a:lnTo>
                      <a:pt x="1391" y="477"/>
                    </a:lnTo>
                    <a:lnTo>
                      <a:pt x="1398" y="478"/>
                    </a:lnTo>
                    <a:lnTo>
                      <a:pt x="1404" y="478"/>
                    </a:lnTo>
                    <a:lnTo>
                      <a:pt x="1409" y="478"/>
                    </a:lnTo>
                    <a:lnTo>
                      <a:pt x="1413" y="479"/>
                    </a:lnTo>
                    <a:lnTo>
                      <a:pt x="1416" y="479"/>
                    </a:lnTo>
                    <a:lnTo>
                      <a:pt x="1418" y="479"/>
                    </a:lnTo>
                    <a:lnTo>
                      <a:pt x="1420" y="479"/>
                    </a:lnTo>
                    <a:lnTo>
                      <a:pt x="1420" y="480"/>
                    </a:lnTo>
                    <a:lnTo>
                      <a:pt x="1419" y="474"/>
                    </a:lnTo>
                    <a:lnTo>
                      <a:pt x="1417" y="460"/>
                    </a:lnTo>
                    <a:lnTo>
                      <a:pt x="1413" y="442"/>
                    </a:lnTo>
                    <a:lnTo>
                      <a:pt x="1409" y="421"/>
                    </a:lnTo>
                    <a:lnTo>
                      <a:pt x="1405" y="403"/>
                    </a:lnTo>
                    <a:lnTo>
                      <a:pt x="1402" y="389"/>
                    </a:lnTo>
                    <a:lnTo>
                      <a:pt x="1401" y="383"/>
                    </a:lnTo>
                    <a:lnTo>
                      <a:pt x="1381" y="382"/>
                    </a:lnTo>
                    <a:lnTo>
                      <a:pt x="1361" y="381"/>
                    </a:lnTo>
                    <a:lnTo>
                      <a:pt x="1343" y="381"/>
                    </a:lnTo>
                    <a:lnTo>
                      <a:pt x="1323" y="382"/>
                    </a:lnTo>
                    <a:lnTo>
                      <a:pt x="1306" y="383"/>
                    </a:lnTo>
                    <a:lnTo>
                      <a:pt x="1289" y="384"/>
                    </a:lnTo>
                    <a:lnTo>
                      <a:pt x="1272" y="387"/>
                    </a:lnTo>
                    <a:lnTo>
                      <a:pt x="1256" y="389"/>
                    </a:lnTo>
                    <a:lnTo>
                      <a:pt x="1239" y="391"/>
                    </a:lnTo>
                    <a:lnTo>
                      <a:pt x="1224" y="395"/>
                    </a:lnTo>
                    <a:lnTo>
                      <a:pt x="1209" y="398"/>
                    </a:lnTo>
                    <a:lnTo>
                      <a:pt x="1195" y="403"/>
                    </a:lnTo>
                    <a:lnTo>
                      <a:pt x="1181" y="406"/>
                    </a:lnTo>
                    <a:lnTo>
                      <a:pt x="1168" y="411"/>
                    </a:lnTo>
                    <a:lnTo>
                      <a:pt x="1155" y="416"/>
                    </a:lnTo>
                    <a:lnTo>
                      <a:pt x="1144" y="420"/>
                    </a:lnTo>
                    <a:lnTo>
                      <a:pt x="1132" y="425"/>
                    </a:lnTo>
                    <a:lnTo>
                      <a:pt x="1122" y="429"/>
                    </a:lnTo>
                    <a:lnTo>
                      <a:pt x="1112" y="434"/>
                    </a:lnTo>
                    <a:lnTo>
                      <a:pt x="1102" y="439"/>
                    </a:lnTo>
                    <a:lnTo>
                      <a:pt x="1093" y="443"/>
                    </a:lnTo>
                    <a:lnTo>
                      <a:pt x="1085" y="448"/>
                    </a:lnTo>
                    <a:lnTo>
                      <a:pt x="1077" y="451"/>
                    </a:lnTo>
                    <a:lnTo>
                      <a:pt x="1070" y="456"/>
                    </a:lnTo>
                    <a:lnTo>
                      <a:pt x="1064" y="459"/>
                    </a:lnTo>
                    <a:lnTo>
                      <a:pt x="1059" y="464"/>
                    </a:lnTo>
                    <a:lnTo>
                      <a:pt x="1053" y="467"/>
                    </a:lnTo>
                    <a:lnTo>
                      <a:pt x="1049" y="470"/>
                    </a:lnTo>
                    <a:lnTo>
                      <a:pt x="1045" y="473"/>
                    </a:lnTo>
                    <a:lnTo>
                      <a:pt x="1042" y="475"/>
                    </a:lnTo>
                    <a:lnTo>
                      <a:pt x="1040" y="477"/>
                    </a:lnTo>
                    <a:lnTo>
                      <a:pt x="1038" y="479"/>
                    </a:lnTo>
                    <a:lnTo>
                      <a:pt x="1037" y="479"/>
                    </a:lnTo>
                    <a:lnTo>
                      <a:pt x="1037" y="480"/>
                    </a:lnTo>
                    <a:lnTo>
                      <a:pt x="1042" y="470"/>
                    </a:lnTo>
                    <a:lnTo>
                      <a:pt x="1049" y="459"/>
                    </a:lnTo>
                    <a:lnTo>
                      <a:pt x="1057" y="449"/>
                    </a:lnTo>
                    <a:lnTo>
                      <a:pt x="1066" y="440"/>
                    </a:lnTo>
                    <a:lnTo>
                      <a:pt x="1076" y="431"/>
                    </a:lnTo>
                    <a:lnTo>
                      <a:pt x="1086" y="422"/>
                    </a:lnTo>
                    <a:lnTo>
                      <a:pt x="1097" y="414"/>
                    </a:lnTo>
                    <a:lnTo>
                      <a:pt x="1109" y="406"/>
                    </a:lnTo>
                    <a:lnTo>
                      <a:pt x="1121" y="398"/>
                    </a:lnTo>
                    <a:lnTo>
                      <a:pt x="1133" y="390"/>
                    </a:lnTo>
                    <a:lnTo>
                      <a:pt x="1147" y="383"/>
                    </a:lnTo>
                    <a:lnTo>
                      <a:pt x="1160" y="376"/>
                    </a:lnTo>
                    <a:lnTo>
                      <a:pt x="1174" y="371"/>
                    </a:lnTo>
                    <a:lnTo>
                      <a:pt x="1188" y="364"/>
                    </a:lnTo>
                    <a:lnTo>
                      <a:pt x="1201" y="358"/>
                    </a:lnTo>
                    <a:lnTo>
                      <a:pt x="1214" y="352"/>
                    </a:lnTo>
                    <a:lnTo>
                      <a:pt x="1228" y="348"/>
                    </a:lnTo>
                    <a:lnTo>
                      <a:pt x="1242" y="342"/>
                    </a:lnTo>
                    <a:lnTo>
                      <a:pt x="1254" y="337"/>
                    </a:lnTo>
                    <a:lnTo>
                      <a:pt x="1267" y="334"/>
                    </a:lnTo>
                    <a:lnTo>
                      <a:pt x="1280" y="329"/>
                    </a:lnTo>
                    <a:lnTo>
                      <a:pt x="1291" y="326"/>
                    </a:lnTo>
                    <a:lnTo>
                      <a:pt x="1302" y="322"/>
                    </a:lnTo>
                    <a:lnTo>
                      <a:pt x="1313" y="320"/>
                    </a:lnTo>
                    <a:lnTo>
                      <a:pt x="1322" y="316"/>
                    </a:lnTo>
                    <a:lnTo>
                      <a:pt x="1332" y="314"/>
                    </a:lnTo>
                    <a:lnTo>
                      <a:pt x="1340" y="312"/>
                    </a:lnTo>
                    <a:lnTo>
                      <a:pt x="1347" y="311"/>
                    </a:lnTo>
                    <a:lnTo>
                      <a:pt x="1352" y="310"/>
                    </a:lnTo>
                    <a:lnTo>
                      <a:pt x="1357" y="308"/>
                    </a:lnTo>
                    <a:lnTo>
                      <a:pt x="1360" y="307"/>
                    </a:lnTo>
                    <a:lnTo>
                      <a:pt x="1363" y="307"/>
                    </a:lnTo>
                    <a:lnTo>
                      <a:pt x="1363" y="307"/>
                    </a:lnTo>
                    <a:lnTo>
                      <a:pt x="1360" y="302"/>
                    </a:lnTo>
                    <a:lnTo>
                      <a:pt x="1353" y="287"/>
                    </a:lnTo>
                    <a:lnTo>
                      <a:pt x="1343" y="268"/>
                    </a:lnTo>
                    <a:lnTo>
                      <a:pt x="1334" y="250"/>
                    </a:lnTo>
                    <a:lnTo>
                      <a:pt x="1327" y="236"/>
                    </a:lnTo>
                    <a:lnTo>
                      <a:pt x="1325" y="230"/>
                    </a:lnTo>
                    <a:lnTo>
                      <a:pt x="1304" y="235"/>
                    </a:lnTo>
                    <a:lnTo>
                      <a:pt x="1284" y="239"/>
                    </a:lnTo>
                    <a:lnTo>
                      <a:pt x="1266" y="244"/>
                    </a:lnTo>
                    <a:lnTo>
                      <a:pt x="1247" y="250"/>
                    </a:lnTo>
                    <a:lnTo>
                      <a:pt x="1229" y="255"/>
                    </a:lnTo>
                    <a:lnTo>
                      <a:pt x="1212" y="261"/>
                    </a:lnTo>
                    <a:lnTo>
                      <a:pt x="1196" y="267"/>
                    </a:lnTo>
                    <a:lnTo>
                      <a:pt x="1180" y="274"/>
                    </a:lnTo>
                    <a:lnTo>
                      <a:pt x="1165" y="280"/>
                    </a:lnTo>
                    <a:lnTo>
                      <a:pt x="1150" y="287"/>
                    </a:lnTo>
                    <a:lnTo>
                      <a:pt x="1136" y="292"/>
                    </a:lnTo>
                    <a:lnTo>
                      <a:pt x="1123" y="299"/>
                    </a:lnTo>
                    <a:lnTo>
                      <a:pt x="1110" y="305"/>
                    </a:lnTo>
                    <a:lnTo>
                      <a:pt x="1099" y="312"/>
                    </a:lnTo>
                    <a:lnTo>
                      <a:pt x="1087" y="318"/>
                    </a:lnTo>
                    <a:lnTo>
                      <a:pt x="1078" y="323"/>
                    </a:lnTo>
                    <a:lnTo>
                      <a:pt x="1068" y="329"/>
                    </a:lnTo>
                    <a:lnTo>
                      <a:pt x="1060" y="335"/>
                    </a:lnTo>
                    <a:lnTo>
                      <a:pt x="1052" y="340"/>
                    </a:lnTo>
                    <a:lnTo>
                      <a:pt x="1045" y="344"/>
                    </a:lnTo>
                    <a:lnTo>
                      <a:pt x="1038" y="349"/>
                    </a:lnTo>
                    <a:lnTo>
                      <a:pt x="1033" y="352"/>
                    </a:lnTo>
                    <a:lnTo>
                      <a:pt x="1029" y="356"/>
                    </a:lnTo>
                    <a:lnTo>
                      <a:pt x="1024" y="359"/>
                    </a:lnTo>
                    <a:lnTo>
                      <a:pt x="1022" y="361"/>
                    </a:lnTo>
                    <a:lnTo>
                      <a:pt x="1019" y="363"/>
                    </a:lnTo>
                    <a:lnTo>
                      <a:pt x="1018" y="364"/>
                    </a:lnTo>
                    <a:lnTo>
                      <a:pt x="1017" y="365"/>
                    </a:lnTo>
                    <a:lnTo>
                      <a:pt x="1024" y="352"/>
                    </a:lnTo>
                    <a:lnTo>
                      <a:pt x="1032" y="340"/>
                    </a:lnTo>
                    <a:lnTo>
                      <a:pt x="1040" y="328"/>
                    </a:lnTo>
                    <a:lnTo>
                      <a:pt x="1049" y="316"/>
                    </a:lnTo>
                    <a:lnTo>
                      <a:pt x="1059" y="305"/>
                    </a:lnTo>
                    <a:lnTo>
                      <a:pt x="1070" y="293"/>
                    </a:lnTo>
                    <a:lnTo>
                      <a:pt x="1080" y="283"/>
                    </a:lnTo>
                    <a:lnTo>
                      <a:pt x="1092" y="272"/>
                    </a:lnTo>
                    <a:lnTo>
                      <a:pt x="1104" y="261"/>
                    </a:lnTo>
                    <a:lnTo>
                      <a:pt x="1115" y="252"/>
                    </a:lnTo>
                    <a:lnTo>
                      <a:pt x="1128" y="242"/>
                    </a:lnTo>
                    <a:lnTo>
                      <a:pt x="1139" y="232"/>
                    </a:lnTo>
                    <a:lnTo>
                      <a:pt x="1152" y="224"/>
                    </a:lnTo>
                    <a:lnTo>
                      <a:pt x="1163" y="215"/>
                    </a:lnTo>
                    <a:lnTo>
                      <a:pt x="1175" y="207"/>
                    </a:lnTo>
                    <a:lnTo>
                      <a:pt x="1186" y="200"/>
                    </a:lnTo>
                    <a:lnTo>
                      <a:pt x="1198" y="193"/>
                    </a:lnTo>
                    <a:lnTo>
                      <a:pt x="1208" y="186"/>
                    </a:lnTo>
                    <a:lnTo>
                      <a:pt x="1219" y="181"/>
                    </a:lnTo>
                    <a:lnTo>
                      <a:pt x="1228" y="175"/>
                    </a:lnTo>
                    <a:lnTo>
                      <a:pt x="1236" y="170"/>
                    </a:lnTo>
                    <a:lnTo>
                      <a:pt x="1244" y="166"/>
                    </a:lnTo>
                    <a:lnTo>
                      <a:pt x="1251" y="162"/>
                    </a:lnTo>
                    <a:lnTo>
                      <a:pt x="1256" y="159"/>
                    </a:lnTo>
                    <a:lnTo>
                      <a:pt x="1260" y="156"/>
                    </a:lnTo>
                    <a:lnTo>
                      <a:pt x="1264" y="154"/>
                    </a:lnTo>
                    <a:lnTo>
                      <a:pt x="1266" y="153"/>
                    </a:lnTo>
                    <a:lnTo>
                      <a:pt x="1267" y="153"/>
                    </a:lnTo>
                    <a:lnTo>
                      <a:pt x="1262" y="149"/>
                    </a:lnTo>
                    <a:lnTo>
                      <a:pt x="1252" y="141"/>
                    </a:lnTo>
                    <a:lnTo>
                      <a:pt x="1237" y="130"/>
                    </a:lnTo>
                    <a:lnTo>
                      <a:pt x="1220" y="118"/>
                    </a:lnTo>
                    <a:lnTo>
                      <a:pt x="1205" y="107"/>
                    </a:lnTo>
                    <a:lnTo>
                      <a:pt x="1195" y="99"/>
                    </a:lnTo>
                    <a:lnTo>
                      <a:pt x="1190" y="95"/>
                    </a:lnTo>
                    <a:lnTo>
                      <a:pt x="1185" y="99"/>
                    </a:lnTo>
                    <a:lnTo>
                      <a:pt x="1178" y="103"/>
                    </a:lnTo>
                    <a:lnTo>
                      <a:pt x="1170" y="108"/>
                    </a:lnTo>
                    <a:lnTo>
                      <a:pt x="1161" y="115"/>
                    </a:lnTo>
                    <a:lnTo>
                      <a:pt x="1152" y="123"/>
                    </a:lnTo>
                    <a:lnTo>
                      <a:pt x="1140" y="131"/>
                    </a:lnTo>
                    <a:lnTo>
                      <a:pt x="1129" y="140"/>
                    </a:lnTo>
                    <a:lnTo>
                      <a:pt x="1117" y="151"/>
                    </a:lnTo>
                    <a:lnTo>
                      <a:pt x="1105" y="161"/>
                    </a:lnTo>
                    <a:lnTo>
                      <a:pt x="1092" y="171"/>
                    </a:lnTo>
                    <a:lnTo>
                      <a:pt x="1079" y="182"/>
                    </a:lnTo>
                    <a:lnTo>
                      <a:pt x="1067" y="193"/>
                    </a:lnTo>
                    <a:lnTo>
                      <a:pt x="1054" y="204"/>
                    </a:lnTo>
                    <a:lnTo>
                      <a:pt x="1041" y="215"/>
                    </a:lnTo>
                    <a:lnTo>
                      <a:pt x="1030" y="225"/>
                    </a:lnTo>
                    <a:lnTo>
                      <a:pt x="1018" y="236"/>
                    </a:lnTo>
                    <a:lnTo>
                      <a:pt x="1008" y="245"/>
                    </a:lnTo>
                    <a:lnTo>
                      <a:pt x="998" y="254"/>
                    </a:lnTo>
                    <a:lnTo>
                      <a:pt x="988" y="262"/>
                    </a:lnTo>
                    <a:lnTo>
                      <a:pt x="980" y="269"/>
                    </a:lnTo>
                    <a:lnTo>
                      <a:pt x="973" y="275"/>
                    </a:lnTo>
                    <a:lnTo>
                      <a:pt x="968" y="281"/>
                    </a:lnTo>
                    <a:lnTo>
                      <a:pt x="963" y="284"/>
                    </a:lnTo>
                    <a:lnTo>
                      <a:pt x="961" y="287"/>
                    </a:lnTo>
                    <a:lnTo>
                      <a:pt x="960" y="288"/>
                    </a:lnTo>
                    <a:lnTo>
                      <a:pt x="963" y="280"/>
                    </a:lnTo>
                    <a:lnTo>
                      <a:pt x="968" y="270"/>
                    </a:lnTo>
                    <a:lnTo>
                      <a:pt x="972" y="260"/>
                    </a:lnTo>
                    <a:lnTo>
                      <a:pt x="979" y="249"/>
                    </a:lnTo>
                    <a:lnTo>
                      <a:pt x="986" y="237"/>
                    </a:lnTo>
                    <a:lnTo>
                      <a:pt x="994" y="224"/>
                    </a:lnTo>
                    <a:lnTo>
                      <a:pt x="1002" y="211"/>
                    </a:lnTo>
                    <a:lnTo>
                      <a:pt x="1011" y="198"/>
                    </a:lnTo>
                    <a:lnTo>
                      <a:pt x="1021" y="184"/>
                    </a:lnTo>
                    <a:lnTo>
                      <a:pt x="1030" y="170"/>
                    </a:lnTo>
                    <a:lnTo>
                      <a:pt x="1039" y="158"/>
                    </a:lnTo>
                    <a:lnTo>
                      <a:pt x="1048" y="144"/>
                    </a:lnTo>
                    <a:lnTo>
                      <a:pt x="1057" y="131"/>
                    </a:lnTo>
                    <a:lnTo>
                      <a:pt x="1067" y="120"/>
                    </a:lnTo>
                    <a:lnTo>
                      <a:pt x="1075" y="108"/>
                    </a:lnTo>
                    <a:lnTo>
                      <a:pt x="1083" y="96"/>
                    </a:lnTo>
                    <a:lnTo>
                      <a:pt x="1091" y="87"/>
                    </a:lnTo>
                    <a:lnTo>
                      <a:pt x="1097" y="79"/>
                    </a:lnTo>
                    <a:lnTo>
                      <a:pt x="1102" y="71"/>
                    </a:lnTo>
                    <a:lnTo>
                      <a:pt x="1107" y="65"/>
                    </a:lnTo>
                    <a:lnTo>
                      <a:pt x="1110" y="61"/>
                    </a:lnTo>
                    <a:lnTo>
                      <a:pt x="1113" y="58"/>
                    </a:lnTo>
                    <a:lnTo>
                      <a:pt x="1113" y="57"/>
                    </a:lnTo>
                    <a:lnTo>
                      <a:pt x="1109" y="54"/>
                    </a:lnTo>
                    <a:lnTo>
                      <a:pt x="1098" y="47"/>
                    </a:lnTo>
                    <a:lnTo>
                      <a:pt x="1082" y="38"/>
                    </a:lnTo>
                    <a:lnTo>
                      <a:pt x="1066" y="29"/>
                    </a:lnTo>
                    <a:lnTo>
                      <a:pt x="1049" y="22"/>
                    </a:lnTo>
                    <a:lnTo>
                      <a:pt x="1037" y="19"/>
                    </a:lnTo>
                    <a:lnTo>
                      <a:pt x="1032" y="24"/>
                    </a:lnTo>
                    <a:lnTo>
                      <a:pt x="1025" y="32"/>
                    </a:lnTo>
                    <a:lnTo>
                      <a:pt x="1017" y="42"/>
                    </a:lnTo>
                    <a:lnTo>
                      <a:pt x="1008" y="54"/>
                    </a:lnTo>
                    <a:lnTo>
                      <a:pt x="998" y="67"/>
                    </a:lnTo>
                    <a:lnTo>
                      <a:pt x="987" y="82"/>
                    </a:lnTo>
                    <a:lnTo>
                      <a:pt x="977" y="95"/>
                    </a:lnTo>
                    <a:lnTo>
                      <a:pt x="966" y="110"/>
                    </a:lnTo>
                    <a:lnTo>
                      <a:pt x="956" y="124"/>
                    </a:lnTo>
                    <a:lnTo>
                      <a:pt x="947" y="137"/>
                    </a:lnTo>
                    <a:lnTo>
                      <a:pt x="939" y="148"/>
                    </a:lnTo>
                    <a:lnTo>
                      <a:pt x="932" y="159"/>
                    </a:lnTo>
                    <a:lnTo>
                      <a:pt x="926" y="166"/>
                    </a:lnTo>
                    <a:lnTo>
                      <a:pt x="923" y="170"/>
                    </a:lnTo>
                    <a:lnTo>
                      <a:pt x="922" y="173"/>
                    </a:lnTo>
                    <a:lnTo>
                      <a:pt x="922" y="169"/>
                    </a:lnTo>
                    <a:lnTo>
                      <a:pt x="922" y="161"/>
                    </a:lnTo>
                    <a:lnTo>
                      <a:pt x="922" y="149"/>
                    </a:lnTo>
                    <a:lnTo>
                      <a:pt x="922" y="133"/>
                    </a:lnTo>
                    <a:lnTo>
                      <a:pt x="922" y="115"/>
                    </a:lnTo>
                    <a:lnTo>
                      <a:pt x="922" y="95"/>
                    </a:lnTo>
                    <a:lnTo>
                      <a:pt x="922" y="76"/>
                    </a:lnTo>
                    <a:lnTo>
                      <a:pt x="922" y="56"/>
                    </a:lnTo>
                    <a:lnTo>
                      <a:pt x="922" y="39"/>
                    </a:lnTo>
                    <a:lnTo>
                      <a:pt x="922" y="23"/>
                    </a:lnTo>
                    <a:lnTo>
                      <a:pt x="922" y="10"/>
                    </a:lnTo>
                    <a:lnTo>
                      <a:pt x="922" y="2"/>
                    </a:lnTo>
                    <a:lnTo>
                      <a:pt x="922" y="0"/>
                    </a:lnTo>
                    <a:lnTo>
                      <a:pt x="911" y="0"/>
                    </a:lnTo>
                    <a:lnTo>
                      <a:pt x="893" y="0"/>
                    </a:lnTo>
                    <a:lnTo>
                      <a:pt x="882" y="0"/>
                    </a:lnTo>
                    <a:lnTo>
                      <a:pt x="878" y="0"/>
                    </a:lnTo>
                    <a:lnTo>
                      <a:pt x="869" y="0"/>
                    </a:lnTo>
                    <a:lnTo>
                      <a:pt x="864" y="0"/>
                    </a:lnTo>
                    <a:lnTo>
                      <a:pt x="859" y="0"/>
                    </a:lnTo>
                    <a:lnTo>
                      <a:pt x="849" y="0"/>
                    </a:lnTo>
                    <a:lnTo>
                      <a:pt x="844" y="0"/>
                    </a:lnTo>
                    <a:lnTo>
                      <a:pt x="844" y="2"/>
                    </a:lnTo>
                    <a:lnTo>
                      <a:pt x="844" y="10"/>
                    </a:lnTo>
                    <a:lnTo>
                      <a:pt x="844" y="23"/>
                    </a:lnTo>
                    <a:lnTo>
                      <a:pt x="844" y="39"/>
                    </a:lnTo>
                    <a:lnTo>
                      <a:pt x="844" y="56"/>
                    </a:lnTo>
                    <a:lnTo>
                      <a:pt x="844" y="76"/>
                    </a:lnTo>
                    <a:lnTo>
                      <a:pt x="844" y="95"/>
                    </a:lnTo>
                    <a:lnTo>
                      <a:pt x="844" y="115"/>
                    </a:lnTo>
                    <a:lnTo>
                      <a:pt x="844" y="133"/>
                    </a:lnTo>
                    <a:lnTo>
                      <a:pt x="844" y="149"/>
                    </a:lnTo>
                    <a:lnTo>
                      <a:pt x="844" y="161"/>
                    </a:lnTo>
                    <a:lnTo>
                      <a:pt x="844" y="169"/>
                    </a:lnTo>
                    <a:lnTo>
                      <a:pt x="844" y="173"/>
                    </a:lnTo>
                    <a:lnTo>
                      <a:pt x="843" y="170"/>
                    </a:lnTo>
                    <a:lnTo>
                      <a:pt x="839" y="166"/>
                    </a:lnTo>
                    <a:lnTo>
                      <a:pt x="833" y="159"/>
                    </a:lnTo>
                    <a:lnTo>
                      <a:pt x="825" y="148"/>
                    </a:lnTo>
                    <a:lnTo>
                      <a:pt x="814" y="137"/>
                    </a:lnTo>
                    <a:lnTo>
                      <a:pt x="804" y="124"/>
                    </a:lnTo>
                    <a:lnTo>
                      <a:pt x="793" y="110"/>
                    </a:lnTo>
                    <a:lnTo>
                      <a:pt x="781" y="95"/>
                    </a:lnTo>
                    <a:lnTo>
                      <a:pt x="770" y="82"/>
                    </a:lnTo>
                    <a:lnTo>
                      <a:pt x="759" y="67"/>
                    </a:lnTo>
                    <a:lnTo>
                      <a:pt x="750" y="54"/>
                    </a:lnTo>
                    <a:lnTo>
                      <a:pt x="742" y="42"/>
                    </a:lnTo>
                    <a:lnTo>
                      <a:pt x="735" y="32"/>
                    </a:lnTo>
                    <a:lnTo>
                      <a:pt x="730" y="24"/>
                    </a:lnTo>
                    <a:lnTo>
                      <a:pt x="729" y="19"/>
                    </a:lnTo>
                    <a:lnTo>
                      <a:pt x="717" y="22"/>
                    </a:lnTo>
                    <a:lnTo>
                      <a:pt x="700" y="29"/>
                    </a:lnTo>
                    <a:lnTo>
                      <a:pt x="684" y="38"/>
                    </a:lnTo>
                    <a:lnTo>
                      <a:pt x="668" y="47"/>
                    </a:lnTo>
                    <a:lnTo>
                      <a:pt x="657" y="54"/>
                    </a:lnTo>
                    <a:lnTo>
                      <a:pt x="652" y="57"/>
                    </a:lnTo>
                    <a:lnTo>
                      <a:pt x="653" y="58"/>
                    </a:lnTo>
                    <a:lnTo>
                      <a:pt x="656" y="61"/>
                    </a:lnTo>
                    <a:lnTo>
                      <a:pt x="659" y="67"/>
                    </a:lnTo>
                    <a:lnTo>
                      <a:pt x="665" y="72"/>
                    </a:lnTo>
                    <a:lnTo>
                      <a:pt x="671" y="80"/>
                    </a:lnTo>
                    <a:lnTo>
                      <a:pt x="677" y="90"/>
                    </a:lnTo>
                    <a:lnTo>
                      <a:pt x="684" y="100"/>
                    </a:lnTo>
                    <a:lnTo>
                      <a:pt x="694" y="111"/>
                    </a:lnTo>
                    <a:lnTo>
                      <a:pt x="702" y="124"/>
                    </a:lnTo>
                    <a:lnTo>
                      <a:pt x="711" y="137"/>
                    </a:lnTo>
                    <a:lnTo>
                      <a:pt x="720" y="151"/>
                    </a:lnTo>
                    <a:lnTo>
                      <a:pt x="729" y="164"/>
                    </a:lnTo>
                    <a:lnTo>
                      <a:pt x="738" y="178"/>
                    </a:lnTo>
                    <a:lnTo>
                      <a:pt x="747" y="193"/>
                    </a:lnTo>
                    <a:lnTo>
                      <a:pt x="755" y="207"/>
                    </a:lnTo>
                    <a:lnTo>
                      <a:pt x="763" y="221"/>
                    </a:lnTo>
                    <a:lnTo>
                      <a:pt x="770" y="234"/>
                    </a:lnTo>
                    <a:lnTo>
                      <a:pt x="775" y="246"/>
                    </a:lnTo>
                    <a:lnTo>
                      <a:pt x="780" y="258"/>
                    </a:lnTo>
                    <a:lnTo>
                      <a:pt x="783" y="269"/>
                    </a:lnTo>
                    <a:lnTo>
                      <a:pt x="786" y="278"/>
                    </a:lnTo>
                    <a:lnTo>
                      <a:pt x="787" y="288"/>
                    </a:lnTo>
                    <a:lnTo>
                      <a:pt x="786" y="287"/>
                    </a:lnTo>
                    <a:lnTo>
                      <a:pt x="783" y="284"/>
                    </a:lnTo>
                    <a:lnTo>
                      <a:pt x="780" y="281"/>
                    </a:lnTo>
                    <a:lnTo>
                      <a:pt x="775" y="275"/>
                    </a:lnTo>
                    <a:lnTo>
                      <a:pt x="768" y="269"/>
                    </a:lnTo>
                    <a:lnTo>
                      <a:pt x="762" y="262"/>
                    </a:lnTo>
                    <a:lnTo>
                      <a:pt x="752" y="254"/>
                    </a:lnTo>
                    <a:lnTo>
                      <a:pt x="743" y="245"/>
                    </a:lnTo>
                    <a:lnTo>
                      <a:pt x="734" y="236"/>
                    </a:lnTo>
                    <a:lnTo>
                      <a:pt x="722" y="225"/>
                    </a:lnTo>
                    <a:lnTo>
                      <a:pt x="711" y="215"/>
                    </a:lnTo>
                    <a:lnTo>
                      <a:pt x="699" y="204"/>
                    </a:lnTo>
                    <a:lnTo>
                      <a:pt x="688" y="193"/>
                    </a:lnTo>
                    <a:lnTo>
                      <a:pt x="675" y="182"/>
                    </a:lnTo>
                    <a:lnTo>
                      <a:pt x="662" y="171"/>
                    </a:lnTo>
                    <a:lnTo>
                      <a:pt x="650" y="161"/>
                    </a:lnTo>
                    <a:lnTo>
                      <a:pt x="638" y="151"/>
                    </a:lnTo>
                    <a:lnTo>
                      <a:pt x="626" y="140"/>
                    </a:lnTo>
                    <a:lnTo>
                      <a:pt x="614" y="131"/>
                    </a:lnTo>
                    <a:lnTo>
                      <a:pt x="603" y="123"/>
                    </a:lnTo>
                    <a:lnTo>
                      <a:pt x="592" y="115"/>
                    </a:lnTo>
                    <a:lnTo>
                      <a:pt x="582" y="108"/>
                    </a:lnTo>
                    <a:lnTo>
                      <a:pt x="573" y="103"/>
                    </a:lnTo>
                    <a:lnTo>
                      <a:pt x="565" y="99"/>
                    </a:lnTo>
                    <a:lnTo>
                      <a:pt x="557" y="95"/>
                    </a:lnTo>
                    <a:lnTo>
                      <a:pt x="552" y="100"/>
                    </a:lnTo>
                    <a:lnTo>
                      <a:pt x="542" y="110"/>
                    </a:lnTo>
                    <a:lnTo>
                      <a:pt x="528" y="124"/>
                    </a:lnTo>
                    <a:lnTo>
                      <a:pt x="514" y="138"/>
                    </a:lnTo>
                    <a:lnTo>
                      <a:pt x="504" y="148"/>
                    </a:lnTo>
                    <a:lnTo>
                      <a:pt x="499" y="153"/>
                    </a:lnTo>
                    <a:lnTo>
                      <a:pt x="500" y="153"/>
                    </a:lnTo>
                    <a:lnTo>
                      <a:pt x="501" y="154"/>
                    </a:lnTo>
                    <a:lnTo>
                      <a:pt x="505" y="156"/>
                    </a:lnTo>
                    <a:lnTo>
                      <a:pt x="509" y="159"/>
                    </a:lnTo>
                    <a:lnTo>
                      <a:pt x="514" y="162"/>
                    </a:lnTo>
                    <a:lnTo>
                      <a:pt x="521" y="166"/>
                    </a:lnTo>
                    <a:lnTo>
                      <a:pt x="528" y="170"/>
                    </a:lnTo>
                    <a:lnTo>
                      <a:pt x="535" y="175"/>
                    </a:lnTo>
                    <a:lnTo>
                      <a:pt x="544" y="181"/>
                    </a:lnTo>
                    <a:lnTo>
                      <a:pt x="553" y="186"/>
                    </a:lnTo>
                    <a:lnTo>
                      <a:pt x="562" y="193"/>
                    </a:lnTo>
                    <a:lnTo>
                      <a:pt x="573" y="200"/>
                    </a:lnTo>
                    <a:lnTo>
                      <a:pt x="584" y="207"/>
                    </a:lnTo>
                    <a:lnTo>
                      <a:pt x="595" y="215"/>
                    </a:lnTo>
                    <a:lnTo>
                      <a:pt x="606" y="224"/>
                    </a:lnTo>
                    <a:lnTo>
                      <a:pt x="619" y="232"/>
                    </a:lnTo>
                    <a:lnTo>
                      <a:pt x="630" y="242"/>
                    </a:lnTo>
                    <a:lnTo>
                      <a:pt x="642" y="252"/>
                    </a:lnTo>
                    <a:lnTo>
                      <a:pt x="653" y="261"/>
                    </a:lnTo>
                    <a:lnTo>
                      <a:pt x="666" y="272"/>
                    </a:lnTo>
                    <a:lnTo>
                      <a:pt x="677" y="283"/>
                    </a:lnTo>
                    <a:lnTo>
                      <a:pt x="689" y="293"/>
                    </a:lnTo>
                    <a:lnTo>
                      <a:pt x="699" y="305"/>
                    </a:lnTo>
                    <a:lnTo>
                      <a:pt x="711" y="316"/>
                    </a:lnTo>
                    <a:lnTo>
                      <a:pt x="721" y="328"/>
                    </a:lnTo>
                    <a:lnTo>
                      <a:pt x="730" y="340"/>
                    </a:lnTo>
                    <a:lnTo>
                      <a:pt x="740" y="352"/>
                    </a:lnTo>
                    <a:lnTo>
                      <a:pt x="749" y="365"/>
                    </a:lnTo>
                    <a:lnTo>
                      <a:pt x="749" y="365"/>
                    </a:lnTo>
                    <a:lnTo>
                      <a:pt x="748" y="364"/>
                    </a:lnTo>
                    <a:lnTo>
                      <a:pt x="747" y="363"/>
                    </a:lnTo>
                    <a:lnTo>
                      <a:pt x="744" y="361"/>
                    </a:lnTo>
                    <a:lnTo>
                      <a:pt x="741" y="359"/>
                    </a:lnTo>
                    <a:lnTo>
                      <a:pt x="736" y="356"/>
                    </a:lnTo>
                    <a:lnTo>
                      <a:pt x="732" y="352"/>
                    </a:lnTo>
                    <a:lnTo>
                      <a:pt x="725" y="349"/>
                    </a:lnTo>
                    <a:lnTo>
                      <a:pt x="718" y="344"/>
                    </a:lnTo>
                    <a:lnTo>
                      <a:pt x="710" y="340"/>
                    </a:lnTo>
                    <a:lnTo>
                      <a:pt x="702" y="335"/>
                    </a:lnTo>
                    <a:lnTo>
                      <a:pt x="692" y="329"/>
                    </a:lnTo>
                    <a:lnTo>
                      <a:pt x="682" y="323"/>
                    </a:lnTo>
                    <a:lnTo>
                      <a:pt x="672" y="318"/>
                    </a:lnTo>
                    <a:lnTo>
                      <a:pt x="660" y="312"/>
                    </a:lnTo>
                    <a:lnTo>
                      <a:pt x="648" y="305"/>
                    </a:lnTo>
                    <a:lnTo>
                      <a:pt x="635" y="299"/>
                    </a:lnTo>
                    <a:lnTo>
                      <a:pt x="621" y="292"/>
                    </a:lnTo>
                    <a:lnTo>
                      <a:pt x="607" y="287"/>
                    </a:lnTo>
                    <a:lnTo>
                      <a:pt x="593" y="280"/>
                    </a:lnTo>
                    <a:lnTo>
                      <a:pt x="578" y="274"/>
                    </a:lnTo>
                    <a:lnTo>
                      <a:pt x="562" y="267"/>
                    </a:lnTo>
                    <a:lnTo>
                      <a:pt x="546" y="261"/>
                    </a:lnTo>
                    <a:lnTo>
                      <a:pt x="530" y="255"/>
                    </a:lnTo>
                    <a:lnTo>
                      <a:pt x="513" y="250"/>
                    </a:lnTo>
                    <a:lnTo>
                      <a:pt x="495" y="244"/>
                    </a:lnTo>
                    <a:lnTo>
                      <a:pt x="478" y="239"/>
                    </a:lnTo>
                    <a:lnTo>
                      <a:pt x="460" y="235"/>
                    </a:lnTo>
                    <a:lnTo>
                      <a:pt x="441" y="230"/>
                    </a:lnTo>
                    <a:lnTo>
                      <a:pt x="441" y="230"/>
                    </a:lnTo>
                    <a:lnTo>
                      <a:pt x="438" y="235"/>
                    </a:lnTo>
                    <a:lnTo>
                      <a:pt x="430" y="245"/>
                    </a:lnTo>
                    <a:lnTo>
                      <a:pt x="418" y="260"/>
                    </a:lnTo>
                    <a:lnTo>
                      <a:pt x="407" y="276"/>
                    </a:lnTo>
                    <a:lnTo>
                      <a:pt x="395" y="291"/>
                    </a:lnTo>
                    <a:lnTo>
                      <a:pt x="387" y="303"/>
                    </a:lnTo>
                    <a:lnTo>
                      <a:pt x="384" y="307"/>
                    </a:lnTo>
                    <a:lnTo>
                      <a:pt x="385" y="307"/>
                    </a:lnTo>
                    <a:lnTo>
                      <a:pt x="387" y="307"/>
                    </a:lnTo>
                    <a:lnTo>
                      <a:pt x="390" y="308"/>
                    </a:lnTo>
                    <a:lnTo>
                      <a:pt x="394" y="310"/>
                    </a:lnTo>
                    <a:lnTo>
                      <a:pt x="400" y="311"/>
                    </a:lnTo>
                    <a:lnTo>
                      <a:pt x="407" y="312"/>
                    </a:lnTo>
                    <a:lnTo>
                      <a:pt x="414" y="314"/>
                    </a:lnTo>
                    <a:lnTo>
                      <a:pt x="423" y="316"/>
                    </a:lnTo>
                    <a:lnTo>
                      <a:pt x="432" y="319"/>
                    </a:lnTo>
                    <a:lnTo>
                      <a:pt x="443" y="321"/>
                    </a:lnTo>
                    <a:lnTo>
                      <a:pt x="453" y="325"/>
                    </a:lnTo>
                    <a:lnTo>
                      <a:pt x="464" y="328"/>
                    </a:lnTo>
                    <a:lnTo>
                      <a:pt x="476" y="331"/>
                    </a:lnTo>
                    <a:lnTo>
                      <a:pt x="489" y="336"/>
                    </a:lnTo>
                    <a:lnTo>
                      <a:pt x="501" y="341"/>
                    </a:lnTo>
                    <a:lnTo>
                      <a:pt x="514" y="345"/>
                    </a:lnTo>
                    <a:lnTo>
                      <a:pt x="528" y="350"/>
                    </a:lnTo>
                    <a:lnTo>
                      <a:pt x="542" y="356"/>
                    </a:lnTo>
                    <a:lnTo>
                      <a:pt x="555" y="360"/>
                    </a:lnTo>
                    <a:lnTo>
                      <a:pt x="569" y="366"/>
                    </a:lnTo>
                    <a:lnTo>
                      <a:pt x="583" y="373"/>
                    </a:lnTo>
                    <a:lnTo>
                      <a:pt x="597" y="379"/>
                    </a:lnTo>
                    <a:lnTo>
                      <a:pt x="611" y="386"/>
                    </a:lnTo>
                    <a:lnTo>
                      <a:pt x="623" y="392"/>
                    </a:lnTo>
                    <a:lnTo>
                      <a:pt x="637" y="401"/>
                    </a:lnTo>
                    <a:lnTo>
                      <a:pt x="650" y="407"/>
                    </a:lnTo>
                    <a:lnTo>
                      <a:pt x="661" y="416"/>
                    </a:lnTo>
                    <a:lnTo>
                      <a:pt x="673" y="424"/>
                    </a:lnTo>
                    <a:lnTo>
                      <a:pt x="684" y="433"/>
                    </a:lnTo>
                    <a:lnTo>
                      <a:pt x="695" y="441"/>
                    </a:lnTo>
                    <a:lnTo>
                      <a:pt x="705" y="450"/>
                    </a:lnTo>
                    <a:lnTo>
                      <a:pt x="714" y="459"/>
                    </a:lnTo>
                    <a:lnTo>
                      <a:pt x="722" y="470"/>
                    </a:lnTo>
                    <a:lnTo>
                      <a:pt x="729" y="480"/>
                    </a:lnTo>
                    <a:lnTo>
                      <a:pt x="729" y="479"/>
                    </a:lnTo>
                    <a:lnTo>
                      <a:pt x="728" y="479"/>
                    </a:lnTo>
                    <a:lnTo>
                      <a:pt x="726" y="477"/>
                    </a:lnTo>
                    <a:lnTo>
                      <a:pt x="724" y="475"/>
                    </a:lnTo>
                    <a:lnTo>
                      <a:pt x="720" y="473"/>
                    </a:lnTo>
                    <a:lnTo>
                      <a:pt x="717" y="471"/>
                    </a:lnTo>
                    <a:lnTo>
                      <a:pt x="712" y="467"/>
                    </a:lnTo>
                    <a:lnTo>
                      <a:pt x="706" y="464"/>
                    </a:lnTo>
                    <a:lnTo>
                      <a:pt x="700" y="460"/>
                    </a:lnTo>
                    <a:lnTo>
                      <a:pt x="694" y="457"/>
                    </a:lnTo>
                    <a:lnTo>
                      <a:pt x="687" y="454"/>
                    </a:lnTo>
                    <a:lnTo>
                      <a:pt x="679" y="449"/>
                    </a:lnTo>
                    <a:lnTo>
                      <a:pt x="669" y="444"/>
                    </a:lnTo>
                    <a:lnTo>
                      <a:pt x="660" y="440"/>
                    </a:lnTo>
                    <a:lnTo>
                      <a:pt x="651" y="435"/>
                    </a:lnTo>
                    <a:lnTo>
                      <a:pt x="641" y="432"/>
                    </a:lnTo>
                    <a:lnTo>
                      <a:pt x="629" y="427"/>
                    </a:lnTo>
                    <a:lnTo>
                      <a:pt x="618" y="422"/>
                    </a:lnTo>
                    <a:lnTo>
                      <a:pt x="606" y="418"/>
                    </a:lnTo>
                    <a:lnTo>
                      <a:pt x="593" y="413"/>
                    </a:lnTo>
                    <a:lnTo>
                      <a:pt x="581" y="409"/>
                    </a:lnTo>
                    <a:lnTo>
                      <a:pt x="567" y="405"/>
                    </a:lnTo>
                    <a:lnTo>
                      <a:pt x="552" y="401"/>
                    </a:lnTo>
                    <a:lnTo>
                      <a:pt x="538" y="397"/>
                    </a:lnTo>
                    <a:lnTo>
                      <a:pt x="522" y="394"/>
                    </a:lnTo>
                    <a:lnTo>
                      <a:pt x="507" y="391"/>
                    </a:lnTo>
                    <a:lnTo>
                      <a:pt x="491" y="388"/>
                    </a:lnTo>
                    <a:lnTo>
                      <a:pt x="474" y="386"/>
                    </a:lnTo>
                    <a:lnTo>
                      <a:pt x="456" y="384"/>
                    </a:lnTo>
                    <a:lnTo>
                      <a:pt x="439" y="383"/>
                    </a:lnTo>
                    <a:lnTo>
                      <a:pt x="422" y="382"/>
                    </a:lnTo>
                    <a:lnTo>
                      <a:pt x="403" y="381"/>
                    </a:lnTo>
                    <a:lnTo>
                      <a:pt x="384" y="381"/>
                    </a:lnTo>
                    <a:lnTo>
                      <a:pt x="365" y="382"/>
                    </a:lnTo>
                    <a:lnTo>
                      <a:pt x="346" y="383"/>
                    </a:lnTo>
                    <a:lnTo>
                      <a:pt x="346" y="383"/>
                    </a:lnTo>
                    <a:lnTo>
                      <a:pt x="346" y="389"/>
                    </a:lnTo>
                    <a:lnTo>
                      <a:pt x="346" y="403"/>
                    </a:lnTo>
                    <a:lnTo>
                      <a:pt x="346" y="421"/>
                    </a:lnTo>
                    <a:lnTo>
                      <a:pt x="346" y="442"/>
                    </a:lnTo>
                    <a:lnTo>
                      <a:pt x="346" y="460"/>
                    </a:lnTo>
                    <a:lnTo>
                      <a:pt x="346" y="474"/>
                    </a:lnTo>
                    <a:lnTo>
                      <a:pt x="346" y="480"/>
                    </a:lnTo>
                    <a:lnTo>
                      <a:pt x="346" y="479"/>
                    </a:lnTo>
                    <a:lnTo>
                      <a:pt x="348" y="479"/>
                    </a:lnTo>
                    <a:lnTo>
                      <a:pt x="350" y="479"/>
                    </a:lnTo>
                    <a:lnTo>
                      <a:pt x="354" y="479"/>
                    </a:lnTo>
                    <a:lnTo>
                      <a:pt x="357" y="478"/>
                    </a:lnTo>
                    <a:lnTo>
                      <a:pt x="363" y="478"/>
                    </a:lnTo>
                    <a:lnTo>
                      <a:pt x="369" y="478"/>
                    </a:lnTo>
                    <a:lnTo>
                      <a:pt x="376" y="477"/>
                    </a:lnTo>
                    <a:lnTo>
                      <a:pt x="383" y="477"/>
                    </a:lnTo>
                    <a:lnTo>
                      <a:pt x="391" y="477"/>
                    </a:lnTo>
                    <a:lnTo>
                      <a:pt x="400" y="477"/>
                    </a:lnTo>
                    <a:lnTo>
                      <a:pt x="409" y="475"/>
                    </a:lnTo>
                    <a:lnTo>
                      <a:pt x="418" y="475"/>
                    </a:lnTo>
                    <a:lnTo>
                      <a:pt x="429" y="475"/>
                    </a:lnTo>
                    <a:lnTo>
                      <a:pt x="439" y="477"/>
                    </a:lnTo>
                    <a:lnTo>
                      <a:pt x="451" y="477"/>
                    </a:lnTo>
                    <a:lnTo>
                      <a:pt x="462" y="477"/>
                    </a:lnTo>
                    <a:lnTo>
                      <a:pt x="474" y="478"/>
                    </a:lnTo>
                    <a:lnTo>
                      <a:pt x="486" y="479"/>
                    </a:lnTo>
                    <a:lnTo>
                      <a:pt x="499" y="480"/>
                    </a:lnTo>
                    <a:lnTo>
                      <a:pt x="512" y="482"/>
                    </a:lnTo>
                    <a:lnTo>
                      <a:pt x="524" y="483"/>
                    </a:lnTo>
                    <a:lnTo>
                      <a:pt x="537" y="486"/>
                    </a:lnTo>
                    <a:lnTo>
                      <a:pt x="550" y="488"/>
                    </a:lnTo>
                    <a:lnTo>
                      <a:pt x="562" y="492"/>
                    </a:lnTo>
                    <a:lnTo>
                      <a:pt x="576" y="495"/>
                    </a:lnTo>
                    <a:lnTo>
                      <a:pt x="589" y="498"/>
                    </a:lnTo>
                    <a:lnTo>
                      <a:pt x="601" y="502"/>
                    </a:lnTo>
                    <a:lnTo>
                      <a:pt x="614" y="507"/>
                    </a:lnTo>
                    <a:lnTo>
                      <a:pt x="627" y="511"/>
                    </a:lnTo>
                    <a:lnTo>
                      <a:pt x="639" y="517"/>
                    </a:lnTo>
                    <a:lnTo>
                      <a:pt x="651" y="523"/>
                    </a:lnTo>
                    <a:lnTo>
                      <a:pt x="662" y="530"/>
                    </a:lnTo>
                    <a:lnTo>
                      <a:pt x="674" y="536"/>
                    </a:lnTo>
                    <a:lnTo>
                      <a:pt x="686" y="543"/>
                    </a:lnTo>
                    <a:lnTo>
                      <a:pt x="696" y="551"/>
                    </a:lnTo>
                    <a:lnTo>
                      <a:pt x="706" y="561"/>
                    </a:lnTo>
                    <a:lnTo>
                      <a:pt x="715" y="570"/>
                    </a:lnTo>
                    <a:lnTo>
                      <a:pt x="725" y="580"/>
                    </a:lnTo>
                    <a:lnTo>
                      <a:pt x="734" y="591"/>
                    </a:lnTo>
                    <a:lnTo>
                      <a:pt x="742" y="602"/>
                    </a:lnTo>
                    <a:lnTo>
                      <a:pt x="749" y="614"/>
                    </a:lnTo>
                    <a:lnTo>
                      <a:pt x="749" y="614"/>
                    </a:lnTo>
                    <a:lnTo>
                      <a:pt x="748" y="614"/>
                    </a:lnTo>
                    <a:lnTo>
                      <a:pt x="747" y="611"/>
                    </a:lnTo>
                    <a:lnTo>
                      <a:pt x="744" y="609"/>
                    </a:lnTo>
                    <a:lnTo>
                      <a:pt x="741" y="607"/>
                    </a:lnTo>
                    <a:lnTo>
                      <a:pt x="735" y="603"/>
                    </a:lnTo>
                    <a:lnTo>
                      <a:pt x="730" y="599"/>
                    </a:lnTo>
                    <a:lnTo>
                      <a:pt x="724" y="594"/>
                    </a:lnTo>
                    <a:lnTo>
                      <a:pt x="715" y="589"/>
                    </a:lnTo>
                    <a:lnTo>
                      <a:pt x="706" y="584"/>
                    </a:lnTo>
                    <a:lnTo>
                      <a:pt x="696" y="578"/>
                    </a:lnTo>
                    <a:lnTo>
                      <a:pt x="686" y="572"/>
                    </a:lnTo>
                    <a:lnTo>
                      <a:pt x="674" y="568"/>
                    </a:lnTo>
                    <a:lnTo>
                      <a:pt x="660" y="562"/>
                    </a:lnTo>
                    <a:lnTo>
                      <a:pt x="646" y="557"/>
                    </a:lnTo>
                    <a:lnTo>
                      <a:pt x="631" y="553"/>
                    </a:lnTo>
                    <a:lnTo>
                      <a:pt x="615" y="548"/>
                    </a:lnTo>
                    <a:lnTo>
                      <a:pt x="598" y="545"/>
                    </a:lnTo>
                    <a:lnTo>
                      <a:pt x="580" y="541"/>
                    </a:lnTo>
                    <a:lnTo>
                      <a:pt x="560" y="539"/>
                    </a:lnTo>
                    <a:lnTo>
                      <a:pt x="539" y="538"/>
                    </a:lnTo>
                    <a:lnTo>
                      <a:pt x="519" y="538"/>
                    </a:lnTo>
                    <a:lnTo>
                      <a:pt x="519" y="538"/>
                    </a:lnTo>
                    <a:lnTo>
                      <a:pt x="492" y="538"/>
                    </a:lnTo>
                    <a:lnTo>
                      <a:pt x="469" y="538"/>
                    </a:lnTo>
                    <a:lnTo>
                      <a:pt x="447" y="538"/>
                    </a:lnTo>
                    <a:lnTo>
                      <a:pt x="426" y="538"/>
                    </a:lnTo>
                    <a:lnTo>
                      <a:pt x="409" y="538"/>
                    </a:lnTo>
                    <a:lnTo>
                      <a:pt x="393" y="538"/>
                    </a:lnTo>
                    <a:lnTo>
                      <a:pt x="378" y="538"/>
                    </a:lnTo>
                    <a:lnTo>
                      <a:pt x="367" y="538"/>
                    </a:lnTo>
                    <a:lnTo>
                      <a:pt x="355" y="538"/>
                    </a:lnTo>
                    <a:lnTo>
                      <a:pt x="346" y="538"/>
                    </a:lnTo>
                    <a:lnTo>
                      <a:pt x="339" y="538"/>
                    </a:lnTo>
                    <a:lnTo>
                      <a:pt x="333" y="538"/>
                    </a:lnTo>
                    <a:lnTo>
                      <a:pt x="330" y="538"/>
                    </a:lnTo>
                    <a:lnTo>
                      <a:pt x="327" y="538"/>
                    </a:lnTo>
                    <a:lnTo>
                      <a:pt x="326" y="538"/>
                    </a:lnTo>
                    <a:lnTo>
                      <a:pt x="326" y="542"/>
                    </a:lnTo>
                    <a:lnTo>
                      <a:pt x="326" y="556"/>
                    </a:lnTo>
                    <a:lnTo>
                      <a:pt x="326" y="574"/>
                    </a:lnTo>
                    <a:lnTo>
                      <a:pt x="326" y="595"/>
                    </a:lnTo>
                    <a:lnTo>
                      <a:pt x="326" y="614"/>
                    </a:lnTo>
                    <a:lnTo>
                      <a:pt x="326" y="627"/>
                    </a:lnTo>
                    <a:lnTo>
                      <a:pt x="326" y="633"/>
                    </a:lnTo>
                    <a:lnTo>
                      <a:pt x="329" y="633"/>
                    </a:lnTo>
                    <a:lnTo>
                      <a:pt x="334" y="633"/>
                    </a:lnTo>
                    <a:lnTo>
                      <a:pt x="343" y="633"/>
                    </a:lnTo>
                    <a:lnTo>
                      <a:pt x="356" y="633"/>
                    </a:lnTo>
                    <a:lnTo>
                      <a:pt x="370" y="633"/>
                    </a:lnTo>
                    <a:lnTo>
                      <a:pt x="387" y="633"/>
                    </a:lnTo>
                    <a:lnTo>
                      <a:pt x="405" y="633"/>
                    </a:lnTo>
                    <a:lnTo>
                      <a:pt x="423" y="633"/>
                    </a:lnTo>
                    <a:lnTo>
                      <a:pt x="441" y="633"/>
                    </a:lnTo>
                    <a:lnTo>
                      <a:pt x="460" y="633"/>
                    </a:lnTo>
                    <a:lnTo>
                      <a:pt x="477" y="633"/>
                    </a:lnTo>
                    <a:lnTo>
                      <a:pt x="493" y="633"/>
                    </a:lnTo>
                    <a:lnTo>
                      <a:pt x="508" y="633"/>
                    </a:lnTo>
                    <a:lnTo>
                      <a:pt x="520" y="633"/>
                    </a:lnTo>
                    <a:lnTo>
                      <a:pt x="529" y="633"/>
                    </a:lnTo>
                    <a:lnTo>
                      <a:pt x="536" y="633"/>
                    </a:lnTo>
                    <a:lnTo>
                      <a:pt x="537" y="633"/>
                    </a:lnTo>
                    <a:lnTo>
                      <a:pt x="538" y="633"/>
                    </a:lnTo>
                    <a:lnTo>
                      <a:pt x="540" y="633"/>
                    </a:lnTo>
                    <a:lnTo>
                      <a:pt x="544" y="633"/>
                    </a:lnTo>
                    <a:lnTo>
                      <a:pt x="547" y="633"/>
                    </a:lnTo>
                    <a:lnTo>
                      <a:pt x="553" y="634"/>
                    </a:lnTo>
                    <a:lnTo>
                      <a:pt x="559" y="634"/>
                    </a:lnTo>
                    <a:lnTo>
                      <a:pt x="566" y="636"/>
                    </a:lnTo>
                    <a:lnTo>
                      <a:pt x="574" y="637"/>
                    </a:lnTo>
                    <a:lnTo>
                      <a:pt x="583" y="638"/>
                    </a:lnTo>
                    <a:lnTo>
                      <a:pt x="592" y="639"/>
                    </a:lnTo>
                    <a:lnTo>
                      <a:pt x="601" y="641"/>
                    </a:lnTo>
                    <a:lnTo>
                      <a:pt x="612" y="644"/>
                    </a:lnTo>
                    <a:lnTo>
                      <a:pt x="622" y="647"/>
                    </a:lnTo>
                    <a:lnTo>
                      <a:pt x="633" y="650"/>
                    </a:lnTo>
                    <a:lnTo>
                      <a:pt x="644" y="654"/>
                    </a:lnTo>
                    <a:lnTo>
                      <a:pt x="654" y="659"/>
                    </a:lnTo>
                    <a:lnTo>
                      <a:pt x="666" y="664"/>
                    </a:lnTo>
                    <a:lnTo>
                      <a:pt x="676" y="670"/>
                    </a:lnTo>
                    <a:lnTo>
                      <a:pt x="688" y="676"/>
                    </a:lnTo>
                    <a:lnTo>
                      <a:pt x="698" y="684"/>
                    </a:lnTo>
                    <a:lnTo>
                      <a:pt x="709" y="691"/>
                    </a:lnTo>
                    <a:lnTo>
                      <a:pt x="718" y="700"/>
                    </a:lnTo>
                    <a:lnTo>
                      <a:pt x="727" y="709"/>
                    </a:lnTo>
                    <a:lnTo>
                      <a:pt x="736" y="720"/>
                    </a:lnTo>
                    <a:lnTo>
                      <a:pt x="744" y="731"/>
                    </a:lnTo>
                    <a:lnTo>
                      <a:pt x="751" y="744"/>
                    </a:lnTo>
                    <a:lnTo>
                      <a:pt x="758" y="756"/>
                    </a:lnTo>
                    <a:lnTo>
                      <a:pt x="764" y="771"/>
                    </a:lnTo>
                    <a:lnTo>
                      <a:pt x="767" y="786"/>
                    </a:lnTo>
                    <a:lnTo>
                      <a:pt x="767" y="786"/>
                    </a:lnTo>
                    <a:lnTo>
                      <a:pt x="773" y="801"/>
                    </a:lnTo>
                    <a:lnTo>
                      <a:pt x="778" y="816"/>
                    </a:lnTo>
                    <a:lnTo>
                      <a:pt x="782" y="831"/>
                    </a:lnTo>
                    <a:lnTo>
                      <a:pt x="785" y="846"/>
                    </a:lnTo>
                    <a:lnTo>
                      <a:pt x="788" y="860"/>
                    </a:lnTo>
                    <a:lnTo>
                      <a:pt x="789" y="874"/>
                    </a:lnTo>
                    <a:lnTo>
                      <a:pt x="790" y="888"/>
                    </a:lnTo>
                    <a:lnTo>
                      <a:pt x="791" y="900"/>
                    </a:lnTo>
                    <a:lnTo>
                      <a:pt x="791" y="913"/>
                    </a:lnTo>
                    <a:lnTo>
                      <a:pt x="791" y="926"/>
                    </a:lnTo>
                    <a:lnTo>
                      <a:pt x="790" y="938"/>
                    </a:lnTo>
                    <a:lnTo>
                      <a:pt x="789" y="950"/>
                    </a:lnTo>
                    <a:lnTo>
                      <a:pt x="787" y="961"/>
                    </a:lnTo>
                    <a:lnTo>
                      <a:pt x="785" y="973"/>
                    </a:lnTo>
                    <a:lnTo>
                      <a:pt x="782" y="983"/>
                    </a:lnTo>
                    <a:lnTo>
                      <a:pt x="779" y="994"/>
                    </a:lnTo>
                    <a:lnTo>
                      <a:pt x="775" y="1004"/>
                    </a:lnTo>
                    <a:lnTo>
                      <a:pt x="772" y="1013"/>
                    </a:lnTo>
                    <a:lnTo>
                      <a:pt x="768" y="1023"/>
                    </a:lnTo>
                    <a:lnTo>
                      <a:pt x="764" y="1032"/>
                    </a:lnTo>
                    <a:lnTo>
                      <a:pt x="759" y="1040"/>
                    </a:lnTo>
                    <a:lnTo>
                      <a:pt x="755" y="1048"/>
                    </a:lnTo>
                    <a:lnTo>
                      <a:pt x="749" y="1055"/>
                    </a:lnTo>
                    <a:lnTo>
                      <a:pt x="744" y="1062"/>
                    </a:lnTo>
                    <a:lnTo>
                      <a:pt x="738" y="1069"/>
                    </a:lnTo>
                    <a:lnTo>
                      <a:pt x="733" y="1074"/>
                    </a:lnTo>
                    <a:lnTo>
                      <a:pt x="727" y="1080"/>
                    </a:lnTo>
                    <a:lnTo>
                      <a:pt x="721" y="1085"/>
                    </a:lnTo>
                    <a:lnTo>
                      <a:pt x="715" y="1089"/>
                    </a:lnTo>
                    <a:lnTo>
                      <a:pt x="710" y="1094"/>
                    </a:lnTo>
                    <a:lnTo>
                      <a:pt x="704" y="1097"/>
                    </a:lnTo>
                    <a:lnTo>
                      <a:pt x="699" y="1102"/>
                    </a:lnTo>
                    <a:lnTo>
                      <a:pt x="694" y="1105"/>
                    </a:lnTo>
                    <a:lnTo>
                      <a:pt x="689" y="1110"/>
                    </a:lnTo>
                    <a:lnTo>
                      <a:pt x="684" y="1113"/>
                    </a:lnTo>
                    <a:lnTo>
                      <a:pt x="680" y="1117"/>
                    </a:lnTo>
                    <a:lnTo>
                      <a:pt x="674" y="1122"/>
                    </a:lnTo>
                    <a:lnTo>
                      <a:pt x="669" y="1125"/>
                    </a:lnTo>
                    <a:lnTo>
                      <a:pt x="664" y="1128"/>
                    </a:lnTo>
                    <a:lnTo>
                      <a:pt x="659" y="1132"/>
                    </a:lnTo>
                    <a:lnTo>
                      <a:pt x="653" y="1135"/>
                    </a:lnTo>
                    <a:lnTo>
                      <a:pt x="646" y="1139"/>
                    </a:lnTo>
                    <a:lnTo>
                      <a:pt x="639" y="1142"/>
                    </a:lnTo>
                    <a:lnTo>
                      <a:pt x="633" y="1145"/>
                    </a:lnTo>
                    <a:lnTo>
                      <a:pt x="624" y="1148"/>
                    </a:lnTo>
                    <a:lnTo>
                      <a:pt x="616" y="1150"/>
                    </a:lnTo>
                    <a:lnTo>
                      <a:pt x="606" y="1154"/>
                    </a:lnTo>
                    <a:lnTo>
                      <a:pt x="596" y="1156"/>
                    </a:lnTo>
                    <a:lnTo>
                      <a:pt x="585" y="1158"/>
                    </a:lnTo>
                    <a:lnTo>
                      <a:pt x="573" y="1161"/>
                    </a:lnTo>
                    <a:lnTo>
                      <a:pt x="559" y="1163"/>
                    </a:lnTo>
                    <a:lnTo>
                      <a:pt x="545" y="1164"/>
                    </a:lnTo>
                    <a:lnTo>
                      <a:pt x="529" y="1166"/>
                    </a:lnTo>
                    <a:lnTo>
                      <a:pt x="512" y="1168"/>
                    </a:lnTo>
                    <a:lnTo>
                      <a:pt x="493" y="1169"/>
                    </a:lnTo>
                    <a:lnTo>
                      <a:pt x="472" y="1169"/>
                    </a:lnTo>
                    <a:lnTo>
                      <a:pt x="452" y="1170"/>
                    </a:lnTo>
                    <a:lnTo>
                      <a:pt x="428" y="1170"/>
                    </a:lnTo>
                    <a:lnTo>
                      <a:pt x="403" y="1171"/>
                    </a:lnTo>
                    <a:lnTo>
                      <a:pt x="403" y="1171"/>
                    </a:lnTo>
                    <a:lnTo>
                      <a:pt x="380" y="1171"/>
                    </a:lnTo>
                    <a:lnTo>
                      <a:pt x="358" y="1171"/>
                    </a:lnTo>
                    <a:lnTo>
                      <a:pt x="338" y="1171"/>
                    </a:lnTo>
                    <a:lnTo>
                      <a:pt x="317" y="1171"/>
                    </a:lnTo>
                    <a:lnTo>
                      <a:pt x="296" y="1171"/>
                    </a:lnTo>
                    <a:lnTo>
                      <a:pt x="277" y="1171"/>
                    </a:lnTo>
                    <a:lnTo>
                      <a:pt x="258" y="1171"/>
                    </a:lnTo>
                    <a:lnTo>
                      <a:pt x="240" y="1171"/>
                    </a:lnTo>
                    <a:lnTo>
                      <a:pt x="221" y="1171"/>
                    </a:lnTo>
                    <a:lnTo>
                      <a:pt x="204" y="1171"/>
                    </a:lnTo>
                    <a:lnTo>
                      <a:pt x="188" y="1171"/>
                    </a:lnTo>
                    <a:lnTo>
                      <a:pt x="172" y="1171"/>
                    </a:lnTo>
                    <a:lnTo>
                      <a:pt x="157" y="1171"/>
                    </a:lnTo>
                    <a:lnTo>
                      <a:pt x="142" y="1171"/>
                    </a:lnTo>
                    <a:lnTo>
                      <a:pt x="128" y="1171"/>
                    </a:lnTo>
                    <a:lnTo>
                      <a:pt x="114" y="1171"/>
                    </a:lnTo>
                    <a:lnTo>
                      <a:pt x="102" y="1171"/>
                    </a:lnTo>
                    <a:lnTo>
                      <a:pt x="90" y="1171"/>
                    </a:lnTo>
                    <a:lnTo>
                      <a:pt x="79" y="1171"/>
                    </a:lnTo>
                    <a:lnTo>
                      <a:pt x="68" y="1171"/>
                    </a:lnTo>
                    <a:lnTo>
                      <a:pt x="58" y="1171"/>
                    </a:lnTo>
                    <a:lnTo>
                      <a:pt x="49" y="1171"/>
                    </a:lnTo>
                    <a:lnTo>
                      <a:pt x="41" y="1171"/>
                    </a:lnTo>
                    <a:lnTo>
                      <a:pt x="34" y="1171"/>
                    </a:lnTo>
                    <a:lnTo>
                      <a:pt x="27" y="1171"/>
                    </a:lnTo>
                    <a:lnTo>
                      <a:pt x="20" y="1171"/>
                    </a:lnTo>
                    <a:lnTo>
                      <a:pt x="15" y="1171"/>
                    </a:lnTo>
                    <a:lnTo>
                      <a:pt x="11" y="1171"/>
                    </a:lnTo>
                    <a:lnTo>
                      <a:pt x="7" y="1171"/>
                    </a:lnTo>
                    <a:lnTo>
                      <a:pt x="4" y="1171"/>
                    </a:lnTo>
                    <a:lnTo>
                      <a:pt x="1" y="1171"/>
                    </a:lnTo>
                    <a:lnTo>
                      <a:pt x="0" y="1171"/>
                    </a:lnTo>
                    <a:lnTo>
                      <a:pt x="0" y="117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Freeform 1042"/>
              <p:cNvSpPr>
                <a:spLocks noChangeAspect="1"/>
              </p:cNvSpPr>
              <p:nvPr userDrawn="1"/>
            </p:nvSpPr>
            <p:spPr bwMode="white">
              <a:xfrm>
                <a:off x="5575" y="4084"/>
                <a:ext cx="8" cy="49"/>
              </a:xfrm>
              <a:custGeom>
                <a:avLst/>
                <a:gdLst/>
                <a:ahLst/>
                <a:cxnLst>
                  <a:cxn ang="0">
                    <a:pos x="0" y="230"/>
                  </a:cxn>
                  <a:cxn ang="0">
                    <a:pos x="4" y="218"/>
                  </a:cxn>
                  <a:cxn ang="0">
                    <a:pos x="7" y="207"/>
                  </a:cxn>
                  <a:cxn ang="0">
                    <a:pos x="11" y="195"/>
                  </a:cxn>
                  <a:cxn ang="0">
                    <a:pos x="14" y="183"/>
                  </a:cxn>
                  <a:cxn ang="0">
                    <a:pos x="17" y="170"/>
                  </a:cxn>
                  <a:cxn ang="0">
                    <a:pos x="21" y="156"/>
                  </a:cxn>
                  <a:cxn ang="0">
                    <a:pos x="23" y="142"/>
                  </a:cxn>
                  <a:cxn ang="0">
                    <a:pos x="27" y="129"/>
                  </a:cxn>
                  <a:cxn ang="0">
                    <a:pos x="29" y="114"/>
                  </a:cxn>
                  <a:cxn ang="0">
                    <a:pos x="31" y="99"/>
                  </a:cxn>
                  <a:cxn ang="0">
                    <a:pos x="34" y="84"/>
                  </a:cxn>
                  <a:cxn ang="0">
                    <a:pos x="35" y="68"/>
                  </a:cxn>
                  <a:cxn ang="0">
                    <a:pos x="37" y="51"/>
                  </a:cxn>
                  <a:cxn ang="0">
                    <a:pos x="37" y="34"/>
                  </a:cxn>
                  <a:cxn ang="0">
                    <a:pos x="38" y="17"/>
                  </a:cxn>
                  <a:cxn ang="0">
                    <a:pos x="38" y="0"/>
                  </a:cxn>
                </a:cxnLst>
                <a:rect l="0" t="0" r="r" b="b"/>
                <a:pathLst>
                  <a:path w="38" h="230">
                    <a:moveTo>
                      <a:pt x="0" y="230"/>
                    </a:moveTo>
                    <a:lnTo>
                      <a:pt x="4" y="218"/>
                    </a:lnTo>
                    <a:lnTo>
                      <a:pt x="7" y="207"/>
                    </a:lnTo>
                    <a:lnTo>
                      <a:pt x="11" y="195"/>
                    </a:lnTo>
                    <a:lnTo>
                      <a:pt x="14" y="183"/>
                    </a:lnTo>
                    <a:lnTo>
                      <a:pt x="17" y="170"/>
                    </a:lnTo>
                    <a:lnTo>
                      <a:pt x="21" y="156"/>
                    </a:lnTo>
                    <a:lnTo>
                      <a:pt x="23" y="142"/>
                    </a:lnTo>
                    <a:lnTo>
                      <a:pt x="27" y="129"/>
                    </a:lnTo>
                    <a:lnTo>
                      <a:pt x="29" y="114"/>
                    </a:lnTo>
                    <a:lnTo>
                      <a:pt x="31" y="99"/>
                    </a:lnTo>
                    <a:lnTo>
                      <a:pt x="34" y="84"/>
                    </a:lnTo>
                    <a:lnTo>
                      <a:pt x="35" y="68"/>
                    </a:lnTo>
                    <a:lnTo>
                      <a:pt x="37" y="51"/>
                    </a:lnTo>
                    <a:lnTo>
                      <a:pt x="37" y="34"/>
                    </a:lnTo>
                    <a:lnTo>
                      <a:pt x="38" y="17"/>
                    </a:lnTo>
                    <a:lnTo>
                      <a:pt x="38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Freeform 1043"/>
              <p:cNvSpPr>
                <a:spLocks noChangeAspect="1"/>
              </p:cNvSpPr>
              <p:nvPr userDrawn="1"/>
            </p:nvSpPr>
            <p:spPr bwMode="white">
              <a:xfrm>
                <a:off x="5464" y="3970"/>
                <a:ext cx="119" cy="114"/>
              </a:xfrm>
              <a:custGeom>
                <a:avLst/>
                <a:gdLst/>
                <a:ahLst/>
                <a:cxnLst>
                  <a:cxn ang="0">
                    <a:pos x="538" y="538"/>
                  </a:cxn>
                  <a:cxn ang="0">
                    <a:pos x="536" y="483"/>
                  </a:cxn>
                  <a:cxn ang="0">
                    <a:pos x="527" y="432"/>
                  </a:cxn>
                  <a:cxn ang="0">
                    <a:pos x="514" y="381"/>
                  </a:cxn>
                  <a:cxn ang="0">
                    <a:pos x="494" y="331"/>
                  </a:cxn>
                  <a:cxn ang="0">
                    <a:pos x="471" y="284"/>
                  </a:cxn>
                  <a:cxn ang="0">
                    <a:pos x="444" y="240"/>
                  </a:cxn>
                  <a:cxn ang="0">
                    <a:pos x="413" y="199"/>
                  </a:cxn>
                  <a:cxn ang="0">
                    <a:pos x="378" y="160"/>
                  </a:cxn>
                  <a:cxn ang="0">
                    <a:pos x="339" y="125"/>
                  </a:cxn>
                  <a:cxn ang="0">
                    <a:pos x="298" y="94"/>
                  </a:cxn>
                  <a:cxn ang="0">
                    <a:pos x="254" y="67"/>
                  </a:cxn>
                  <a:cxn ang="0">
                    <a:pos x="207" y="44"/>
                  </a:cxn>
                  <a:cxn ang="0">
                    <a:pos x="157" y="24"/>
                  </a:cxn>
                  <a:cxn ang="0">
                    <a:pos x="106" y="11"/>
                  </a:cxn>
                  <a:cxn ang="0">
                    <a:pos x="55" y="2"/>
                  </a:cxn>
                  <a:cxn ang="0">
                    <a:pos x="0" y="0"/>
                  </a:cxn>
                </a:cxnLst>
                <a:rect l="0" t="0" r="r" b="b"/>
                <a:pathLst>
                  <a:path w="538" h="538">
                    <a:moveTo>
                      <a:pt x="538" y="538"/>
                    </a:moveTo>
                    <a:lnTo>
                      <a:pt x="536" y="483"/>
                    </a:lnTo>
                    <a:lnTo>
                      <a:pt x="527" y="432"/>
                    </a:lnTo>
                    <a:lnTo>
                      <a:pt x="514" y="381"/>
                    </a:lnTo>
                    <a:lnTo>
                      <a:pt x="494" y="331"/>
                    </a:lnTo>
                    <a:lnTo>
                      <a:pt x="471" y="284"/>
                    </a:lnTo>
                    <a:lnTo>
                      <a:pt x="444" y="240"/>
                    </a:lnTo>
                    <a:lnTo>
                      <a:pt x="413" y="199"/>
                    </a:lnTo>
                    <a:lnTo>
                      <a:pt x="378" y="160"/>
                    </a:lnTo>
                    <a:lnTo>
                      <a:pt x="339" y="125"/>
                    </a:lnTo>
                    <a:lnTo>
                      <a:pt x="298" y="94"/>
                    </a:lnTo>
                    <a:lnTo>
                      <a:pt x="254" y="67"/>
                    </a:lnTo>
                    <a:lnTo>
                      <a:pt x="207" y="44"/>
                    </a:lnTo>
                    <a:lnTo>
                      <a:pt x="157" y="24"/>
                    </a:lnTo>
                    <a:lnTo>
                      <a:pt x="106" y="11"/>
                    </a:lnTo>
                    <a:lnTo>
                      <a:pt x="55" y="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Freeform 1044"/>
              <p:cNvSpPr>
                <a:spLocks noChangeAspect="1"/>
              </p:cNvSpPr>
              <p:nvPr userDrawn="1"/>
            </p:nvSpPr>
            <p:spPr bwMode="white">
              <a:xfrm>
                <a:off x="5351" y="3970"/>
                <a:ext cx="118" cy="114"/>
              </a:xfrm>
              <a:custGeom>
                <a:avLst/>
                <a:gdLst/>
                <a:ahLst/>
                <a:cxnLst>
                  <a:cxn ang="0">
                    <a:pos x="556" y="0"/>
                  </a:cxn>
                  <a:cxn ang="0">
                    <a:pos x="500" y="2"/>
                  </a:cxn>
                  <a:cxn ang="0">
                    <a:pos x="445" y="11"/>
                  </a:cxn>
                  <a:cxn ang="0">
                    <a:pos x="392" y="24"/>
                  </a:cxn>
                  <a:cxn ang="0">
                    <a:pos x="340" y="44"/>
                  </a:cxn>
                  <a:cxn ang="0">
                    <a:pos x="292" y="67"/>
                  </a:cxn>
                  <a:cxn ang="0">
                    <a:pos x="245" y="94"/>
                  </a:cxn>
                  <a:cxn ang="0">
                    <a:pos x="203" y="125"/>
                  </a:cxn>
                  <a:cxn ang="0">
                    <a:pos x="164" y="160"/>
                  </a:cxn>
                  <a:cxn ang="0">
                    <a:pos x="128" y="199"/>
                  </a:cxn>
                  <a:cxn ang="0">
                    <a:pos x="96" y="240"/>
                  </a:cxn>
                  <a:cxn ang="0">
                    <a:pos x="68" y="284"/>
                  </a:cxn>
                  <a:cxn ang="0">
                    <a:pos x="44" y="331"/>
                  </a:cxn>
                  <a:cxn ang="0">
                    <a:pos x="26" y="381"/>
                  </a:cxn>
                  <a:cxn ang="0">
                    <a:pos x="12" y="432"/>
                  </a:cxn>
                  <a:cxn ang="0">
                    <a:pos x="4" y="483"/>
                  </a:cxn>
                  <a:cxn ang="0">
                    <a:pos x="0" y="538"/>
                  </a:cxn>
                </a:cxnLst>
                <a:rect l="0" t="0" r="r" b="b"/>
                <a:pathLst>
                  <a:path w="556" h="538">
                    <a:moveTo>
                      <a:pt x="556" y="0"/>
                    </a:moveTo>
                    <a:lnTo>
                      <a:pt x="500" y="2"/>
                    </a:lnTo>
                    <a:lnTo>
                      <a:pt x="445" y="11"/>
                    </a:lnTo>
                    <a:lnTo>
                      <a:pt x="392" y="24"/>
                    </a:lnTo>
                    <a:lnTo>
                      <a:pt x="340" y="44"/>
                    </a:lnTo>
                    <a:lnTo>
                      <a:pt x="292" y="67"/>
                    </a:lnTo>
                    <a:lnTo>
                      <a:pt x="245" y="94"/>
                    </a:lnTo>
                    <a:lnTo>
                      <a:pt x="203" y="125"/>
                    </a:lnTo>
                    <a:lnTo>
                      <a:pt x="164" y="160"/>
                    </a:lnTo>
                    <a:lnTo>
                      <a:pt x="128" y="199"/>
                    </a:lnTo>
                    <a:lnTo>
                      <a:pt x="96" y="240"/>
                    </a:lnTo>
                    <a:lnTo>
                      <a:pt x="68" y="284"/>
                    </a:lnTo>
                    <a:lnTo>
                      <a:pt x="44" y="331"/>
                    </a:lnTo>
                    <a:lnTo>
                      <a:pt x="26" y="381"/>
                    </a:lnTo>
                    <a:lnTo>
                      <a:pt x="12" y="432"/>
                    </a:lnTo>
                    <a:lnTo>
                      <a:pt x="4" y="483"/>
                    </a:lnTo>
                    <a:lnTo>
                      <a:pt x="0" y="538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Freeform 1045"/>
              <p:cNvSpPr>
                <a:spLocks noChangeAspect="1"/>
              </p:cNvSpPr>
              <p:nvPr userDrawn="1"/>
            </p:nvSpPr>
            <p:spPr bwMode="white">
              <a:xfrm>
                <a:off x="5351" y="4084"/>
                <a:ext cx="12" cy="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"/>
                  </a:cxn>
                  <a:cxn ang="0">
                    <a:pos x="1" y="28"/>
                  </a:cxn>
                  <a:cxn ang="0">
                    <a:pos x="3" y="42"/>
                  </a:cxn>
                  <a:cxn ang="0">
                    <a:pos x="4" y="57"/>
                  </a:cxn>
                  <a:cxn ang="0">
                    <a:pos x="6" y="71"/>
                  </a:cxn>
                  <a:cxn ang="0">
                    <a:pos x="8" y="86"/>
                  </a:cxn>
                  <a:cxn ang="0">
                    <a:pos x="12" y="100"/>
                  </a:cxn>
                  <a:cxn ang="0">
                    <a:pos x="15" y="115"/>
                  </a:cxn>
                  <a:cxn ang="0">
                    <a:pos x="19" y="129"/>
                  </a:cxn>
                  <a:cxn ang="0">
                    <a:pos x="23" y="144"/>
                  </a:cxn>
                  <a:cxn ang="0">
                    <a:pos x="28" y="157"/>
                  </a:cxn>
                  <a:cxn ang="0">
                    <a:pos x="32" y="172"/>
                  </a:cxn>
                  <a:cxn ang="0">
                    <a:pos x="38" y="186"/>
                  </a:cxn>
                  <a:cxn ang="0">
                    <a:pos x="44" y="201"/>
                  </a:cxn>
                  <a:cxn ang="0">
                    <a:pos x="51" y="215"/>
                  </a:cxn>
                  <a:cxn ang="0">
                    <a:pos x="58" y="230"/>
                  </a:cxn>
                </a:cxnLst>
                <a:rect l="0" t="0" r="r" b="b"/>
                <a:pathLst>
                  <a:path w="58" h="230">
                    <a:moveTo>
                      <a:pt x="0" y="0"/>
                    </a:moveTo>
                    <a:lnTo>
                      <a:pt x="0" y="13"/>
                    </a:lnTo>
                    <a:lnTo>
                      <a:pt x="1" y="28"/>
                    </a:lnTo>
                    <a:lnTo>
                      <a:pt x="3" y="42"/>
                    </a:lnTo>
                    <a:lnTo>
                      <a:pt x="4" y="57"/>
                    </a:lnTo>
                    <a:lnTo>
                      <a:pt x="6" y="71"/>
                    </a:lnTo>
                    <a:lnTo>
                      <a:pt x="8" y="86"/>
                    </a:lnTo>
                    <a:lnTo>
                      <a:pt x="12" y="100"/>
                    </a:lnTo>
                    <a:lnTo>
                      <a:pt x="15" y="115"/>
                    </a:lnTo>
                    <a:lnTo>
                      <a:pt x="19" y="129"/>
                    </a:lnTo>
                    <a:lnTo>
                      <a:pt x="23" y="144"/>
                    </a:lnTo>
                    <a:lnTo>
                      <a:pt x="28" y="157"/>
                    </a:lnTo>
                    <a:lnTo>
                      <a:pt x="32" y="172"/>
                    </a:lnTo>
                    <a:lnTo>
                      <a:pt x="38" y="186"/>
                    </a:lnTo>
                    <a:lnTo>
                      <a:pt x="44" y="201"/>
                    </a:lnTo>
                    <a:lnTo>
                      <a:pt x="51" y="215"/>
                    </a:lnTo>
                    <a:lnTo>
                      <a:pt x="58" y="23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Freeform 1046"/>
              <p:cNvSpPr>
                <a:spLocks noChangeAspect="1"/>
              </p:cNvSpPr>
              <p:nvPr userDrawn="1"/>
            </p:nvSpPr>
            <p:spPr bwMode="black">
              <a:xfrm>
                <a:off x="5279" y="3962"/>
                <a:ext cx="171" cy="241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433" y="0"/>
                  </a:cxn>
                  <a:cxn ang="0">
                    <a:pos x="506" y="0"/>
                  </a:cxn>
                  <a:cxn ang="0">
                    <a:pos x="614" y="0"/>
                  </a:cxn>
                  <a:cxn ang="0">
                    <a:pos x="714" y="0"/>
                  </a:cxn>
                  <a:cxn ang="0">
                    <a:pos x="767" y="0"/>
                  </a:cxn>
                  <a:cxn ang="0">
                    <a:pos x="784" y="2"/>
                  </a:cxn>
                  <a:cxn ang="0">
                    <a:pos x="719" y="18"/>
                  </a:cxn>
                  <a:cxn ang="0">
                    <a:pos x="657" y="40"/>
                  </a:cxn>
                  <a:cxn ang="0">
                    <a:pos x="600" y="69"/>
                  </a:cxn>
                  <a:cxn ang="0">
                    <a:pos x="546" y="103"/>
                  </a:cxn>
                  <a:cxn ang="0">
                    <a:pos x="496" y="144"/>
                  </a:cxn>
                  <a:cxn ang="0">
                    <a:pos x="452" y="190"/>
                  </a:cxn>
                  <a:cxn ang="0">
                    <a:pos x="413" y="239"/>
                  </a:cxn>
                  <a:cxn ang="0">
                    <a:pos x="379" y="293"/>
                  </a:cxn>
                  <a:cxn ang="0">
                    <a:pos x="351" y="351"/>
                  </a:cxn>
                  <a:cxn ang="0">
                    <a:pos x="330" y="412"/>
                  </a:cxn>
                  <a:cxn ang="0">
                    <a:pos x="315" y="475"/>
                  </a:cxn>
                  <a:cxn ang="0">
                    <a:pos x="308" y="541"/>
                  </a:cxn>
                  <a:cxn ang="0">
                    <a:pos x="307" y="603"/>
                  </a:cxn>
                  <a:cxn ang="0">
                    <a:pos x="313" y="685"/>
                  </a:cxn>
                  <a:cxn ang="0">
                    <a:pos x="334" y="729"/>
                  </a:cxn>
                  <a:cxn ang="0">
                    <a:pos x="422" y="729"/>
                  </a:cxn>
                  <a:cxn ang="0">
                    <a:pos x="527" y="729"/>
                  </a:cxn>
                  <a:cxn ang="0">
                    <a:pos x="577" y="730"/>
                  </a:cxn>
                  <a:cxn ang="0">
                    <a:pos x="637" y="751"/>
                  </a:cxn>
                  <a:cxn ang="0">
                    <a:pos x="688" y="791"/>
                  </a:cxn>
                  <a:cxn ang="0">
                    <a:pos x="728" y="847"/>
                  </a:cxn>
                  <a:cxn ang="0">
                    <a:pos x="747" y="915"/>
                  </a:cxn>
                  <a:cxn ang="0">
                    <a:pos x="745" y="976"/>
                  </a:cxn>
                  <a:cxn ang="0">
                    <a:pos x="719" y="1041"/>
                  </a:cxn>
                  <a:cxn ang="0">
                    <a:pos x="676" y="1089"/>
                  </a:cxn>
                  <a:cxn ang="0">
                    <a:pos x="619" y="1120"/>
                  </a:cxn>
                  <a:cxn ang="0">
                    <a:pos x="556" y="1132"/>
                  </a:cxn>
                  <a:cxn ang="0">
                    <a:pos x="527" y="1132"/>
                  </a:cxn>
                  <a:cxn ang="0">
                    <a:pos x="438" y="1132"/>
                  </a:cxn>
                  <a:cxn ang="0">
                    <a:pos x="329" y="1132"/>
                  </a:cxn>
                  <a:cxn ang="0">
                    <a:pos x="240" y="1132"/>
                  </a:cxn>
                  <a:cxn ang="0">
                    <a:pos x="209" y="1132"/>
                  </a:cxn>
                  <a:cxn ang="0">
                    <a:pos x="133" y="1132"/>
                  </a:cxn>
                  <a:cxn ang="0">
                    <a:pos x="30" y="1132"/>
                  </a:cxn>
                  <a:cxn ang="0">
                    <a:pos x="0" y="1130"/>
                  </a:cxn>
                  <a:cxn ang="0">
                    <a:pos x="0" y="1102"/>
                  </a:cxn>
                  <a:cxn ang="0">
                    <a:pos x="0" y="1046"/>
                  </a:cxn>
                  <a:cxn ang="0">
                    <a:pos x="0" y="968"/>
                  </a:cxn>
                  <a:cxn ang="0">
                    <a:pos x="0" y="875"/>
                  </a:cxn>
                  <a:cxn ang="0">
                    <a:pos x="0" y="771"/>
                  </a:cxn>
                  <a:cxn ang="0">
                    <a:pos x="0" y="667"/>
                  </a:cxn>
                  <a:cxn ang="0">
                    <a:pos x="0" y="563"/>
                  </a:cxn>
                  <a:cxn ang="0">
                    <a:pos x="0" y="470"/>
                  </a:cxn>
                  <a:cxn ang="0">
                    <a:pos x="0" y="392"/>
                  </a:cxn>
                  <a:cxn ang="0">
                    <a:pos x="0" y="336"/>
                  </a:cxn>
                  <a:cxn ang="0">
                    <a:pos x="0" y="308"/>
                  </a:cxn>
                  <a:cxn ang="0">
                    <a:pos x="3" y="261"/>
                  </a:cxn>
                  <a:cxn ang="0">
                    <a:pos x="19" y="198"/>
                  </a:cxn>
                  <a:cxn ang="0">
                    <a:pos x="47" y="141"/>
                  </a:cxn>
                  <a:cxn ang="0">
                    <a:pos x="85" y="92"/>
                  </a:cxn>
                  <a:cxn ang="0">
                    <a:pos x="133" y="52"/>
                  </a:cxn>
                  <a:cxn ang="0">
                    <a:pos x="189" y="22"/>
                  </a:cxn>
                  <a:cxn ang="0">
                    <a:pos x="251" y="4"/>
                  </a:cxn>
                  <a:cxn ang="0">
                    <a:pos x="307" y="0"/>
                  </a:cxn>
                </a:cxnLst>
                <a:rect l="0" t="0" r="r" b="b"/>
                <a:pathLst>
                  <a:path w="806" h="1132">
                    <a:moveTo>
                      <a:pt x="307" y="0"/>
                    </a:moveTo>
                    <a:lnTo>
                      <a:pt x="312" y="0"/>
                    </a:lnTo>
                    <a:lnTo>
                      <a:pt x="324" y="0"/>
                    </a:lnTo>
                    <a:lnTo>
                      <a:pt x="343" y="0"/>
                    </a:lnTo>
                    <a:lnTo>
                      <a:pt x="365" y="0"/>
                    </a:lnTo>
                    <a:lnTo>
                      <a:pt x="386" y="0"/>
                    </a:lnTo>
                    <a:lnTo>
                      <a:pt x="404" y="0"/>
                    </a:lnTo>
                    <a:lnTo>
                      <a:pt x="418" y="0"/>
                    </a:lnTo>
                    <a:lnTo>
                      <a:pt x="422" y="0"/>
                    </a:lnTo>
                    <a:lnTo>
                      <a:pt x="424" y="0"/>
                    </a:lnTo>
                    <a:lnTo>
                      <a:pt x="427" y="0"/>
                    </a:lnTo>
                    <a:lnTo>
                      <a:pt x="433" y="0"/>
                    </a:lnTo>
                    <a:lnTo>
                      <a:pt x="441" y="0"/>
                    </a:lnTo>
                    <a:lnTo>
                      <a:pt x="451" y="0"/>
                    </a:lnTo>
                    <a:lnTo>
                      <a:pt x="463" y="0"/>
                    </a:lnTo>
                    <a:lnTo>
                      <a:pt x="476" y="0"/>
                    </a:lnTo>
                    <a:lnTo>
                      <a:pt x="490" y="0"/>
                    </a:lnTo>
                    <a:lnTo>
                      <a:pt x="506" y="0"/>
                    </a:lnTo>
                    <a:lnTo>
                      <a:pt x="523" y="0"/>
                    </a:lnTo>
                    <a:lnTo>
                      <a:pt x="540" y="0"/>
                    </a:lnTo>
                    <a:lnTo>
                      <a:pt x="558" y="0"/>
                    </a:lnTo>
                    <a:lnTo>
                      <a:pt x="577" y="0"/>
                    </a:lnTo>
                    <a:lnTo>
                      <a:pt x="595" y="0"/>
                    </a:lnTo>
                    <a:lnTo>
                      <a:pt x="614" y="0"/>
                    </a:lnTo>
                    <a:lnTo>
                      <a:pt x="632" y="0"/>
                    </a:lnTo>
                    <a:lnTo>
                      <a:pt x="649" y="0"/>
                    </a:lnTo>
                    <a:lnTo>
                      <a:pt x="667" y="0"/>
                    </a:lnTo>
                    <a:lnTo>
                      <a:pt x="684" y="0"/>
                    </a:lnTo>
                    <a:lnTo>
                      <a:pt x="699" y="0"/>
                    </a:lnTo>
                    <a:lnTo>
                      <a:pt x="714" y="0"/>
                    </a:lnTo>
                    <a:lnTo>
                      <a:pt x="726" y="0"/>
                    </a:lnTo>
                    <a:lnTo>
                      <a:pt x="739" y="0"/>
                    </a:lnTo>
                    <a:lnTo>
                      <a:pt x="748" y="0"/>
                    </a:lnTo>
                    <a:lnTo>
                      <a:pt x="756" y="0"/>
                    </a:lnTo>
                    <a:lnTo>
                      <a:pt x="762" y="0"/>
                    </a:lnTo>
                    <a:lnTo>
                      <a:pt x="767" y="0"/>
                    </a:lnTo>
                    <a:lnTo>
                      <a:pt x="768" y="0"/>
                    </a:lnTo>
                    <a:lnTo>
                      <a:pt x="777" y="0"/>
                    </a:lnTo>
                    <a:lnTo>
                      <a:pt x="797" y="0"/>
                    </a:lnTo>
                    <a:lnTo>
                      <a:pt x="806" y="0"/>
                    </a:lnTo>
                    <a:lnTo>
                      <a:pt x="794" y="1"/>
                    </a:lnTo>
                    <a:lnTo>
                      <a:pt x="784" y="2"/>
                    </a:lnTo>
                    <a:lnTo>
                      <a:pt x="772" y="4"/>
                    </a:lnTo>
                    <a:lnTo>
                      <a:pt x="762" y="7"/>
                    </a:lnTo>
                    <a:lnTo>
                      <a:pt x="751" y="9"/>
                    </a:lnTo>
                    <a:lnTo>
                      <a:pt x="740" y="12"/>
                    </a:lnTo>
                    <a:lnTo>
                      <a:pt x="730" y="15"/>
                    </a:lnTo>
                    <a:lnTo>
                      <a:pt x="719" y="18"/>
                    </a:lnTo>
                    <a:lnTo>
                      <a:pt x="708" y="20"/>
                    </a:lnTo>
                    <a:lnTo>
                      <a:pt x="698" y="24"/>
                    </a:lnTo>
                    <a:lnTo>
                      <a:pt x="687" y="29"/>
                    </a:lnTo>
                    <a:lnTo>
                      <a:pt x="678" y="32"/>
                    </a:lnTo>
                    <a:lnTo>
                      <a:pt x="668" y="35"/>
                    </a:lnTo>
                    <a:lnTo>
                      <a:pt x="657" y="40"/>
                    </a:lnTo>
                    <a:lnTo>
                      <a:pt x="648" y="45"/>
                    </a:lnTo>
                    <a:lnTo>
                      <a:pt x="638" y="49"/>
                    </a:lnTo>
                    <a:lnTo>
                      <a:pt x="628" y="54"/>
                    </a:lnTo>
                    <a:lnTo>
                      <a:pt x="618" y="58"/>
                    </a:lnTo>
                    <a:lnTo>
                      <a:pt x="609" y="63"/>
                    </a:lnTo>
                    <a:lnTo>
                      <a:pt x="600" y="69"/>
                    </a:lnTo>
                    <a:lnTo>
                      <a:pt x="590" y="75"/>
                    </a:lnTo>
                    <a:lnTo>
                      <a:pt x="581" y="79"/>
                    </a:lnTo>
                    <a:lnTo>
                      <a:pt x="572" y="85"/>
                    </a:lnTo>
                    <a:lnTo>
                      <a:pt x="563" y="92"/>
                    </a:lnTo>
                    <a:lnTo>
                      <a:pt x="555" y="98"/>
                    </a:lnTo>
                    <a:lnTo>
                      <a:pt x="546" y="103"/>
                    </a:lnTo>
                    <a:lnTo>
                      <a:pt x="538" y="110"/>
                    </a:lnTo>
                    <a:lnTo>
                      <a:pt x="528" y="116"/>
                    </a:lnTo>
                    <a:lnTo>
                      <a:pt x="520" y="123"/>
                    </a:lnTo>
                    <a:lnTo>
                      <a:pt x="512" y="130"/>
                    </a:lnTo>
                    <a:lnTo>
                      <a:pt x="504" y="137"/>
                    </a:lnTo>
                    <a:lnTo>
                      <a:pt x="496" y="144"/>
                    </a:lnTo>
                    <a:lnTo>
                      <a:pt x="489" y="152"/>
                    </a:lnTo>
                    <a:lnTo>
                      <a:pt x="481" y="159"/>
                    </a:lnTo>
                    <a:lnTo>
                      <a:pt x="474" y="167"/>
                    </a:lnTo>
                    <a:lnTo>
                      <a:pt x="466" y="174"/>
                    </a:lnTo>
                    <a:lnTo>
                      <a:pt x="459" y="182"/>
                    </a:lnTo>
                    <a:lnTo>
                      <a:pt x="452" y="190"/>
                    </a:lnTo>
                    <a:lnTo>
                      <a:pt x="445" y="198"/>
                    </a:lnTo>
                    <a:lnTo>
                      <a:pt x="438" y="206"/>
                    </a:lnTo>
                    <a:lnTo>
                      <a:pt x="432" y="214"/>
                    </a:lnTo>
                    <a:lnTo>
                      <a:pt x="426" y="222"/>
                    </a:lnTo>
                    <a:lnTo>
                      <a:pt x="419" y="231"/>
                    </a:lnTo>
                    <a:lnTo>
                      <a:pt x="413" y="239"/>
                    </a:lnTo>
                    <a:lnTo>
                      <a:pt x="406" y="249"/>
                    </a:lnTo>
                    <a:lnTo>
                      <a:pt x="400" y="258"/>
                    </a:lnTo>
                    <a:lnTo>
                      <a:pt x="395" y="266"/>
                    </a:lnTo>
                    <a:lnTo>
                      <a:pt x="390" y="275"/>
                    </a:lnTo>
                    <a:lnTo>
                      <a:pt x="384" y="284"/>
                    </a:lnTo>
                    <a:lnTo>
                      <a:pt x="379" y="293"/>
                    </a:lnTo>
                    <a:lnTo>
                      <a:pt x="374" y="303"/>
                    </a:lnTo>
                    <a:lnTo>
                      <a:pt x="369" y="313"/>
                    </a:lnTo>
                    <a:lnTo>
                      <a:pt x="365" y="322"/>
                    </a:lnTo>
                    <a:lnTo>
                      <a:pt x="360" y="331"/>
                    </a:lnTo>
                    <a:lnTo>
                      <a:pt x="356" y="342"/>
                    </a:lnTo>
                    <a:lnTo>
                      <a:pt x="351" y="351"/>
                    </a:lnTo>
                    <a:lnTo>
                      <a:pt x="348" y="361"/>
                    </a:lnTo>
                    <a:lnTo>
                      <a:pt x="344" y="372"/>
                    </a:lnTo>
                    <a:lnTo>
                      <a:pt x="339" y="382"/>
                    </a:lnTo>
                    <a:lnTo>
                      <a:pt x="336" y="391"/>
                    </a:lnTo>
                    <a:lnTo>
                      <a:pt x="334" y="402"/>
                    </a:lnTo>
                    <a:lnTo>
                      <a:pt x="330" y="412"/>
                    </a:lnTo>
                    <a:lnTo>
                      <a:pt x="327" y="422"/>
                    </a:lnTo>
                    <a:lnTo>
                      <a:pt x="324" y="433"/>
                    </a:lnTo>
                    <a:lnTo>
                      <a:pt x="322" y="444"/>
                    </a:lnTo>
                    <a:lnTo>
                      <a:pt x="320" y="455"/>
                    </a:lnTo>
                    <a:lnTo>
                      <a:pt x="318" y="465"/>
                    </a:lnTo>
                    <a:lnTo>
                      <a:pt x="315" y="475"/>
                    </a:lnTo>
                    <a:lnTo>
                      <a:pt x="314" y="487"/>
                    </a:lnTo>
                    <a:lnTo>
                      <a:pt x="312" y="497"/>
                    </a:lnTo>
                    <a:lnTo>
                      <a:pt x="311" y="509"/>
                    </a:lnTo>
                    <a:lnTo>
                      <a:pt x="310" y="519"/>
                    </a:lnTo>
                    <a:lnTo>
                      <a:pt x="308" y="531"/>
                    </a:lnTo>
                    <a:lnTo>
                      <a:pt x="308" y="541"/>
                    </a:lnTo>
                    <a:lnTo>
                      <a:pt x="307" y="553"/>
                    </a:lnTo>
                    <a:lnTo>
                      <a:pt x="307" y="564"/>
                    </a:lnTo>
                    <a:lnTo>
                      <a:pt x="307" y="576"/>
                    </a:lnTo>
                    <a:lnTo>
                      <a:pt x="307" y="576"/>
                    </a:lnTo>
                    <a:lnTo>
                      <a:pt x="307" y="589"/>
                    </a:lnTo>
                    <a:lnTo>
                      <a:pt x="307" y="603"/>
                    </a:lnTo>
                    <a:lnTo>
                      <a:pt x="307" y="618"/>
                    </a:lnTo>
                    <a:lnTo>
                      <a:pt x="307" y="632"/>
                    </a:lnTo>
                    <a:lnTo>
                      <a:pt x="308" y="646"/>
                    </a:lnTo>
                    <a:lnTo>
                      <a:pt x="310" y="659"/>
                    </a:lnTo>
                    <a:lnTo>
                      <a:pt x="311" y="672"/>
                    </a:lnTo>
                    <a:lnTo>
                      <a:pt x="313" y="685"/>
                    </a:lnTo>
                    <a:lnTo>
                      <a:pt x="315" y="697"/>
                    </a:lnTo>
                    <a:lnTo>
                      <a:pt x="318" y="708"/>
                    </a:lnTo>
                    <a:lnTo>
                      <a:pt x="322" y="718"/>
                    </a:lnTo>
                    <a:lnTo>
                      <a:pt x="326" y="729"/>
                    </a:lnTo>
                    <a:lnTo>
                      <a:pt x="328" y="729"/>
                    </a:lnTo>
                    <a:lnTo>
                      <a:pt x="334" y="729"/>
                    </a:lnTo>
                    <a:lnTo>
                      <a:pt x="343" y="729"/>
                    </a:lnTo>
                    <a:lnTo>
                      <a:pt x="356" y="729"/>
                    </a:lnTo>
                    <a:lnTo>
                      <a:pt x="369" y="729"/>
                    </a:lnTo>
                    <a:lnTo>
                      <a:pt x="386" y="729"/>
                    </a:lnTo>
                    <a:lnTo>
                      <a:pt x="404" y="729"/>
                    </a:lnTo>
                    <a:lnTo>
                      <a:pt x="422" y="729"/>
                    </a:lnTo>
                    <a:lnTo>
                      <a:pt x="441" y="729"/>
                    </a:lnTo>
                    <a:lnTo>
                      <a:pt x="460" y="729"/>
                    </a:lnTo>
                    <a:lnTo>
                      <a:pt x="479" y="729"/>
                    </a:lnTo>
                    <a:lnTo>
                      <a:pt x="497" y="729"/>
                    </a:lnTo>
                    <a:lnTo>
                      <a:pt x="513" y="729"/>
                    </a:lnTo>
                    <a:lnTo>
                      <a:pt x="527" y="729"/>
                    </a:lnTo>
                    <a:lnTo>
                      <a:pt x="540" y="729"/>
                    </a:lnTo>
                    <a:lnTo>
                      <a:pt x="549" y="729"/>
                    </a:lnTo>
                    <a:lnTo>
                      <a:pt x="555" y="729"/>
                    </a:lnTo>
                    <a:lnTo>
                      <a:pt x="556" y="729"/>
                    </a:lnTo>
                    <a:lnTo>
                      <a:pt x="566" y="729"/>
                    </a:lnTo>
                    <a:lnTo>
                      <a:pt x="577" y="730"/>
                    </a:lnTo>
                    <a:lnTo>
                      <a:pt x="587" y="732"/>
                    </a:lnTo>
                    <a:lnTo>
                      <a:pt x="597" y="735"/>
                    </a:lnTo>
                    <a:lnTo>
                      <a:pt x="608" y="737"/>
                    </a:lnTo>
                    <a:lnTo>
                      <a:pt x="617" y="741"/>
                    </a:lnTo>
                    <a:lnTo>
                      <a:pt x="627" y="745"/>
                    </a:lnTo>
                    <a:lnTo>
                      <a:pt x="637" y="751"/>
                    </a:lnTo>
                    <a:lnTo>
                      <a:pt x="646" y="755"/>
                    </a:lnTo>
                    <a:lnTo>
                      <a:pt x="655" y="762"/>
                    </a:lnTo>
                    <a:lnTo>
                      <a:pt x="664" y="768"/>
                    </a:lnTo>
                    <a:lnTo>
                      <a:pt x="672" y="776"/>
                    </a:lnTo>
                    <a:lnTo>
                      <a:pt x="680" y="783"/>
                    </a:lnTo>
                    <a:lnTo>
                      <a:pt x="688" y="791"/>
                    </a:lnTo>
                    <a:lnTo>
                      <a:pt x="696" y="799"/>
                    </a:lnTo>
                    <a:lnTo>
                      <a:pt x="703" y="808"/>
                    </a:lnTo>
                    <a:lnTo>
                      <a:pt x="710" y="817"/>
                    </a:lnTo>
                    <a:lnTo>
                      <a:pt x="716" y="827"/>
                    </a:lnTo>
                    <a:lnTo>
                      <a:pt x="722" y="837"/>
                    </a:lnTo>
                    <a:lnTo>
                      <a:pt x="728" y="847"/>
                    </a:lnTo>
                    <a:lnTo>
                      <a:pt x="732" y="858"/>
                    </a:lnTo>
                    <a:lnTo>
                      <a:pt x="737" y="869"/>
                    </a:lnTo>
                    <a:lnTo>
                      <a:pt x="740" y="881"/>
                    </a:lnTo>
                    <a:lnTo>
                      <a:pt x="743" y="892"/>
                    </a:lnTo>
                    <a:lnTo>
                      <a:pt x="745" y="904"/>
                    </a:lnTo>
                    <a:lnTo>
                      <a:pt x="747" y="915"/>
                    </a:lnTo>
                    <a:lnTo>
                      <a:pt x="748" y="928"/>
                    </a:lnTo>
                    <a:lnTo>
                      <a:pt x="748" y="940"/>
                    </a:lnTo>
                    <a:lnTo>
                      <a:pt x="748" y="940"/>
                    </a:lnTo>
                    <a:lnTo>
                      <a:pt x="748" y="952"/>
                    </a:lnTo>
                    <a:lnTo>
                      <a:pt x="747" y="965"/>
                    </a:lnTo>
                    <a:lnTo>
                      <a:pt x="745" y="976"/>
                    </a:lnTo>
                    <a:lnTo>
                      <a:pt x="743" y="988"/>
                    </a:lnTo>
                    <a:lnTo>
                      <a:pt x="739" y="999"/>
                    </a:lnTo>
                    <a:lnTo>
                      <a:pt x="736" y="1011"/>
                    </a:lnTo>
                    <a:lnTo>
                      <a:pt x="731" y="1021"/>
                    </a:lnTo>
                    <a:lnTo>
                      <a:pt x="725" y="1031"/>
                    </a:lnTo>
                    <a:lnTo>
                      <a:pt x="719" y="1041"/>
                    </a:lnTo>
                    <a:lnTo>
                      <a:pt x="714" y="1050"/>
                    </a:lnTo>
                    <a:lnTo>
                      <a:pt x="707" y="1059"/>
                    </a:lnTo>
                    <a:lnTo>
                      <a:pt x="700" y="1067"/>
                    </a:lnTo>
                    <a:lnTo>
                      <a:pt x="693" y="1075"/>
                    </a:lnTo>
                    <a:lnTo>
                      <a:pt x="685" y="1082"/>
                    </a:lnTo>
                    <a:lnTo>
                      <a:pt x="676" y="1089"/>
                    </a:lnTo>
                    <a:lnTo>
                      <a:pt x="668" y="1096"/>
                    </a:lnTo>
                    <a:lnTo>
                      <a:pt x="658" y="1102"/>
                    </a:lnTo>
                    <a:lnTo>
                      <a:pt x="649" y="1108"/>
                    </a:lnTo>
                    <a:lnTo>
                      <a:pt x="639" y="1112"/>
                    </a:lnTo>
                    <a:lnTo>
                      <a:pt x="630" y="1117"/>
                    </a:lnTo>
                    <a:lnTo>
                      <a:pt x="619" y="1120"/>
                    </a:lnTo>
                    <a:lnTo>
                      <a:pt x="609" y="1124"/>
                    </a:lnTo>
                    <a:lnTo>
                      <a:pt x="599" y="1127"/>
                    </a:lnTo>
                    <a:lnTo>
                      <a:pt x="588" y="1128"/>
                    </a:lnTo>
                    <a:lnTo>
                      <a:pt x="578" y="1131"/>
                    </a:lnTo>
                    <a:lnTo>
                      <a:pt x="567" y="1132"/>
                    </a:lnTo>
                    <a:lnTo>
                      <a:pt x="556" y="1132"/>
                    </a:lnTo>
                    <a:lnTo>
                      <a:pt x="556" y="1132"/>
                    </a:lnTo>
                    <a:lnTo>
                      <a:pt x="555" y="1132"/>
                    </a:lnTo>
                    <a:lnTo>
                      <a:pt x="551" y="1132"/>
                    </a:lnTo>
                    <a:lnTo>
                      <a:pt x="546" y="1132"/>
                    </a:lnTo>
                    <a:lnTo>
                      <a:pt x="538" y="1132"/>
                    </a:lnTo>
                    <a:lnTo>
                      <a:pt x="527" y="1132"/>
                    </a:lnTo>
                    <a:lnTo>
                      <a:pt x="516" y="1132"/>
                    </a:lnTo>
                    <a:lnTo>
                      <a:pt x="503" y="1132"/>
                    </a:lnTo>
                    <a:lnTo>
                      <a:pt x="488" y="1132"/>
                    </a:lnTo>
                    <a:lnTo>
                      <a:pt x="472" y="1132"/>
                    </a:lnTo>
                    <a:lnTo>
                      <a:pt x="456" y="1132"/>
                    </a:lnTo>
                    <a:lnTo>
                      <a:pt x="438" y="1132"/>
                    </a:lnTo>
                    <a:lnTo>
                      <a:pt x="420" y="1132"/>
                    </a:lnTo>
                    <a:lnTo>
                      <a:pt x="403" y="1132"/>
                    </a:lnTo>
                    <a:lnTo>
                      <a:pt x="383" y="1132"/>
                    </a:lnTo>
                    <a:lnTo>
                      <a:pt x="365" y="1132"/>
                    </a:lnTo>
                    <a:lnTo>
                      <a:pt x="348" y="1132"/>
                    </a:lnTo>
                    <a:lnTo>
                      <a:pt x="329" y="1132"/>
                    </a:lnTo>
                    <a:lnTo>
                      <a:pt x="312" y="1132"/>
                    </a:lnTo>
                    <a:lnTo>
                      <a:pt x="296" y="1132"/>
                    </a:lnTo>
                    <a:lnTo>
                      <a:pt x="280" y="1132"/>
                    </a:lnTo>
                    <a:lnTo>
                      <a:pt x="265" y="1132"/>
                    </a:lnTo>
                    <a:lnTo>
                      <a:pt x="252" y="1132"/>
                    </a:lnTo>
                    <a:lnTo>
                      <a:pt x="240" y="1132"/>
                    </a:lnTo>
                    <a:lnTo>
                      <a:pt x="230" y="1132"/>
                    </a:lnTo>
                    <a:lnTo>
                      <a:pt x="222" y="1132"/>
                    </a:lnTo>
                    <a:lnTo>
                      <a:pt x="216" y="1132"/>
                    </a:lnTo>
                    <a:lnTo>
                      <a:pt x="213" y="1132"/>
                    </a:lnTo>
                    <a:lnTo>
                      <a:pt x="210" y="1132"/>
                    </a:lnTo>
                    <a:lnTo>
                      <a:pt x="209" y="1132"/>
                    </a:lnTo>
                    <a:lnTo>
                      <a:pt x="202" y="1132"/>
                    </a:lnTo>
                    <a:lnTo>
                      <a:pt x="193" y="1132"/>
                    </a:lnTo>
                    <a:lnTo>
                      <a:pt x="182" y="1132"/>
                    </a:lnTo>
                    <a:lnTo>
                      <a:pt x="167" y="1132"/>
                    </a:lnTo>
                    <a:lnTo>
                      <a:pt x="151" y="1132"/>
                    </a:lnTo>
                    <a:lnTo>
                      <a:pt x="133" y="1132"/>
                    </a:lnTo>
                    <a:lnTo>
                      <a:pt x="115" y="1132"/>
                    </a:lnTo>
                    <a:lnTo>
                      <a:pt x="96" y="1132"/>
                    </a:lnTo>
                    <a:lnTo>
                      <a:pt x="78" y="1132"/>
                    </a:lnTo>
                    <a:lnTo>
                      <a:pt x="61" y="1132"/>
                    </a:lnTo>
                    <a:lnTo>
                      <a:pt x="43" y="1132"/>
                    </a:lnTo>
                    <a:lnTo>
                      <a:pt x="30" y="1132"/>
                    </a:lnTo>
                    <a:lnTo>
                      <a:pt x="17" y="1132"/>
                    </a:lnTo>
                    <a:lnTo>
                      <a:pt x="8" y="1132"/>
                    </a:lnTo>
                    <a:lnTo>
                      <a:pt x="2" y="1132"/>
                    </a:lnTo>
                    <a:lnTo>
                      <a:pt x="0" y="1132"/>
                    </a:lnTo>
                    <a:lnTo>
                      <a:pt x="0" y="1131"/>
                    </a:lnTo>
                    <a:lnTo>
                      <a:pt x="0" y="1130"/>
                    </a:lnTo>
                    <a:lnTo>
                      <a:pt x="0" y="1127"/>
                    </a:lnTo>
                    <a:lnTo>
                      <a:pt x="0" y="1124"/>
                    </a:lnTo>
                    <a:lnTo>
                      <a:pt x="0" y="1119"/>
                    </a:lnTo>
                    <a:lnTo>
                      <a:pt x="0" y="1115"/>
                    </a:lnTo>
                    <a:lnTo>
                      <a:pt x="0" y="1109"/>
                    </a:lnTo>
                    <a:lnTo>
                      <a:pt x="0" y="1102"/>
                    </a:lnTo>
                    <a:lnTo>
                      <a:pt x="0" y="1094"/>
                    </a:lnTo>
                    <a:lnTo>
                      <a:pt x="0" y="1086"/>
                    </a:lnTo>
                    <a:lnTo>
                      <a:pt x="0" y="1077"/>
                    </a:lnTo>
                    <a:lnTo>
                      <a:pt x="0" y="1067"/>
                    </a:lnTo>
                    <a:lnTo>
                      <a:pt x="0" y="1057"/>
                    </a:lnTo>
                    <a:lnTo>
                      <a:pt x="0" y="1046"/>
                    </a:lnTo>
                    <a:lnTo>
                      <a:pt x="0" y="1034"/>
                    </a:lnTo>
                    <a:lnTo>
                      <a:pt x="0" y="1022"/>
                    </a:lnTo>
                    <a:lnTo>
                      <a:pt x="0" y="1010"/>
                    </a:lnTo>
                    <a:lnTo>
                      <a:pt x="0" y="996"/>
                    </a:lnTo>
                    <a:lnTo>
                      <a:pt x="0" y="982"/>
                    </a:lnTo>
                    <a:lnTo>
                      <a:pt x="0" y="968"/>
                    </a:lnTo>
                    <a:lnTo>
                      <a:pt x="0" y="953"/>
                    </a:lnTo>
                    <a:lnTo>
                      <a:pt x="0" y="938"/>
                    </a:lnTo>
                    <a:lnTo>
                      <a:pt x="0" y="923"/>
                    </a:lnTo>
                    <a:lnTo>
                      <a:pt x="0" y="907"/>
                    </a:lnTo>
                    <a:lnTo>
                      <a:pt x="0" y="891"/>
                    </a:lnTo>
                    <a:lnTo>
                      <a:pt x="0" y="875"/>
                    </a:lnTo>
                    <a:lnTo>
                      <a:pt x="0" y="858"/>
                    </a:lnTo>
                    <a:lnTo>
                      <a:pt x="0" y="842"/>
                    </a:lnTo>
                    <a:lnTo>
                      <a:pt x="0" y="824"/>
                    </a:lnTo>
                    <a:lnTo>
                      <a:pt x="0" y="807"/>
                    </a:lnTo>
                    <a:lnTo>
                      <a:pt x="0" y="790"/>
                    </a:lnTo>
                    <a:lnTo>
                      <a:pt x="0" y="771"/>
                    </a:lnTo>
                    <a:lnTo>
                      <a:pt x="0" y="754"/>
                    </a:lnTo>
                    <a:lnTo>
                      <a:pt x="0" y="737"/>
                    </a:lnTo>
                    <a:lnTo>
                      <a:pt x="0" y="720"/>
                    </a:lnTo>
                    <a:lnTo>
                      <a:pt x="0" y="701"/>
                    </a:lnTo>
                    <a:lnTo>
                      <a:pt x="0" y="684"/>
                    </a:lnTo>
                    <a:lnTo>
                      <a:pt x="0" y="667"/>
                    </a:lnTo>
                    <a:lnTo>
                      <a:pt x="0" y="648"/>
                    </a:lnTo>
                    <a:lnTo>
                      <a:pt x="0" y="631"/>
                    </a:lnTo>
                    <a:lnTo>
                      <a:pt x="0" y="614"/>
                    </a:lnTo>
                    <a:lnTo>
                      <a:pt x="0" y="596"/>
                    </a:lnTo>
                    <a:lnTo>
                      <a:pt x="0" y="580"/>
                    </a:lnTo>
                    <a:lnTo>
                      <a:pt x="0" y="563"/>
                    </a:lnTo>
                    <a:lnTo>
                      <a:pt x="0" y="547"/>
                    </a:lnTo>
                    <a:lnTo>
                      <a:pt x="0" y="531"/>
                    </a:lnTo>
                    <a:lnTo>
                      <a:pt x="0" y="515"/>
                    </a:lnTo>
                    <a:lnTo>
                      <a:pt x="0" y="500"/>
                    </a:lnTo>
                    <a:lnTo>
                      <a:pt x="0" y="485"/>
                    </a:lnTo>
                    <a:lnTo>
                      <a:pt x="0" y="470"/>
                    </a:lnTo>
                    <a:lnTo>
                      <a:pt x="0" y="456"/>
                    </a:lnTo>
                    <a:lnTo>
                      <a:pt x="0" y="442"/>
                    </a:lnTo>
                    <a:lnTo>
                      <a:pt x="0" y="428"/>
                    </a:lnTo>
                    <a:lnTo>
                      <a:pt x="0" y="416"/>
                    </a:lnTo>
                    <a:lnTo>
                      <a:pt x="0" y="404"/>
                    </a:lnTo>
                    <a:lnTo>
                      <a:pt x="0" y="392"/>
                    </a:lnTo>
                    <a:lnTo>
                      <a:pt x="0" y="381"/>
                    </a:lnTo>
                    <a:lnTo>
                      <a:pt x="0" y="371"/>
                    </a:lnTo>
                    <a:lnTo>
                      <a:pt x="0" y="361"/>
                    </a:lnTo>
                    <a:lnTo>
                      <a:pt x="0" y="352"/>
                    </a:lnTo>
                    <a:lnTo>
                      <a:pt x="0" y="344"/>
                    </a:lnTo>
                    <a:lnTo>
                      <a:pt x="0" y="336"/>
                    </a:lnTo>
                    <a:lnTo>
                      <a:pt x="0" y="329"/>
                    </a:lnTo>
                    <a:lnTo>
                      <a:pt x="0" y="323"/>
                    </a:lnTo>
                    <a:lnTo>
                      <a:pt x="0" y="319"/>
                    </a:lnTo>
                    <a:lnTo>
                      <a:pt x="0" y="314"/>
                    </a:lnTo>
                    <a:lnTo>
                      <a:pt x="0" y="311"/>
                    </a:lnTo>
                    <a:lnTo>
                      <a:pt x="0" y="308"/>
                    </a:lnTo>
                    <a:lnTo>
                      <a:pt x="0" y="307"/>
                    </a:lnTo>
                    <a:lnTo>
                      <a:pt x="0" y="306"/>
                    </a:lnTo>
                    <a:lnTo>
                      <a:pt x="0" y="295"/>
                    </a:lnTo>
                    <a:lnTo>
                      <a:pt x="1" y="283"/>
                    </a:lnTo>
                    <a:lnTo>
                      <a:pt x="2" y="273"/>
                    </a:lnTo>
                    <a:lnTo>
                      <a:pt x="3" y="261"/>
                    </a:lnTo>
                    <a:lnTo>
                      <a:pt x="4" y="251"/>
                    </a:lnTo>
                    <a:lnTo>
                      <a:pt x="7" y="239"/>
                    </a:lnTo>
                    <a:lnTo>
                      <a:pt x="9" y="229"/>
                    </a:lnTo>
                    <a:lnTo>
                      <a:pt x="12" y="219"/>
                    </a:lnTo>
                    <a:lnTo>
                      <a:pt x="15" y="208"/>
                    </a:lnTo>
                    <a:lnTo>
                      <a:pt x="19" y="198"/>
                    </a:lnTo>
                    <a:lnTo>
                      <a:pt x="23" y="187"/>
                    </a:lnTo>
                    <a:lnTo>
                      <a:pt x="26" y="178"/>
                    </a:lnTo>
                    <a:lnTo>
                      <a:pt x="31" y="169"/>
                    </a:lnTo>
                    <a:lnTo>
                      <a:pt x="37" y="159"/>
                    </a:lnTo>
                    <a:lnTo>
                      <a:pt x="41" y="149"/>
                    </a:lnTo>
                    <a:lnTo>
                      <a:pt x="47" y="141"/>
                    </a:lnTo>
                    <a:lnTo>
                      <a:pt x="53" y="132"/>
                    </a:lnTo>
                    <a:lnTo>
                      <a:pt x="58" y="124"/>
                    </a:lnTo>
                    <a:lnTo>
                      <a:pt x="64" y="115"/>
                    </a:lnTo>
                    <a:lnTo>
                      <a:pt x="71" y="107"/>
                    </a:lnTo>
                    <a:lnTo>
                      <a:pt x="78" y="99"/>
                    </a:lnTo>
                    <a:lnTo>
                      <a:pt x="85" y="92"/>
                    </a:lnTo>
                    <a:lnTo>
                      <a:pt x="92" y="84"/>
                    </a:lnTo>
                    <a:lnTo>
                      <a:pt x="100" y="77"/>
                    </a:lnTo>
                    <a:lnTo>
                      <a:pt x="108" y="70"/>
                    </a:lnTo>
                    <a:lnTo>
                      <a:pt x="116" y="64"/>
                    </a:lnTo>
                    <a:lnTo>
                      <a:pt x="124" y="57"/>
                    </a:lnTo>
                    <a:lnTo>
                      <a:pt x="133" y="52"/>
                    </a:lnTo>
                    <a:lnTo>
                      <a:pt x="141" y="46"/>
                    </a:lnTo>
                    <a:lnTo>
                      <a:pt x="151" y="40"/>
                    </a:lnTo>
                    <a:lnTo>
                      <a:pt x="160" y="35"/>
                    </a:lnTo>
                    <a:lnTo>
                      <a:pt x="169" y="31"/>
                    </a:lnTo>
                    <a:lnTo>
                      <a:pt x="179" y="26"/>
                    </a:lnTo>
                    <a:lnTo>
                      <a:pt x="189" y="22"/>
                    </a:lnTo>
                    <a:lnTo>
                      <a:pt x="199" y="18"/>
                    </a:lnTo>
                    <a:lnTo>
                      <a:pt x="208" y="15"/>
                    </a:lnTo>
                    <a:lnTo>
                      <a:pt x="219" y="11"/>
                    </a:lnTo>
                    <a:lnTo>
                      <a:pt x="230" y="9"/>
                    </a:lnTo>
                    <a:lnTo>
                      <a:pt x="240" y="7"/>
                    </a:lnTo>
                    <a:lnTo>
                      <a:pt x="251" y="4"/>
                    </a:lnTo>
                    <a:lnTo>
                      <a:pt x="262" y="2"/>
                    </a:lnTo>
                    <a:lnTo>
                      <a:pt x="273" y="1"/>
                    </a:lnTo>
                    <a:lnTo>
                      <a:pt x="284" y="0"/>
                    </a:lnTo>
                    <a:lnTo>
                      <a:pt x="296" y="0"/>
                    </a:lnTo>
                    <a:lnTo>
                      <a:pt x="307" y="0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Freeform 1047"/>
              <p:cNvSpPr>
                <a:spLocks noChangeAspect="1"/>
              </p:cNvSpPr>
              <p:nvPr userDrawn="1"/>
            </p:nvSpPr>
            <p:spPr bwMode="black">
              <a:xfrm>
                <a:off x="5488" y="3962"/>
                <a:ext cx="171" cy="241"/>
              </a:xfrm>
              <a:custGeom>
                <a:avLst/>
                <a:gdLst/>
                <a:ahLst/>
                <a:cxnLst>
                  <a:cxn ang="0">
                    <a:pos x="432" y="0"/>
                  </a:cxn>
                  <a:cxn ang="0">
                    <a:pos x="363" y="0"/>
                  </a:cxn>
                  <a:cxn ang="0">
                    <a:pos x="310" y="0"/>
                  </a:cxn>
                  <a:cxn ang="0">
                    <a:pos x="211" y="0"/>
                  </a:cxn>
                  <a:cxn ang="0">
                    <a:pos x="107" y="0"/>
                  </a:cxn>
                  <a:cxn ang="0">
                    <a:pos x="44" y="0"/>
                  </a:cxn>
                  <a:cxn ang="0">
                    <a:pos x="11" y="1"/>
                  </a:cxn>
                  <a:cxn ang="0">
                    <a:pos x="73" y="15"/>
                  </a:cxn>
                  <a:cxn ang="0">
                    <a:pos x="134" y="37"/>
                  </a:cxn>
                  <a:cxn ang="0">
                    <a:pos x="191" y="65"/>
                  </a:cxn>
                  <a:cxn ang="0">
                    <a:pos x="245" y="100"/>
                  </a:cxn>
                  <a:cxn ang="0">
                    <a:pos x="296" y="140"/>
                  </a:cxn>
                  <a:cxn ang="0">
                    <a:pos x="343" y="185"/>
                  </a:cxn>
                  <a:cxn ang="0">
                    <a:pos x="385" y="236"/>
                  </a:cxn>
                  <a:cxn ang="0">
                    <a:pos x="420" y="290"/>
                  </a:cxn>
                  <a:cxn ang="0">
                    <a:pos x="450" y="349"/>
                  </a:cxn>
                  <a:cxn ang="0">
                    <a:pos x="473" y="411"/>
                  </a:cxn>
                  <a:cxn ang="0">
                    <a:pos x="490" y="474"/>
                  </a:cxn>
                  <a:cxn ang="0">
                    <a:pos x="498" y="541"/>
                  </a:cxn>
                  <a:cxn ang="0">
                    <a:pos x="498" y="603"/>
                  </a:cxn>
                  <a:cxn ang="0">
                    <a:pos x="485" y="685"/>
                  </a:cxn>
                  <a:cxn ang="0">
                    <a:pos x="472" y="729"/>
                  </a:cxn>
                  <a:cxn ang="0">
                    <a:pos x="384" y="729"/>
                  </a:cxn>
                  <a:cxn ang="0">
                    <a:pos x="279" y="729"/>
                  </a:cxn>
                  <a:cxn ang="0">
                    <a:pos x="227" y="730"/>
                  </a:cxn>
                  <a:cxn ang="0">
                    <a:pos x="163" y="747"/>
                  </a:cxn>
                  <a:cxn ang="0">
                    <a:pos x="108" y="784"/>
                  </a:cxn>
                  <a:cxn ang="0">
                    <a:pos x="67" y="834"/>
                  </a:cxn>
                  <a:cxn ang="0">
                    <a:pos x="43" y="895"/>
                  </a:cxn>
                  <a:cxn ang="0">
                    <a:pos x="39" y="963"/>
                  </a:cxn>
                  <a:cxn ang="0">
                    <a:pos x="59" y="1026"/>
                  </a:cxn>
                  <a:cxn ang="0">
                    <a:pos x="97" y="1075"/>
                  </a:cxn>
                  <a:cxn ang="0">
                    <a:pos x="150" y="1111"/>
                  </a:cxn>
                  <a:cxn ang="0">
                    <a:pos x="214" y="1130"/>
                  </a:cxn>
                  <a:cxn ang="0">
                    <a:pos x="260" y="1132"/>
                  </a:cxn>
                  <a:cxn ang="0">
                    <a:pos x="334" y="1132"/>
                  </a:cxn>
                  <a:cxn ang="0">
                    <a:pos x="441" y="1132"/>
                  </a:cxn>
                  <a:cxn ang="0">
                    <a:pos x="541" y="1132"/>
                  </a:cxn>
                  <a:cxn ang="0">
                    <a:pos x="593" y="1132"/>
                  </a:cxn>
                  <a:cxn ang="0">
                    <a:pos x="639" y="1132"/>
                  </a:cxn>
                  <a:cxn ang="0">
                    <a:pos x="745" y="1132"/>
                  </a:cxn>
                  <a:cxn ang="0">
                    <a:pos x="806" y="1132"/>
                  </a:cxn>
                  <a:cxn ang="0">
                    <a:pos x="806" y="1115"/>
                  </a:cxn>
                  <a:cxn ang="0">
                    <a:pos x="806" y="1067"/>
                  </a:cxn>
                  <a:cxn ang="0">
                    <a:pos x="806" y="996"/>
                  </a:cxn>
                  <a:cxn ang="0">
                    <a:pos x="806" y="907"/>
                  </a:cxn>
                  <a:cxn ang="0">
                    <a:pos x="806" y="807"/>
                  </a:cxn>
                  <a:cxn ang="0">
                    <a:pos x="806" y="701"/>
                  </a:cxn>
                  <a:cxn ang="0">
                    <a:pos x="806" y="596"/>
                  </a:cxn>
                  <a:cxn ang="0">
                    <a:pos x="806" y="500"/>
                  </a:cxn>
                  <a:cxn ang="0">
                    <a:pos x="806" y="416"/>
                  </a:cxn>
                  <a:cxn ang="0">
                    <a:pos x="806" y="352"/>
                  </a:cxn>
                  <a:cxn ang="0">
                    <a:pos x="806" y="314"/>
                  </a:cxn>
                  <a:cxn ang="0">
                    <a:pos x="805" y="283"/>
                  </a:cxn>
                  <a:cxn ang="0">
                    <a:pos x="794" y="219"/>
                  </a:cxn>
                  <a:cxn ang="0">
                    <a:pos x="769" y="159"/>
                  </a:cxn>
                  <a:cxn ang="0">
                    <a:pos x="735" y="107"/>
                  </a:cxn>
                  <a:cxn ang="0">
                    <a:pos x="690" y="64"/>
                  </a:cxn>
                  <a:cxn ang="0">
                    <a:pos x="637" y="31"/>
                  </a:cxn>
                  <a:cxn ang="0">
                    <a:pos x="576" y="9"/>
                  </a:cxn>
                  <a:cxn ang="0">
                    <a:pos x="510" y="0"/>
                  </a:cxn>
                </a:cxnLst>
                <a:rect l="0" t="0" r="r" b="b"/>
                <a:pathLst>
                  <a:path w="806" h="1132">
                    <a:moveTo>
                      <a:pt x="499" y="0"/>
                    </a:moveTo>
                    <a:lnTo>
                      <a:pt x="495" y="0"/>
                    </a:lnTo>
                    <a:lnTo>
                      <a:pt x="485" y="0"/>
                    </a:lnTo>
                    <a:lnTo>
                      <a:pt x="470" y="0"/>
                    </a:lnTo>
                    <a:lnTo>
                      <a:pt x="452" y="0"/>
                    </a:lnTo>
                    <a:lnTo>
                      <a:pt x="432" y="0"/>
                    </a:lnTo>
                    <a:lnTo>
                      <a:pt x="412" y="0"/>
                    </a:lnTo>
                    <a:lnTo>
                      <a:pt x="394" y="0"/>
                    </a:lnTo>
                    <a:lnTo>
                      <a:pt x="379" y="0"/>
                    </a:lnTo>
                    <a:lnTo>
                      <a:pt x="369" y="0"/>
                    </a:lnTo>
                    <a:lnTo>
                      <a:pt x="364" y="0"/>
                    </a:lnTo>
                    <a:lnTo>
                      <a:pt x="363" y="0"/>
                    </a:lnTo>
                    <a:lnTo>
                      <a:pt x="359" y="0"/>
                    </a:lnTo>
                    <a:lnTo>
                      <a:pt x="354" y="0"/>
                    </a:lnTo>
                    <a:lnTo>
                      <a:pt x="346" y="0"/>
                    </a:lnTo>
                    <a:lnTo>
                      <a:pt x="335" y="0"/>
                    </a:lnTo>
                    <a:lnTo>
                      <a:pt x="324" y="0"/>
                    </a:lnTo>
                    <a:lnTo>
                      <a:pt x="310" y="0"/>
                    </a:lnTo>
                    <a:lnTo>
                      <a:pt x="296" y="0"/>
                    </a:lnTo>
                    <a:lnTo>
                      <a:pt x="280" y="0"/>
                    </a:lnTo>
                    <a:lnTo>
                      <a:pt x="264" y="0"/>
                    </a:lnTo>
                    <a:lnTo>
                      <a:pt x="247" y="0"/>
                    </a:lnTo>
                    <a:lnTo>
                      <a:pt x="228" y="0"/>
                    </a:lnTo>
                    <a:lnTo>
                      <a:pt x="211" y="0"/>
                    </a:lnTo>
                    <a:lnTo>
                      <a:pt x="192" y="0"/>
                    </a:lnTo>
                    <a:lnTo>
                      <a:pt x="174" y="0"/>
                    </a:lnTo>
                    <a:lnTo>
                      <a:pt x="157" y="0"/>
                    </a:lnTo>
                    <a:lnTo>
                      <a:pt x="139" y="0"/>
                    </a:lnTo>
                    <a:lnTo>
                      <a:pt x="123" y="0"/>
                    </a:lnTo>
                    <a:lnTo>
                      <a:pt x="107" y="0"/>
                    </a:lnTo>
                    <a:lnTo>
                      <a:pt x="92" y="0"/>
                    </a:lnTo>
                    <a:lnTo>
                      <a:pt x="80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50" y="0"/>
                    </a:lnTo>
                    <a:lnTo>
                      <a:pt x="44" y="0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11" y="1"/>
                    </a:lnTo>
                    <a:lnTo>
                      <a:pt x="21" y="3"/>
                    </a:lnTo>
                    <a:lnTo>
                      <a:pt x="31" y="4"/>
                    </a:lnTo>
                    <a:lnTo>
                      <a:pt x="42" y="7"/>
                    </a:lnTo>
                    <a:lnTo>
                      <a:pt x="52" y="9"/>
                    </a:lnTo>
                    <a:lnTo>
                      <a:pt x="62" y="12"/>
                    </a:lnTo>
                    <a:lnTo>
                      <a:pt x="73" y="15"/>
                    </a:lnTo>
                    <a:lnTo>
                      <a:pt x="83" y="18"/>
                    </a:lnTo>
                    <a:lnTo>
                      <a:pt x="93" y="22"/>
                    </a:lnTo>
                    <a:lnTo>
                      <a:pt x="104" y="25"/>
                    </a:lnTo>
                    <a:lnTo>
                      <a:pt x="114" y="29"/>
                    </a:lnTo>
                    <a:lnTo>
                      <a:pt x="123" y="32"/>
                    </a:lnTo>
                    <a:lnTo>
                      <a:pt x="134" y="37"/>
                    </a:lnTo>
                    <a:lnTo>
                      <a:pt x="143" y="41"/>
                    </a:lnTo>
                    <a:lnTo>
                      <a:pt x="153" y="46"/>
                    </a:lnTo>
                    <a:lnTo>
                      <a:pt x="163" y="50"/>
                    </a:lnTo>
                    <a:lnTo>
                      <a:pt x="173" y="55"/>
                    </a:lnTo>
                    <a:lnTo>
                      <a:pt x="182" y="60"/>
                    </a:lnTo>
                    <a:lnTo>
                      <a:pt x="191" y="65"/>
                    </a:lnTo>
                    <a:lnTo>
                      <a:pt x="201" y="70"/>
                    </a:lnTo>
                    <a:lnTo>
                      <a:pt x="210" y="76"/>
                    </a:lnTo>
                    <a:lnTo>
                      <a:pt x="219" y="82"/>
                    </a:lnTo>
                    <a:lnTo>
                      <a:pt x="228" y="87"/>
                    </a:lnTo>
                    <a:lnTo>
                      <a:pt x="237" y="93"/>
                    </a:lnTo>
                    <a:lnTo>
                      <a:pt x="245" y="100"/>
                    </a:lnTo>
                    <a:lnTo>
                      <a:pt x="255" y="106"/>
                    </a:lnTo>
                    <a:lnTo>
                      <a:pt x="263" y="113"/>
                    </a:lnTo>
                    <a:lnTo>
                      <a:pt x="272" y="118"/>
                    </a:lnTo>
                    <a:lnTo>
                      <a:pt x="280" y="125"/>
                    </a:lnTo>
                    <a:lnTo>
                      <a:pt x="288" y="132"/>
                    </a:lnTo>
                    <a:lnTo>
                      <a:pt x="296" y="140"/>
                    </a:lnTo>
                    <a:lnTo>
                      <a:pt x="304" y="147"/>
                    </a:lnTo>
                    <a:lnTo>
                      <a:pt x="312" y="154"/>
                    </a:lnTo>
                    <a:lnTo>
                      <a:pt x="320" y="162"/>
                    </a:lnTo>
                    <a:lnTo>
                      <a:pt x="328" y="170"/>
                    </a:lnTo>
                    <a:lnTo>
                      <a:pt x="335" y="177"/>
                    </a:lnTo>
                    <a:lnTo>
                      <a:pt x="343" y="185"/>
                    </a:lnTo>
                    <a:lnTo>
                      <a:pt x="350" y="193"/>
                    </a:lnTo>
                    <a:lnTo>
                      <a:pt x="357" y="201"/>
                    </a:lnTo>
                    <a:lnTo>
                      <a:pt x="364" y="211"/>
                    </a:lnTo>
                    <a:lnTo>
                      <a:pt x="371" y="219"/>
                    </a:lnTo>
                    <a:lnTo>
                      <a:pt x="378" y="227"/>
                    </a:lnTo>
                    <a:lnTo>
                      <a:pt x="385" y="236"/>
                    </a:lnTo>
                    <a:lnTo>
                      <a:pt x="391" y="245"/>
                    </a:lnTo>
                    <a:lnTo>
                      <a:pt x="397" y="253"/>
                    </a:lnTo>
                    <a:lnTo>
                      <a:pt x="403" y="262"/>
                    </a:lnTo>
                    <a:lnTo>
                      <a:pt x="409" y="272"/>
                    </a:lnTo>
                    <a:lnTo>
                      <a:pt x="415" y="281"/>
                    </a:lnTo>
                    <a:lnTo>
                      <a:pt x="420" y="290"/>
                    </a:lnTo>
                    <a:lnTo>
                      <a:pt x="426" y="300"/>
                    </a:lnTo>
                    <a:lnTo>
                      <a:pt x="431" y="310"/>
                    </a:lnTo>
                    <a:lnTo>
                      <a:pt x="437" y="319"/>
                    </a:lnTo>
                    <a:lnTo>
                      <a:pt x="441" y="329"/>
                    </a:lnTo>
                    <a:lnTo>
                      <a:pt x="446" y="338"/>
                    </a:lnTo>
                    <a:lnTo>
                      <a:pt x="450" y="349"/>
                    </a:lnTo>
                    <a:lnTo>
                      <a:pt x="455" y="359"/>
                    </a:lnTo>
                    <a:lnTo>
                      <a:pt x="458" y="369"/>
                    </a:lnTo>
                    <a:lnTo>
                      <a:pt x="463" y="379"/>
                    </a:lnTo>
                    <a:lnTo>
                      <a:pt x="467" y="389"/>
                    </a:lnTo>
                    <a:lnTo>
                      <a:pt x="470" y="399"/>
                    </a:lnTo>
                    <a:lnTo>
                      <a:pt x="473" y="411"/>
                    </a:lnTo>
                    <a:lnTo>
                      <a:pt x="477" y="421"/>
                    </a:lnTo>
                    <a:lnTo>
                      <a:pt x="479" y="432"/>
                    </a:lnTo>
                    <a:lnTo>
                      <a:pt x="483" y="442"/>
                    </a:lnTo>
                    <a:lnTo>
                      <a:pt x="485" y="452"/>
                    </a:lnTo>
                    <a:lnTo>
                      <a:pt x="487" y="464"/>
                    </a:lnTo>
                    <a:lnTo>
                      <a:pt x="490" y="474"/>
                    </a:lnTo>
                    <a:lnTo>
                      <a:pt x="492" y="486"/>
                    </a:lnTo>
                    <a:lnTo>
                      <a:pt x="493" y="496"/>
                    </a:lnTo>
                    <a:lnTo>
                      <a:pt x="495" y="508"/>
                    </a:lnTo>
                    <a:lnTo>
                      <a:pt x="496" y="519"/>
                    </a:lnTo>
                    <a:lnTo>
                      <a:pt x="498" y="530"/>
                    </a:lnTo>
                    <a:lnTo>
                      <a:pt x="498" y="541"/>
                    </a:lnTo>
                    <a:lnTo>
                      <a:pt x="499" y="553"/>
                    </a:lnTo>
                    <a:lnTo>
                      <a:pt x="499" y="564"/>
                    </a:lnTo>
                    <a:lnTo>
                      <a:pt x="499" y="576"/>
                    </a:lnTo>
                    <a:lnTo>
                      <a:pt x="499" y="576"/>
                    </a:lnTo>
                    <a:lnTo>
                      <a:pt x="499" y="589"/>
                    </a:lnTo>
                    <a:lnTo>
                      <a:pt x="498" y="603"/>
                    </a:lnTo>
                    <a:lnTo>
                      <a:pt x="496" y="618"/>
                    </a:lnTo>
                    <a:lnTo>
                      <a:pt x="494" y="632"/>
                    </a:lnTo>
                    <a:lnTo>
                      <a:pt x="492" y="646"/>
                    </a:lnTo>
                    <a:lnTo>
                      <a:pt x="490" y="659"/>
                    </a:lnTo>
                    <a:lnTo>
                      <a:pt x="487" y="672"/>
                    </a:lnTo>
                    <a:lnTo>
                      <a:pt x="485" y="685"/>
                    </a:lnTo>
                    <a:lnTo>
                      <a:pt x="483" y="697"/>
                    </a:lnTo>
                    <a:lnTo>
                      <a:pt x="482" y="708"/>
                    </a:lnTo>
                    <a:lnTo>
                      <a:pt x="480" y="718"/>
                    </a:lnTo>
                    <a:lnTo>
                      <a:pt x="479" y="729"/>
                    </a:lnTo>
                    <a:lnTo>
                      <a:pt x="478" y="729"/>
                    </a:lnTo>
                    <a:lnTo>
                      <a:pt x="472" y="729"/>
                    </a:lnTo>
                    <a:lnTo>
                      <a:pt x="463" y="729"/>
                    </a:lnTo>
                    <a:lnTo>
                      <a:pt x="450" y="729"/>
                    </a:lnTo>
                    <a:lnTo>
                      <a:pt x="437" y="729"/>
                    </a:lnTo>
                    <a:lnTo>
                      <a:pt x="420" y="729"/>
                    </a:lnTo>
                    <a:lnTo>
                      <a:pt x="402" y="729"/>
                    </a:lnTo>
                    <a:lnTo>
                      <a:pt x="384" y="729"/>
                    </a:lnTo>
                    <a:lnTo>
                      <a:pt x="364" y="729"/>
                    </a:lnTo>
                    <a:lnTo>
                      <a:pt x="346" y="729"/>
                    </a:lnTo>
                    <a:lnTo>
                      <a:pt x="327" y="729"/>
                    </a:lnTo>
                    <a:lnTo>
                      <a:pt x="309" y="729"/>
                    </a:lnTo>
                    <a:lnTo>
                      <a:pt x="293" y="729"/>
                    </a:lnTo>
                    <a:lnTo>
                      <a:pt x="279" y="729"/>
                    </a:lnTo>
                    <a:lnTo>
                      <a:pt x="266" y="729"/>
                    </a:lnTo>
                    <a:lnTo>
                      <a:pt x="257" y="729"/>
                    </a:lnTo>
                    <a:lnTo>
                      <a:pt x="251" y="729"/>
                    </a:lnTo>
                    <a:lnTo>
                      <a:pt x="249" y="729"/>
                    </a:lnTo>
                    <a:lnTo>
                      <a:pt x="239" y="729"/>
                    </a:lnTo>
                    <a:lnTo>
                      <a:pt x="227" y="730"/>
                    </a:lnTo>
                    <a:lnTo>
                      <a:pt x="216" y="731"/>
                    </a:lnTo>
                    <a:lnTo>
                      <a:pt x="205" y="733"/>
                    </a:lnTo>
                    <a:lnTo>
                      <a:pt x="194" y="736"/>
                    </a:lnTo>
                    <a:lnTo>
                      <a:pt x="183" y="739"/>
                    </a:lnTo>
                    <a:lnTo>
                      <a:pt x="173" y="744"/>
                    </a:lnTo>
                    <a:lnTo>
                      <a:pt x="163" y="747"/>
                    </a:lnTo>
                    <a:lnTo>
                      <a:pt x="153" y="753"/>
                    </a:lnTo>
                    <a:lnTo>
                      <a:pt x="144" y="758"/>
                    </a:lnTo>
                    <a:lnTo>
                      <a:pt x="135" y="763"/>
                    </a:lnTo>
                    <a:lnTo>
                      <a:pt x="126" y="770"/>
                    </a:lnTo>
                    <a:lnTo>
                      <a:pt x="116" y="776"/>
                    </a:lnTo>
                    <a:lnTo>
                      <a:pt x="108" y="784"/>
                    </a:lnTo>
                    <a:lnTo>
                      <a:pt x="100" y="791"/>
                    </a:lnTo>
                    <a:lnTo>
                      <a:pt x="93" y="799"/>
                    </a:lnTo>
                    <a:lnTo>
                      <a:pt x="87" y="807"/>
                    </a:lnTo>
                    <a:lnTo>
                      <a:pt x="80" y="815"/>
                    </a:lnTo>
                    <a:lnTo>
                      <a:pt x="73" y="824"/>
                    </a:lnTo>
                    <a:lnTo>
                      <a:pt x="67" y="834"/>
                    </a:lnTo>
                    <a:lnTo>
                      <a:pt x="62" y="843"/>
                    </a:lnTo>
                    <a:lnTo>
                      <a:pt x="58" y="853"/>
                    </a:lnTo>
                    <a:lnTo>
                      <a:pt x="53" y="864"/>
                    </a:lnTo>
                    <a:lnTo>
                      <a:pt x="50" y="874"/>
                    </a:lnTo>
                    <a:lnTo>
                      <a:pt x="46" y="884"/>
                    </a:lnTo>
                    <a:lnTo>
                      <a:pt x="43" y="895"/>
                    </a:lnTo>
                    <a:lnTo>
                      <a:pt x="42" y="906"/>
                    </a:lnTo>
                    <a:lnTo>
                      <a:pt x="39" y="917"/>
                    </a:lnTo>
                    <a:lnTo>
                      <a:pt x="38" y="928"/>
                    </a:lnTo>
                    <a:lnTo>
                      <a:pt x="38" y="940"/>
                    </a:lnTo>
                    <a:lnTo>
                      <a:pt x="38" y="951"/>
                    </a:lnTo>
                    <a:lnTo>
                      <a:pt x="39" y="963"/>
                    </a:lnTo>
                    <a:lnTo>
                      <a:pt x="42" y="974"/>
                    </a:lnTo>
                    <a:lnTo>
                      <a:pt x="44" y="986"/>
                    </a:lnTo>
                    <a:lnTo>
                      <a:pt x="46" y="996"/>
                    </a:lnTo>
                    <a:lnTo>
                      <a:pt x="50" y="1006"/>
                    </a:lnTo>
                    <a:lnTo>
                      <a:pt x="54" y="1016"/>
                    </a:lnTo>
                    <a:lnTo>
                      <a:pt x="59" y="1026"/>
                    </a:lnTo>
                    <a:lnTo>
                      <a:pt x="63" y="1035"/>
                    </a:lnTo>
                    <a:lnTo>
                      <a:pt x="69" y="1043"/>
                    </a:lnTo>
                    <a:lnTo>
                      <a:pt x="75" y="1052"/>
                    </a:lnTo>
                    <a:lnTo>
                      <a:pt x="82" y="1061"/>
                    </a:lnTo>
                    <a:lnTo>
                      <a:pt x="89" y="1069"/>
                    </a:lnTo>
                    <a:lnTo>
                      <a:pt x="97" y="1075"/>
                    </a:lnTo>
                    <a:lnTo>
                      <a:pt x="105" y="1082"/>
                    </a:lnTo>
                    <a:lnTo>
                      <a:pt x="113" y="1089"/>
                    </a:lnTo>
                    <a:lnTo>
                      <a:pt x="122" y="1095"/>
                    </a:lnTo>
                    <a:lnTo>
                      <a:pt x="131" y="1101"/>
                    </a:lnTo>
                    <a:lnTo>
                      <a:pt x="141" y="1105"/>
                    </a:lnTo>
                    <a:lnTo>
                      <a:pt x="150" y="1111"/>
                    </a:lnTo>
                    <a:lnTo>
                      <a:pt x="160" y="1115"/>
                    </a:lnTo>
                    <a:lnTo>
                      <a:pt x="171" y="1119"/>
                    </a:lnTo>
                    <a:lnTo>
                      <a:pt x="181" y="1123"/>
                    </a:lnTo>
                    <a:lnTo>
                      <a:pt x="192" y="1125"/>
                    </a:lnTo>
                    <a:lnTo>
                      <a:pt x="203" y="1127"/>
                    </a:lnTo>
                    <a:lnTo>
                      <a:pt x="214" y="1130"/>
                    </a:lnTo>
                    <a:lnTo>
                      <a:pt x="226" y="1131"/>
                    </a:lnTo>
                    <a:lnTo>
                      <a:pt x="237" y="1132"/>
                    </a:lnTo>
                    <a:lnTo>
                      <a:pt x="249" y="1132"/>
                    </a:lnTo>
                    <a:lnTo>
                      <a:pt x="251" y="1132"/>
                    </a:lnTo>
                    <a:lnTo>
                      <a:pt x="255" y="1132"/>
                    </a:lnTo>
                    <a:lnTo>
                      <a:pt x="260" y="1132"/>
                    </a:lnTo>
                    <a:lnTo>
                      <a:pt x="268" y="1132"/>
                    </a:lnTo>
                    <a:lnTo>
                      <a:pt x="279" y="1132"/>
                    </a:lnTo>
                    <a:lnTo>
                      <a:pt x="290" y="1132"/>
                    </a:lnTo>
                    <a:lnTo>
                      <a:pt x="303" y="1132"/>
                    </a:lnTo>
                    <a:lnTo>
                      <a:pt x="318" y="1132"/>
                    </a:lnTo>
                    <a:lnTo>
                      <a:pt x="334" y="1132"/>
                    </a:lnTo>
                    <a:lnTo>
                      <a:pt x="350" y="1132"/>
                    </a:lnTo>
                    <a:lnTo>
                      <a:pt x="368" y="1132"/>
                    </a:lnTo>
                    <a:lnTo>
                      <a:pt x="386" y="1132"/>
                    </a:lnTo>
                    <a:lnTo>
                      <a:pt x="403" y="1132"/>
                    </a:lnTo>
                    <a:lnTo>
                      <a:pt x="422" y="1132"/>
                    </a:lnTo>
                    <a:lnTo>
                      <a:pt x="441" y="1132"/>
                    </a:lnTo>
                    <a:lnTo>
                      <a:pt x="458" y="1132"/>
                    </a:lnTo>
                    <a:lnTo>
                      <a:pt x="477" y="1132"/>
                    </a:lnTo>
                    <a:lnTo>
                      <a:pt x="494" y="1132"/>
                    </a:lnTo>
                    <a:lnTo>
                      <a:pt x="510" y="1132"/>
                    </a:lnTo>
                    <a:lnTo>
                      <a:pt x="526" y="1132"/>
                    </a:lnTo>
                    <a:lnTo>
                      <a:pt x="541" y="1132"/>
                    </a:lnTo>
                    <a:lnTo>
                      <a:pt x="554" y="1132"/>
                    </a:lnTo>
                    <a:lnTo>
                      <a:pt x="566" y="1132"/>
                    </a:lnTo>
                    <a:lnTo>
                      <a:pt x="576" y="1132"/>
                    </a:lnTo>
                    <a:lnTo>
                      <a:pt x="584" y="1132"/>
                    </a:lnTo>
                    <a:lnTo>
                      <a:pt x="590" y="1132"/>
                    </a:lnTo>
                    <a:lnTo>
                      <a:pt x="593" y="1132"/>
                    </a:lnTo>
                    <a:lnTo>
                      <a:pt x="594" y="1132"/>
                    </a:lnTo>
                    <a:lnTo>
                      <a:pt x="597" y="1132"/>
                    </a:lnTo>
                    <a:lnTo>
                      <a:pt x="604" y="1132"/>
                    </a:lnTo>
                    <a:lnTo>
                      <a:pt x="613" y="1132"/>
                    </a:lnTo>
                    <a:lnTo>
                      <a:pt x="624" y="1132"/>
                    </a:lnTo>
                    <a:lnTo>
                      <a:pt x="639" y="1132"/>
                    </a:lnTo>
                    <a:lnTo>
                      <a:pt x="655" y="1132"/>
                    </a:lnTo>
                    <a:lnTo>
                      <a:pt x="673" y="1132"/>
                    </a:lnTo>
                    <a:lnTo>
                      <a:pt x="691" y="1132"/>
                    </a:lnTo>
                    <a:lnTo>
                      <a:pt x="710" y="1132"/>
                    </a:lnTo>
                    <a:lnTo>
                      <a:pt x="728" y="1132"/>
                    </a:lnTo>
                    <a:lnTo>
                      <a:pt x="745" y="1132"/>
                    </a:lnTo>
                    <a:lnTo>
                      <a:pt x="763" y="1132"/>
                    </a:lnTo>
                    <a:lnTo>
                      <a:pt x="776" y="1132"/>
                    </a:lnTo>
                    <a:lnTo>
                      <a:pt x="789" y="1132"/>
                    </a:lnTo>
                    <a:lnTo>
                      <a:pt x="798" y="1132"/>
                    </a:lnTo>
                    <a:lnTo>
                      <a:pt x="804" y="1132"/>
                    </a:lnTo>
                    <a:lnTo>
                      <a:pt x="806" y="1132"/>
                    </a:lnTo>
                    <a:lnTo>
                      <a:pt x="806" y="1131"/>
                    </a:lnTo>
                    <a:lnTo>
                      <a:pt x="806" y="1130"/>
                    </a:lnTo>
                    <a:lnTo>
                      <a:pt x="806" y="1127"/>
                    </a:lnTo>
                    <a:lnTo>
                      <a:pt x="806" y="1124"/>
                    </a:lnTo>
                    <a:lnTo>
                      <a:pt x="806" y="1119"/>
                    </a:lnTo>
                    <a:lnTo>
                      <a:pt x="806" y="1115"/>
                    </a:lnTo>
                    <a:lnTo>
                      <a:pt x="806" y="1109"/>
                    </a:lnTo>
                    <a:lnTo>
                      <a:pt x="806" y="1102"/>
                    </a:lnTo>
                    <a:lnTo>
                      <a:pt x="806" y="1094"/>
                    </a:lnTo>
                    <a:lnTo>
                      <a:pt x="806" y="1086"/>
                    </a:lnTo>
                    <a:lnTo>
                      <a:pt x="806" y="1077"/>
                    </a:lnTo>
                    <a:lnTo>
                      <a:pt x="806" y="1067"/>
                    </a:lnTo>
                    <a:lnTo>
                      <a:pt x="806" y="1057"/>
                    </a:lnTo>
                    <a:lnTo>
                      <a:pt x="806" y="1046"/>
                    </a:lnTo>
                    <a:lnTo>
                      <a:pt x="806" y="1034"/>
                    </a:lnTo>
                    <a:lnTo>
                      <a:pt x="806" y="1022"/>
                    </a:lnTo>
                    <a:lnTo>
                      <a:pt x="806" y="1010"/>
                    </a:lnTo>
                    <a:lnTo>
                      <a:pt x="806" y="996"/>
                    </a:lnTo>
                    <a:lnTo>
                      <a:pt x="806" y="982"/>
                    </a:lnTo>
                    <a:lnTo>
                      <a:pt x="806" y="968"/>
                    </a:lnTo>
                    <a:lnTo>
                      <a:pt x="806" y="953"/>
                    </a:lnTo>
                    <a:lnTo>
                      <a:pt x="806" y="938"/>
                    </a:lnTo>
                    <a:lnTo>
                      <a:pt x="806" y="923"/>
                    </a:lnTo>
                    <a:lnTo>
                      <a:pt x="806" y="907"/>
                    </a:lnTo>
                    <a:lnTo>
                      <a:pt x="806" y="891"/>
                    </a:lnTo>
                    <a:lnTo>
                      <a:pt x="806" y="875"/>
                    </a:lnTo>
                    <a:lnTo>
                      <a:pt x="806" y="858"/>
                    </a:lnTo>
                    <a:lnTo>
                      <a:pt x="806" y="842"/>
                    </a:lnTo>
                    <a:lnTo>
                      <a:pt x="806" y="824"/>
                    </a:lnTo>
                    <a:lnTo>
                      <a:pt x="806" y="807"/>
                    </a:lnTo>
                    <a:lnTo>
                      <a:pt x="806" y="790"/>
                    </a:lnTo>
                    <a:lnTo>
                      <a:pt x="806" y="771"/>
                    </a:lnTo>
                    <a:lnTo>
                      <a:pt x="806" y="754"/>
                    </a:lnTo>
                    <a:lnTo>
                      <a:pt x="806" y="737"/>
                    </a:lnTo>
                    <a:lnTo>
                      <a:pt x="806" y="720"/>
                    </a:lnTo>
                    <a:lnTo>
                      <a:pt x="806" y="701"/>
                    </a:lnTo>
                    <a:lnTo>
                      <a:pt x="806" y="684"/>
                    </a:lnTo>
                    <a:lnTo>
                      <a:pt x="806" y="667"/>
                    </a:lnTo>
                    <a:lnTo>
                      <a:pt x="806" y="648"/>
                    </a:lnTo>
                    <a:lnTo>
                      <a:pt x="806" y="631"/>
                    </a:lnTo>
                    <a:lnTo>
                      <a:pt x="806" y="614"/>
                    </a:lnTo>
                    <a:lnTo>
                      <a:pt x="806" y="596"/>
                    </a:lnTo>
                    <a:lnTo>
                      <a:pt x="806" y="580"/>
                    </a:lnTo>
                    <a:lnTo>
                      <a:pt x="806" y="563"/>
                    </a:lnTo>
                    <a:lnTo>
                      <a:pt x="806" y="547"/>
                    </a:lnTo>
                    <a:lnTo>
                      <a:pt x="806" y="531"/>
                    </a:lnTo>
                    <a:lnTo>
                      <a:pt x="806" y="515"/>
                    </a:lnTo>
                    <a:lnTo>
                      <a:pt x="806" y="500"/>
                    </a:lnTo>
                    <a:lnTo>
                      <a:pt x="806" y="485"/>
                    </a:lnTo>
                    <a:lnTo>
                      <a:pt x="806" y="470"/>
                    </a:lnTo>
                    <a:lnTo>
                      <a:pt x="806" y="456"/>
                    </a:lnTo>
                    <a:lnTo>
                      <a:pt x="806" y="442"/>
                    </a:lnTo>
                    <a:lnTo>
                      <a:pt x="806" y="428"/>
                    </a:lnTo>
                    <a:lnTo>
                      <a:pt x="806" y="416"/>
                    </a:lnTo>
                    <a:lnTo>
                      <a:pt x="806" y="404"/>
                    </a:lnTo>
                    <a:lnTo>
                      <a:pt x="806" y="392"/>
                    </a:lnTo>
                    <a:lnTo>
                      <a:pt x="806" y="381"/>
                    </a:lnTo>
                    <a:lnTo>
                      <a:pt x="806" y="371"/>
                    </a:lnTo>
                    <a:lnTo>
                      <a:pt x="806" y="361"/>
                    </a:lnTo>
                    <a:lnTo>
                      <a:pt x="806" y="352"/>
                    </a:lnTo>
                    <a:lnTo>
                      <a:pt x="806" y="344"/>
                    </a:lnTo>
                    <a:lnTo>
                      <a:pt x="806" y="336"/>
                    </a:lnTo>
                    <a:lnTo>
                      <a:pt x="806" y="329"/>
                    </a:lnTo>
                    <a:lnTo>
                      <a:pt x="806" y="323"/>
                    </a:lnTo>
                    <a:lnTo>
                      <a:pt x="806" y="319"/>
                    </a:lnTo>
                    <a:lnTo>
                      <a:pt x="806" y="314"/>
                    </a:lnTo>
                    <a:lnTo>
                      <a:pt x="806" y="311"/>
                    </a:lnTo>
                    <a:lnTo>
                      <a:pt x="806" y="308"/>
                    </a:lnTo>
                    <a:lnTo>
                      <a:pt x="806" y="307"/>
                    </a:lnTo>
                    <a:lnTo>
                      <a:pt x="806" y="306"/>
                    </a:lnTo>
                    <a:lnTo>
                      <a:pt x="806" y="295"/>
                    </a:lnTo>
                    <a:lnTo>
                      <a:pt x="805" y="283"/>
                    </a:lnTo>
                    <a:lnTo>
                      <a:pt x="804" y="273"/>
                    </a:lnTo>
                    <a:lnTo>
                      <a:pt x="803" y="261"/>
                    </a:lnTo>
                    <a:lnTo>
                      <a:pt x="802" y="251"/>
                    </a:lnTo>
                    <a:lnTo>
                      <a:pt x="799" y="239"/>
                    </a:lnTo>
                    <a:lnTo>
                      <a:pt x="797" y="229"/>
                    </a:lnTo>
                    <a:lnTo>
                      <a:pt x="794" y="219"/>
                    </a:lnTo>
                    <a:lnTo>
                      <a:pt x="790" y="208"/>
                    </a:lnTo>
                    <a:lnTo>
                      <a:pt x="787" y="198"/>
                    </a:lnTo>
                    <a:lnTo>
                      <a:pt x="783" y="187"/>
                    </a:lnTo>
                    <a:lnTo>
                      <a:pt x="780" y="178"/>
                    </a:lnTo>
                    <a:lnTo>
                      <a:pt x="775" y="169"/>
                    </a:lnTo>
                    <a:lnTo>
                      <a:pt x="769" y="159"/>
                    </a:lnTo>
                    <a:lnTo>
                      <a:pt x="765" y="149"/>
                    </a:lnTo>
                    <a:lnTo>
                      <a:pt x="759" y="141"/>
                    </a:lnTo>
                    <a:lnTo>
                      <a:pt x="753" y="132"/>
                    </a:lnTo>
                    <a:lnTo>
                      <a:pt x="748" y="124"/>
                    </a:lnTo>
                    <a:lnTo>
                      <a:pt x="742" y="115"/>
                    </a:lnTo>
                    <a:lnTo>
                      <a:pt x="735" y="107"/>
                    </a:lnTo>
                    <a:lnTo>
                      <a:pt x="728" y="99"/>
                    </a:lnTo>
                    <a:lnTo>
                      <a:pt x="721" y="92"/>
                    </a:lnTo>
                    <a:lnTo>
                      <a:pt x="714" y="84"/>
                    </a:lnTo>
                    <a:lnTo>
                      <a:pt x="706" y="77"/>
                    </a:lnTo>
                    <a:lnTo>
                      <a:pt x="698" y="70"/>
                    </a:lnTo>
                    <a:lnTo>
                      <a:pt x="690" y="64"/>
                    </a:lnTo>
                    <a:lnTo>
                      <a:pt x="682" y="57"/>
                    </a:lnTo>
                    <a:lnTo>
                      <a:pt x="673" y="52"/>
                    </a:lnTo>
                    <a:lnTo>
                      <a:pt x="665" y="46"/>
                    </a:lnTo>
                    <a:lnTo>
                      <a:pt x="655" y="40"/>
                    </a:lnTo>
                    <a:lnTo>
                      <a:pt x="646" y="35"/>
                    </a:lnTo>
                    <a:lnTo>
                      <a:pt x="637" y="31"/>
                    </a:lnTo>
                    <a:lnTo>
                      <a:pt x="627" y="26"/>
                    </a:lnTo>
                    <a:lnTo>
                      <a:pt x="617" y="22"/>
                    </a:lnTo>
                    <a:lnTo>
                      <a:pt x="607" y="18"/>
                    </a:lnTo>
                    <a:lnTo>
                      <a:pt x="597" y="15"/>
                    </a:lnTo>
                    <a:lnTo>
                      <a:pt x="587" y="11"/>
                    </a:lnTo>
                    <a:lnTo>
                      <a:pt x="576" y="9"/>
                    </a:lnTo>
                    <a:lnTo>
                      <a:pt x="566" y="7"/>
                    </a:lnTo>
                    <a:lnTo>
                      <a:pt x="555" y="4"/>
                    </a:lnTo>
                    <a:lnTo>
                      <a:pt x="544" y="2"/>
                    </a:lnTo>
                    <a:lnTo>
                      <a:pt x="533" y="1"/>
                    </a:lnTo>
                    <a:lnTo>
                      <a:pt x="522" y="0"/>
                    </a:lnTo>
                    <a:lnTo>
                      <a:pt x="510" y="0"/>
                    </a:lnTo>
                    <a:lnTo>
                      <a:pt x="499" y="0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Text Box 1048"/>
              <p:cNvSpPr txBox="1">
                <a:spLocks noChangeAspect="1" noChangeArrowheads="1"/>
              </p:cNvSpPr>
              <p:nvPr userDrawn="1"/>
            </p:nvSpPr>
            <p:spPr bwMode="white">
              <a:xfrm>
                <a:off x="5508" y="4127"/>
                <a:ext cx="145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500" dirty="0">
                    <a:solidFill>
                      <a:schemeClr val="tx2"/>
                    </a:solidFill>
                    <a:cs typeface="Times New Roman" pitchFamily="18" charset="0"/>
                  </a:rPr>
                  <a:t>®</a:t>
                </a:r>
                <a:endParaRPr lang="en-US" sz="500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7" name="Picture 1054" descr="logo w name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 r="61925"/>
            <a:stretch>
              <a:fillRect/>
            </a:stretch>
          </p:blipFill>
          <p:spPr bwMode="hidden">
            <a:xfrm>
              <a:off x="7185699" y="5403739"/>
              <a:ext cx="6223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1566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566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8" name="Rectangle 1038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36556" name="Picture 1036" descr="Slide Title Ar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white">
          <a:xfrm>
            <a:off x="0" y="0"/>
            <a:ext cx="9144000" cy="1028700"/>
          </a:xfrm>
          <a:prstGeom prst="rect">
            <a:avLst/>
          </a:prstGeom>
          <a:solidFill>
            <a:srgbClr val="BAB600"/>
          </a:solidFill>
        </p:spPr>
      </p:pic>
      <p:sp>
        <p:nvSpPr>
          <p:cNvPr id="236547" name="Text Box 1027"/>
          <p:cNvSpPr txBox="1">
            <a:spLocks noChangeArrowheads="1"/>
          </p:cNvSpPr>
          <p:nvPr/>
        </p:nvSpPr>
        <p:spPr bwMode="auto">
          <a:xfrm>
            <a:off x="0" y="6592888"/>
            <a:ext cx="914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 smtClean="0">
                <a:cs typeface="Times New Roman" pitchFamily="18" charset="0"/>
              </a:rPr>
              <a:t>©</a:t>
            </a:r>
            <a:r>
              <a:rPr lang="en-US" sz="800" dirty="0" smtClean="0"/>
              <a:t> 2012 Learning Tree International, Inc. </a:t>
            </a:r>
            <a:r>
              <a:rPr lang="en-US" sz="800" dirty="0"/>
              <a:t>All rights reserved. Not to be reproduced without prior written consent.</a:t>
            </a:r>
          </a:p>
        </p:txBody>
      </p:sp>
      <p:sp>
        <p:nvSpPr>
          <p:cNvPr id="236549" name="Rectangle 1029"/>
          <p:cNvSpPr>
            <a:spLocks noGrp="1" noChangeArrowheads="1"/>
          </p:cNvSpPr>
          <p:nvPr>
            <p:ph type="title"/>
          </p:nvPr>
        </p:nvSpPr>
        <p:spPr bwMode="invGray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36550" name="Text Box 1030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smtClean="0">
                <a:solidFill>
                  <a:srgbClr val="B90117"/>
                </a:solidFill>
              </a:rPr>
              <a:t>1905-1-</a:t>
            </a:r>
            <a:fld id="{0C2C31E7-CC42-4962-9C37-742D1EE80D44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36552" name="Design_baseline"/>
          <p:cNvSpPr>
            <a:spLocks noChangeShapeType="1"/>
          </p:cNvSpPr>
          <p:nvPr/>
        </p:nvSpPr>
        <p:spPr bwMode="auto">
          <a:xfrm>
            <a:off x="292100" y="6529388"/>
            <a:ext cx="80168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6553" name="Line 1033"/>
          <p:cNvSpPr>
            <a:spLocks noChangeShapeType="1"/>
          </p:cNvSpPr>
          <p:nvPr/>
        </p:nvSpPr>
        <p:spPr bwMode="auto">
          <a:xfrm>
            <a:off x="0" y="1058863"/>
            <a:ext cx="914400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655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36573" name="Group 1053"/>
          <p:cNvGrpSpPr>
            <a:grpSpLocks/>
          </p:cNvGrpSpPr>
          <p:nvPr/>
        </p:nvGrpSpPr>
        <p:grpSpPr bwMode="auto">
          <a:xfrm>
            <a:off x="8380413" y="6289675"/>
            <a:ext cx="603250" cy="457200"/>
            <a:chOff x="5279" y="3962"/>
            <a:chExt cx="380" cy="288"/>
          </a:xfrm>
        </p:grpSpPr>
        <p:sp>
          <p:nvSpPr>
            <p:cNvPr id="236561" name="Freeform 1041"/>
            <p:cNvSpPr>
              <a:spLocks noChangeAspect="1"/>
            </p:cNvSpPr>
            <p:nvPr userDrawn="1"/>
          </p:nvSpPr>
          <p:spPr bwMode="black">
            <a:xfrm>
              <a:off x="5282" y="3969"/>
              <a:ext cx="375" cy="281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2" name="Freeform 1042"/>
            <p:cNvSpPr>
              <a:spLocks noChangeAspect="1"/>
            </p:cNvSpPr>
            <p:nvPr userDrawn="1"/>
          </p:nvSpPr>
          <p:spPr bwMode="white">
            <a:xfrm>
              <a:off x="5575" y="4084"/>
              <a:ext cx="8" cy="49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3" name="Freeform 1043"/>
            <p:cNvSpPr>
              <a:spLocks noChangeAspect="1"/>
            </p:cNvSpPr>
            <p:nvPr userDrawn="1"/>
          </p:nvSpPr>
          <p:spPr bwMode="white">
            <a:xfrm>
              <a:off x="5464" y="3970"/>
              <a:ext cx="119" cy="114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4" name="Freeform 1044"/>
            <p:cNvSpPr>
              <a:spLocks noChangeAspect="1"/>
            </p:cNvSpPr>
            <p:nvPr userDrawn="1"/>
          </p:nvSpPr>
          <p:spPr bwMode="white">
            <a:xfrm>
              <a:off x="5351" y="3970"/>
              <a:ext cx="118" cy="114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5" name="Freeform 1045"/>
            <p:cNvSpPr>
              <a:spLocks noChangeAspect="1"/>
            </p:cNvSpPr>
            <p:nvPr userDrawn="1"/>
          </p:nvSpPr>
          <p:spPr bwMode="white">
            <a:xfrm>
              <a:off x="5351" y="4084"/>
              <a:ext cx="1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6" name="Freeform 1046"/>
            <p:cNvSpPr>
              <a:spLocks noChangeAspect="1"/>
            </p:cNvSpPr>
            <p:nvPr userDrawn="1"/>
          </p:nvSpPr>
          <p:spPr bwMode="black">
            <a:xfrm>
              <a:off x="5279" y="3962"/>
              <a:ext cx="171" cy="241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7" name="Freeform 1047"/>
            <p:cNvSpPr>
              <a:spLocks noChangeAspect="1"/>
            </p:cNvSpPr>
            <p:nvPr userDrawn="1"/>
          </p:nvSpPr>
          <p:spPr bwMode="black">
            <a:xfrm>
              <a:off x="5488" y="3962"/>
              <a:ext cx="171" cy="241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8" name="Text Box 1048"/>
            <p:cNvSpPr txBox="1">
              <a:spLocks noChangeAspect="1" noChangeArrowheads="1"/>
            </p:cNvSpPr>
            <p:nvPr userDrawn="1"/>
          </p:nvSpPr>
          <p:spPr bwMode="white">
            <a:xfrm>
              <a:off x="5508" y="4127"/>
              <a:ext cx="14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5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236574" name="Picture 1054" descr="logo w name"/>
          <p:cNvPicPr>
            <a:picLocks noChangeAspect="1" noChangeArrowheads="1"/>
          </p:cNvPicPr>
          <p:nvPr/>
        </p:nvPicPr>
        <p:blipFill>
          <a:blip r:embed="rId10" cstate="print"/>
          <a:srcRect r="61925"/>
          <a:stretch>
            <a:fillRect/>
          </a:stretch>
        </p:blipFill>
        <p:spPr bwMode="hidden">
          <a:xfrm>
            <a:off x="8374063" y="6289675"/>
            <a:ext cx="622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4pPr>
      <a:lvl5pPr marL="17097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5pPr>
      <a:lvl6pPr marL="21669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6pPr>
      <a:lvl7pPr marL="26241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Objectifs du chapitre </a:t>
            </a:r>
            <a:endParaRPr lang="fr-FR" noProof="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870" y="1312863"/>
            <a:ext cx="8599488" cy="2195473"/>
          </a:xfrm>
        </p:spPr>
        <p:txBody>
          <a:bodyPr/>
          <a:lstStyle/>
          <a:p>
            <a:pPr marL="0" indent="0">
              <a:buNone/>
            </a:pPr>
            <a:r>
              <a:rPr lang="fr-FR" noProof="0" dirty="0" smtClean="0"/>
              <a:t>À la fin de ce chapitre, vous saurez </a:t>
            </a:r>
          </a:p>
          <a:p>
            <a:pPr marL="230188" lvl="1" indent="-230188"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b="1" noProof="0" dirty="0" smtClean="0"/>
              <a:t>Décrire les utilisations et les avantages de Python</a:t>
            </a:r>
            <a:endParaRPr lang="fr-FR" b="1" i="1" noProof="0" dirty="0" smtClean="0">
              <a:latin typeface="Century Schoolbook" pitchFamily="18" charset="0"/>
            </a:endParaRPr>
          </a:p>
          <a:p>
            <a:pPr marL="230188" lvl="1" indent="-230188"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b="1" noProof="0" dirty="0" smtClean="0"/>
              <a:t>Entrer des instructions à la console</a:t>
            </a:r>
          </a:p>
          <a:p>
            <a:pPr marL="230188" lvl="1" indent="-230188"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b="1" noProof="0" dirty="0" smtClean="0"/>
              <a:t>Créer, éditer et exécuter des programmes simples avec Eclipse</a:t>
            </a:r>
          </a:p>
          <a:p>
            <a:pPr marL="230188" lvl="1" indent="-230188"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b="1" noProof="0" dirty="0" smtClean="0"/>
              <a:t>Identifier des sources de documentation</a:t>
            </a:r>
            <a:endParaRPr lang="fr-FR" b="1" i="1" noProof="0" dirty="0">
              <a:latin typeface="Century Schoolbook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Utiliser l’interpréteur</a:t>
            </a:r>
            <a:endParaRPr lang="fr-FR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4314" y="1500686"/>
            <a:ext cx="6623300" cy="4699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ular Callout 1"/>
          <p:cNvSpPr/>
          <p:nvPr/>
        </p:nvSpPr>
        <p:spPr bwMode="blackWhite">
          <a:xfrm>
            <a:off x="805972" y="1330426"/>
            <a:ext cx="868102" cy="340519"/>
          </a:xfrm>
          <a:prstGeom prst="wedgeRoundRectCallout">
            <a:avLst>
              <a:gd name="adj1" fmla="val 90522"/>
              <a:gd name="adj2" fmla="val 5970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Version</a:t>
            </a: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3591661" y="1836462"/>
            <a:ext cx="2012068" cy="340519"/>
          </a:xfrm>
          <a:prstGeom prst="wedgeRoundRectCallout">
            <a:avLst>
              <a:gd name="adj1" fmla="val -124876"/>
              <a:gd name="adj2" fmla="val 1212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L’invite est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5658068" y="2404476"/>
            <a:ext cx="1410182" cy="578882"/>
          </a:xfrm>
          <a:prstGeom prst="wedgeRoundRectCallout">
            <a:avLst>
              <a:gd name="adj1" fmla="val -123234"/>
              <a:gd name="adj2" fmla="val 3011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Instructions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 exécution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673417" y="4059799"/>
            <a:ext cx="1008000" cy="1260000"/>
          </a:xfrm>
          <a:prstGeom prst="wedgeRoundRectCallout">
            <a:avLst>
              <a:gd name="adj1" fmla="val 84426"/>
              <a:gd name="adj2" fmla="val -7792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Indenter les blocs de code avec des espaces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blackWhite">
          <a:xfrm>
            <a:off x="2933617" y="4472477"/>
            <a:ext cx="2925078" cy="340519"/>
          </a:xfrm>
          <a:prstGeom prst="wedgeRoundRectCallout">
            <a:avLst>
              <a:gd name="adj1" fmla="val -65519"/>
              <a:gd name="adj2" fmla="val -18742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Fonction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help()</a:t>
            </a:r>
            <a:r>
              <a:rPr lang="fr-FR" dirty="0" smtClean="0"/>
              <a:t> intégrée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953411" y="387668"/>
            <a:ext cx="701675" cy="317500"/>
            <a:chOff x="3144838" y="3709988"/>
            <a:chExt cx="701675" cy="317500"/>
          </a:xfrm>
        </p:grpSpPr>
        <p:sp>
          <p:nvSpPr>
            <p:cNvPr id="12" name="Text Box 32"/>
            <p:cNvSpPr txBox="1">
              <a:spLocks noChangeArrowheads="1"/>
            </p:cNvSpPr>
            <p:nvPr/>
          </p:nvSpPr>
          <p:spPr bwMode="blackWhite">
            <a:xfrm>
              <a:off x="3144838" y="3709988"/>
              <a:ext cx="701675" cy="3175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</a:pPr>
              <a:endParaRPr lang="en-US" b="1" baseline="0" dirty="0">
                <a:solidFill>
                  <a:schemeClr val="accent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62299" y="3712369"/>
              <a:ext cx="683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2"/>
                  </a:solidFill>
                </a:rPr>
                <a:t>Démo</a:t>
              </a:r>
              <a:endParaRPr lang="en-US" b="1" baseline="0" dirty="0" smtClean="0">
                <a:solidFill>
                  <a:schemeClr val="accent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42837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Écrire des programmes Python</a:t>
            </a:r>
            <a:endParaRPr lang="fr-FR" noProof="0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5016758"/>
          </a:xfrm>
        </p:spPr>
        <p:txBody>
          <a:bodyPr/>
          <a:lstStyle/>
          <a:p>
            <a:r>
              <a:rPr lang="fr-FR" noProof="0" dirty="0" smtClean="0"/>
              <a:t>Utiliser un éditeur de texte</a:t>
            </a:r>
          </a:p>
          <a:p>
            <a:pPr lvl="1"/>
            <a:r>
              <a:rPr lang="fr-FR" noProof="0" dirty="0" smtClean="0"/>
              <a:t>Écrire les fichiers source avec l’extension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.py</a:t>
            </a:r>
            <a:endParaRPr lang="fr-FR" noProof="0" dirty="0" smtClean="0">
              <a:cs typeface="Courier New" pitchFamily="49" charset="0"/>
            </a:endParaRPr>
          </a:p>
          <a:p>
            <a:pPr lvl="1"/>
            <a:r>
              <a:rPr lang="fr-FR" noProof="0" dirty="0" smtClean="0"/>
              <a:t>Certains éditeurs disposent de fonctions comme la coloration syntaxique</a:t>
            </a:r>
          </a:p>
          <a:p>
            <a:r>
              <a:rPr lang="fr-FR" noProof="0" dirty="0" smtClean="0"/>
              <a:t>Utiliser un environnement de développement intégré, ou IDE</a:t>
            </a:r>
            <a:br>
              <a:rPr lang="fr-FR" noProof="0" dirty="0" smtClean="0"/>
            </a:br>
            <a:r>
              <a:rPr lang="fr-FR" noProof="0" dirty="0" smtClean="0"/>
              <a:t>(</a:t>
            </a:r>
            <a:r>
              <a:rPr lang="fr-FR" u="sng" dirty="0" smtClean="0"/>
              <a:t>I</a:t>
            </a:r>
            <a:r>
              <a:rPr lang="fr-FR" dirty="0" smtClean="0"/>
              <a:t>ntegrated </a:t>
            </a:r>
            <a:r>
              <a:rPr lang="fr-FR" u="sng" dirty="0" smtClean="0"/>
              <a:t>D</a:t>
            </a:r>
            <a:r>
              <a:rPr lang="fr-FR" dirty="0" smtClean="0"/>
              <a:t>evelopment </a:t>
            </a:r>
            <a:r>
              <a:rPr lang="fr-FR" u="sng" dirty="0" smtClean="0"/>
              <a:t>E</a:t>
            </a:r>
            <a:r>
              <a:rPr lang="fr-FR" dirty="0" smtClean="0"/>
              <a:t>nvironment)</a:t>
            </a:r>
            <a:endParaRPr lang="fr-FR" noProof="0" dirty="0" smtClean="0"/>
          </a:p>
          <a:p>
            <a:pPr lvl="1"/>
            <a:r>
              <a:rPr lang="fr-FR" noProof="0" dirty="0" smtClean="0"/>
              <a:t>Accède à un éditeur et un interpréteur</a:t>
            </a:r>
          </a:p>
          <a:p>
            <a:pPr lvl="1"/>
            <a:r>
              <a:rPr lang="fr-FR" noProof="0" dirty="0" smtClean="0"/>
              <a:t>Comprend généralement : débogueur, contrôle des versions, gestion de projet et autres outils</a:t>
            </a:r>
          </a:p>
          <a:p>
            <a:r>
              <a:rPr lang="fr-FR" noProof="0" dirty="0" smtClean="0"/>
              <a:t>Les  développeurs Python ont le choix des IDE</a:t>
            </a:r>
          </a:p>
          <a:p>
            <a:pPr lvl="1"/>
            <a:r>
              <a:rPr lang="fr-FR" noProof="0" dirty="0" smtClean="0"/>
              <a:t>Komodo – graphique, portable, commercial</a:t>
            </a:r>
          </a:p>
          <a:p>
            <a:pPr lvl="1"/>
            <a:r>
              <a:rPr lang="fr-FR" noProof="0" dirty="0" smtClean="0"/>
              <a:t>IDLE – graphique, portable, libre</a:t>
            </a:r>
          </a:p>
          <a:p>
            <a:pPr lvl="1"/>
            <a:r>
              <a:rPr lang="fr-FR" noProof="0" dirty="0" smtClean="0"/>
              <a:t>Eclipse </a:t>
            </a:r>
            <a:r>
              <a:rPr lang="fr-FR" dirty="0" smtClean="0"/>
              <a:t>– graphique, portable, libre</a:t>
            </a:r>
            <a:endParaRPr lang="fr-FR" noProof="0" dirty="0" smtClean="0"/>
          </a:p>
          <a:p>
            <a:pPr lvl="2"/>
            <a:r>
              <a:rPr lang="fr-FR" noProof="0" dirty="0" smtClean="0"/>
              <a:t>L’installation par défaut nécessite d’ajouter les </a:t>
            </a:r>
            <a:r>
              <a:rPr lang="fr-FR" dirty="0" smtClean="0"/>
              <a:t>modules PyDev </a:t>
            </a:r>
            <a:endParaRPr lang="fr-FR" noProof="0" dirty="0" smtClean="0"/>
          </a:p>
          <a:p>
            <a:r>
              <a:rPr lang="fr-FR" noProof="0" dirty="0" smtClean="0"/>
              <a:t>Dans cette formation, nous utiliserons Eclipse</a:t>
            </a:r>
          </a:p>
          <a:p>
            <a:pPr lvl="1"/>
            <a:r>
              <a:rPr lang="fr-FR" noProof="0" dirty="0" smtClean="0"/>
              <a:t>Pour lancer Eclipse, cliquez sur son bouton dans la barre des tâches</a:t>
            </a:r>
            <a:endParaRPr lang="fr-FR" noProof="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453" y="5560053"/>
            <a:ext cx="4762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9861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3121" y="1343295"/>
            <a:ext cx="6680649" cy="5003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Utiliser Eclipse</a:t>
            </a:r>
            <a:endParaRPr lang="fr-FR" noProof="0" dirty="0"/>
          </a:p>
        </p:txBody>
      </p:sp>
      <p:sp>
        <p:nvSpPr>
          <p:cNvPr id="2" name="Rounded Rectangular Callout 1"/>
          <p:cNvSpPr/>
          <p:nvPr/>
        </p:nvSpPr>
        <p:spPr bwMode="blackWhite">
          <a:xfrm>
            <a:off x="262113" y="1519579"/>
            <a:ext cx="1221008" cy="1282660"/>
          </a:xfrm>
          <a:prstGeom prst="wedgeRoundRectCallout">
            <a:avLst>
              <a:gd name="adj1" fmla="val 69376"/>
              <a:gd name="adj2" fmla="val -4007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Menus</a:t>
            </a:r>
            <a:r>
              <a:rPr kumimoji="0" lang="fr-F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et boutons pour les fonctions courantes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6243541" y="5253993"/>
            <a:ext cx="1410182" cy="817245"/>
          </a:xfrm>
          <a:prstGeom prst="wedgeRoundRectCallout">
            <a:avLst>
              <a:gd name="adj1" fmla="val -101620"/>
              <a:gd name="adj2" fmla="val -1417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Console pour l’exécution</a:t>
            </a:r>
            <a:r>
              <a:rPr kumimoji="0" lang="fr-F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et la sortie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262113" y="3289898"/>
            <a:ext cx="1453225" cy="798367"/>
          </a:xfrm>
          <a:prstGeom prst="wedgeRoundRectCallout">
            <a:avLst>
              <a:gd name="adj1" fmla="val 50225"/>
              <a:gd name="adj2" fmla="val -12587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Volet projet pour gérer les fichiers </a:t>
            </a:r>
            <a:r>
              <a:rPr kumimoji="0" lang="fr-F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blackWhite">
          <a:xfrm>
            <a:off x="674390" y="4507095"/>
            <a:ext cx="1980000" cy="360000"/>
          </a:xfrm>
          <a:prstGeom prst="wedgeRoundRectCallout">
            <a:avLst>
              <a:gd name="adj1" fmla="val 89866"/>
              <a:gd name="adj2" fmla="val -15665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Coloration syntaxique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953411" y="387668"/>
            <a:ext cx="701675" cy="317500"/>
            <a:chOff x="3144838" y="3709988"/>
            <a:chExt cx="701675" cy="317500"/>
          </a:xfrm>
        </p:grpSpPr>
        <p:sp>
          <p:nvSpPr>
            <p:cNvPr id="12" name="Text Box 32"/>
            <p:cNvSpPr txBox="1">
              <a:spLocks noChangeArrowheads="1"/>
            </p:cNvSpPr>
            <p:nvPr/>
          </p:nvSpPr>
          <p:spPr bwMode="blackWhite">
            <a:xfrm>
              <a:off x="3144838" y="3709988"/>
              <a:ext cx="701675" cy="3175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</a:pPr>
              <a:endParaRPr lang="en-US" b="1" baseline="0" dirty="0">
                <a:solidFill>
                  <a:schemeClr val="accent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62299" y="3712369"/>
              <a:ext cx="683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baseline="0" dirty="0" err="1" smtClean="0">
                  <a:solidFill>
                    <a:schemeClr val="accent2"/>
                  </a:solidFill>
                </a:rPr>
                <a:t>Démo</a:t>
              </a:r>
              <a:endParaRPr lang="en-US" b="1" baseline="0" dirty="0" smtClean="0">
                <a:solidFill>
                  <a:schemeClr val="accent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6736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985" y="2552061"/>
            <a:ext cx="6457950" cy="2381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Utiliser IDLE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974626"/>
          </a:xfrm>
        </p:spPr>
        <p:txBody>
          <a:bodyPr/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Lancez l’application en cliquant sur le bouton</a:t>
            </a:r>
          </a:p>
          <a:p>
            <a:pPr lvl="1">
              <a:buSzPct val="100000"/>
            </a:pPr>
            <a:r>
              <a:rPr lang="fr-FR" noProof="0" dirty="0" smtClean="0"/>
              <a:t>Ouvre un interpréteur en ligne de commande</a:t>
            </a:r>
          </a:p>
          <a:p>
            <a:pPr lvl="2">
              <a:buSzPct val="100000"/>
            </a:pPr>
            <a:r>
              <a:rPr lang="fr-FR" noProof="0" dirty="0" smtClean="0"/>
              <a:t>Ainsi qu’un éditeur et une aide</a:t>
            </a:r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7928348" y="296995"/>
            <a:ext cx="594360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  <a:effectLst>
            <a:outerShdw dist="38100" dir="2700000" algn="tl" rotWithShape="0">
              <a:schemeClr val="accent4"/>
            </a:outerShdw>
          </a:effectLst>
        </p:spPr>
        <p:txBody>
          <a:bodyPr wrap="none" rtlCol="0">
            <a:noAutofit/>
          </a:bodyPr>
          <a:lstStyle/>
          <a:p>
            <a:pPr algn="ctr"/>
            <a:r>
              <a:rPr lang="en-US" b="1" baseline="0" dirty="0" smtClean="0">
                <a:solidFill>
                  <a:schemeClr val="accent6"/>
                </a:solidFill>
              </a:rPr>
              <a:t>À </a:t>
            </a:r>
            <a:br>
              <a:rPr lang="en-US" b="1" baseline="0" dirty="0" smtClean="0">
                <a:solidFill>
                  <a:schemeClr val="accent6"/>
                </a:solidFill>
              </a:rPr>
            </a:br>
            <a:r>
              <a:rPr lang="en-US" b="1" baseline="0" dirty="0" err="1" smtClean="0">
                <a:solidFill>
                  <a:schemeClr val="accent6"/>
                </a:solidFill>
              </a:rPr>
              <a:t>vous</a:t>
            </a:r>
            <a:endParaRPr lang="en-US" b="1" baseline="0" dirty="0">
              <a:solidFill>
                <a:schemeClr val="accent6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2258578" y="4717777"/>
            <a:ext cx="1410182" cy="578882"/>
          </a:xfrm>
          <a:prstGeom prst="wedgeRoundRectCallout">
            <a:avLst>
              <a:gd name="adj1" fmla="val -95042"/>
              <a:gd name="adj2" fmla="val -6453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Invite de commande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9847" y="1229891"/>
            <a:ext cx="371475" cy="39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ular Callout 11"/>
          <p:cNvSpPr/>
          <p:nvPr/>
        </p:nvSpPr>
        <p:spPr bwMode="blackWhite">
          <a:xfrm>
            <a:off x="4276421" y="4251854"/>
            <a:ext cx="1410182" cy="578882"/>
          </a:xfrm>
          <a:prstGeom prst="wedgeRoundRectCallout">
            <a:avLst>
              <a:gd name="adj1" fmla="val -95042"/>
              <a:gd name="adj2" fmla="val -6453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Coloration syntaxique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blackWhite">
          <a:xfrm>
            <a:off x="4514960" y="3012775"/>
            <a:ext cx="1410182" cy="340519"/>
          </a:xfrm>
          <a:prstGeom prst="wedgeRoundRectCallout">
            <a:avLst>
              <a:gd name="adj1" fmla="val -95042"/>
              <a:gd name="adj2" fmla="val -6453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Aide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05140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Utiliser IDLE</a:t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934410"/>
          </a:xfrm>
        </p:spPr>
        <p:txBody>
          <a:bodyPr/>
          <a:lstStyle/>
          <a:p>
            <a:pPr marL="342900" indent="-342900">
              <a:buSzPct val="100000"/>
              <a:buFont typeface="+mj-lt"/>
              <a:buAutoNum type="arabicPeriod" startAt="2"/>
            </a:pPr>
            <a:r>
              <a:rPr lang="fr-FR" noProof="0" dirty="0" smtClean="0"/>
              <a:t>Entrez les instructions suivantes :</a:t>
            </a:r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marL="0" indent="0">
              <a:buNone/>
            </a:pPr>
            <a:endParaRPr lang="fr-FR" noProof="0" dirty="0" smtClean="0"/>
          </a:p>
          <a:p>
            <a:pPr marL="342900" indent="-342900">
              <a:buSzPct val="100000"/>
              <a:buFont typeface="+mj-lt"/>
              <a:buAutoNum type="arabicPeriod" startAt="3"/>
            </a:pPr>
            <a:r>
              <a:rPr lang="fr-FR" noProof="0" dirty="0" smtClean="0"/>
              <a:t>Appuyez sur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&lt;Alt&gt;&lt;P&gt;</a:t>
            </a:r>
            <a:r>
              <a:rPr lang="fr-FR" noProof="0" dirty="0" smtClean="0"/>
              <a:t> pour accéder au précédent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noProof="0" dirty="0" smtClean="0"/>
              <a:t>, puis sur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&lt;Flèche gauche&gt;</a:t>
            </a:r>
            <a:r>
              <a:rPr lang="fr-FR" noProof="0" dirty="0" smtClean="0"/>
              <a:t> pour déplacer le curseur à la fin ; ajoutez le mot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World</a:t>
            </a:r>
            <a:endParaRPr lang="fr-FR" noProof="0" dirty="0" smtClean="0">
              <a:latin typeface="Arial" pitchFamily="34" charset="0"/>
              <a:cs typeface="Arial" pitchFamily="34" charset="0"/>
            </a:endParaRPr>
          </a:p>
          <a:p>
            <a:endParaRPr lang="fr-FR" noProof="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fr-FR" noProof="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SzPct val="100000"/>
              <a:buFont typeface="+mj-lt"/>
              <a:buAutoNum type="arabicPeriod" startAt="4"/>
            </a:pPr>
            <a:r>
              <a:rPr lang="fr-FR" dirty="0" smtClean="0"/>
              <a:t>Appuyez sur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&lt;Alt&gt;&lt;P&gt;</a:t>
            </a:r>
            <a:r>
              <a:rPr lang="fr-FR" dirty="0" smtClean="0"/>
              <a:t> pour accéder au précédent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dirty="0" smtClean="0"/>
              <a:t>, puis sur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&lt;Flèche gauche&gt;</a:t>
            </a:r>
            <a:r>
              <a:rPr lang="fr-FR" dirty="0" smtClean="0"/>
              <a:t> pour déplacer le curseur au milieu ; ajoutez le</a:t>
            </a:r>
            <a:br>
              <a:rPr lang="fr-FR" dirty="0" smtClean="0"/>
            </a:br>
            <a:r>
              <a:rPr lang="fr-FR" dirty="0" smtClean="0"/>
              <a:t>mot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Python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7928348" y="296995"/>
            <a:ext cx="594360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  <a:effectLst>
            <a:outerShdw dist="38100" dir="2700000" algn="tl" rotWithShape="0">
              <a:schemeClr val="accent4"/>
            </a:outerShdw>
          </a:effectLst>
        </p:spPr>
        <p:txBody>
          <a:bodyPr wrap="none" rtlCol="0">
            <a:noAutofit/>
          </a:bodyPr>
          <a:lstStyle/>
          <a:p>
            <a:pPr algn="ctr"/>
            <a:r>
              <a:rPr lang="en-US" b="1" baseline="0" dirty="0" smtClean="0">
                <a:solidFill>
                  <a:schemeClr val="accent6"/>
                </a:solidFill>
              </a:rPr>
              <a:t>À</a:t>
            </a:r>
            <a:br>
              <a:rPr lang="en-US" b="1" baseline="0" dirty="0" smtClean="0">
                <a:solidFill>
                  <a:schemeClr val="accent6"/>
                </a:solidFill>
              </a:rPr>
            </a:br>
            <a:r>
              <a:rPr lang="en-US" b="1" baseline="0" dirty="0" err="1" smtClean="0">
                <a:solidFill>
                  <a:schemeClr val="accent6"/>
                </a:solidFill>
              </a:rPr>
              <a:t>vous</a:t>
            </a:r>
            <a:endParaRPr lang="en-US" b="1" baseline="0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 bwMode="blackWhite">
          <a:xfrm>
            <a:off x="3077603" y="1879376"/>
            <a:ext cx="2988794" cy="64633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'Hello'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Hello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 bwMode="blackWhite">
          <a:xfrm>
            <a:off x="2907181" y="3557679"/>
            <a:ext cx="3482038" cy="64633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'Hello World'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Hello World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blackWhite">
          <a:xfrm>
            <a:off x="2441524" y="5031941"/>
            <a:ext cx="4413352" cy="1200329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'Hello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Python World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Python World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 I am a comment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6710971" y="2479541"/>
            <a:ext cx="2160000" cy="396000"/>
          </a:xfrm>
          <a:prstGeom prst="wedgeRoundRectCallout">
            <a:avLst>
              <a:gd name="adj1" fmla="val -101620"/>
              <a:gd name="adj2" fmla="val -1417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Appuyez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&lt;Entrée&gt;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7310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Utiliser la console de commandes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287492" y="1312863"/>
            <a:ext cx="8599488" cy="3990836"/>
          </a:xfrm>
        </p:spPr>
        <p:txBody>
          <a:bodyPr/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Ouvrez la console de l’interpréteur Python en cliquant sur le bouton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Entrez la même suite d’instructions :</a:t>
            </a:r>
          </a:p>
          <a:p>
            <a:pPr marL="342900" indent="-342900">
              <a:buSzPct val="100000"/>
              <a:buFont typeface="+mj-lt"/>
              <a:buAutoNum type="arabicPeriod"/>
            </a:pPr>
            <a:endParaRPr lang="fr-FR" noProof="0" dirty="0" smtClean="0"/>
          </a:p>
          <a:p>
            <a:pPr marL="342900" indent="-342900">
              <a:buSzPct val="100000"/>
              <a:buFont typeface="+mj-lt"/>
              <a:buAutoNum type="arabicPeriod"/>
            </a:pPr>
            <a:endParaRPr lang="fr-FR" noProof="0" dirty="0" smtClean="0"/>
          </a:p>
          <a:p>
            <a:pPr marL="0" indent="0">
              <a:buSzPct val="100000"/>
              <a:buNone/>
            </a:pPr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marL="0" indent="0">
              <a:buNone/>
            </a:pPr>
            <a:endParaRPr lang="fr-FR" noProof="0" dirty="0" smtClean="0"/>
          </a:p>
          <a:p>
            <a:pPr marL="342900" indent="-342900">
              <a:buSzPct val="100000"/>
              <a:buFont typeface="+mj-lt"/>
              <a:buAutoNum type="arabicPeriod" startAt="3"/>
            </a:pPr>
            <a:r>
              <a:rPr lang="fr-FR" noProof="0" dirty="0" smtClean="0"/>
              <a:t>Utilisez les flèches vers le haut et vers le bas pour récupérer les précédentes commandes</a:t>
            </a:r>
            <a:endParaRPr lang="fr-FR" noProof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7928348" y="296995"/>
            <a:ext cx="594360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  <a:effectLst>
            <a:outerShdw dist="38100" dir="2700000" algn="tl" rotWithShape="0">
              <a:schemeClr val="accent4"/>
            </a:outerShdw>
          </a:effectLst>
        </p:spPr>
        <p:txBody>
          <a:bodyPr wrap="none" rtlCol="0">
            <a:noAutofit/>
          </a:bodyPr>
          <a:lstStyle/>
          <a:p>
            <a:pPr algn="ctr"/>
            <a:r>
              <a:rPr lang="en-US" b="1" baseline="0" dirty="0" smtClean="0">
                <a:solidFill>
                  <a:schemeClr val="accent6"/>
                </a:solidFill>
              </a:rPr>
              <a:t>À</a:t>
            </a:r>
            <a:br>
              <a:rPr lang="en-US" b="1" baseline="0" dirty="0" smtClean="0">
                <a:solidFill>
                  <a:schemeClr val="accent6"/>
                </a:solidFill>
              </a:rPr>
            </a:br>
            <a:r>
              <a:rPr lang="en-US" b="1" baseline="0" dirty="0" err="1" smtClean="0">
                <a:solidFill>
                  <a:schemeClr val="accent6"/>
                </a:solidFill>
              </a:rPr>
              <a:t>vous</a:t>
            </a:r>
            <a:endParaRPr lang="en-US" b="1" baseline="0" dirty="0">
              <a:solidFill>
                <a:schemeClr val="accent6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2387" y="1343069"/>
            <a:ext cx="4191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ular Callout 8"/>
          <p:cNvSpPr/>
          <p:nvPr/>
        </p:nvSpPr>
        <p:spPr bwMode="blackWhite">
          <a:xfrm>
            <a:off x="6405466" y="3079707"/>
            <a:ext cx="1410182" cy="340519"/>
          </a:xfrm>
          <a:prstGeom prst="wedgeRoundRectCallout">
            <a:avLst>
              <a:gd name="adj1" fmla="val -101620"/>
              <a:gd name="adj2" fmla="val -1417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Press &lt;Enter&gt;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817" y="2421653"/>
            <a:ext cx="7624763" cy="199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732093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Utiliser Eclipse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447371"/>
          </a:xfrm>
        </p:spPr>
        <p:txBody>
          <a:bodyPr/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Lancez Eclipse en cliquant sur le bouton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Créez un nouveau fichier  en sélectionnant File | New | File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Entrez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Ex2-1</a:t>
            </a:r>
            <a:r>
              <a:rPr lang="fr-FR" noProof="0" dirty="0" smtClean="0"/>
              <a:t> comme dossier parent 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first.py</a:t>
            </a:r>
            <a:r>
              <a:rPr lang="fr-FR" noProof="0" dirty="0" smtClean="0">
                <a:cs typeface="Courier New" pitchFamily="49" charset="0"/>
              </a:rPr>
              <a:t> comme nom de fichier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Entrez les lignes suivantes dans l’éditeur</a:t>
            </a:r>
          </a:p>
          <a:p>
            <a:endParaRPr lang="fr-FR" noProof="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fr-FR" noProof="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SzPct val="100000"/>
              <a:buFont typeface="+mj-lt"/>
              <a:buAutoNum type="arabicPeriod" startAt="5"/>
            </a:pPr>
            <a:r>
              <a:rPr lang="fr-FR" noProof="0" dirty="0" smtClean="0"/>
              <a:t>Enregistrez le contenu de l’éditeur en sélectionnant File | Save</a:t>
            </a:r>
          </a:p>
          <a:p>
            <a:pPr marL="342900" indent="-342900">
              <a:buSzPct val="100000"/>
              <a:buFont typeface="+mj-lt"/>
              <a:buAutoNum type="arabicPeriod" startAt="5"/>
            </a:pPr>
            <a:r>
              <a:rPr lang="fr-FR" noProof="0" dirty="0" smtClean="0"/>
              <a:t>Exécutez votre programme en sélectionnant Run | Run puis Python Run dans le </a:t>
            </a:r>
            <a:r>
              <a:rPr lang="fr-FR" dirty="0" smtClean="0"/>
              <a:t>menu contextuel </a:t>
            </a:r>
            <a:r>
              <a:rPr lang="fr-FR" noProof="0" dirty="0" smtClean="0"/>
              <a:t>Run As</a:t>
            </a:r>
            <a:endParaRPr lang="fr-FR" noProof="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fr-FR" noProof="0" dirty="0" smtClean="0"/>
              <a:t>Le résultat apparaît dans la console en dessous de l’éditeur</a:t>
            </a:r>
          </a:p>
          <a:p>
            <a:pPr marL="344487" lvl="1" indent="0">
              <a:buNone/>
            </a:pP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7928348" y="296995"/>
            <a:ext cx="594360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  <a:effectLst>
            <a:outerShdw dist="38100" dir="2700000" algn="tl" rotWithShape="0">
              <a:schemeClr val="accent4"/>
            </a:outerShdw>
          </a:effectLst>
        </p:spPr>
        <p:txBody>
          <a:bodyPr wrap="none" rtlCol="0">
            <a:noAutofit/>
          </a:bodyPr>
          <a:lstStyle/>
          <a:p>
            <a:pPr algn="ctr"/>
            <a:r>
              <a:rPr lang="en-US" b="1" baseline="0" dirty="0" smtClean="0">
                <a:solidFill>
                  <a:schemeClr val="accent6"/>
                </a:solidFill>
              </a:rPr>
              <a:t>À</a:t>
            </a:r>
            <a:br>
              <a:rPr lang="en-US" b="1" baseline="0" dirty="0" smtClean="0">
                <a:solidFill>
                  <a:schemeClr val="accent6"/>
                </a:solidFill>
              </a:rPr>
            </a:br>
            <a:r>
              <a:rPr lang="en-US" b="1" baseline="0" dirty="0" err="1" smtClean="0">
                <a:solidFill>
                  <a:schemeClr val="accent6"/>
                </a:solidFill>
              </a:rPr>
              <a:t>vous</a:t>
            </a:r>
            <a:endParaRPr lang="en-US" b="1" baseline="0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 bwMode="blackWhite">
          <a:xfrm>
            <a:off x="3343872" y="3178576"/>
            <a:ext cx="2456257" cy="64633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'Hello'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 am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comment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23463" y="1285919"/>
            <a:ext cx="4762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blackWhite">
          <a:xfrm>
            <a:off x="3943269" y="5628071"/>
            <a:ext cx="1257463" cy="369332"/>
          </a:xfrm>
          <a:prstGeom prst="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Hello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5787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Implémentations de Python</a:t>
            </a:r>
            <a:endParaRPr lang="fr-FR" noProof="0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437112"/>
          </a:xfrm>
        </p:spPr>
        <p:txBody>
          <a:bodyPr/>
          <a:lstStyle/>
          <a:p>
            <a:r>
              <a:rPr lang="fr-FR" noProof="0" dirty="0" smtClean="0"/>
              <a:t>Jython</a:t>
            </a:r>
          </a:p>
          <a:p>
            <a:pPr lvl="1"/>
            <a:r>
              <a:rPr lang="fr-FR" noProof="0" dirty="0" smtClean="0"/>
              <a:t>Convertit Python en Java pour l’exécuter dans une </a:t>
            </a:r>
            <a:r>
              <a:rPr lang="fr-FR" noProof="0" dirty="0" err="1" smtClean="0"/>
              <a:t>JVM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>(</a:t>
            </a:r>
            <a:r>
              <a:rPr lang="fr-FR" u="sng" noProof="0" dirty="0" smtClean="0"/>
              <a:t>J</a:t>
            </a:r>
            <a:r>
              <a:rPr lang="fr-FR" noProof="0" dirty="0" smtClean="0"/>
              <a:t>ava </a:t>
            </a:r>
            <a:r>
              <a:rPr lang="fr-FR" u="sng" noProof="0" dirty="0" smtClean="0"/>
              <a:t>V</a:t>
            </a:r>
            <a:r>
              <a:rPr lang="fr-FR" noProof="0" dirty="0" smtClean="0"/>
              <a:t>irtual </a:t>
            </a:r>
            <a:r>
              <a:rPr lang="fr-FR" u="sng" noProof="0" dirty="0" smtClean="0"/>
              <a:t>M</a:t>
            </a:r>
            <a:r>
              <a:rPr lang="fr-FR" noProof="0" dirty="0" smtClean="0"/>
              <a:t>achine)</a:t>
            </a:r>
          </a:p>
          <a:p>
            <a:pPr lvl="1"/>
            <a:r>
              <a:rPr lang="fr-FR" noProof="0" dirty="0" smtClean="0"/>
              <a:t>Désiré par les développeurs Java</a:t>
            </a:r>
          </a:p>
          <a:p>
            <a:r>
              <a:rPr lang="fr-FR" noProof="0" dirty="0" smtClean="0"/>
              <a:t>IronPython</a:t>
            </a:r>
          </a:p>
          <a:p>
            <a:pPr lvl="1"/>
            <a:r>
              <a:rPr lang="fr-FR" dirty="0" smtClean="0"/>
              <a:t>Intégre Python au .NET framework de Microsoft</a:t>
            </a:r>
            <a:endParaRPr lang="fr-FR" noProof="0" dirty="0" smtClean="0"/>
          </a:p>
          <a:p>
            <a:pPr lvl="1"/>
            <a:r>
              <a:rPr lang="fr-FR" dirty="0" smtClean="0"/>
              <a:t>Désiré par les développeurs C</a:t>
            </a:r>
            <a:r>
              <a:rPr lang="fr-FR" noProof="0" dirty="0" smtClean="0"/>
              <a:t>#</a:t>
            </a:r>
          </a:p>
          <a:p>
            <a:r>
              <a:rPr lang="fr-FR" noProof="0" dirty="0" smtClean="0"/>
              <a:t>CPython</a:t>
            </a:r>
          </a:p>
          <a:p>
            <a:pPr lvl="1"/>
            <a:r>
              <a:rPr lang="fr-FR" dirty="0" smtClean="0"/>
              <a:t>Codé sous forme de binaire en langage C</a:t>
            </a:r>
            <a:endParaRPr lang="fr-FR" noProof="0" dirty="0" smtClean="0">
              <a:solidFill>
                <a:srgbClr val="FF0000"/>
              </a:solidFill>
            </a:endParaRPr>
          </a:p>
          <a:p>
            <a:pPr lvl="1"/>
            <a:r>
              <a:rPr lang="fr-FR" noProof="0" dirty="0" smtClean="0"/>
              <a:t>Utile pour les versions préinstallées</a:t>
            </a:r>
          </a:p>
          <a:p>
            <a:r>
              <a:rPr lang="fr-FR" noProof="0" dirty="0" smtClean="0"/>
              <a:t>Psyco</a:t>
            </a:r>
          </a:p>
          <a:p>
            <a:pPr lvl="1"/>
            <a:r>
              <a:rPr lang="fr-FR" noProof="0" dirty="0" smtClean="0"/>
              <a:t>Compilateur à la volée</a:t>
            </a:r>
          </a:p>
          <a:p>
            <a:pPr lvl="1"/>
            <a:r>
              <a:rPr lang="fr-FR" noProof="0" dirty="0" smtClean="0"/>
              <a:t>Crée du code machine s’exécutant rapidement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47028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Vue d'ensemble de Python</a:t>
            </a:r>
            <a:endParaRPr lang="fr-FR" noProof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734374" y="2635337"/>
            <a:ext cx="5559425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defRPr b="1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685800" indent="-34131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—"/>
              <a:defRPr>
                <a:solidFill>
                  <a:srgbClr val="000080"/>
                </a:solidFill>
                <a:latin typeface="+mn-lt"/>
              </a:defRPr>
            </a:lvl2pPr>
            <a:lvl3pPr marL="1017588" indent="-217488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3pPr>
            <a:lvl4pPr marL="1363663" indent="-231775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4pPr>
            <a:lvl5pPr marL="17097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1669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6241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0813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5385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Présentation de Python</a:t>
            </a:r>
            <a:endParaRPr lang="fr-FR" sz="1800" dirty="0" smtClean="0">
              <a:solidFill>
                <a:srgbClr val="FF0000"/>
              </a:solidFill>
            </a:endParaRPr>
          </a:p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Exécution de Python</a:t>
            </a:r>
          </a:p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Ressources documentaires</a:t>
            </a:r>
            <a:endParaRPr lang="fr-FR" sz="1800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771501" y="4421886"/>
            <a:ext cx="228600" cy="311150"/>
            <a:chOff x="208" y="730"/>
            <a:chExt cx="249" cy="292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4145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Documentation interne</a:t>
            </a:r>
            <a:endParaRPr lang="fr-FR" noProof="0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006225"/>
          </a:xfrm>
        </p:spPr>
        <p:txBody>
          <a:bodyPr/>
          <a:lstStyle/>
          <a:p>
            <a:r>
              <a:rPr lang="fr-FR" noProof="0" dirty="0" smtClean="0"/>
              <a:t>Dans le code source, les commentaires suivent le caractère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#</a:t>
            </a:r>
            <a:endParaRPr lang="fr-FR" noProof="0" dirty="0" smtClean="0"/>
          </a:p>
          <a:p>
            <a:pPr lvl="1"/>
            <a:r>
              <a:rPr lang="fr-FR" noProof="0" dirty="0" smtClean="0"/>
              <a:t>Le reste de la ligne est ignoré</a:t>
            </a:r>
          </a:p>
          <a:p>
            <a:pPr lvl="1"/>
            <a:r>
              <a:rPr lang="fr-FR" noProof="0" dirty="0" smtClean="0"/>
              <a:t>Pas de format de bloc</a:t>
            </a:r>
          </a:p>
          <a:p>
            <a:pPr lvl="1"/>
            <a:r>
              <a:rPr lang="fr-FR" noProof="0" dirty="0" smtClean="0"/>
              <a:t>Peut servir aussi pour faciliter le débogage</a:t>
            </a:r>
          </a:p>
          <a:p>
            <a:r>
              <a:rPr lang="fr-FR" noProof="0" dirty="0" smtClean="0"/>
              <a:t>Chaînes de documentation (</a:t>
            </a:r>
            <a:r>
              <a:rPr lang="fr-FR" i="1" noProof="0" dirty="0" smtClean="0"/>
              <a:t>docstrings</a:t>
            </a:r>
            <a:r>
              <a:rPr lang="fr-FR" noProof="0" dirty="0" smtClean="0"/>
              <a:t>)</a:t>
            </a:r>
          </a:p>
          <a:p>
            <a:pPr lvl="1"/>
            <a:r>
              <a:rPr lang="fr-FR" noProof="0" dirty="0" smtClean="0"/>
              <a:t>Décrivent des portions de code plus importantes</a:t>
            </a:r>
          </a:p>
          <a:p>
            <a:pPr lvl="2"/>
            <a:r>
              <a:rPr lang="fr-FR" noProof="0" dirty="0" smtClean="0"/>
              <a:t>Au début des modules, des fonctions, des classes</a:t>
            </a:r>
          </a:p>
          <a:p>
            <a:pPr lvl="1"/>
            <a:r>
              <a:rPr lang="fr-FR" noProof="0" dirty="0" smtClean="0"/>
              <a:t>Placées entre </a:t>
            </a:r>
            <a:r>
              <a:rPr lang="fr-FR" dirty="0" smtClean="0"/>
              <a:t>guillemets triples</a:t>
            </a:r>
            <a:endParaRPr lang="fr-FR" noProof="0" dirty="0" smtClean="0"/>
          </a:p>
          <a:p>
            <a:pPr lvl="1"/>
            <a:r>
              <a:rPr lang="fr-FR" noProof="0" dirty="0" smtClean="0"/>
              <a:t>Disponibles en tant qu’attribut 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__doc__</a:t>
            </a: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noProof="0" dirty="0" smtClean="0"/>
              <a:t>d’un objet</a:t>
            </a:r>
          </a:p>
          <a:p>
            <a:r>
              <a:rPr lang="fr-FR" noProof="0" dirty="0" smtClean="0"/>
              <a:t>Fonction intégrée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dir()</a:t>
            </a:r>
            <a:endParaRPr lang="fr-FR" noProof="0" dirty="0" smtClean="0"/>
          </a:p>
          <a:p>
            <a:pPr lvl="1"/>
            <a:r>
              <a:rPr lang="fr-FR" noProof="0" dirty="0" smtClean="0"/>
              <a:t>Affiche les attributs des objets</a:t>
            </a:r>
          </a:p>
          <a:p>
            <a:pPr lvl="1"/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8474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Vue d'ensemble de Python</a:t>
            </a:r>
            <a:endParaRPr lang="fr-FR" noProof="0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4374" y="2635337"/>
            <a:ext cx="5559425" cy="2154436"/>
          </a:xfrm>
        </p:spPr>
        <p:txBody>
          <a:bodyPr/>
          <a:lstStyle/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dirty="0" smtClean="0"/>
              <a:t>Présentation de Python</a:t>
            </a:r>
            <a:endParaRPr lang="fr-FR" noProof="0" dirty="0" smtClean="0">
              <a:solidFill>
                <a:srgbClr val="FF0000"/>
              </a:solidFill>
            </a:endParaRPr>
          </a:p>
          <a:p>
            <a:pPr indent="-3175">
              <a:spcBef>
                <a:spcPts val="4800"/>
              </a:spcBef>
              <a:buNone/>
            </a:pPr>
            <a:r>
              <a:rPr lang="fr-FR" noProof="0" dirty="0" smtClean="0"/>
              <a:t>Exécution de Python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noProof="0" dirty="0" smtClean="0"/>
              <a:t>Ressources documentaires</a:t>
            </a:r>
            <a:endParaRPr lang="fr-FR" noProof="0" dirty="0"/>
          </a:p>
        </p:txBody>
      </p:sp>
      <p:grpSp>
        <p:nvGrpSpPr>
          <p:cNvPr id="248836" name="Group 4"/>
          <p:cNvGrpSpPr>
            <a:grpSpLocks/>
          </p:cNvGrpSpPr>
          <p:nvPr/>
        </p:nvGrpSpPr>
        <p:grpSpPr bwMode="auto">
          <a:xfrm>
            <a:off x="2771501" y="2678921"/>
            <a:ext cx="228600" cy="311150"/>
            <a:chOff x="208" y="730"/>
            <a:chExt cx="249" cy="292"/>
          </a:xfrm>
        </p:grpSpPr>
        <p:sp>
          <p:nvSpPr>
            <p:cNvPr id="24883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883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83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1008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PyDoc</a:t>
            </a:r>
            <a:endParaRPr lang="fr-FR" noProof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251625"/>
          </a:xfrm>
        </p:spPr>
        <p:txBody>
          <a:bodyPr/>
          <a:lstStyle/>
          <a:p>
            <a:r>
              <a:rPr lang="fr-FR" noProof="0" dirty="0" smtClean="0"/>
              <a:t>PyDoc</a:t>
            </a:r>
          </a:p>
          <a:p>
            <a:pPr lvl="1"/>
            <a:r>
              <a:rPr lang="fr-FR" noProof="0" dirty="0" smtClean="0"/>
              <a:t>Accède aux docstrings et les présente avec une interface graphique</a:t>
            </a:r>
            <a:br>
              <a:rPr lang="fr-FR" noProof="0" dirty="0" smtClean="0"/>
            </a:br>
            <a:r>
              <a:rPr lang="fr-FR" noProof="0" dirty="0" smtClean="0"/>
              <a:t>ou HTML</a:t>
            </a:r>
          </a:p>
          <a:p>
            <a:pPr lvl="1"/>
            <a:r>
              <a:rPr lang="fr-FR" noProof="0" dirty="0" smtClean="0"/>
              <a:t>Fournit la fonction console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help()</a:t>
            </a:r>
            <a:endParaRPr lang="fr-FR" noProof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6339" y="2691431"/>
            <a:ext cx="5867400" cy="3441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5750" y="6219825"/>
            <a:ext cx="458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= </a:t>
            </a:r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285750" y="3818450"/>
            <a:ext cx="1247174" cy="817245"/>
          </a:xfrm>
          <a:prstGeom prst="wedgeRoundRectCallout">
            <a:avLst>
              <a:gd name="adj1" fmla="val 73927"/>
              <a:gd name="adj2" fmla="val -5125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Depuis</a:t>
            </a:r>
            <a:r>
              <a:rPr lang="en-US" dirty="0" smtClean="0"/>
              <a:t> le menu Help de IDLE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8135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Documentation externe</a:t>
            </a:r>
            <a:endParaRPr lang="fr-FR" noProof="0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2795637"/>
          </a:xfrm>
        </p:spPr>
        <p:txBody>
          <a:bodyPr/>
          <a:lstStyle/>
          <a:p>
            <a:r>
              <a:rPr lang="fr-FR" noProof="0" dirty="0" smtClean="0"/>
              <a:t>Ensemble de manuels </a:t>
            </a:r>
            <a:r>
              <a:rPr lang="fr-FR" dirty="0" smtClean="0"/>
              <a:t>Python standard </a:t>
            </a:r>
            <a:endParaRPr lang="fr-FR" noProof="0" dirty="0" smtClean="0"/>
          </a:p>
          <a:p>
            <a:pPr lvl="1"/>
            <a:r>
              <a:rPr lang="fr-FR" noProof="0" dirty="0" smtClean="0"/>
              <a:t>Guide de la syntaxe par version</a:t>
            </a:r>
          </a:p>
          <a:p>
            <a:pPr lvl="1"/>
            <a:r>
              <a:rPr lang="fr-FR" noProof="0" dirty="0" smtClean="0"/>
              <a:t>Téléchargeable en plusieurs formats à l’adresse  </a:t>
            </a:r>
            <a:r>
              <a:rPr lang="fr-FR" dirty="0" smtClean="0">
                <a:latin typeface="Courier New" pitchFamily="49" charset="0"/>
                <a:ea typeface="+mn-ea"/>
                <a:cs typeface="Courier New" pitchFamily="49" charset="0"/>
              </a:rPr>
              <a:t>www.python.org/doc</a:t>
            </a:r>
          </a:p>
          <a:p>
            <a:pPr lvl="1"/>
            <a:r>
              <a:rPr lang="fr-FR" noProof="0" dirty="0" smtClean="0"/>
              <a:t>Également fourni avec Python lui-même</a:t>
            </a:r>
          </a:p>
          <a:p>
            <a:pPr lvl="2"/>
            <a:r>
              <a:rPr lang="fr-FR" noProof="0" dirty="0" smtClean="0"/>
              <a:t>Affichable avec la fonctionnalité </a:t>
            </a:r>
            <a:r>
              <a:rPr lang="fr-FR" dirty="0" smtClean="0"/>
              <a:t>Help de  IDLE </a:t>
            </a:r>
            <a:endParaRPr lang="fr-FR" noProof="0" dirty="0" smtClean="0"/>
          </a:p>
          <a:p>
            <a:r>
              <a:rPr lang="fr-FR" noProof="0" dirty="0" smtClean="0"/>
              <a:t>Le site Web de Python :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www.python.org</a:t>
            </a:r>
          </a:p>
          <a:p>
            <a:r>
              <a:rPr lang="fr-FR" noProof="0" dirty="0" smtClean="0"/>
              <a:t>Autres références en ligne, wikis</a:t>
            </a:r>
            <a:r>
              <a:rPr lang="fr-FR" noProof="0" smtClean="0"/>
              <a:t>, </a:t>
            </a:r>
            <a:r>
              <a:rPr lang="fr-FR" noProof="0" smtClean="0"/>
              <a:t>how-to</a:t>
            </a:r>
            <a:endParaRPr lang="fr-FR" noProof="0" dirty="0" smtClean="0"/>
          </a:p>
          <a:p>
            <a:pPr lvl="1"/>
            <a:r>
              <a:rPr lang="fr-FR" noProof="0" dirty="0" smtClean="0"/>
              <a:t>Utilisez votre moteur de recherche favori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316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Résumé du chapitre </a:t>
            </a:r>
            <a:endParaRPr lang="fr-FR" noProof="0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195473"/>
          </a:xfrm>
        </p:spPr>
        <p:txBody>
          <a:bodyPr/>
          <a:lstStyle/>
          <a:p>
            <a:pPr marL="0" indent="0">
              <a:buNone/>
            </a:pPr>
            <a:r>
              <a:rPr lang="fr-FR" noProof="0" dirty="0" smtClean="0"/>
              <a:t>Vous savez maintenant  </a:t>
            </a:r>
          </a:p>
          <a:p>
            <a:pPr marL="230188" lvl="1" indent="-230188"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b="1" dirty="0" smtClean="0"/>
              <a:t>Décrire les utilisations et les avantages de Python</a:t>
            </a:r>
            <a:endParaRPr lang="fr-FR" b="1" i="1" dirty="0" smtClean="0">
              <a:latin typeface="Century Schoolbook" pitchFamily="18" charset="0"/>
            </a:endParaRPr>
          </a:p>
          <a:p>
            <a:pPr marL="230188" lvl="1" indent="-230188"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b="1" dirty="0" smtClean="0"/>
              <a:t>Entrer des instructions à la console</a:t>
            </a:r>
          </a:p>
          <a:p>
            <a:pPr marL="230188" lvl="1" indent="-230188"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b="1" dirty="0" smtClean="0"/>
              <a:t>Créer, éditer et exécuter des programmes simples avec Eclipse</a:t>
            </a:r>
          </a:p>
          <a:p>
            <a:pPr marL="230188" lvl="1" indent="-230188"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b="1" dirty="0" smtClean="0"/>
              <a:t>Identifier des sources de documentation</a:t>
            </a:r>
            <a:endParaRPr lang="fr-FR" b="1" i="1" dirty="0">
              <a:latin typeface="Century Schoolbook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Une définition de Python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837222"/>
          </a:xfrm>
        </p:spPr>
        <p:txBody>
          <a:bodyPr/>
          <a:lstStyle/>
          <a:p>
            <a:r>
              <a:rPr lang="fr-FR" dirty="0" smtClean="0"/>
              <a:t>Langage de programmation orienté objet open-source</a:t>
            </a:r>
          </a:p>
          <a:p>
            <a:pPr lvl="1"/>
            <a:r>
              <a:rPr lang="fr-FR" dirty="0" smtClean="0"/>
              <a:t>Support de l’héritage, de l’encapsulation et du polymorphisme</a:t>
            </a:r>
          </a:p>
          <a:p>
            <a:pPr lvl="1"/>
            <a:r>
              <a:rPr lang="fr-FR" dirty="0" smtClean="0"/>
              <a:t>Liberté d’utiliser Python et ses applications gratuitement</a:t>
            </a:r>
          </a:p>
          <a:p>
            <a:r>
              <a:rPr lang="fr-FR" dirty="0" smtClean="0"/>
              <a:t>Langage généraliste utilisé pour une vaste gamme de types d’applications</a:t>
            </a:r>
          </a:p>
          <a:p>
            <a:pPr lvl="1"/>
            <a:r>
              <a:rPr lang="fr-FR" dirty="0" smtClean="0"/>
              <a:t>Traitement de données textuelles et numériques</a:t>
            </a:r>
          </a:p>
          <a:p>
            <a:pPr lvl="1"/>
            <a:r>
              <a:rPr lang="fr-FR" dirty="0" smtClean="0"/>
              <a:t>Utilitaires de système d’exploitation et réseau avec la bibliothèque standard</a:t>
            </a:r>
          </a:p>
          <a:p>
            <a:pPr lvl="1"/>
            <a:r>
              <a:rPr lang="fr-FR" dirty="0" smtClean="0"/>
              <a:t>Applications Web et interfaces graphiques avec des bibliothèques tierces</a:t>
            </a:r>
          </a:p>
          <a:p>
            <a:r>
              <a:rPr lang="fr-FR" dirty="0" smtClean="0"/>
              <a:t>La </a:t>
            </a:r>
            <a:r>
              <a:rPr lang="fr-FR" u="sng" dirty="0" smtClean="0"/>
              <a:t>P</a:t>
            </a:r>
            <a:r>
              <a:rPr lang="fr-FR" dirty="0" smtClean="0"/>
              <a:t>ython </a:t>
            </a:r>
            <a:r>
              <a:rPr lang="fr-FR" u="sng" dirty="0" smtClean="0"/>
              <a:t>S</a:t>
            </a:r>
            <a:r>
              <a:rPr lang="fr-FR" dirty="0" smtClean="0"/>
              <a:t>oftware </a:t>
            </a:r>
            <a:r>
              <a:rPr lang="fr-FR" u="sng" dirty="0" smtClean="0"/>
              <a:t>F</a:t>
            </a:r>
            <a:r>
              <a:rPr lang="fr-FR" dirty="0" smtClean="0"/>
              <a:t>oundation (PSF) contrôle le copyright et le développement du langage après la version 2.1</a:t>
            </a:r>
          </a:p>
          <a:p>
            <a:pPr lvl="1"/>
            <a:r>
              <a:rPr lang="fr-FR" dirty="0" smtClean="0"/>
              <a:t>Groupe indépendant à but non lucratif</a:t>
            </a:r>
          </a:p>
          <a:p>
            <a:pPr lvl="1"/>
            <a:r>
              <a:rPr lang="fr-FR" dirty="0" smtClean="0"/>
              <a:t>Guido Van Rossum a commencé à créer le langage en 1989</a:t>
            </a:r>
          </a:p>
          <a:p>
            <a:pPr lvl="2"/>
            <a:r>
              <a:rPr lang="fr-FR" dirty="0" smtClean="0"/>
              <a:t>Surnommé le bienveillant dictateur à vie (</a:t>
            </a:r>
            <a:r>
              <a:rPr lang="fr-FR" dirty="0" err="1" smtClean="0"/>
              <a:t>BDFL</a:t>
            </a:r>
            <a:r>
              <a:rPr lang="fr-FR" dirty="0" smtClean="0"/>
              <a:t>, </a:t>
            </a:r>
            <a:r>
              <a:rPr lang="fr-FR" i="1" dirty="0" err="1" smtClean="0"/>
              <a:t>Benevolent</a:t>
            </a:r>
            <a:r>
              <a:rPr lang="fr-FR" i="1" dirty="0" smtClean="0"/>
              <a:t> </a:t>
            </a:r>
            <a:r>
              <a:rPr lang="fr-FR" i="1" dirty="0" err="1" smtClean="0"/>
              <a:t>Dictator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For Life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Dirige le développement du langage et la sélection des nouvelles fonctionnalités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philosophie de Python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677930"/>
          </a:xfrm>
        </p:spPr>
        <p:txBody>
          <a:bodyPr/>
          <a:lstStyle/>
          <a:p>
            <a:r>
              <a:rPr lang="fr-FR" noProof="0" dirty="0" smtClean="0"/>
              <a:t>Solutions simples</a:t>
            </a:r>
          </a:p>
          <a:p>
            <a:pPr lvl="1"/>
            <a:r>
              <a:rPr lang="fr-FR" noProof="0" dirty="0" smtClean="0"/>
              <a:t>Le code doit exprimer clairement une idée ou une tâche</a:t>
            </a:r>
          </a:p>
          <a:p>
            <a:r>
              <a:rPr lang="fr-FR" noProof="0" dirty="0" smtClean="0"/>
              <a:t>Lisibilité</a:t>
            </a:r>
          </a:p>
          <a:p>
            <a:pPr lvl="1"/>
            <a:r>
              <a:rPr lang="fr-FR" noProof="0" dirty="0" smtClean="0"/>
              <a:t>Caractères d’espacement et indentations pour définir les blocs de code</a:t>
            </a:r>
          </a:p>
          <a:p>
            <a:pPr lvl="1"/>
            <a:r>
              <a:rPr lang="fr-FR" noProof="0" dirty="0" smtClean="0"/>
              <a:t>Moins de codage que l’équivalent en .NET, C++ ou Java </a:t>
            </a:r>
          </a:p>
          <a:p>
            <a:pPr lvl="2"/>
            <a:r>
              <a:rPr lang="fr-FR" noProof="0" dirty="0" smtClean="0"/>
              <a:t>Réduit les temps de développement et de maintenance</a:t>
            </a:r>
          </a:p>
          <a:p>
            <a:r>
              <a:rPr lang="fr-FR" noProof="0" dirty="0" smtClean="0"/>
              <a:t>Typage dynamique et polymorphisme</a:t>
            </a:r>
          </a:p>
          <a:p>
            <a:pPr lvl="1"/>
            <a:r>
              <a:rPr lang="fr-FR" noProof="0" dirty="0" smtClean="0"/>
              <a:t>Pas de déclarations de type de données</a:t>
            </a:r>
          </a:p>
          <a:p>
            <a:pPr lvl="1"/>
            <a:r>
              <a:rPr lang="fr-FR" noProof="0" dirty="0" smtClean="0"/>
              <a:t>Surcharge des opérateurs et des méthodes</a:t>
            </a:r>
          </a:p>
          <a:p>
            <a:pPr lvl="2"/>
            <a:r>
              <a:rPr lang="fr-FR" noProof="0" dirty="0" smtClean="0"/>
              <a:t>Les opérations sont évaluées lors de l’exécution selon le type</a:t>
            </a:r>
            <a:br>
              <a:rPr lang="fr-FR" noProof="0" dirty="0" smtClean="0"/>
            </a:br>
            <a:r>
              <a:rPr lang="fr-FR" noProof="0" dirty="0" smtClean="0"/>
              <a:t>de l’expression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0913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Avantages de Python</a:t>
            </a:r>
            <a:endParaRPr lang="fr-FR" noProof="0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954929"/>
          </a:xfrm>
        </p:spPr>
        <p:txBody>
          <a:bodyPr/>
          <a:lstStyle/>
          <a:p>
            <a:r>
              <a:rPr lang="fr-FR" noProof="0" dirty="0" smtClean="0"/>
              <a:t>Portabilité</a:t>
            </a:r>
          </a:p>
          <a:p>
            <a:pPr lvl="1"/>
            <a:r>
              <a:rPr lang="fr-FR" noProof="0" dirty="0" smtClean="0"/>
              <a:t>Portabilité entre les principaux systèmes d’exploitation : Windows, UNIX, Linux, OS X</a:t>
            </a:r>
          </a:p>
          <a:p>
            <a:pPr lvl="2"/>
            <a:r>
              <a:rPr lang="fr-FR" noProof="0" dirty="0" smtClean="0"/>
              <a:t>Les programmes utilisant des fonctionnalités standards doivent</a:t>
            </a:r>
            <a:br>
              <a:rPr lang="fr-FR" noProof="0" dirty="0" smtClean="0"/>
            </a:br>
            <a:r>
              <a:rPr lang="fr-FR" noProof="0" dirty="0" smtClean="0"/>
              <a:t>s’exécuter inchangés</a:t>
            </a:r>
          </a:p>
          <a:p>
            <a:r>
              <a:rPr lang="fr-FR" noProof="0" dirty="0" smtClean="0"/>
              <a:t>Fonctionnalités d’ingénierie logicielle de haut niveau</a:t>
            </a:r>
          </a:p>
          <a:p>
            <a:pPr lvl="1"/>
            <a:r>
              <a:rPr lang="fr-FR" noProof="0" dirty="0" smtClean="0"/>
              <a:t>Classes, fonctions et modules</a:t>
            </a:r>
          </a:p>
          <a:p>
            <a:pPr lvl="1"/>
            <a:r>
              <a:rPr lang="fr-FR" dirty="0" smtClean="0"/>
              <a:t>Types d’objets et méthodes intégrés </a:t>
            </a:r>
            <a:endParaRPr lang="fr-FR" noProof="0" dirty="0" smtClean="0">
              <a:solidFill>
                <a:srgbClr val="FF0000"/>
              </a:solidFill>
            </a:endParaRPr>
          </a:p>
          <a:p>
            <a:pPr lvl="1"/>
            <a:r>
              <a:rPr lang="fr-FR" noProof="0" dirty="0" smtClean="0"/>
              <a:t>Ramasse-miettes</a:t>
            </a:r>
          </a:p>
          <a:p>
            <a:r>
              <a:rPr lang="fr-FR" noProof="0" dirty="0" smtClean="0"/>
              <a:t>Fonctions de script faciles à utiliser</a:t>
            </a:r>
          </a:p>
          <a:p>
            <a:pPr lvl="1"/>
            <a:r>
              <a:rPr lang="fr-FR" noProof="0" dirty="0" smtClean="0"/>
              <a:t>Tests interactifs</a:t>
            </a:r>
          </a:p>
          <a:p>
            <a:pPr lvl="1"/>
            <a:r>
              <a:rPr lang="fr-FR" noProof="0" dirty="0" smtClean="0"/>
              <a:t>Prototypage de solutions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Vue d'ensemble de Python</a:t>
            </a:r>
            <a:endParaRPr lang="fr-FR" noProof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734374" y="2635337"/>
            <a:ext cx="5559425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defRPr b="1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685800" indent="-34131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—"/>
              <a:defRPr>
                <a:solidFill>
                  <a:srgbClr val="000080"/>
                </a:solidFill>
                <a:latin typeface="+mn-lt"/>
              </a:defRPr>
            </a:lvl2pPr>
            <a:lvl3pPr marL="1017588" indent="-217488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3pPr>
            <a:lvl4pPr marL="1363663" indent="-231775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4pPr>
            <a:lvl5pPr marL="17097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1669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6241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0813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5385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Présentation de Python</a:t>
            </a:r>
            <a:endParaRPr lang="fr-FR" sz="1800" dirty="0" smtClean="0">
              <a:solidFill>
                <a:srgbClr val="FF0000"/>
              </a:solidFill>
            </a:endParaRPr>
          </a:p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Exécution de Python</a:t>
            </a:r>
          </a:p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Ressources documentaires</a:t>
            </a:r>
            <a:endParaRPr lang="fr-FR" sz="1800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771501" y="3536164"/>
            <a:ext cx="228600" cy="311150"/>
            <a:chOff x="208" y="730"/>
            <a:chExt cx="249" cy="292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40447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339102"/>
          </a:xfrm>
        </p:spPr>
        <p:txBody>
          <a:bodyPr/>
          <a:lstStyle/>
          <a:p>
            <a:r>
              <a:rPr lang="fr-FR" noProof="0" dirty="0" smtClean="0"/>
              <a:t>L’interpréteur exécute les instructions du code source</a:t>
            </a:r>
          </a:p>
          <a:p>
            <a:pPr lvl="1"/>
            <a:r>
              <a:rPr lang="fr-FR" noProof="0" dirty="0" smtClean="0"/>
              <a:t>Entrées interactivement depuis une console</a:t>
            </a:r>
          </a:p>
          <a:p>
            <a:pPr lvl="1"/>
            <a:r>
              <a:rPr lang="fr-FR" noProof="0" dirty="0" smtClean="0"/>
              <a:t>Lues dans un fichier texte</a:t>
            </a:r>
          </a:p>
          <a:p>
            <a:pPr lvl="2"/>
            <a:r>
              <a:rPr lang="fr-FR" noProof="0" dirty="0" smtClean="0"/>
              <a:t>Un programme Python</a:t>
            </a:r>
            <a:endParaRPr lang="fr-FR" i="1" noProof="0" dirty="0" smtClean="0"/>
          </a:p>
          <a:p>
            <a:r>
              <a:rPr lang="fr-FR" noProof="0" dirty="0" smtClean="0"/>
              <a:t>Et convertit ces instructions en bytecode</a:t>
            </a:r>
          </a:p>
          <a:p>
            <a:pPr lvl="1"/>
            <a:r>
              <a:rPr lang="fr-FR" noProof="0" dirty="0" smtClean="0"/>
              <a:t>Le bytecode est indépendant de </a:t>
            </a:r>
            <a:r>
              <a:rPr lang="fr-FR" dirty="0" smtClean="0"/>
              <a:t>l’architecture de la machine </a:t>
            </a:r>
            <a:endParaRPr lang="fr-FR" noProof="0" dirty="0" smtClean="0"/>
          </a:p>
          <a:p>
            <a:pPr lvl="1"/>
            <a:r>
              <a:rPr lang="fr-FR" noProof="0" dirty="0" smtClean="0"/>
              <a:t>Les fichiers portent une </a:t>
            </a:r>
            <a:r>
              <a:rPr lang="fr-FR" noProof="0" dirty="0" smtClean="0">
                <a:latin typeface="+mj-lt"/>
                <a:cs typeface="Courier New" pitchFamily="49" charset="0"/>
              </a:rPr>
              <a:t>extension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.pyc</a:t>
            </a:r>
            <a:r>
              <a:rPr lang="fr-FR" dirty="0" smtClean="0">
                <a:cs typeface="Courier New" pitchFamily="49" charset="0"/>
              </a:rPr>
              <a:t> </a:t>
            </a:r>
            <a:endParaRPr lang="fr-FR" noProof="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 bwMode="blackWhite">
          <a:xfrm>
            <a:off x="6233092" y="4012704"/>
            <a:ext cx="1836000" cy="138499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mtClean="0"/>
              <a:t>Fichier en bytecode :</a:t>
            </a:r>
          </a:p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hw.pyc</a:t>
            </a:r>
          </a:p>
          <a:p>
            <a:endParaRPr lang="fr-FR" smtClean="0"/>
          </a:p>
          <a:p>
            <a:endParaRPr lang="fr-FR" smtClean="0"/>
          </a:p>
          <a:p>
            <a:endParaRPr lang="fr-FR"/>
          </a:p>
        </p:txBody>
      </p:sp>
      <p:sp>
        <p:nvSpPr>
          <p:cNvPr id="8" name="TextBox 7"/>
          <p:cNvSpPr txBox="1"/>
          <p:nvPr/>
        </p:nvSpPr>
        <p:spPr bwMode="blackWhite">
          <a:xfrm>
            <a:off x="1166104" y="4012705"/>
            <a:ext cx="2222339" cy="116955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mtClean="0"/>
              <a:t>Fichier de code source:</a:t>
            </a:r>
          </a:p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hw.py</a:t>
            </a:r>
          </a:p>
          <a:p>
            <a:endParaRPr lang="fr-FR" smtClean="0"/>
          </a:p>
          <a:p>
            <a:endParaRPr lang="fr-FR" smtClean="0"/>
          </a:p>
          <a:p>
            <a:endParaRPr lang="fr-FR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L’interpréteur Python</a:t>
            </a:r>
            <a:endParaRPr lang="fr-FR" noProof="0" dirty="0"/>
          </a:p>
        </p:txBody>
      </p:sp>
      <p:sp>
        <p:nvSpPr>
          <p:cNvPr id="2" name="TextBox 1"/>
          <p:cNvSpPr txBox="1"/>
          <p:nvPr/>
        </p:nvSpPr>
        <p:spPr>
          <a:xfrm>
            <a:off x="1166104" y="4774217"/>
            <a:ext cx="222233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"Hello World"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092" y="4754100"/>
            <a:ext cx="168990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10011101101001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>
            <a:stCxn id="8" idx="3"/>
          </p:cNvCxnSpPr>
          <p:nvPr/>
        </p:nvCxnSpPr>
        <p:spPr bwMode="auto">
          <a:xfrm>
            <a:off x="3388443" y="4597481"/>
            <a:ext cx="2844649" cy="1061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TextBox 13"/>
          <p:cNvSpPr txBox="1"/>
          <p:nvPr/>
        </p:nvSpPr>
        <p:spPr bwMode="blackWhite">
          <a:xfrm>
            <a:off x="3908665" y="4441074"/>
            <a:ext cx="1728000" cy="334313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</a:ln>
        </p:spPr>
        <p:txBody>
          <a:bodyPr wrap="square" tIns="72000" rtlCol="0">
            <a:spAutoFit/>
          </a:bodyPr>
          <a:lstStyle/>
          <a:p>
            <a:r>
              <a:rPr lang="fr-FR" dirty="0" smtClean="0"/>
              <a:t>Interpréteur Python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5230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avec flèche 15"/>
          <p:cNvCxnSpPr>
            <a:stCxn id="9" idx="3"/>
            <a:endCxn id="6" idx="1"/>
          </p:cNvCxnSpPr>
          <p:nvPr/>
        </p:nvCxnSpPr>
        <p:spPr bwMode="auto">
          <a:xfrm flipV="1">
            <a:off x="2913133" y="3635877"/>
            <a:ext cx="329549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682512"/>
          </a:xfrm>
        </p:spPr>
        <p:txBody>
          <a:bodyPr/>
          <a:lstStyle/>
          <a:p>
            <a:r>
              <a:rPr lang="fr-FR" b="1" noProof="0" dirty="0" smtClean="0"/>
              <a:t>Le bytecode est exécuté par la machine virtuelle Python, ou PVM</a:t>
            </a:r>
            <a:br>
              <a:rPr lang="fr-FR" b="1" noProof="0" dirty="0" smtClean="0"/>
            </a:br>
            <a:r>
              <a:rPr lang="fr-FR" b="1" noProof="0" dirty="0" smtClean="0"/>
              <a:t>(</a:t>
            </a:r>
            <a:r>
              <a:rPr lang="fr-FR" u="sng" dirty="0" smtClean="0"/>
              <a:t>P</a:t>
            </a:r>
            <a:r>
              <a:rPr lang="fr-FR" dirty="0" smtClean="0"/>
              <a:t>ython </a:t>
            </a:r>
            <a:r>
              <a:rPr lang="fr-FR" u="sng" dirty="0" smtClean="0"/>
              <a:t>V</a:t>
            </a:r>
            <a:r>
              <a:rPr lang="fr-FR" dirty="0" smtClean="0"/>
              <a:t>irtual </a:t>
            </a:r>
            <a:r>
              <a:rPr lang="fr-FR" u="sng" dirty="0" smtClean="0"/>
              <a:t>M</a:t>
            </a:r>
            <a:r>
              <a:rPr lang="fr-FR" dirty="0" smtClean="0"/>
              <a:t>achine )</a:t>
            </a:r>
            <a:endParaRPr lang="fr-FR" noProof="0" dirty="0" smtClean="0"/>
          </a:p>
          <a:p>
            <a:pPr lvl="1"/>
            <a:r>
              <a:rPr lang="fr-FR" noProof="0" dirty="0" smtClean="0"/>
              <a:t>Dépendante du système d’exploitation </a:t>
            </a:r>
            <a:endParaRPr lang="fr-FR" b="1" noProof="0" dirty="0" smtClean="0"/>
          </a:p>
          <a:p>
            <a:r>
              <a:rPr lang="fr-FR" noProof="0" dirty="0" smtClean="0"/>
              <a:t>Une installation minimale de Python comprend l’interpréteur et la bibliothèque standard</a:t>
            </a:r>
            <a:endParaRPr lang="fr-FR" noProof="0" dirty="0"/>
          </a:p>
        </p:txBody>
      </p:sp>
      <p:sp>
        <p:nvSpPr>
          <p:cNvPr id="10" name="TextBox 9"/>
          <p:cNvSpPr txBox="1"/>
          <p:nvPr/>
        </p:nvSpPr>
        <p:spPr bwMode="blackWhite">
          <a:xfrm>
            <a:off x="5957777" y="3045852"/>
            <a:ext cx="2340000" cy="138499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Environnement d’exécution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9" name="TextBox 8"/>
          <p:cNvSpPr txBox="1"/>
          <p:nvPr/>
        </p:nvSpPr>
        <p:spPr bwMode="blackWhite">
          <a:xfrm>
            <a:off x="1076241" y="3051102"/>
            <a:ext cx="1836892" cy="116955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mtClean="0"/>
              <a:t>Fichier en bytecode :</a:t>
            </a:r>
          </a:p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hw.pyc</a:t>
            </a:r>
          </a:p>
          <a:p>
            <a:endParaRPr lang="fr-FR" smtClean="0"/>
          </a:p>
          <a:p>
            <a:endParaRPr lang="fr-FR" smtClean="0"/>
          </a:p>
          <a:p>
            <a:endParaRPr lang="fr-FR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Execution de Python</a:t>
            </a:r>
            <a:endParaRPr lang="fr-FR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1169947" y="3725289"/>
            <a:ext cx="168990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10011101101001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8630" y="3481988"/>
            <a:ext cx="1902107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 World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blackWhite">
          <a:xfrm>
            <a:off x="3594133" y="3481989"/>
            <a:ext cx="1689904" cy="307777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PVM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861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Accéder à l’interpréteur</a:t>
            </a:r>
            <a:endParaRPr lang="fr-FR" noProof="0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006225"/>
          </a:xfrm>
        </p:spPr>
        <p:txBody>
          <a:bodyPr/>
          <a:lstStyle/>
          <a:p>
            <a:r>
              <a:rPr lang="fr-FR" dirty="0" smtClean="0"/>
              <a:t>La c</a:t>
            </a:r>
            <a:r>
              <a:rPr lang="fr-FR" noProof="0" dirty="0" smtClean="0"/>
              <a:t>onsole fournit une interface en ligne de commande avec l’interpréteur</a:t>
            </a:r>
          </a:p>
          <a:p>
            <a:pPr lvl="1"/>
            <a:r>
              <a:rPr lang="fr-FR" noProof="0" dirty="0" smtClean="0"/>
              <a:t>Exécute les commandes de manière interactive</a:t>
            </a:r>
          </a:p>
          <a:p>
            <a:pPr lvl="1"/>
            <a:r>
              <a:rPr lang="fr-FR" noProof="0" dirty="0" smtClean="0"/>
              <a:t>Aucun bytecode n’est créé</a:t>
            </a:r>
          </a:p>
          <a:p>
            <a:pPr lvl="1"/>
            <a:r>
              <a:rPr lang="fr-FR" noProof="0" dirty="0" smtClean="0"/>
              <a:t>Système d’aide intégré</a:t>
            </a:r>
          </a:p>
          <a:p>
            <a:r>
              <a:rPr lang="fr-FR" noProof="0" dirty="0" smtClean="0"/>
              <a:t>Les instructions sont exécutées comme depuis un programme</a:t>
            </a:r>
          </a:p>
          <a:p>
            <a:pPr lvl="1"/>
            <a:r>
              <a:rPr lang="fr-FR" noProof="0" dirty="0" smtClean="0"/>
              <a:t>Permet de tester à mesure qu’on écrit</a:t>
            </a:r>
          </a:p>
          <a:p>
            <a:pPr lvl="1"/>
            <a:r>
              <a:rPr lang="fr-FR" noProof="0" dirty="0" smtClean="0"/>
              <a:t>Copier le code dans un éditeur et le copier dans la console</a:t>
            </a:r>
          </a:p>
          <a:p>
            <a:pPr lvl="1"/>
            <a:r>
              <a:rPr lang="fr-FR" noProof="0" dirty="0" smtClean="0"/>
              <a:t>Le mécanisme d’historique récupère les instructions précédentes</a:t>
            </a:r>
          </a:p>
          <a:p>
            <a:pPr lvl="2"/>
            <a:r>
              <a:rPr lang="fr-FR" noProof="0" dirty="0" smtClean="0"/>
              <a:t>Modifier avant d’exécuter</a:t>
            </a:r>
          </a:p>
          <a:p>
            <a:r>
              <a:rPr lang="fr-FR" noProof="0" dirty="0" smtClean="0"/>
              <a:t>Ici, nous avons deux interfaces avec l’interpréteur de commandes</a:t>
            </a:r>
          </a:p>
          <a:p>
            <a:pPr lvl="1"/>
            <a:r>
              <a:rPr lang="fr-FR" noProof="0" dirty="0" smtClean="0"/>
              <a:t>Lancement de la console </a:t>
            </a:r>
            <a:r>
              <a:rPr lang="fr-FR" i="1" noProof="0" dirty="0" smtClean="0"/>
              <a:t>via</a:t>
            </a:r>
            <a:r>
              <a:rPr lang="fr-FR" noProof="0" dirty="0" smtClean="0"/>
              <a:t> un bouton de la barre des tâches</a:t>
            </a:r>
          </a:p>
          <a:p>
            <a:pPr lvl="1"/>
            <a:r>
              <a:rPr lang="fr-FR" dirty="0" smtClean="0"/>
              <a:t>Lancement de l’</a:t>
            </a:r>
            <a:r>
              <a:rPr lang="fr-FR" noProof="0" dirty="0" smtClean="0"/>
              <a:t>application </a:t>
            </a:r>
            <a:r>
              <a:rPr lang="fr-FR" dirty="0" smtClean="0"/>
              <a:t>IDLE </a:t>
            </a:r>
            <a:r>
              <a:rPr lang="fr-FR" i="1" dirty="0" smtClean="0"/>
              <a:t>via</a:t>
            </a:r>
            <a:r>
              <a:rPr lang="fr-FR" dirty="0" smtClean="0"/>
              <a:t> un bouton de la barre des tâches</a:t>
            </a:r>
            <a:endParaRPr lang="fr-FR" noProof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7594" y="4643602"/>
            <a:ext cx="4191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9384" y="4898977"/>
            <a:ext cx="371475" cy="39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9861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86170746572204F626A656374697665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52C44656D6F"/>
  <p:tag name="IPF" val="522C5573696E672074686520496E74657270726574657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72656174696E6720507974686F6E2050726F6772616D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52C44656D6F"/>
  <p:tag name="IPF" val="522C5573696E672045636C697073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52C446F206E6F77"/>
  <p:tag name="IPF" val="522C5573696E672049444C4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573696E672049444C452028636F6E74696E7565642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52C446F206E6F77"/>
  <p:tag name="IPF" val="522C5573696E672074686520436F6D6D616E6420436F6E736F6C6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52C446F206E6F77"/>
  <p:tag name="IPF" val="4C2C5573696E672045636C6970736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6F6D6520507974686F6E20496D706C656D656E746174696F6E7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7974686F6E204F7665727669657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96E7465726E616C20446F63756D656E746174696F6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7974686F6E204F7665727669657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79446F6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5787465726E616C20446F63756D656E746174696F6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22C436861707465722053756D6D61727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20446566696E6974696F6E206F6620507974686F6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7974686F6E205068696C6F736F70687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7974686F6E2042656E65666974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7974686F6E204F7665727669657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507974686F6E20496E74657270726574657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7974686F6E20457865637574696F6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6363657373696E672074686520496E746572707265746572"/>
</p:tagLst>
</file>

<file path=ppt/theme/theme1.xml><?xml version="1.0" encoding="utf-8"?>
<a:theme xmlns:a="http://schemas.openxmlformats.org/drawingml/2006/main" name="chapter 1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1862</TotalTime>
  <Words>2019</Words>
  <Application>Microsoft Office PowerPoint</Application>
  <PresentationFormat>Affichage à l'écran (4:3)</PresentationFormat>
  <Paragraphs>435</Paragraphs>
  <Slides>22</Slides>
  <Notes>22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chapter 1</vt:lpstr>
      <vt:lpstr>Objectifs du chapitre </vt:lpstr>
      <vt:lpstr>Vue d'ensemble de Python</vt:lpstr>
      <vt:lpstr>Une définition de Python</vt:lpstr>
      <vt:lpstr>La philosophie de Python</vt:lpstr>
      <vt:lpstr>Avantages de Python</vt:lpstr>
      <vt:lpstr>Vue d'ensemble de Python</vt:lpstr>
      <vt:lpstr>L’interpréteur Python</vt:lpstr>
      <vt:lpstr>Execution de Python</vt:lpstr>
      <vt:lpstr>Accéder à l’interpréteur</vt:lpstr>
      <vt:lpstr>Utiliser l’interpréteur</vt:lpstr>
      <vt:lpstr>Écrire des programmes Python</vt:lpstr>
      <vt:lpstr>Utiliser Eclipse</vt:lpstr>
      <vt:lpstr>Utiliser IDLE</vt:lpstr>
      <vt:lpstr>Utiliser IDLE (suite)</vt:lpstr>
      <vt:lpstr>Utiliser la console de commandes</vt:lpstr>
      <vt:lpstr>Utiliser Eclipse</vt:lpstr>
      <vt:lpstr>Implémentations de Python</vt:lpstr>
      <vt:lpstr>Vue d'ensemble de Python</vt:lpstr>
      <vt:lpstr>Documentation interne</vt:lpstr>
      <vt:lpstr>PyDoc</vt:lpstr>
      <vt:lpstr>Documentation externe</vt:lpstr>
      <vt:lpstr>Résumé du chapitre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Overview</dc:title>
  <dc:creator>frank schmidt mcb</dc:creator>
  <cp:keywords>Presentation Styles, Instructional Design</cp:keywords>
  <dc:description>Tagged 7/12/2012 8:21:33 AM</dc:description>
  <cp:lastModifiedBy>admin</cp:lastModifiedBy>
  <cp:revision>189</cp:revision>
  <cp:lastPrinted>2005-11-17T23:48:36Z</cp:lastPrinted>
  <dcterms:created xsi:type="dcterms:W3CDTF">2012-01-26T01:04:37Z</dcterms:created>
  <dcterms:modified xsi:type="dcterms:W3CDTF">2012-10-11T19:05:11Z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August 2006</vt:lpwstr>
  </property>
  <property fmtid="{D5CDD505-2E9C-101B-9397-08002B2CF9AE}" pid="3" name="Owner">
    <vt:lpwstr>Kendall Laine</vt:lpwstr>
  </property>
</Properties>
</file>