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40.xml" ContentType="application/vnd.openxmlformats-officedocument.presentationml.notesSlide+xml"/>
  <Override PartName="/ppt/tags/tag44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46"/>
  </p:notesMasterIdLst>
  <p:handoutMasterIdLst>
    <p:handoutMasterId r:id="rId47"/>
  </p:handoutMasterIdLst>
  <p:sldIdLst>
    <p:sldId id="273" r:id="rId2"/>
    <p:sldId id="257" r:id="rId3"/>
    <p:sldId id="258" r:id="rId4"/>
    <p:sldId id="275" r:id="rId5"/>
    <p:sldId id="279" r:id="rId6"/>
    <p:sldId id="281" r:id="rId7"/>
    <p:sldId id="282" r:id="rId8"/>
    <p:sldId id="283" r:id="rId9"/>
    <p:sldId id="276" r:id="rId10"/>
    <p:sldId id="284" r:id="rId11"/>
    <p:sldId id="319" r:id="rId12"/>
    <p:sldId id="278" r:id="rId13"/>
    <p:sldId id="277" r:id="rId14"/>
    <p:sldId id="287" r:id="rId15"/>
    <p:sldId id="285" r:id="rId16"/>
    <p:sldId id="286" r:id="rId17"/>
    <p:sldId id="290" r:id="rId18"/>
    <p:sldId id="288" r:id="rId19"/>
    <p:sldId id="320" r:id="rId20"/>
    <p:sldId id="321" r:id="rId21"/>
    <p:sldId id="322" r:id="rId22"/>
    <p:sldId id="289" r:id="rId23"/>
    <p:sldId id="291" r:id="rId24"/>
    <p:sldId id="292" r:id="rId25"/>
    <p:sldId id="314" r:id="rId26"/>
    <p:sldId id="295" r:id="rId27"/>
    <p:sldId id="296" r:id="rId28"/>
    <p:sldId id="297" r:id="rId29"/>
    <p:sldId id="298" r:id="rId30"/>
    <p:sldId id="301" r:id="rId31"/>
    <p:sldId id="318" r:id="rId32"/>
    <p:sldId id="303" r:id="rId33"/>
    <p:sldId id="302" r:id="rId34"/>
    <p:sldId id="311" r:id="rId35"/>
    <p:sldId id="306" r:id="rId36"/>
    <p:sldId id="312" r:id="rId37"/>
    <p:sldId id="304" r:id="rId38"/>
    <p:sldId id="305" r:id="rId39"/>
    <p:sldId id="316" r:id="rId40"/>
    <p:sldId id="307" r:id="rId41"/>
    <p:sldId id="317" r:id="rId42"/>
    <p:sldId id="315" r:id="rId43"/>
    <p:sldId id="313" r:id="rId44"/>
    <p:sldId id="262" r:id="rId45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ndall Lain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5EAFF"/>
    <a:srgbClr val="FFCCCC"/>
    <a:srgbClr val="CCECFF"/>
    <a:srgbClr val="FFCCFF"/>
    <a:srgbClr val="99CCFF"/>
    <a:srgbClr val="3399FF"/>
    <a:srgbClr val="CCFFCC"/>
    <a:srgbClr val="DDDDDD"/>
    <a:srgbClr val="663300"/>
    <a:srgbClr val="00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534" autoAdjust="0"/>
    <p:restoredTop sz="98000" autoAdjust="0"/>
  </p:normalViewPr>
  <p:slideViewPr>
    <p:cSldViewPr snapToGrid="0">
      <p:cViewPr varScale="1">
        <p:scale>
          <a:sx n="128" d="100"/>
          <a:sy n="128" d="100"/>
        </p:scale>
        <p:origin x="-1734" y="-90"/>
      </p:cViewPr>
      <p:guideLst>
        <p:guide orient="horz" pos="944"/>
        <p:guide orient="horz" pos="1466"/>
        <p:guide pos="273"/>
        <p:guide pos="1815"/>
        <p:guide pos="1569"/>
      </p:guideLst>
    </p:cSldViewPr>
  </p:slideViewPr>
  <p:outlineViewPr>
    <p:cViewPr>
      <p:scale>
        <a:sx n="33" d="100"/>
        <a:sy n="33" d="100"/>
      </p:scale>
      <p:origin x="0" y="1650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-3492" y="-108"/>
      </p:cViewPr>
      <p:guideLst>
        <p:guide orient="horz" pos="2920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3C1E6D23-EA2E-4E93-A794-A67CF3988668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0991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71663" y="228600"/>
            <a:ext cx="4835525" cy="3625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8890000"/>
            <a:ext cx="69977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3" tIns="39532" rIns="79063" bIns="39532">
            <a:spAutoFit/>
          </a:bodyPr>
          <a:lstStyle/>
          <a:p>
            <a:pPr marL="176213" defTabSz="889000">
              <a:spcBef>
                <a:spcPct val="50000"/>
              </a:spcBef>
              <a:tabLst>
                <a:tab pos="3411538" algn="ctr"/>
                <a:tab pos="6610350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>
                <a:cs typeface="Times New Roman" pitchFamily="18" charset="0"/>
              </a:rPr>
              <a:t>© </a:t>
            </a:r>
            <a:r>
              <a:rPr lang="en-US" sz="700" dirty="0" smtClean="0">
                <a:solidFill>
                  <a:schemeClr val="tx2"/>
                </a:solidFill>
              </a:rPr>
              <a:t>2012 Learning Tree International, Inc. </a:t>
            </a:r>
            <a:r>
              <a:rPr lang="en-US" sz="700" dirty="0">
                <a:solidFill>
                  <a:schemeClr val="tx2"/>
                </a:solidFill>
              </a:rPr>
              <a:t>All rights reserved. Not to be reproduced by any means without prior consent. 	</a:t>
            </a:r>
            <a:r>
              <a:rPr lang="en-US" sz="1300" dirty="0" smtClean="0">
                <a:solidFill>
                  <a:schemeClr val="tx2"/>
                </a:solidFill>
              </a:rPr>
              <a:t>1905-2-</a:t>
            </a:r>
            <a:fld id="{ACD5D17B-6C0A-44B6-A067-EE234E02CF69}" type="slidenum">
              <a:rPr lang="en-US" sz="1300" smtClean="0">
                <a:solidFill>
                  <a:schemeClr val="tx2"/>
                </a:solidFill>
              </a:rPr>
              <a:pPr marL="176213" defTabSz="889000">
                <a:spcBef>
                  <a:spcPct val="50000"/>
                </a:spcBef>
                <a:tabLst>
                  <a:tab pos="3411538" algn="ctr"/>
                  <a:tab pos="6610350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06388" y="3729038"/>
            <a:ext cx="5127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8600" y="3957638"/>
            <a:ext cx="6488113" cy="1227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9667885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957154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</a:t>
            </a:r>
            <a:r>
              <a:rPr lang="fr-FR" dirty="0" smtClean="0"/>
              <a:t>Nombres et chaînes de caractères</a:t>
            </a:r>
            <a:endParaRPr lang="en-US" dirty="0" smtClean="0"/>
          </a:p>
          <a:p>
            <a:r>
              <a:rPr lang="en-US" dirty="0" smtClean="0"/>
              <a:t>Direction: Both</a:t>
            </a:r>
          </a:p>
          <a:p>
            <a:r>
              <a:rPr lang="en-US" dirty="0" smtClean="0"/>
              <a:t>Chapter starts: Day 1 at 10:50am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minute</a:t>
            </a:r>
          </a:p>
          <a:p>
            <a:r>
              <a:rPr lang="en-US" b="1" dirty="0"/>
              <a:t>Presentation Style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Must Read</a:t>
            </a:r>
          </a:p>
          <a:p>
            <a:r>
              <a:rPr lang="en-US" b="1" dirty="0"/>
              <a:t>Present:</a:t>
            </a:r>
            <a:r>
              <a:rPr lang="en-US" dirty="0"/>
              <a:t> In this chapter, you’ll learn </a:t>
            </a:r>
            <a:r>
              <a:rPr lang="en-US" dirty="0" smtClean="0"/>
              <a:t>…. </a:t>
            </a:r>
            <a:r>
              <a:rPr lang="en-US" dirty="0"/>
              <a:t>[Describe the objectives for this chapter]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</a:t>
            </a:r>
            <a:r>
              <a:rPr lang="fr-FR" dirty="0" smtClean="0"/>
              <a:t>Nombres et chaînes de caractères</a:t>
            </a:r>
            <a:endParaRPr lang="en-US" dirty="0" smtClean="0"/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minute</a:t>
            </a:r>
          </a:p>
          <a:p>
            <a:r>
              <a:rPr lang="en-US" b="1" dirty="0"/>
              <a:t>Presentation Style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Must Read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&lt;*s*o*u*r*c*e*&gt;*1*9*0*5*a*2*-*2*-*1*1*&lt;*/*s*o*u*r*c*e*&gt;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Python Built-in Types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Numeric Objects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717088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Numeric Operators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There</a:t>
            </a:r>
            <a:r>
              <a:rPr lang="en-US" baseline="0" dirty="0" smtClean="0">
                <a:solidFill>
                  <a:srgbClr val="0000FF"/>
                </a:solidFill>
              </a:rPr>
              <a:t> is pow() to raise to a power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Numeric Operators Example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Numeric Operation Type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&lt;*s*o*u*r*c*e*&gt;*1*9*0*5*a*2*-*2*-*1*6*&lt;*/*s*o*u*r*c*e*&gt;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Arithmetic Typing Functions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&lt;*s*o*u*r*c*e*&gt;*1*9*0*5*a*2*-*2*-*1*7*&lt;*/*s*o*u*r*c*e*&gt;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Arithmetic Base Functions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r>
              <a:rPr lang="en-US" dirty="0" smtClean="0"/>
              <a:t>Ask "What</a:t>
            </a:r>
            <a:r>
              <a:rPr lang="en-US" baseline="0" dirty="0" smtClean="0"/>
              <a:t> is the contents of num2 after the last line?"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437285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Formatting Numbers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</a:t>
            </a:r>
            <a:r>
              <a:rPr lang="en-US" dirty="0" smtClean="0">
                <a:solidFill>
                  <a:srgbClr val="0000FF"/>
                </a:solidFill>
              </a:rPr>
              <a:t>minutes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%- - makes left just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%0 - pads leading zero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&lt;*s*o*u*r*c*e*&gt;*1*9*0*5*a*2*-*2*-*1*9*&lt;*/*s*o*u*r*c*e*&gt;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437285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print Statement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</a:t>
            </a:r>
            <a:r>
              <a:rPr lang="en-US" dirty="0" smtClean="0">
                <a:solidFill>
                  <a:srgbClr val="0000FF"/>
                </a:solidFill>
              </a:rPr>
              <a:t>minutes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%- - makes left just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%0 - pads leading zero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Chapter Objectives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minute</a:t>
            </a:r>
          </a:p>
          <a:p>
            <a:r>
              <a:rPr lang="en-US" b="1" dirty="0"/>
              <a:t>Presentation Style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Must Read</a:t>
            </a:r>
          </a:p>
          <a:p>
            <a:r>
              <a:rPr lang="en-US" b="1" dirty="0"/>
              <a:t>Present:</a:t>
            </a:r>
            <a:r>
              <a:rPr lang="en-US" dirty="0"/>
              <a:t> [Describe the objectives for this chapter]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&lt;*s*o*u*r*c*e*&gt;*1*9*0*5*a*2*-*2*-*2*0*&lt;*/*s*o*u*r*c*e*&gt;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717088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Formatting Numbers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</a:t>
            </a:r>
            <a:r>
              <a:rPr lang="en-US" dirty="0" smtClean="0">
                <a:solidFill>
                  <a:srgbClr val="0000FF"/>
                </a:solidFill>
              </a:rPr>
              <a:t>minutes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Describe the layout</a:t>
            </a:r>
            <a:r>
              <a:rPr lang="en-US" baseline="0" dirty="0" smtClean="0">
                <a:solidFill>
                  <a:srgbClr val="0000FF"/>
                </a:solidFill>
              </a:rPr>
              <a:t> and flow</a:t>
            </a:r>
          </a:p>
          <a:p>
            <a:endParaRPr lang="en-US" baseline="0" dirty="0" smtClean="0">
              <a:solidFill>
                <a:srgbClr val="0000FF"/>
              </a:solidFill>
            </a:endParaRPr>
          </a:p>
          <a:p>
            <a:r>
              <a:rPr lang="en-US" baseline="0" dirty="0" smtClean="0">
                <a:solidFill>
                  <a:srgbClr val="0000FF"/>
                </a:solidFill>
              </a:rPr>
              <a:t>Emphasis that the more experienced developers may not need the explicit detail that beginners need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&lt;*s*o*u*r*c*e*&gt;*1*9*0*5*a*2*-*2*-*2*1*&lt;*/*s*o*u*r*c*e*&gt;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Formatting Numbers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</a:t>
            </a:r>
            <a:r>
              <a:rPr lang="en-US" dirty="0" smtClean="0">
                <a:solidFill>
                  <a:srgbClr val="0000FF"/>
                </a:solidFill>
              </a:rPr>
              <a:t>minutes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Describe the layout</a:t>
            </a:r>
            <a:r>
              <a:rPr lang="en-US" baseline="0" dirty="0" smtClean="0">
                <a:solidFill>
                  <a:srgbClr val="0000FF"/>
                </a:solidFill>
              </a:rPr>
              <a:t> and flow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&lt;*s*o*u*r*c*e*&gt;*1*9*0*5*a*2*-*2*-*2*2*&lt;*/*s*o*u*r*c*e*&gt;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60550" y="231775"/>
            <a:ext cx="4902200" cy="3676650"/>
          </a:xfrm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4013200"/>
            <a:ext cx="6619875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Hands-On Exercise 2.1: Arithmetic and Numeric Types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Exercise: Arithmetic and Numeric Types  (15 mins)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20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Activity </a:t>
            </a:r>
            <a:r>
              <a:rPr lang="en-US" dirty="0" smtClean="0">
                <a:solidFill>
                  <a:srgbClr val="0000FF"/>
                </a:solidFill>
              </a:rPr>
              <a:t>Instructions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</a:t>
            </a:r>
            <a:r>
              <a:rPr lang="fr-FR" dirty="0" smtClean="0"/>
              <a:t>Nombres et chaînes de caractères</a:t>
            </a:r>
            <a:endParaRPr lang="en-US" dirty="0" smtClean="0"/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minute</a:t>
            </a:r>
          </a:p>
          <a:p>
            <a:r>
              <a:rPr lang="en-US" b="1" dirty="0"/>
              <a:t>Presentation Style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Must Read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&lt;*s*o*u*r*c*e*&gt;*1*9*0*5*a*2*-*2*-*2*4*&lt;*/*s*o*u*r*c*e*&gt;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957154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String Objects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r>
              <a:rPr lang="en-US" b="1" dirty="0" smtClean="0"/>
              <a:t>Present:</a:t>
            </a:r>
            <a:r>
              <a:rPr lang="en-US" b="0" baseline="0" dirty="0" smtClean="0"/>
              <a:t> You could also backslash your way out</a:t>
            </a:r>
          </a:p>
          <a:p>
            <a:r>
              <a:rPr lang="en-US" b="0" baseline="0" dirty="0" smtClean="0"/>
              <a:t>question = 'Don\'t you love Python?'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String Slicing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</a:t>
            </a:r>
            <a:r>
              <a:rPr lang="en-US" dirty="0" smtClean="0">
                <a:solidFill>
                  <a:srgbClr val="0000FF"/>
                </a:solidFill>
              </a:rPr>
              <a:t>minutes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Be sure to define end in the slice notation – it does NOT include this element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&lt;*s*o*u*r*c*e*&gt;*1*9*0*5*a*2*-*2*-*2*6*&lt;*/*s*o*u*r*c*e*&gt;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91741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String Slicing  (suite)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0" dirty="0" smtClean="0">
                <a:solidFill>
                  <a:srgbClr val="0000FF"/>
                </a:solidFill>
              </a:rPr>
              <a:t>You may want to</a:t>
            </a:r>
            <a:r>
              <a:rPr lang="en-US" b="0" baseline="0" dirty="0">
                <a:solidFill>
                  <a:srgbClr val="0000FF"/>
                </a:solidFill>
              </a:rPr>
              <a:t> </a:t>
            </a:r>
            <a:r>
              <a:rPr lang="en-US" b="0" dirty="0" smtClean="0"/>
              <a:t>add a Q What is [-0]?</a:t>
            </a:r>
          </a:p>
          <a:p>
            <a:endParaRPr lang="en-US" b="0" dirty="0" smtClean="0"/>
          </a:p>
          <a:p>
            <a:r>
              <a:rPr lang="en-US" b="0" dirty="0" smtClean="0"/>
              <a:t>also</a:t>
            </a:r>
          </a:p>
          <a:p>
            <a:endParaRPr lang="en-US" b="0" dirty="0" smtClean="0"/>
          </a:p>
          <a:p>
            <a:r>
              <a:rPr lang="en-US" b="0" dirty="0" smtClean="0"/>
              <a:t>sea[-14:-6] is sea[-14:8] False</a:t>
            </a:r>
          </a:p>
          <a:p>
            <a:endParaRPr lang="en-US" b="0" dirty="0" smtClean="0"/>
          </a:p>
          <a:p>
            <a:r>
              <a:rPr lang="en-US" b="0" dirty="0" smtClean="0"/>
              <a:t>sea[-14:-6] == sea[-14:8] True</a:t>
            </a:r>
            <a:endParaRPr lang="en-US" b="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&lt;*s*o*u*r*c*e*&gt;*1*9*0*5*a*2*-*2*-*2*7*&lt;*/*s*o*u*r*c*e*&gt;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String Slicing  (suite)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&lt;*s*o*u*r*c*e*&gt;*1*9*0*5*a*2*-*2*-*2*8*&lt;*/*s*o*u*r*c*e*&gt;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197220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String Operations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"How many different meanings for + as of right now?"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3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&lt;*s*o*u*r*c*e*&gt;*1*9*0*5*a*2*-*2*-*2*9*&lt;*/*s*o*u*r*c*e*&gt;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901754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String Methods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r>
              <a:rPr lang="en-US" b="1" dirty="0"/>
              <a:t>Present:</a:t>
            </a:r>
            <a:r>
              <a:rPr lang="en-US" b="0" dirty="0"/>
              <a:t> </a:t>
            </a:r>
            <a:r>
              <a:rPr lang="en-US" dirty="0" smtClean="0"/>
              <a:t>Demo this: Open Pydoc from Idle.  Enter 'string' into search box,</a:t>
            </a:r>
            <a:r>
              <a:rPr lang="en-US" baseline="0" dirty="0" smtClean="0"/>
              <a:t> locate 'methods' in the list, click that link:</a:t>
            </a:r>
          </a:p>
          <a:p>
            <a:r>
              <a:rPr lang="en-US" baseline="0" dirty="0" smtClean="0"/>
              <a:t>Note isalpha(), isalnum() and others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</a:t>
            </a:r>
            <a:r>
              <a:rPr lang="fr-FR" dirty="0" smtClean="0"/>
              <a:t>Nombres et chaînes de caractères</a:t>
            </a:r>
            <a:endParaRPr lang="en-US" dirty="0" smtClean="0"/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minute</a:t>
            </a:r>
          </a:p>
          <a:p>
            <a:r>
              <a:rPr lang="en-US" b="1" dirty="0"/>
              <a:t>Presentation Style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Must Read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&lt;*s*o*u*r*c*e*&gt;*1*9*0*5*a*2*-*2*-*3*0*&lt;*/*s*o*u*r*c*e*&gt;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String Methods (suite)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&lt;*s*o*u*r*c*e*&gt;*1*9*0*5*a*2*-*2*-*3*1*&lt;*/*s*o*u*r*c*e*&gt;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3877680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String Methods (suite)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</a:t>
            </a:r>
            <a:r>
              <a:rPr lang="en-US" dirty="0" smtClean="0">
                <a:solidFill>
                  <a:srgbClr val="0000FF"/>
                </a:solidFill>
              </a:rPr>
              <a:t>minutes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Notes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Replacement string can be longer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Also – highlight the list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Ask "what</a:t>
            </a:r>
            <a:r>
              <a:rPr lang="en-US" baseline="0" dirty="0" smtClean="0">
                <a:solidFill>
                  <a:srgbClr val="0000FF"/>
                </a:solidFill>
              </a:rPr>
              <a:t> does this list contain?????"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&lt;*s*o*u*r*c*e*&gt;*1*9*0*5*a*2*-*2*-*3*2*&lt;*/*s*o*u*r*c*e*&gt;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Special Strings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&lt;*s*o*u*r*c*e*&gt;*1*9*0*5*a*2*-*2*-*3*3*&lt;*/*s*o*u*r*c*e*&gt;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</a:t>
            </a:r>
            <a:r>
              <a:rPr lang="fr-FR" dirty="0" smtClean="0"/>
              <a:t>Nombres et chaînes de caractères</a:t>
            </a:r>
            <a:endParaRPr lang="en-US" dirty="0" smtClean="0"/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minute</a:t>
            </a:r>
          </a:p>
          <a:p>
            <a:r>
              <a:rPr lang="en-US" b="1" dirty="0"/>
              <a:t>Presentation Style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Must Read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&lt;*s*o*u*r*c*e*&gt;*1*9*0*5*a*2*-*2*-*3*4*&lt;*/*s*o*u*r*c*e*&gt;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4893342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Jogger text: Simple Conditionals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Direction: Left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pPr>
              <a:spcBef>
                <a:spcPts val="0"/>
              </a:spcBef>
            </a:pPr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pPr>
              <a:spcBef>
                <a:spcPts val="0"/>
              </a:spcBef>
            </a:pPr>
            <a:r>
              <a:rPr lang="en-US" b="1" dirty="0"/>
              <a:t>Present:</a:t>
            </a:r>
            <a:r>
              <a:rPr lang="en-US" b="0" dirty="0"/>
              <a:t> </a:t>
            </a:r>
            <a:endParaRPr lang="en-US" b="0" dirty="0" smtClean="0"/>
          </a:p>
          <a:p>
            <a:pPr>
              <a:spcBef>
                <a:spcPts val="0"/>
              </a:spcBef>
            </a:pPr>
            <a:r>
              <a:rPr lang="en-US" b="0" dirty="0" smtClean="0"/>
              <a:t>True as an integer is 1</a:t>
            </a:r>
          </a:p>
          <a:p>
            <a:pPr>
              <a:spcBef>
                <a:spcPts val="0"/>
              </a:spcBef>
            </a:pPr>
            <a:r>
              <a:rPr lang="en-US" b="0" dirty="0" smtClean="0"/>
              <a:t>False</a:t>
            </a:r>
            <a:r>
              <a:rPr lang="en-US" b="0" baseline="0" dirty="0" smtClean="0"/>
              <a:t> as in integer is 0</a:t>
            </a:r>
          </a:p>
          <a:p>
            <a:pPr>
              <a:spcBef>
                <a:spcPts val="0"/>
              </a:spcBef>
            </a:pPr>
            <a:endParaRPr lang="en-US" b="0" baseline="0" dirty="0" smtClean="0"/>
          </a:p>
          <a:p>
            <a:pPr>
              <a:spcBef>
                <a:spcPts val="0"/>
              </a:spcBef>
            </a:pPr>
            <a:r>
              <a:rPr lang="en-US" b="0" dirty="0" smtClean="0"/>
              <a:t>Bullet</a:t>
            </a:r>
            <a:r>
              <a:rPr lang="en-US" b="0" baseline="0" dirty="0" smtClean="0"/>
              <a:t> </a:t>
            </a:r>
            <a:r>
              <a:rPr lang="en-US" b="0" dirty="0" smtClean="0"/>
              <a:t>1, sub 1 - be careful !</a:t>
            </a:r>
          </a:p>
          <a:p>
            <a:pPr>
              <a:spcBef>
                <a:spcPts val="0"/>
              </a:spcBef>
            </a:pPr>
            <a:endParaRPr lang="en-US" b="0" dirty="0" smtClean="0"/>
          </a:p>
          <a:p>
            <a:pPr>
              <a:spcBef>
                <a:spcPts val="0"/>
              </a:spcBef>
            </a:pPr>
            <a:r>
              <a:rPr lang="en-US" b="0" dirty="0" smtClean="0"/>
              <a:t>if 'False': will yield a True</a:t>
            </a:r>
          </a:p>
          <a:p>
            <a:pPr>
              <a:spcBef>
                <a:spcPts val="0"/>
              </a:spcBef>
            </a:pPr>
            <a:endParaRPr lang="en-US" b="0" dirty="0" smtClean="0"/>
          </a:p>
          <a:p>
            <a:pPr>
              <a:spcBef>
                <a:spcPts val="0"/>
              </a:spcBef>
            </a:pPr>
            <a:r>
              <a:rPr lang="en-US" b="0" dirty="0" smtClean="0"/>
              <a:t>beware of 'False' == True </a:t>
            </a:r>
          </a:p>
          <a:p>
            <a:pPr>
              <a:spcBef>
                <a:spcPts val="0"/>
              </a:spcBef>
            </a:pPr>
            <a:endParaRPr lang="en-US" b="0" dirty="0" smtClean="0"/>
          </a:p>
          <a:p>
            <a:pPr>
              <a:spcBef>
                <a:spcPts val="0"/>
              </a:spcBef>
            </a:pPr>
            <a:r>
              <a:rPr lang="en-US" b="0" dirty="0" smtClean="0"/>
              <a:t>beware 'False' is True</a:t>
            </a:r>
          </a:p>
          <a:p>
            <a:pPr>
              <a:spcBef>
                <a:spcPts val="0"/>
              </a:spcBef>
            </a:pPr>
            <a:endParaRPr lang="en-US" b="0" dirty="0" smtClean="0"/>
          </a:p>
          <a:p>
            <a:pPr>
              <a:spcBef>
                <a:spcPts val="0"/>
              </a:spcBef>
            </a:pPr>
            <a:r>
              <a:rPr lang="en-US" b="0" dirty="0" smtClean="0"/>
              <a:t>both are False</a:t>
            </a:r>
          </a:p>
          <a:p>
            <a:pPr>
              <a:spcBef>
                <a:spcPts val="0"/>
              </a:spcBef>
            </a:pPr>
            <a:endParaRPr lang="en-US" b="0" dirty="0" smtClean="0"/>
          </a:p>
          <a:p>
            <a:pPr>
              <a:spcBef>
                <a:spcPts val="0"/>
              </a:spcBef>
            </a:pPr>
            <a:r>
              <a:rPr lang="en-US" b="0" dirty="0" smtClean="0"/>
              <a:t>Try: 7 &gt; 3,</a:t>
            </a:r>
          </a:p>
          <a:p>
            <a:pPr>
              <a:spcBef>
                <a:spcPts val="0"/>
              </a:spcBef>
            </a:pPr>
            <a:endParaRPr lang="en-US" b="0" dirty="0" smtClean="0"/>
          </a:p>
          <a:p>
            <a:pPr>
              <a:spcBef>
                <a:spcPts val="0"/>
              </a:spcBef>
            </a:pPr>
            <a:r>
              <a:rPr lang="en-US" b="0" dirty="0" smtClean="0"/>
              <a:t>then: 7 &gt; 3 is True</a:t>
            </a:r>
          </a:p>
          <a:p>
            <a:pPr>
              <a:spcBef>
                <a:spcPts val="0"/>
              </a:spcBef>
            </a:pPr>
            <a:endParaRPr lang="en-US" b="0" dirty="0" smtClean="0"/>
          </a:p>
          <a:p>
            <a:pPr>
              <a:spcBef>
                <a:spcPts val="0"/>
              </a:spcBef>
            </a:pPr>
            <a:r>
              <a:rPr lang="en-US" b="0" dirty="0" smtClean="0"/>
              <a:t>delivers False</a:t>
            </a:r>
          </a:p>
          <a:p>
            <a:pPr>
              <a:spcBef>
                <a:spcPts val="0"/>
              </a:spcBef>
            </a:pPr>
            <a:endParaRPr lang="en-US" b="0" dirty="0" smtClean="0"/>
          </a:p>
          <a:p>
            <a:pPr>
              <a:spcBef>
                <a:spcPts val="0"/>
              </a:spcBef>
            </a:pPr>
            <a:r>
              <a:rPr lang="en-US" b="0" dirty="0" smtClean="0"/>
              <a:t>Could demo this</a:t>
            </a:r>
            <a:r>
              <a:rPr lang="en-US" b="0" baseline="0" dirty="0" smtClean="0"/>
              <a:t> in Idle</a:t>
            </a:r>
            <a:endParaRPr lang="en-US" b="0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&lt;*s*o*u*r*c*e*&gt;*1*9*0*5*a*2*-*2*-*3*5*&lt;*/*s*o*u*r*c*e*&gt;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Larger Conditionals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r>
              <a:rPr lang="en-US" b="1" dirty="0"/>
              <a:t>Present:</a:t>
            </a:r>
            <a:r>
              <a:rPr lang="en-US" b="0" dirty="0"/>
              <a:t> </a:t>
            </a:r>
            <a:endParaRPr lang="en-US" b="0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&lt;*s*o*u*r*c*e*&gt;*1*9*0*5*a*2*-*2*-*3*6*&lt;*/*s*o*u*r*c*e*&gt;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957154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Compound Conditionals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r>
              <a:rPr lang="en-US" b="1" dirty="0"/>
              <a:t>Present:</a:t>
            </a:r>
            <a:r>
              <a:rPr lang="en-US" b="0" dirty="0"/>
              <a:t> </a:t>
            </a:r>
            <a:endParaRPr lang="en-US" b="0" dirty="0" smtClean="0"/>
          </a:p>
          <a:p>
            <a:r>
              <a:rPr lang="en-US" b="0" dirty="0" smtClean="0"/>
              <a:t>On last line, a remains True: so a &gt; b</a:t>
            </a:r>
            <a:r>
              <a:rPr lang="en-US" b="0" baseline="0" dirty="0" smtClean="0"/>
              <a:t> is really True &gt; 4 - this is false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&lt;*s*o*u*r*c*e*&gt;*1*9*0*5*a*2*-*2*-*3*7*&lt;*/*s*o*u*r*c*e*&gt;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717088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Compound Statements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r>
              <a:rPr lang="en-US" b="1" dirty="0"/>
              <a:t>Present:</a:t>
            </a:r>
            <a:r>
              <a:rPr lang="en-US" b="0" dirty="0"/>
              <a:t> </a:t>
            </a:r>
            <a:endParaRPr lang="en-US" b="0" dirty="0" smtClean="0"/>
          </a:p>
          <a:p>
            <a:r>
              <a:rPr lang="en-US" b="0" dirty="0" smtClean="0"/>
              <a:t>Using tabs</a:t>
            </a:r>
            <a:r>
              <a:rPr lang="en-US" b="0" baseline="0" dirty="0" smtClean="0"/>
              <a:t> for indentation is discouraged - </a:t>
            </a:r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&lt;*s*o*u*r*c*e*&gt;*1*9*0*5*a*2*-*2*-*3*8*&lt;*/*s*o*u*r*c*e*&gt;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The if Statement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&lt;*s*o*u*r*c*e*&gt;*1*9*0*5*a*2*-*2*-*3*9*&lt;*/*s*o*u*r*c*e*&gt;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197220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Simple Testing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endParaRPr lang="en-US" b="0" baseline="0" dirty="0" smtClean="0"/>
          </a:p>
          <a:p>
            <a:r>
              <a:rPr lang="en-US" dirty="0" smtClean="0"/>
              <a:t>Be sure to highlight the indentation</a:t>
            </a:r>
          </a:p>
          <a:p>
            <a:endParaRPr lang="en-US" dirty="0" smtClean="0"/>
          </a:p>
          <a:p>
            <a:r>
              <a:rPr lang="en-US" dirty="0" smtClean="0"/>
              <a:t>Contrast entering the</a:t>
            </a:r>
            <a:r>
              <a:rPr lang="en-US" baseline="0" dirty="0" smtClean="0"/>
              <a:t> if/else within the console, within IDLE, within Eclipse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197220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Python Objects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r>
              <a:rPr lang="en-US" b="1" dirty="0"/>
              <a:t>Present:</a:t>
            </a:r>
            <a:r>
              <a:rPr lang="en-US" b="0" dirty="0"/>
              <a:t> </a:t>
            </a:r>
            <a:endParaRPr lang="en-US" b="0" dirty="0" smtClean="0"/>
          </a:p>
          <a:p>
            <a:r>
              <a:rPr lang="en-US" b="0" dirty="0" smtClean="0"/>
              <a:t>The</a:t>
            </a:r>
            <a:r>
              <a:rPr lang="en-US" b="0" baseline="0" dirty="0" smtClean="0"/>
              <a:t> built in types are:</a:t>
            </a:r>
          </a:p>
          <a:p>
            <a:r>
              <a:rPr lang="en-US" b="0" baseline="0" dirty="0" smtClean="0"/>
              <a:t>numbers, strings, lists, dictionaries, tuples, files, sets, booleans</a:t>
            </a:r>
          </a:p>
          <a:p>
            <a:r>
              <a:rPr lang="en-US" b="0" baseline="0" dirty="0" smtClean="0"/>
              <a:t>Also: functions, modules, classes</a:t>
            </a:r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&lt;*s*o*u*r*c*e*&gt;*1*9*0*5*a*2*-*2*-*4*0*&lt;*/*s*o*u*r*c*e*&gt;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Testing Numbers and Strings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&lt;*s*o*u*r*c*e*&gt;*1*9*0*5*a*2*-*2*-*4*1*&lt;*/*s*o*u*r*c*e*&gt;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717088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Testing Alternatives Using elif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r>
              <a:rPr lang="en-US" b="1" dirty="0"/>
              <a:t>Present:</a:t>
            </a:r>
            <a:r>
              <a:rPr lang="en-US" b="0" dirty="0"/>
              <a:t> </a:t>
            </a:r>
            <a:endParaRPr lang="en-US" b="0" dirty="0" smtClean="0"/>
          </a:p>
          <a:p>
            <a:r>
              <a:rPr lang="en-US" b="0" dirty="0" smtClean="0"/>
              <a:t>There is no case/switch type of conditional.  Use a</a:t>
            </a:r>
            <a:r>
              <a:rPr lang="en-US" b="0" baseline="0" dirty="0" smtClean="0"/>
              <a:t> series of elif's</a:t>
            </a:r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&lt;*s*o*u*r*c*e*&gt;*1*9*0*5*a*2*-*2*-*4*2*&lt;*/*s*o*u*r*c*e*&gt;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The pass Statement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&lt;*s*o*u*r*c*e*&gt;*1*9*0*5*a*2*-*2*-*4*3*&lt;*/*s*o*u*r*c*e*&gt;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60550" y="231775"/>
            <a:ext cx="4902200" cy="3676650"/>
          </a:xfrm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4013200"/>
            <a:ext cx="6619875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Hands-On Exercise 2.2: Strings and if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Exercise: Strings and if  (20 mins)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20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Activity </a:t>
            </a:r>
            <a:r>
              <a:rPr lang="en-US" dirty="0" smtClean="0">
                <a:solidFill>
                  <a:srgbClr val="0000FF"/>
                </a:solidFill>
              </a:rPr>
              <a:t>Instructions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smtClean="0">
                <a:solidFill>
                  <a:srgbClr val="000000"/>
                </a:solidFill>
                <a:latin typeface="Arial"/>
              </a:rPr>
              <a:t>&lt;*s*o*u*r*c*e*&gt;*1*9*0*5*a*2*-*2*-*4*4*&lt;*/*s*o*u*r*c*e*&gt;</a:t>
            </a:r>
            <a:endParaRPr lang="en-US" sz="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60550" y="215900"/>
            <a:ext cx="4903788" cy="3678238"/>
          </a:xfrm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3905250"/>
            <a:ext cx="655796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Chapter Summary</a:t>
            </a:r>
          </a:p>
          <a:p>
            <a:r>
              <a:rPr lang="en-US" dirty="0" smtClean="0"/>
              <a:t>Direction: Both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2 minutes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Objects Illustrated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Variables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Variables Illustrated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</a:t>
            </a:r>
            <a:r>
              <a:rPr lang="en-US" dirty="0" smtClean="0">
                <a:solidFill>
                  <a:srgbClr val="0000FF"/>
                </a:solidFill>
              </a:rPr>
              <a:t>minutes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b="0" dirty="0" smtClean="0"/>
              <a:t>Use id(count) and type(count) to see the memory address and type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Shared Reference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&lt;*s*o*u*r*c*e*&gt;*1*9*0*5*a*2*-*2*-*9*&lt;*/*s*o*u*r*c*e*&gt;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957154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Variable Names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We use CamelCase style. Underscores for compound names is </a:t>
            </a:r>
            <a:r>
              <a:rPr lang="en-US" dirty="0" smtClean="0"/>
              <a:t>ok.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Give examples of each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87" name="Design_Cover_whBg"/>
          <p:cNvSpPr>
            <a:spLocks noChangeArrowheads="1"/>
          </p:cNvSpPr>
          <p:nvPr/>
        </p:nvSpPr>
        <p:spPr bwMode="white">
          <a:xfrm>
            <a:off x="0" y="3435350"/>
            <a:ext cx="9161463" cy="34226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37584" name="Design_Cover_bgImage" descr="Title Page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0" y="0"/>
            <a:ext cx="9144000" cy="3427413"/>
          </a:xfrm>
          <a:prstGeom prst="rect">
            <a:avLst/>
          </a:prstGeom>
          <a:noFill/>
        </p:spPr>
      </p:pic>
      <p:sp>
        <p:nvSpPr>
          <p:cNvPr id="237579" name="Line 2059"/>
          <p:cNvSpPr>
            <a:spLocks noChangeShapeType="1"/>
          </p:cNvSpPr>
          <p:nvPr/>
        </p:nvSpPr>
        <p:spPr bwMode="white">
          <a:xfrm>
            <a:off x="0" y="3435350"/>
            <a:ext cx="9172575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7576" name="Design_Cover_Title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7577" name="Design_Cover_Chapter"/>
          <p:cNvSpPr>
            <a:spLocks noGrp="1" noChangeArrowheads="1"/>
          </p:cNvSpPr>
          <p:nvPr>
            <p:ph type="subTitle" sz="quarter" idx="1"/>
          </p:nvPr>
        </p:nvSpPr>
        <p:spPr bwMode="invGray">
          <a:xfrm>
            <a:off x="322263" y="398463"/>
            <a:ext cx="4267200" cy="3810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7578" name="Design_Cover_Titlebar"/>
          <p:cNvSpPr>
            <a:spLocks noChangeShapeType="1"/>
          </p:cNvSpPr>
          <p:nvPr/>
        </p:nvSpPr>
        <p:spPr bwMode="black">
          <a:xfrm>
            <a:off x="0" y="3438525"/>
            <a:ext cx="9172575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grpSp>
        <p:nvGrpSpPr>
          <p:cNvPr id="237604" name="Design_Cover_Logo"/>
          <p:cNvGrpSpPr>
            <a:grpSpLocks/>
          </p:cNvGrpSpPr>
          <p:nvPr/>
        </p:nvGrpSpPr>
        <p:grpSpPr bwMode="auto">
          <a:xfrm>
            <a:off x="7151688" y="5919788"/>
            <a:ext cx="1881187" cy="827087"/>
            <a:chOff x="4505" y="3729"/>
            <a:chExt cx="1185" cy="521"/>
          </a:xfrm>
        </p:grpSpPr>
        <p:pic>
          <p:nvPicPr>
            <p:cNvPr id="237605" name="Picture 2085" descr="B&amp;W Educ Trust 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21" y="4177"/>
              <a:ext cx="1169" cy="73"/>
            </a:xfrm>
            <a:prstGeom prst="rect">
              <a:avLst/>
            </a:prstGeom>
            <a:noFill/>
          </p:spPr>
        </p:pic>
        <p:pic>
          <p:nvPicPr>
            <p:cNvPr id="237606" name="Picture 2086" descr="100c,70m Educ Trust 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hidden">
            <a:xfrm>
              <a:off x="4521" y="4175"/>
              <a:ext cx="1169" cy="75"/>
            </a:xfrm>
            <a:prstGeom prst="rect">
              <a:avLst/>
            </a:prstGeom>
            <a:noFill/>
          </p:spPr>
        </p:pic>
        <p:sp>
          <p:nvSpPr>
            <p:cNvPr id="237607" name="Rectangle 2087"/>
            <p:cNvSpPr>
              <a:spLocks noChangeArrowheads="1"/>
            </p:cNvSpPr>
            <p:nvPr userDrawn="1"/>
          </p:nvSpPr>
          <p:spPr bwMode="black">
            <a:xfrm flipV="1">
              <a:off x="4516" y="4094"/>
              <a:ext cx="1154" cy="39"/>
            </a:xfrm>
            <a:prstGeom prst="rect">
              <a:avLst/>
            </a:prstGeom>
            <a:solidFill>
              <a:srgbClr val="B9011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 sz="2400" b="1" dirty="0">
                <a:latin typeface="Times New Roman" pitchFamily="18" charset="0"/>
              </a:endParaRPr>
            </a:p>
          </p:txBody>
        </p:sp>
        <p:grpSp>
          <p:nvGrpSpPr>
            <p:cNvPr id="237608" name="Group 2088"/>
            <p:cNvGrpSpPr>
              <a:grpSpLocks/>
            </p:cNvGrpSpPr>
            <p:nvPr userDrawn="1"/>
          </p:nvGrpSpPr>
          <p:grpSpPr bwMode="auto">
            <a:xfrm>
              <a:off x="4505" y="3729"/>
              <a:ext cx="1175" cy="334"/>
              <a:chOff x="3317" y="3711"/>
              <a:chExt cx="1180" cy="334"/>
            </a:xfrm>
          </p:grpSpPr>
          <p:pic>
            <p:nvPicPr>
              <p:cNvPr id="237609" name="Picture 2089" descr="100c,70m Learn Tree sm®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lum contrast="100000"/>
              </a:blip>
              <a:srcRect/>
              <a:stretch>
                <a:fillRect/>
              </a:stretch>
            </p:blipFill>
            <p:spPr bwMode="auto">
              <a:xfrm>
                <a:off x="3317" y="3711"/>
                <a:ext cx="1180" cy="334"/>
              </a:xfrm>
              <a:prstGeom prst="rect">
                <a:avLst/>
              </a:prstGeom>
              <a:noFill/>
            </p:spPr>
          </p:pic>
          <p:pic>
            <p:nvPicPr>
              <p:cNvPr id="237610" name="Picture 2090" descr="100c,70m Learn Tree sm®"/>
              <p:cNvPicPr>
                <a:picLocks noChangeAspect="1" noChangeArrowheads="1"/>
              </p:cNvPicPr>
              <p:nvPr userDrawn="1"/>
            </p:nvPicPr>
            <p:blipFill>
              <a:blip r:embed="rId5" cstate="print"/>
              <a:srcRect/>
              <a:stretch>
                <a:fillRect/>
              </a:stretch>
            </p:blipFill>
            <p:spPr bwMode="hidden">
              <a:xfrm>
                <a:off x="3317" y="3711"/>
                <a:ext cx="1180" cy="334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5" name="Group 14"/>
          <p:cNvGrpSpPr/>
          <p:nvPr userDrawn="1"/>
        </p:nvGrpSpPr>
        <p:grpSpPr>
          <a:xfrm>
            <a:off x="7152210" y="5919127"/>
            <a:ext cx="712270" cy="528752"/>
            <a:chOff x="7185699" y="5403739"/>
            <a:chExt cx="622300" cy="461963"/>
          </a:xfrm>
        </p:grpSpPr>
        <p:grpSp>
          <p:nvGrpSpPr>
            <p:cNvPr id="16" name="Group 1053"/>
            <p:cNvGrpSpPr>
              <a:grpSpLocks/>
            </p:cNvGrpSpPr>
            <p:nvPr userDrawn="1"/>
          </p:nvGrpSpPr>
          <p:grpSpPr bwMode="auto">
            <a:xfrm>
              <a:off x="7192063" y="5403753"/>
              <a:ext cx="603251" cy="457201"/>
              <a:chOff x="5279" y="3962"/>
              <a:chExt cx="380" cy="288"/>
            </a:xfrm>
          </p:grpSpPr>
          <p:sp>
            <p:nvSpPr>
              <p:cNvPr id="18" name="Freeform 1041"/>
              <p:cNvSpPr>
                <a:spLocks noChangeAspect="1"/>
              </p:cNvSpPr>
              <p:nvPr userDrawn="1"/>
            </p:nvSpPr>
            <p:spPr bwMode="black">
              <a:xfrm>
                <a:off x="5282" y="3969"/>
                <a:ext cx="375" cy="281"/>
              </a:xfrm>
              <a:custGeom>
                <a:avLst/>
                <a:gdLst/>
                <a:ahLst/>
                <a:cxnLst>
                  <a:cxn ang="0">
                    <a:pos x="133" y="1294"/>
                  </a:cxn>
                  <a:cxn ang="0">
                    <a:pos x="274" y="1324"/>
                  </a:cxn>
                  <a:cxn ang="0">
                    <a:pos x="399" y="1324"/>
                  </a:cxn>
                  <a:cxn ang="0">
                    <a:pos x="641" y="1324"/>
                  </a:cxn>
                  <a:cxn ang="0">
                    <a:pos x="935" y="1324"/>
                  </a:cxn>
                  <a:cxn ang="0">
                    <a:pos x="1215" y="1324"/>
                  </a:cxn>
                  <a:cxn ang="0">
                    <a:pos x="1417" y="1324"/>
                  </a:cxn>
                  <a:cxn ang="0">
                    <a:pos x="1513" y="1322"/>
                  </a:cxn>
                  <a:cxn ang="0">
                    <a:pos x="1698" y="1248"/>
                  </a:cxn>
                  <a:cxn ang="0">
                    <a:pos x="1736" y="1171"/>
                  </a:cxn>
                  <a:cxn ang="0">
                    <a:pos x="1560" y="1171"/>
                  </a:cxn>
                  <a:cxn ang="0">
                    <a:pos x="1239" y="1168"/>
                  </a:cxn>
                  <a:cxn ang="0">
                    <a:pos x="1071" y="1118"/>
                  </a:cxn>
                  <a:cxn ang="0">
                    <a:pos x="984" y="1032"/>
                  </a:cxn>
                  <a:cxn ang="0">
                    <a:pos x="965" y="831"/>
                  </a:cxn>
                  <a:cxn ang="0">
                    <a:pos x="1120" y="654"/>
                  </a:cxn>
                  <a:cxn ang="0">
                    <a:pos x="1238" y="633"/>
                  </a:cxn>
                  <a:cxn ang="0">
                    <a:pos x="1420" y="574"/>
                  </a:cxn>
                  <a:cxn ang="0">
                    <a:pos x="1258" y="538"/>
                  </a:cxn>
                  <a:cxn ang="0">
                    <a:pos x="1014" y="603"/>
                  </a:cxn>
                  <a:cxn ang="0">
                    <a:pos x="1129" y="513"/>
                  </a:cxn>
                  <a:cxn ang="0">
                    <a:pos x="1340" y="475"/>
                  </a:cxn>
                  <a:cxn ang="0">
                    <a:pos x="1413" y="442"/>
                  </a:cxn>
                  <a:cxn ang="0">
                    <a:pos x="1181" y="406"/>
                  </a:cxn>
                  <a:cxn ang="0">
                    <a:pos x="1042" y="475"/>
                  </a:cxn>
                  <a:cxn ang="0">
                    <a:pos x="1174" y="371"/>
                  </a:cxn>
                  <a:cxn ang="0">
                    <a:pos x="1357" y="308"/>
                  </a:cxn>
                  <a:cxn ang="0">
                    <a:pos x="1180" y="274"/>
                  </a:cxn>
                  <a:cxn ang="0">
                    <a:pos x="1022" y="361"/>
                  </a:cxn>
                  <a:cxn ang="0">
                    <a:pos x="1163" y="215"/>
                  </a:cxn>
                  <a:cxn ang="0">
                    <a:pos x="1237" y="130"/>
                  </a:cxn>
                  <a:cxn ang="0">
                    <a:pos x="1054" y="204"/>
                  </a:cxn>
                  <a:cxn ang="0">
                    <a:pos x="986" y="237"/>
                  </a:cxn>
                  <a:cxn ang="0">
                    <a:pos x="1113" y="58"/>
                  </a:cxn>
                  <a:cxn ang="0">
                    <a:pos x="947" y="137"/>
                  </a:cxn>
                  <a:cxn ang="0">
                    <a:pos x="922" y="2"/>
                  </a:cxn>
                  <a:cxn ang="0">
                    <a:pos x="844" y="95"/>
                  </a:cxn>
                  <a:cxn ang="0">
                    <a:pos x="750" y="54"/>
                  </a:cxn>
                  <a:cxn ang="0">
                    <a:pos x="684" y="100"/>
                  </a:cxn>
                  <a:cxn ang="0">
                    <a:pos x="783" y="284"/>
                  </a:cxn>
                  <a:cxn ang="0">
                    <a:pos x="614" y="131"/>
                  </a:cxn>
                  <a:cxn ang="0">
                    <a:pos x="514" y="162"/>
                  </a:cxn>
                  <a:cxn ang="0">
                    <a:pos x="689" y="293"/>
                  </a:cxn>
                  <a:cxn ang="0">
                    <a:pos x="702" y="335"/>
                  </a:cxn>
                  <a:cxn ang="0">
                    <a:pos x="460" y="235"/>
                  </a:cxn>
                  <a:cxn ang="0">
                    <a:pos x="423" y="316"/>
                  </a:cxn>
                  <a:cxn ang="0">
                    <a:pos x="637" y="401"/>
                  </a:cxn>
                  <a:cxn ang="0">
                    <a:pos x="706" y="464"/>
                  </a:cxn>
                  <a:cxn ang="0">
                    <a:pos x="522" y="394"/>
                  </a:cxn>
                  <a:cxn ang="0">
                    <a:pos x="346" y="474"/>
                  </a:cxn>
                  <a:cxn ang="0">
                    <a:pos x="451" y="477"/>
                  </a:cxn>
                  <a:cxn ang="0">
                    <a:pos x="662" y="530"/>
                  </a:cxn>
                  <a:cxn ang="0">
                    <a:pos x="724" y="594"/>
                  </a:cxn>
                  <a:cxn ang="0">
                    <a:pos x="469" y="538"/>
                  </a:cxn>
                  <a:cxn ang="0">
                    <a:pos x="326" y="595"/>
                  </a:cxn>
                  <a:cxn ang="0">
                    <a:pos x="520" y="633"/>
                  </a:cxn>
                  <a:cxn ang="0">
                    <a:pos x="633" y="650"/>
                  </a:cxn>
                  <a:cxn ang="0">
                    <a:pos x="773" y="801"/>
                  </a:cxn>
                  <a:cxn ang="0">
                    <a:pos x="772" y="1013"/>
                  </a:cxn>
                  <a:cxn ang="0">
                    <a:pos x="684" y="1113"/>
                  </a:cxn>
                  <a:cxn ang="0">
                    <a:pos x="545" y="1164"/>
                  </a:cxn>
                  <a:cxn ang="0">
                    <a:pos x="221" y="1171"/>
                  </a:cxn>
                  <a:cxn ang="0">
                    <a:pos x="20" y="1171"/>
                  </a:cxn>
                </a:cxnLst>
                <a:rect l="0" t="0" r="r" b="b"/>
                <a:pathLst>
                  <a:path w="1766" h="1324">
                    <a:moveTo>
                      <a:pt x="0" y="1171"/>
                    </a:moveTo>
                    <a:lnTo>
                      <a:pt x="6" y="1180"/>
                    </a:lnTo>
                    <a:lnTo>
                      <a:pt x="13" y="1191"/>
                    </a:lnTo>
                    <a:lnTo>
                      <a:pt x="20" y="1200"/>
                    </a:lnTo>
                    <a:lnTo>
                      <a:pt x="27" y="1209"/>
                    </a:lnTo>
                    <a:lnTo>
                      <a:pt x="35" y="1218"/>
                    </a:lnTo>
                    <a:lnTo>
                      <a:pt x="42" y="1226"/>
                    </a:lnTo>
                    <a:lnTo>
                      <a:pt x="50" y="1234"/>
                    </a:lnTo>
                    <a:lnTo>
                      <a:pt x="58" y="1242"/>
                    </a:lnTo>
                    <a:lnTo>
                      <a:pt x="67" y="1251"/>
                    </a:lnTo>
                    <a:lnTo>
                      <a:pt x="75" y="1257"/>
                    </a:lnTo>
                    <a:lnTo>
                      <a:pt x="84" y="1264"/>
                    </a:lnTo>
                    <a:lnTo>
                      <a:pt x="94" y="1271"/>
                    </a:lnTo>
                    <a:lnTo>
                      <a:pt x="103" y="1277"/>
                    </a:lnTo>
                    <a:lnTo>
                      <a:pt x="113" y="1283"/>
                    </a:lnTo>
                    <a:lnTo>
                      <a:pt x="122" y="1289"/>
                    </a:lnTo>
                    <a:lnTo>
                      <a:pt x="133" y="1294"/>
                    </a:lnTo>
                    <a:lnTo>
                      <a:pt x="143" y="1299"/>
                    </a:lnTo>
                    <a:lnTo>
                      <a:pt x="153" y="1302"/>
                    </a:lnTo>
                    <a:lnTo>
                      <a:pt x="164" y="1307"/>
                    </a:lnTo>
                    <a:lnTo>
                      <a:pt x="175" y="1310"/>
                    </a:lnTo>
                    <a:lnTo>
                      <a:pt x="187" y="1314"/>
                    </a:lnTo>
                    <a:lnTo>
                      <a:pt x="197" y="1316"/>
                    </a:lnTo>
                    <a:lnTo>
                      <a:pt x="209" y="1319"/>
                    </a:lnTo>
                    <a:lnTo>
                      <a:pt x="220" y="1321"/>
                    </a:lnTo>
                    <a:lnTo>
                      <a:pt x="233" y="1322"/>
                    </a:lnTo>
                    <a:lnTo>
                      <a:pt x="244" y="1323"/>
                    </a:lnTo>
                    <a:lnTo>
                      <a:pt x="257" y="1324"/>
                    </a:lnTo>
                    <a:lnTo>
                      <a:pt x="269" y="1324"/>
                    </a:lnTo>
                    <a:lnTo>
                      <a:pt x="269" y="1324"/>
                    </a:lnTo>
                    <a:lnTo>
                      <a:pt x="269" y="1324"/>
                    </a:lnTo>
                    <a:lnTo>
                      <a:pt x="270" y="1324"/>
                    </a:lnTo>
                    <a:lnTo>
                      <a:pt x="272" y="1324"/>
                    </a:lnTo>
                    <a:lnTo>
                      <a:pt x="274" y="1324"/>
                    </a:lnTo>
                    <a:lnTo>
                      <a:pt x="277" y="1324"/>
                    </a:lnTo>
                    <a:lnTo>
                      <a:pt x="280" y="1324"/>
                    </a:lnTo>
                    <a:lnTo>
                      <a:pt x="285" y="1324"/>
                    </a:lnTo>
                    <a:lnTo>
                      <a:pt x="289" y="1324"/>
                    </a:lnTo>
                    <a:lnTo>
                      <a:pt x="295" y="1324"/>
                    </a:lnTo>
                    <a:lnTo>
                      <a:pt x="301" y="1324"/>
                    </a:lnTo>
                    <a:lnTo>
                      <a:pt x="308" y="1324"/>
                    </a:lnTo>
                    <a:lnTo>
                      <a:pt x="315" y="1324"/>
                    </a:lnTo>
                    <a:lnTo>
                      <a:pt x="322" y="1324"/>
                    </a:lnTo>
                    <a:lnTo>
                      <a:pt x="330" y="1324"/>
                    </a:lnTo>
                    <a:lnTo>
                      <a:pt x="338" y="1324"/>
                    </a:lnTo>
                    <a:lnTo>
                      <a:pt x="347" y="1324"/>
                    </a:lnTo>
                    <a:lnTo>
                      <a:pt x="357" y="1324"/>
                    </a:lnTo>
                    <a:lnTo>
                      <a:pt x="367" y="1324"/>
                    </a:lnTo>
                    <a:lnTo>
                      <a:pt x="377" y="1324"/>
                    </a:lnTo>
                    <a:lnTo>
                      <a:pt x="388" y="1324"/>
                    </a:lnTo>
                    <a:lnTo>
                      <a:pt x="399" y="1324"/>
                    </a:lnTo>
                    <a:lnTo>
                      <a:pt x="410" y="1324"/>
                    </a:lnTo>
                    <a:lnTo>
                      <a:pt x="423" y="1324"/>
                    </a:lnTo>
                    <a:lnTo>
                      <a:pt x="436" y="1324"/>
                    </a:lnTo>
                    <a:lnTo>
                      <a:pt x="448" y="1324"/>
                    </a:lnTo>
                    <a:lnTo>
                      <a:pt x="461" y="1324"/>
                    </a:lnTo>
                    <a:lnTo>
                      <a:pt x="475" y="1324"/>
                    </a:lnTo>
                    <a:lnTo>
                      <a:pt x="489" y="1324"/>
                    </a:lnTo>
                    <a:lnTo>
                      <a:pt x="502" y="1324"/>
                    </a:lnTo>
                    <a:lnTo>
                      <a:pt x="517" y="1324"/>
                    </a:lnTo>
                    <a:lnTo>
                      <a:pt x="531" y="1324"/>
                    </a:lnTo>
                    <a:lnTo>
                      <a:pt x="546" y="1324"/>
                    </a:lnTo>
                    <a:lnTo>
                      <a:pt x="561" y="1324"/>
                    </a:lnTo>
                    <a:lnTo>
                      <a:pt x="577" y="1324"/>
                    </a:lnTo>
                    <a:lnTo>
                      <a:pt x="592" y="1324"/>
                    </a:lnTo>
                    <a:lnTo>
                      <a:pt x="608" y="1324"/>
                    </a:lnTo>
                    <a:lnTo>
                      <a:pt x="624" y="1324"/>
                    </a:lnTo>
                    <a:lnTo>
                      <a:pt x="641" y="1324"/>
                    </a:lnTo>
                    <a:lnTo>
                      <a:pt x="658" y="1324"/>
                    </a:lnTo>
                    <a:lnTo>
                      <a:pt x="674" y="1324"/>
                    </a:lnTo>
                    <a:lnTo>
                      <a:pt x="691" y="1324"/>
                    </a:lnTo>
                    <a:lnTo>
                      <a:pt x="709" y="1324"/>
                    </a:lnTo>
                    <a:lnTo>
                      <a:pt x="725" y="1324"/>
                    </a:lnTo>
                    <a:lnTo>
                      <a:pt x="742" y="1324"/>
                    </a:lnTo>
                    <a:lnTo>
                      <a:pt x="759" y="1324"/>
                    </a:lnTo>
                    <a:lnTo>
                      <a:pt x="776" y="1324"/>
                    </a:lnTo>
                    <a:lnTo>
                      <a:pt x="795" y="1324"/>
                    </a:lnTo>
                    <a:lnTo>
                      <a:pt x="812" y="1324"/>
                    </a:lnTo>
                    <a:lnTo>
                      <a:pt x="829" y="1324"/>
                    </a:lnTo>
                    <a:lnTo>
                      <a:pt x="847" y="1324"/>
                    </a:lnTo>
                    <a:lnTo>
                      <a:pt x="865" y="1324"/>
                    </a:lnTo>
                    <a:lnTo>
                      <a:pt x="882" y="1324"/>
                    </a:lnTo>
                    <a:lnTo>
                      <a:pt x="900" y="1324"/>
                    </a:lnTo>
                    <a:lnTo>
                      <a:pt x="917" y="1324"/>
                    </a:lnTo>
                    <a:lnTo>
                      <a:pt x="935" y="1324"/>
                    </a:lnTo>
                    <a:lnTo>
                      <a:pt x="953" y="1324"/>
                    </a:lnTo>
                    <a:lnTo>
                      <a:pt x="970" y="1324"/>
                    </a:lnTo>
                    <a:lnTo>
                      <a:pt x="987" y="1324"/>
                    </a:lnTo>
                    <a:lnTo>
                      <a:pt x="1004" y="1324"/>
                    </a:lnTo>
                    <a:lnTo>
                      <a:pt x="1022" y="1324"/>
                    </a:lnTo>
                    <a:lnTo>
                      <a:pt x="1039" y="1324"/>
                    </a:lnTo>
                    <a:lnTo>
                      <a:pt x="1056" y="1324"/>
                    </a:lnTo>
                    <a:lnTo>
                      <a:pt x="1072" y="1324"/>
                    </a:lnTo>
                    <a:lnTo>
                      <a:pt x="1090" y="1324"/>
                    </a:lnTo>
                    <a:lnTo>
                      <a:pt x="1106" y="1324"/>
                    </a:lnTo>
                    <a:lnTo>
                      <a:pt x="1122" y="1324"/>
                    </a:lnTo>
                    <a:lnTo>
                      <a:pt x="1138" y="1324"/>
                    </a:lnTo>
                    <a:lnTo>
                      <a:pt x="1154" y="1324"/>
                    </a:lnTo>
                    <a:lnTo>
                      <a:pt x="1169" y="1324"/>
                    </a:lnTo>
                    <a:lnTo>
                      <a:pt x="1185" y="1324"/>
                    </a:lnTo>
                    <a:lnTo>
                      <a:pt x="1200" y="1324"/>
                    </a:lnTo>
                    <a:lnTo>
                      <a:pt x="1215" y="1324"/>
                    </a:lnTo>
                    <a:lnTo>
                      <a:pt x="1230" y="1324"/>
                    </a:lnTo>
                    <a:lnTo>
                      <a:pt x="1244" y="1324"/>
                    </a:lnTo>
                    <a:lnTo>
                      <a:pt x="1259" y="1324"/>
                    </a:lnTo>
                    <a:lnTo>
                      <a:pt x="1273" y="1324"/>
                    </a:lnTo>
                    <a:lnTo>
                      <a:pt x="1285" y="1324"/>
                    </a:lnTo>
                    <a:lnTo>
                      <a:pt x="1299" y="1324"/>
                    </a:lnTo>
                    <a:lnTo>
                      <a:pt x="1312" y="1324"/>
                    </a:lnTo>
                    <a:lnTo>
                      <a:pt x="1323" y="1324"/>
                    </a:lnTo>
                    <a:lnTo>
                      <a:pt x="1336" y="1324"/>
                    </a:lnTo>
                    <a:lnTo>
                      <a:pt x="1348" y="1324"/>
                    </a:lnTo>
                    <a:lnTo>
                      <a:pt x="1359" y="1324"/>
                    </a:lnTo>
                    <a:lnTo>
                      <a:pt x="1370" y="1324"/>
                    </a:lnTo>
                    <a:lnTo>
                      <a:pt x="1380" y="1324"/>
                    </a:lnTo>
                    <a:lnTo>
                      <a:pt x="1390" y="1324"/>
                    </a:lnTo>
                    <a:lnTo>
                      <a:pt x="1399" y="1324"/>
                    </a:lnTo>
                    <a:lnTo>
                      <a:pt x="1409" y="1324"/>
                    </a:lnTo>
                    <a:lnTo>
                      <a:pt x="1417" y="1324"/>
                    </a:lnTo>
                    <a:lnTo>
                      <a:pt x="1425" y="1324"/>
                    </a:lnTo>
                    <a:lnTo>
                      <a:pt x="1433" y="1324"/>
                    </a:lnTo>
                    <a:lnTo>
                      <a:pt x="1440" y="1324"/>
                    </a:lnTo>
                    <a:lnTo>
                      <a:pt x="1446" y="1324"/>
                    </a:lnTo>
                    <a:lnTo>
                      <a:pt x="1452" y="1324"/>
                    </a:lnTo>
                    <a:lnTo>
                      <a:pt x="1457" y="1324"/>
                    </a:lnTo>
                    <a:lnTo>
                      <a:pt x="1462" y="1324"/>
                    </a:lnTo>
                    <a:lnTo>
                      <a:pt x="1466" y="1324"/>
                    </a:lnTo>
                    <a:lnTo>
                      <a:pt x="1470" y="1324"/>
                    </a:lnTo>
                    <a:lnTo>
                      <a:pt x="1473" y="1324"/>
                    </a:lnTo>
                    <a:lnTo>
                      <a:pt x="1475" y="1324"/>
                    </a:lnTo>
                    <a:lnTo>
                      <a:pt x="1477" y="1324"/>
                    </a:lnTo>
                    <a:lnTo>
                      <a:pt x="1478" y="1324"/>
                    </a:lnTo>
                    <a:lnTo>
                      <a:pt x="1478" y="1324"/>
                    </a:lnTo>
                    <a:lnTo>
                      <a:pt x="1490" y="1324"/>
                    </a:lnTo>
                    <a:lnTo>
                      <a:pt x="1502" y="1323"/>
                    </a:lnTo>
                    <a:lnTo>
                      <a:pt x="1513" y="1322"/>
                    </a:lnTo>
                    <a:lnTo>
                      <a:pt x="1525" y="1321"/>
                    </a:lnTo>
                    <a:lnTo>
                      <a:pt x="1538" y="1319"/>
                    </a:lnTo>
                    <a:lnTo>
                      <a:pt x="1549" y="1317"/>
                    </a:lnTo>
                    <a:lnTo>
                      <a:pt x="1561" y="1314"/>
                    </a:lnTo>
                    <a:lnTo>
                      <a:pt x="1572" y="1312"/>
                    </a:lnTo>
                    <a:lnTo>
                      <a:pt x="1584" y="1308"/>
                    </a:lnTo>
                    <a:lnTo>
                      <a:pt x="1595" y="1305"/>
                    </a:lnTo>
                    <a:lnTo>
                      <a:pt x="1606" y="1300"/>
                    </a:lnTo>
                    <a:lnTo>
                      <a:pt x="1617" y="1295"/>
                    </a:lnTo>
                    <a:lnTo>
                      <a:pt x="1628" y="1291"/>
                    </a:lnTo>
                    <a:lnTo>
                      <a:pt x="1638" y="1286"/>
                    </a:lnTo>
                    <a:lnTo>
                      <a:pt x="1648" y="1280"/>
                    </a:lnTo>
                    <a:lnTo>
                      <a:pt x="1659" y="1275"/>
                    </a:lnTo>
                    <a:lnTo>
                      <a:pt x="1669" y="1269"/>
                    </a:lnTo>
                    <a:lnTo>
                      <a:pt x="1678" y="1262"/>
                    </a:lnTo>
                    <a:lnTo>
                      <a:pt x="1689" y="1255"/>
                    </a:lnTo>
                    <a:lnTo>
                      <a:pt x="1698" y="1248"/>
                    </a:lnTo>
                    <a:lnTo>
                      <a:pt x="1706" y="1241"/>
                    </a:lnTo>
                    <a:lnTo>
                      <a:pt x="1715" y="1233"/>
                    </a:lnTo>
                    <a:lnTo>
                      <a:pt x="1723" y="1225"/>
                    </a:lnTo>
                    <a:lnTo>
                      <a:pt x="1731" y="1217"/>
                    </a:lnTo>
                    <a:lnTo>
                      <a:pt x="1739" y="1208"/>
                    </a:lnTo>
                    <a:lnTo>
                      <a:pt x="1746" y="1199"/>
                    </a:lnTo>
                    <a:lnTo>
                      <a:pt x="1753" y="1190"/>
                    </a:lnTo>
                    <a:lnTo>
                      <a:pt x="1760" y="1180"/>
                    </a:lnTo>
                    <a:lnTo>
                      <a:pt x="1766" y="1171"/>
                    </a:lnTo>
                    <a:lnTo>
                      <a:pt x="1761" y="1171"/>
                    </a:lnTo>
                    <a:lnTo>
                      <a:pt x="1752" y="1171"/>
                    </a:lnTo>
                    <a:lnTo>
                      <a:pt x="1746" y="1171"/>
                    </a:lnTo>
                    <a:lnTo>
                      <a:pt x="1746" y="1171"/>
                    </a:lnTo>
                    <a:lnTo>
                      <a:pt x="1745" y="1171"/>
                    </a:lnTo>
                    <a:lnTo>
                      <a:pt x="1743" y="1171"/>
                    </a:lnTo>
                    <a:lnTo>
                      <a:pt x="1740" y="1171"/>
                    </a:lnTo>
                    <a:lnTo>
                      <a:pt x="1736" y="1171"/>
                    </a:lnTo>
                    <a:lnTo>
                      <a:pt x="1732" y="1171"/>
                    </a:lnTo>
                    <a:lnTo>
                      <a:pt x="1727" y="1171"/>
                    </a:lnTo>
                    <a:lnTo>
                      <a:pt x="1721" y="1171"/>
                    </a:lnTo>
                    <a:lnTo>
                      <a:pt x="1714" y="1171"/>
                    </a:lnTo>
                    <a:lnTo>
                      <a:pt x="1706" y="1171"/>
                    </a:lnTo>
                    <a:lnTo>
                      <a:pt x="1698" y="1171"/>
                    </a:lnTo>
                    <a:lnTo>
                      <a:pt x="1689" y="1171"/>
                    </a:lnTo>
                    <a:lnTo>
                      <a:pt x="1678" y="1171"/>
                    </a:lnTo>
                    <a:lnTo>
                      <a:pt x="1668" y="1171"/>
                    </a:lnTo>
                    <a:lnTo>
                      <a:pt x="1657" y="1171"/>
                    </a:lnTo>
                    <a:lnTo>
                      <a:pt x="1645" y="1171"/>
                    </a:lnTo>
                    <a:lnTo>
                      <a:pt x="1632" y="1171"/>
                    </a:lnTo>
                    <a:lnTo>
                      <a:pt x="1619" y="1171"/>
                    </a:lnTo>
                    <a:lnTo>
                      <a:pt x="1604" y="1171"/>
                    </a:lnTo>
                    <a:lnTo>
                      <a:pt x="1591" y="1171"/>
                    </a:lnTo>
                    <a:lnTo>
                      <a:pt x="1575" y="1171"/>
                    </a:lnTo>
                    <a:lnTo>
                      <a:pt x="1560" y="1171"/>
                    </a:lnTo>
                    <a:lnTo>
                      <a:pt x="1542" y="1171"/>
                    </a:lnTo>
                    <a:lnTo>
                      <a:pt x="1525" y="1171"/>
                    </a:lnTo>
                    <a:lnTo>
                      <a:pt x="1508" y="1171"/>
                    </a:lnTo>
                    <a:lnTo>
                      <a:pt x="1489" y="1171"/>
                    </a:lnTo>
                    <a:lnTo>
                      <a:pt x="1470" y="1171"/>
                    </a:lnTo>
                    <a:lnTo>
                      <a:pt x="1450" y="1171"/>
                    </a:lnTo>
                    <a:lnTo>
                      <a:pt x="1431" y="1171"/>
                    </a:lnTo>
                    <a:lnTo>
                      <a:pt x="1409" y="1171"/>
                    </a:lnTo>
                    <a:lnTo>
                      <a:pt x="1388" y="1171"/>
                    </a:lnTo>
                    <a:lnTo>
                      <a:pt x="1366" y="1171"/>
                    </a:lnTo>
                    <a:lnTo>
                      <a:pt x="1343" y="1171"/>
                    </a:lnTo>
                    <a:lnTo>
                      <a:pt x="1343" y="1171"/>
                    </a:lnTo>
                    <a:lnTo>
                      <a:pt x="1320" y="1170"/>
                    </a:lnTo>
                    <a:lnTo>
                      <a:pt x="1297" y="1170"/>
                    </a:lnTo>
                    <a:lnTo>
                      <a:pt x="1276" y="1169"/>
                    </a:lnTo>
                    <a:lnTo>
                      <a:pt x="1257" y="1169"/>
                    </a:lnTo>
                    <a:lnTo>
                      <a:pt x="1239" y="1168"/>
                    </a:lnTo>
                    <a:lnTo>
                      <a:pt x="1222" y="1165"/>
                    </a:lnTo>
                    <a:lnTo>
                      <a:pt x="1206" y="1164"/>
                    </a:lnTo>
                    <a:lnTo>
                      <a:pt x="1192" y="1162"/>
                    </a:lnTo>
                    <a:lnTo>
                      <a:pt x="1178" y="1160"/>
                    </a:lnTo>
                    <a:lnTo>
                      <a:pt x="1166" y="1157"/>
                    </a:lnTo>
                    <a:lnTo>
                      <a:pt x="1155" y="1155"/>
                    </a:lnTo>
                    <a:lnTo>
                      <a:pt x="1144" y="1153"/>
                    </a:lnTo>
                    <a:lnTo>
                      <a:pt x="1135" y="1149"/>
                    </a:lnTo>
                    <a:lnTo>
                      <a:pt x="1125" y="1147"/>
                    </a:lnTo>
                    <a:lnTo>
                      <a:pt x="1117" y="1143"/>
                    </a:lnTo>
                    <a:lnTo>
                      <a:pt x="1109" y="1140"/>
                    </a:lnTo>
                    <a:lnTo>
                      <a:pt x="1101" y="1137"/>
                    </a:lnTo>
                    <a:lnTo>
                      <a:pt x="1095" y="1133"/>
                    </a:lnTo>
                    <a:lnTo>
                      <a:pt x="1089" y="1130"/>
                    </a:lnTo>
                    <a:lnTo>
                      <a:pt x="1083" y="1126"/>
                    </a:lnTo>
                    <a:lnTo>
                      <a:pt x="1076" y="1122"/>
                    </a:lnTo>
                    <a:lnTo>
                      <a:pt x="1071" y="1118"/>
                    </a:lnTo>
                    <a:lnTo>
                      <a:pt x="1066" y="1115"/>
                    </a:lnTo>
                    <a:lnTo>
                      <a:pt x="1060" y="1110"/>
                    </a:lnTo>
                    <a:lnTo>
                      <a:pt x="1054" y="1107"/>
                    </a:lnTo>
                    <a:lnTo>
                      <a:pt x="1048" y="1102"/>
                    </a:lnTo>
                    <a:lnTo>
                      <a:pt x="1042" y="1097"/>
                    </a:lnTo>
                    <a:lnTo>
                      <a:pt x="1037" y="1094"/>
                    </a:lnTo>
                    <a:lnTo>
                      <a:pt x="1037" y="1094"/>
                    </a:lnTo>
                    <a:lnTo>
                      <a:pt x="1031" y="1089"/>
                    </a:lnTo>
                    <a:lnTo>
                      <a:pt x="1025" y="1085"/>
                    </a:lnTo>
                    <a:lnTo>
                      <a:pt x="1019" y="1080"/>
                    </a:lnTo>
                    <a:lnTo>
                      <a:pt x="1014" y="1074"/>
                    </a:lnTo>
                    <a:lnTo>
                      <a:pt x="1008" y="1069"/>
                    </a:lnTo>
                    <a:lnTo>
                      <a:pt x="1003" y="1062"/>
                    </a:lnTo>
                    <a:lnTo>
                      <a:pt x="998" y="1055"/>
                    </a:lnTo>
                    <a:lnTo>
                      <a:pt x="993" y="1048"/>
                    </a:lnTo>
                    <a:lnTo>
                      <a:pt x="988" y="1040"/>
                    </a:lnTo>
                    <a:lnTo>
                      <a:pt x="984" y="1032"/>
                    </a:lnTo>
                    <a:lnTo>
                      <a:pt x="979" y="1023"/>
                    </a:lnTo>
                    <a:lnTo>
                      <a:pt x="975" y="1013"/>
                    </a:lnTo>
                    <a:lnTo>
                      <a:pt x="971" y="1004"/>
                    </a:lnTo>
                    <a:lnTo>
                      <a:pt x="968" y="994"/>
                    </a:lnTo>
                    <a:lnTo>
                      <a:pt x="964" y="983"/>
                    </a:lnTo>
                    <a:lnTo>
                      <a:pt x="962" y="973"/>
                    </a:lnTo>
                    <a:lnTo>
                      <a:pt x="960" y="961"/>
                    </a:lnTo>
                    <a:lnTo>
                      <a:pt x="957" y="950"/>
                    </a:lnTo>
                    <a:lnTo>
                      <a:pt x="956" y="938"/>
                    </a:lnTo>
                    <a:lnTo>
                      <a:pt x="955" y="926"/>
                    </a:lnTo>
                    <a:lnTo>
                      <a:pt x="955" y="913"/>
                    </a:lnTo>
                    <a:lnTo>
                      <a:pt x="955" y="900"/>
                    </a:lnTo>
                    <a:lnTo>
                      <a:pt x="956" y="888"/>
                    </a:lnTo>
                    <a:lnTo>
                      <a:pt x="957" y="874"/>
                    </a:lnTo>
                    <a:lnTo>
                      <a:pt x="960" y="860"/>
                    </a:lnTo>
                    <a:lnTo>
                      <a:pt x="962" y="846"/>
                    </a:lnTo>
                    <a:lnTo>
                      <a:pt x="965" y="831"/>
                    </a:lnTo>
                    <a:lnTo>
                      <a:pt x="969" y="816"/>
                    </a:lnTo>
                    <a:lnTo>
                      <a:pt x="973" y="801"/>
                    </a:lnTo>
                    <a:lnTo>
                      <a:pt x="979" y="786"/>
                    </a:lnTo>
                    <a:lnTo>
                      <a:pt x="985" y="771"/>
                    </a:lnTo>
                    <a:lnTo>
                      <a:pt x="993" y="756"/>
                    </a:lnTo>
                    <a:lnTo>
                      <a:pt x="1001" y="744"/>
                    </a:lnTo>
                    <a:lnTo>
                      <a:pt x="1009" y="731"/>
                    </a:lnTo>
                    <a:lnTo>
                      <a:pt x="1019" y="720"/>
                    </a:lnTo>
                    <a:lnTo>
                      <a:pt x="1029" y="709"/>
                    </a:lnTo>
                    <a:lnTo>
                      <a:pt x="1039" y="700"/>
                    </a:lnTo>
                    <a:lnTo>
                      <a:pt x="1051" y="691"/>
                    </a:lnTo>
                    <a:lnTo>
                      <a:pt x="1062" y="684"/>
                    </a:lnTo>
                    <a:lnTo>
                      <a:pt x="1074" y="676"/>
                    </a:lnTo>
                    <a:lnTo>
                      <a:pt x="1085" y="670"/>
                    </a:lnTo>
                    <a:lnTo>
                      <a:pt x="1097" y="664"/>
                    </a:lnTo>
                    <a:lnTo>
                      <a:pt x="1108" y="659"/>
                    </a:lnTo>
                    <a:lnTo>
                      <a:pt x="1120" y="654"/>
                    </a:lnTo>
                    <a:lnTo>
                      <a:pt x="1131" y="650"/>
                    </a:lnTo>
                    <a:lnTo>
                      <a:pt x="1143" y="647"/>
                    </a:lnTo>
                    <a:lnTo>
                      <a:pt x="1153" y="644"/>
                    </a:lnTo>
                    <a:lnTo>
                      <a:pt x="1163" y="641"/>
                    </a:lnTo>
                    <a:lnTo>
                      <a:pt x="1174" y="639"/>
                    </a:lnTo>
                    <a:lnTo>
                      <a:pt x="1183" y="638"/>
                    </a:lnTo>
                    <a:lnTo>
                      <a:pt x="1191" y="637"/>
                    </a:lnTo>
                    <a:lnTo>
                      <a:pt x="1199" y="636"/>
                    </a:lnTo>
                    <a:lnTo>
                      <a:pt x="1207" y="634"/>
                    </a:lnTo>
                    <a:lnTo>
                      <a:pt x="1213" y="634"/>
                    </a:lnTo>
                    <a:lnTo>
                      <a:pt x="1219" y="633"/>
                    </a:lnTo>
                    <a:lnTo>
                      <a:pt x="1222" y="633"/>
                    </a:lnTo>
                    <a:lnTo>
                      <a:pt x="1226" y="633"/>
                    </a:lnTo>
                    <a:lnTo>
                      <a:pt x="1228" y="633"/>
                    </a:lnTo>
                    <a:lnTo>
                      <a:pt x="1228" y="633"/>
                    </a:lnTo>
                    <a:lnTo>
                      <a:pt x="1231" y="633"/>
                    </a:lnTo>
                    <a:lnTo>
                      <a:pt x="1238" y="633"/>
                    </a:lnTo>
                    <a:lnTo>
                      <a:pt x="1249" y="633"/>
                    </a:lnTo>
                    <a:lnTo>
                      <a:pt x="1262" y="633"/>
                    </a:lnTo>
                    <a:lnTo>
                      <a:pt x="1279" y="633"/>
                    </a:lnTo>
                    <a:lnTo>
                      <a:pt x="1296" y="633"/>
                    </a:lnTo>
                    <a:lnTo>
                      <a:pt x="1315" y="633"/>
                    </a:lnTo>
                    <a:lnTo>
                      <a:pt x="1334" y="633"/>
                    </a:lnTo>
                    <a:lnTo>
                      <a:pt x="1352" y="633"/>
                    </a:lnTo>
                    <a:lnTo>
                      <a:pt x="1371" y="633"/>
                    </a:lnTo>
                    <a:lnTo>
                      <a:pt x="1387" y="633"/>
                    </a:lnTo>
                    <a:lnTo>
                      <a:pt x="1401" y="633"/>
                    </a:lnTo>
                    <a:lnTo>
                      <a:pt x="1411" y="633"/>
                    </a:lnTo>
                    <a:lnTo>
                      <a:pt x="1418" y="633"/>
                    </a:lnTo>
                    <a:lnTo>
                      <a:pt x="1420" y="633"/>
                    </a:lnTo>
                    <a:lnTo>
                      <a:pt x="1420" y="627"/>
                    </a:lnTo>
                    <a:lnTo>
                      <a:pt x="1420" y="614"/>
                    </a:lnTo>
                    <a:lnTo>
                      <a:pt x="1420" y="595"/>
                    </a:lnTo>
                    <a:lnTo>
                      <a:pt x="1420" y="574"/>
                    </a:lnTo>
                    <a:lnTo>
                      <a:pt x="1420" y="556"/>
                    </a:lnTo>
                    <a:lnTo>
                      <a:pt x="1420" y="542"/>
                    </a:lnTo>
                    <a:lnTo>
                      <a:pt x="1420" y="538"/>
                    </a:lnTo>
                    <a:lnTo>
                      <a:pt x="1420" y="538"/>
                    </a:lnTo>
                    <a:lnTo>
                      <a:pt x="1418" y="538"/>
                    </a:lnTo>
                    <a:lnTo>
                      <a:pt x="1416" y="538"/>
                    </a:lnTo>
                    <a:lnTo>
                      <a:pt x="1411" y="538"/>
                    </a:lnTo>
                    <a:lnTo>
                      <a:pt x="1405" y="538"/>
                    </a:lnTo>
                    <a:lnTo>
                      <a:pt x="1397" y="538"/>
                    </a:lnTo>
                    <a:lnTo>
                      <a:pt x="1388" y="538"/>
                    </a:lnTo>
                    <a:lnTo>
                      <a:pt x="1376" y="538"/>
                    </a:lnTo>
                    <a:lnTo>
                      <a:pt x="1363" y="538"/>
                    </a:lnTo>
                    <a:lnTo>
                      <a:pt x="1347" y="538"/>
                    </a:lnTo>
                    <a:lnTo>
                      <a:pt x="1328" y="538"/>
                    </a:lnTo>
                    <a:lnTo>
                      <a:pt x="1307" y="538"/>
                    </a:lnTo>
                    <a:lnTo>
                      <a:pt x="1284" y="538"/>
                    </a:lnTo>
                    <a:lnTo>
                      <a:pt x="1258" y="538"/>
                    </a:lnTo>
                    <a:lnTo>
                      <a:pt x="1228" y="538"/>
                    </a:lnTo>
                    <a:lnTo>
                      <a:pt x="1209" y="538"/>
                    </a:lnTo>
                    <a:lnTo>
                      <a:pt x="1191" y="539"/>
                    </a:lnTo>
                    <a:lnTo>
                      <a:pt x="1174" y="541"/>
                    </a:lnTo>
                    <a:lnTo>
                      <a:pt x="1157" y="545"/>
                    </a:lnTo>
                    <a:lnTo>
                      <a:pt x="1140" y="548"/>
                    </a:lnTo>
                    <a:lnTo>
                      <a:pt x="1124" y="553"/>
                    </a:lnTo>
                    <a:lnTo>
                      <a:pt x="1109" y="557"/>
                    </a:lnTo>
                    <a:lnTo>
                      <a:pt x="1094" y="562"/>
                    </a:lnTo>
                    <a:lnTo>
                      <a:pt x="1082" y="568"/>
                    </a:lnTo>
                    <a:lnTo>
                      <a:pt x="1069" y="572"/>
                    </a:lnTo>
                    <a:lnTo>
                      <a:pt x="1057" y="578"/>
                    </a:lnTo>
                    <a:lnTo>
                      <a:pt x="1046" y="584"/>
                    </a:lnTo>
                    <a:lnTo>
                      <a:pt x="1037" y="589"/>
                    </a:lnTo>
                    <a:lnTo>
                      <a:pt x="1028" y="594"/>
                    </a:lnTo>
                    <a:lnTo>
                      <a:pt x="1021" y="599"/>
                    </a:lnTo>
                    <a:lnTo>
                      <a:pt x="1014" y="603"/>
                    </a:lnTo>
                    <a:lnTo>
                      <a:pt x="1008" y="607"/>
                    </a:lnTo>
                    <a:lnTo>
                      <a:pt x="1003" y="609"/>
                    </a:lnTo>
                    <a:lnTo>
                      <a:pt x="1001" y="611"/>
                    </a:lnTo>
                    <a:lnTo>
                      <a:pt x="999" y="614"/>
                    </a:lnTo>
                    <a:lnTo>
                      <a:pt x="998" y="614"/>
                    </a:lnTo>
                    <a:lnTo>
                      <a:pt x="1007" y="602"/>
                    </a:lnTo>
                    <a:lnTo>
                      <a:pt x="1015" y="591"/>
                    </a:lnTo>
                    <a:lnTo>
                      <a:pt x="1025" y="580"/>
                    </a:lnTo>
                    <a:lnTo>
                      <a:pt x="1034" y="571"/>
                    </a:lnTo>
                    <a:lnTo>
                      <a:pt x="1045" y="562"/>
                    </a:lnTo>
                    <a:lnTo>
                      <a:pt x="1056" y="553"/>
                    </a:lnTo>
                    <a:lnTo>
                      <a:pt x="1068" y="546"/>
                    </a:lnTo>
                    <a:lnTo>
                      <a:pt x="1079" y="538"/>
                    </a:lnTo>
                    <a:lnTo>
                      <a:pt x="1091" y="531"/>
                    </a:lnTo>
                    <a:lnTo>
                      <a:pt x="1104" y="525"/>
                    </a:lnTo>
                    <a:lnTo>
                      <a:pt x="1116" y="518"/>
                    </a:lnTo>
                    <a:lnTo>
                      <a:pt x="1129" y="513"/>
                    </a:lnTo>
                    <a:lnTo>
                      <a:pt x="1142" y="508"/>
                    </a:lnTo>
                    <a:lnTo>
                      <a:pt x="1154" y="503"/>
                    </a:lnTo>
                    <a:lnTo>
                      <a:pt x="1168" y="500"/>
                    </a:lnTo>
                    <a:lnTo>
                      <a:pt x="1181" y="496"/>
                    </a:lnTo>
                    <a:lnTo>
                      <a:pt x="1193" y="493"/>
                    </a:lnTo>
                    <a:lnTo>
                      <a:pt x="1207" y="489"/>
                    </a:lnTo>
                    <a:lnTo>
                      <a:pt x="1220" y="487"/>
                    </a:lnTo>
                    <a:lnTo>
                      <a:pt x="1234" y="485"/>
                    </a:lnTo>
                    <a:lnTo>
                      <a:pt x="1246" y="482"/>
                    </a:lnTo>
                    <a:lnTo>
                      <a:pt x="1259" y="481"/>
                    </a:lnTo>
                    <a:lnTo>
                      <a:pt x="1272" y="480"/>
                    </a:lnTo>
                    <a:lnTo>
                      <a:pt x="1283" y="479"/>
                    </a:lnTo>
                    <a:lnTo>
                      <a:pt x="1296" y="478"/>
                    </a:lnTo>
                    <a:lnTo>
                      <a:pt x="1307" y="477"/>
                    </a:lnTo>
                    <a:lnTo>
                      <a:pt x="1319" y="477"/>
                    </a:lnTo>
                    <a:lnTo>
                      <a:pt x="1329" y="477"/>
                    </a:lnTo>
                    <a:lnTo>
                      <a:pt x="1340" y="475"/>
                    </a:lnTo>
                    <a:lnTo>
                      <a:pt x="1350" y="475"/>
                    </a:lnTo>
                    <a:lnTo>
                      <a:pt x="1359" y="475"/>
                    </a:lnTo>
                    <a:lnTo>
                      <a:pt x="1368" y="477"/>
                    </a:lnTo>
                    <a:lnTo>
                      <a:pt x="1376" y="477"/>
                    </a:lnTo>
                    <a:lnTo>
                      <a:pt x="1385" y="477"/>
                    </a:lnTo>
                    <a:lnTo>
                      <a:pt x="1391" y="477"/>
                    </a:lnTo>
                    <a:lnTo>
                      <a:pt x="1398" y="478"/>
                    </a:lnTo>
                    <a:lnTo>
                      <a:pt x="1404" y="478"/>
                    </a:lnTo>
                    <a:lnTo>
                      <a:pt x="1409" y="478"/>
                    </a:lnTo>
                    <a:lnTo>
                      <a:pt x="1413" y="479"/>
                    </a:lnTo>
                    <a:lnTo>
                      <a:pt x="1416" y="479"/>
                    </a:lnTo>
                    <a:lnTo>
                      <a:pt x="1418" y="479"/>
                    </a:lnTo>
                    <a:lnTo>
                      <a:pt x="1420" y="479"/>
                    </a:lnTo>
                    <a:lnTo>
                      <a:pt x="1420" y="480"/>
                    </a:lnTo>
                    <a:lnTo>
                      <a:pt x="1419" y="474"/>
                    </a:lnTo>
                    <a:lnTo>
                      <a:pt x="1417" y="460"/>
                    </a:lnTo>
                    <a:lnTo>
                      <a:pt x="1413" y="442"/>
                    </a:lnTo>
                    <a:lnTo>
                      <a:pt x="1409" y="421"/>
                    </a:lnTo>
                    <a:lnTo>
                      <a:pt x="1405" y="403"/>
                    </a:lnTo>
                    <a:lnTo>
                      <a:pt x="1402" y="389"/>
                    </a:lnTo>
                    <a:lnTo>
                      <a:pt x="1401" y="383"/>
                    </a:lnTo>
                    <a:lnTo>
                      <a:pt x="1381" y="382"/>
                    </a:lnTo>
                    <a:lnTo>
                      <a:pt x="1361" y="381"/>
                    </a:lnTo>
                    <a:lnTo>
                      <a:pt x="1343" y="381"/>
                    </a:lnTo>
                    <a:lnTo>
                      <a:pt x="1323" y="382"/>
                    </a:lnTo>
                    <a:lnTo>
                      <a:pt x="1306" y="383"/>
                    </a:lnTo>
                    <a:lnTo>
                      <a:pt x="1289" y="384"/>
                    </a:lnTo>
                    <a:lnTo>
                      <a:pt x="1272" y="387"/>
                    </a:lnTo>
                    <a:lnTo>
                      <a:pt x="1256" y="389"/>
                    </a:lnTo>
                    <a:lnTo>
                      <a:pt x="1239" y="391"/>
                    </a:lnTo>
                    <a:lnTo>
                      <a:pt x="1224" y="395"/>
                    </a:lnTo>
                    <a:lnTo>
                      <a:pt x="1209" y="398"/>
                    </a:lnTo>
                    <a:lnTo>
                      <a:pt x="1195" y="403"/>
                    </a:lnTo>
                    <a:lnTo>
                      <a:pt x="1181" y="406"/>
                    </a:lnTo>
                    <a:lnTo>
                      <a:pt x="1168" y="411"/>
                    </a:lnTo>
                    <a:lnTo>
                      <a:pt x="1155" y="416"/>
                    </a:lnTo>
                    <a:lnTo>
                      <a:pt x="1144" y="420"/>
                    </a:lnTo>
                    <a:lnTo>
                      <a:pt x="1132" y="425"/>
                    </a:lnTo>
                    <a:lnTo>
                      <a:pt x="1122" y="429"/>
                    </a:lnTo>
                    <a:lnTo>
                      <a:pt x="1112" y="434"/>
                    </a:lnTo>
                    <a:lnTo>
                      <a:pt x="1102" y="439"/>
                    </a:lnTo>
                    <a:lnTo>
                      <a:pt x="1093" y="443"/>
                    </a:lnTo>
                    <a:lnTo>
                      <a:pt x="1085" y="448"/>
                    </a:lnTo>
                    <a:lnTo>
                      <a:pt x="1077" y="451"/>
                    </a:lnTo>
                    <a:lnTo>
                      <a:pt x="1070" y="456"/>
                    </a:lnTo>
                    <a:lnTo>
                      <a:pt x="1064" y="459"/>
                    </a:lnTo>
                    <a:lnTo>
                      <a:pt x="1059" y="464"/>
                    </a:lnTo>
                    <a:lnTo>
                      <a:pt x="1053" y="467"/>
                    </a:lnTo>
                    <a:lnTo>
                      <a:pt x="1049" y="470"/>
                    </a:lnTo>
                    <a:lnTo>
                      <a:pt x="1045" y="473"/>
                    </a:lnTo>
                    <a:lnTo>
                      <a:pt x="1042" y="475"/>
                    </a:lnTo>
                    <a:lnTo>
                      <a:pt x="1040" y="477"/>
                    </a:lnTo>
                    <a:lnTo>
                      <a:pt x="1038" y="479"/>
                    </a:lnTo>
                    <a:lnTo>
                      <a:pt x="1037" y="479"/>
                    </a:lnTo>
                    <a:lnTo>
                      <a:pt x="1037" y="480"/>
                    </a:lnTo>
                    <a:lnTo>
                      <a:pt x="1042" y="470"/>
                    </a:lnTo>
                    <a:lnTo>
                      <a:pt x="1049" y="459"/>
                    </a:lnTo>
                    <a:lnTo>
                      <a:pt x="1057" y="449"/>
                    </a:lnTo>
                    <a:lnTo>
                      <a:pt x="1066" y="440"/>
                    </a:lnTo>
                    <a:lnTo>
                      <a:pt x="1076" y="431"/>
                    </a:lnTo>
                    <a:lnTo>
                      <a:pt x="1086" y="422"/>
                    </a:lnTo>
                    <a:lnTo>
                      <a:pt x="1097" y="414"/>
                    </a:lnTo>
                    <a:lnTo>
                      <a:pt x="1109" y="406"/>
                    </a:lnTo>
                    <a:lnTo>
                      <a:pt x="1121" y="398"/>
                    </a:lnTo>
                    <a:lnTo>
                      <a:pt x="1133" y="390"/>
                    </a:lnTo>
                    <a:lnTo>
                      <a:pt x="1147" y="383"/>
                    </a:lnTo>
                    <a:lnTo>
                      <a:pt x="1160" y="376"/>
                    </a:lnTo>
                    <a:lnTo>
                      <a:pt x="1174" y="371"/>
                    </a:lnTo>
                    <a:lnTo>
                      <a:pt x="1188" y="364"/>
                    </a:lnTo>
                    <a:lnTo>
                      <a:pt x="1201" y="358"/>
                    </a:lnTo>
                    <a:lnTo>
                      <a:pt x="1214" y="352"/>
                    </a:lnTo>
                    <a:lnTo>
                      <a:pt x="1228" y="348"/>
                    </a:lnTo>
                    <a:lnTo>
                      <a:pt x="1242" y="342"/>
                    </a:lnTo>
                    <a:lnTo>
                      <a:pt x="1254" y="337"/>
                    </a:lnTo>
                    <a:lnTo>
                      <a:pt x="1267" y="334"/>
                    </a:lnTo>
                    <a:lnTo>
                      <a:pt x="1280" y="329"/>
                    </a:lnTo>
                    <a:lnTo>
                      <a:pt x="1291" y="326"/>
                    </a:lnTo>
                    <a:lnTo>
                      <a:pt x="1302" y="322"/>
                    </a:lnTo>
                    <a:lnTo>
                      <a:pt x="1313" y="320"/>
                    </a:lnTo>
                    <a:lnTo>
                      <a:pt x="1322" y="316"/>
                    </a:lnTo>
                    <a:lnTo>
                      <a:pt x="1332" y="314"/>
                    </a:lnTo>
                    <a:lnTo>
                      <a:pt x="1340" y="312"/>
                    </a:lnTo>
                    <a:lnTo>
                      <a:pt x="1347" y="311"/>
                    </a:lnTo>
                    <a:lnTo>
                      <a:pt x="1352" y="310"/>
                    </a:lnTo>
                    <a:lnTo>
                      <a:pt x="1357" y="308"/>
                    </a:lnTo>
                    <a:lnTo>
                      <a:pt x="1360" y="307"/>
                    </a:lnTo>
                    <a:lnTo>
                      <a:pt x="1363" y="307"/>
                    </a:lnTo>
                    <a:lnTo>
                      <a:pt x="1363" y="307"/>
                    </a:lnTo>
                    <a:lnTo>
                      <a:pt x="1360" y="302"/>
                    </a:lnTo>
                    <a:lnTo>
                      <a:pt x="1353" y="287"/>
                    </a:lnTo>
                    <a:lnTo>
                      <a:pt x="1343" y="268"/>
                    </a:lnTo>
                    <a:lnTo>
                      <a:pt x="1334" y="250"/>
                    </a:lnTo>
                    <a:lnTo>
                      <a:pt x="1327" y="236"/>
                    </a:lnTo>
                    <a:lnTo>
                      <a:pt x="1325" y="230"/>
                    </a:lnTo>
                    <a:lnTo>
                      <a:pt x="1304" y="235"/>
                    </a:lnTo>
                    <a:lnTo>
                      <a:pt x="1284" y="239"/>
                    </a:lnTo>
                    <a:lnTo>
                      <a:pt x="1266" y="244"/>
                    </a:lnTo>
                    <a:lnTo>
                      <a:pt x="1247" y="250"/>
                    </a:lnTo>
                    <a:lnTo>
                      <a:pt x="1229" y="255"/>
                    </a:lnTo>
                    <a:lnTo>
                      <a:pt x="1212" y="261"/>
                    </a:lnTo>
                    <a:lnTo>
                      <a:pt x="1196" y="267"/>
                    </a:lnTo>
                    <a:lnTo>
                      <a:pt x="1180" y="274"/>
                    </a:lnTo>
                    <a:lnTo>
                      <a:pt x="1165" y="280"/>
                    </a:lnTo>
                    <a:lnTo>
                      <a:pt x="1150" y="287"/>
                    </a:lnTo>
                    <a:lnTo>
                      <a:pt x="1136" y="292"/>
                    </a:lnTo>
                    <a:lnTo>
                      <a:pt x="1123" y="299"/>
                    </a:lnTo>
                    <a:lnTo>
                      <a:pt x="1110" y="305"/>
                    </a:lnTo>
                    <a:lnTo>
                      <a:pt x="1099" y="312"/>
                    </a:lnTo>
                    <a:lnTo>
                      <a:pt x="1087" y="318"/>
                    </a:lnTo>
                    <a:lnTo>
                      <a:pt x="1078" y="323"/>
                    </a:lnTo>
                    <a:lnTo>
                      <a:pt x="1068" y="329"/>
                    </a:lnTo>
                    <a:lnTo>
                      <a:pt x="1060" y="335"/>
                    </a:lnTo>
                    <a:lnTo>
                      <a:pt x="1052" y="340"/>
                    </a:lnTo>
                    <a:lnTo>
                      <a:pt x="1045" y="344"/>
                    </a:lnTo>
                    <a:lnTo>
                      <a:pt x="1038" y="349"/>
                    </a:lnTo>
                    <a:lnTo>
                      <a:pt x="1033" y="352"/>
                    </a:lnTo>
                    <a:lnTo>
                      <a:pt x="1029" y="356"/>
                    </a:lnTo>
                    <a:lnTo>
                      <a:pt x="1024" y="359"/>
                    </a:lnTo>
                    <a:lnTo>
                      <a:pt x="1022" y="361"/>
                    </a:lnTo>
                    <a:lnTo>
                      <a:pt x="1019" y="363"/>
                    </a:lnTo>
                    <a:lnTo>
                      <a:pt x="1018" y="364"/>
                    </a:lnTo>
                    <a:lnTo>
                      <a:pt x="1017" y="365"/>
                    </a:lnTo>
                    <a:lnTo>
                      <a:pt x="1024" y="352"/>
                    </a:lnTo>
                    <a:lnTo>
                      <a:pt x="1032" y="340"/>
                    </a:lnTo>
                    <a:lnTo>
                      <a:pt x="1040" y="328"/>
                    </a:lnTo>
                    <a:lnTo>
                      <a:pt x="1049" y="316"/>
                    </a:lnTo>
                    <a:lnTo>
                      <a:pt x="1059" y="305"/>
                    </a:lnTo>
                    <a:lnTo>
                      <a:pt x="1070" y="293"/>
                    </a:lnTo>
                    <a:lnTo>
                      <a:pt x="1080" y="283"/>
                    </a:lnTo>
                    <a:lnTo>
                      <a:pt x="1092" y="272"/>
                    </a:lnTo>
                    <a:lnTo>
                      <a:pt x="1104" y="261"/>
                    </a:lnTo>
                    <a:lnTo>
                      <a:pt x="1115" y="252"/>
                    </a:lnTo>
                    <a:lnTo>
                      <a:pt x="1128" y="242"/>
                    </a:lnTo>
                    <a:lnTo>
                      <a:pt x="1139" y="232"/>
                    </a:lnTo>
                    <a:lnTo>
                      <a:pt x="1152" y="224"/>
                    </a:lnTo>
                    <a:lnTo>
                      <a:pt x="1163" y="215"/>
                    </a:lnTo>
                    <a:lnTo>
                      <a:pt x="1175" y="207"/>
                    </a:lnTo>
                    <a:lnTo>
                      <a:pt x="1186" y="200"/>
                    </a:lnTo>
                    <a:lnTo>
                      <a:pt x="1198" y="193"/>
                    </a:lnTo>
                    <a:lnTo>
                      <a:pt x="1208" y="186"/>
                    </a:lnTo>
                    <a:lnTo>
                      <a:pt x="1219" y="181"/>
                    </a:lnTo>
                    <a:lnTo>
                      <a:pt x="1228" y="175"/>
                    </a:lnTo>
                    <a:lnTo>
                      <a:pt x="1236" y="170"/>
                    </a:lnTo>
                    <a:lnTo>
                      <a:pt x="1244" y="166"/>
                    </a:lnTo>
                    <a:lnTo>
                      <a:pt x="1251" y="162"/>
                    </a:lnTo>
                    <a:lnTo>
                      <a:pt x="1256" y="159"/>
                    </a:lnTo>
                    <a:lnTo>
                      <a:pt x="1260" y="156"/>
                    </a:lnTo>
                    <a:lnTo>
                      <a:pt x="1264" y="154"/>
                    </a:lnTo>
                    <a:lnTo>
                      <a:pt x="1266" y="153"/>
                    </a:lnTo>
                    <a:lnTo>
                      <a:pt x="1267" y="153"/>
                    </a:lnTo>
                    <a:lnTo>
                      <a:pt x="1262" y="149"/>
                    </a:lnTo>
                    <a:lnTo>
                      <a:pt x="1252" y="141"/>
                    </a:lnTo>
                    <a:lnTo>
                      <a:pt x="1237" y="130"/>
                    </a:lnTo>
                    <a:lnTo>
                      <a:pt x="1220" y="118"/>
                    </a:lnTo>
                    <a:lnTo>
                      <a:pt x="1205" y="107"/>
                    </a:lnTo>
                    <a:lnTo>
                      <a:pt x="1195" y="99"/>
                    </a:lnTo>
                    <a:lnTo>
                      <a:pt x="1190" y="95"/>
                    </a:lnTo>
                    <a:lnTo>
                      <a:pt x="1185" y="99"/>
                    </a:lnTo>
                    <a:lnTo>
                      <a:pt x="1178" y="103"/>
                    </a:lnTo>
                    <a:lnTo>
                      <a:pt x="1170" y="108"/>
                    </a:lnTo>
                    <a:lnTo>
                      <a:pt x="1161" y="115"/>
                    </a:lnTo>
                    <a:lnTo>
                      <a:pt x="1152" y="123"/>
                    </a:lnTo>
                    <a:lnTo>
                      <a:pt x="1140" y="131"/>
                    </a:lnTo>
                    <a:lnTo>
                      <a:pt x="1129" y="140"/>
                    </a:lnTo>
                    <a:lnTo>
                      <a:pt x="1117" y="151"/>
                    </a:lnTo>
                    <a:lnTo>
                      <a:pt x="1105" y="161"/>
                    </a:lnTo>
                    <a:lnTo>
                      <a:pt x="1092" y="171"/>
                    </a:lnTo>
                    <a:lnTo>
                      <a:pt x="1079" y="182"/>
                    </a:lnTo>
                    <a:lnTo>
                      <a:pt x="1067" y="193"/>
                    </a:lnTo>
                    <a:lnTo>
                      <a:pt x="1054" y="204"/>
                    </a:lnTo>
                    <a:lnTo>
                      <a:pt x="1041" y="215"/>
                    </a:lnTo>
                    <a:lnTo>
                      <a:pt x="1030" y="225"/>
                    </a:lnTo>
                    <a:lnTo>
                      <a:pt x="1018" y="236"/>
                    </a:lnTo>
                    <a:lnTo>
                      <a:pt x="1008" y="245"/>
                    </a:lnTo>
                    <a:lnTo>
                      <a:pt x="998" y="254"/>
                    </a:lnTo>
                    <a:lnTo>
                      <a:pt x="988" y="262"/>
                    </a:lnTo>
                    <a:lnTo>
                      <a:pt x="980" y="269"/>
                    </a:lnTo>
                    <a:lnTo>
                      <a:pt x="973" y="275"/>
                    </a:lnTo>
                    <a:lnTo>
                      <a:pt x="968" y="281"/>
                    </a:lnTo>
                    <a:lnTo>
                      <a:pt x="963" y="284"/>
                    </a:lnTo>
                    <a:lnTo>
                      <a:pt x="961" y="287"/>
                    </a:lnTo>
                    <a:lnTo>
                      <a:pt x="960" y="288"/>
                    </a:lnTo>
                    <a:lnTo>
                      <a:pt x="963" y="280"/>
                    </a:lnTo>
                    <a:lnTo>
                      <a:pt x="968" y="270"/>
                    </a:lnTo>
                    <a:lnTo>
                      <a:pt x="972" y="260"/>
                    </a:lnTo>
                    <a:lnTo>
                      <a:pt x="979" y="249"/>
                    </a:lnTo>
                    <a:lnTo>
                      <a:pt x="986" y="237"/>
                    </a:lnTo>
                    <a:lnTo>
                      <a:pt x="994" y="224"/>
                    </a:lnTo>
                    <a:lnTo>
                      <a:pt x="1002" y="211"/>
                    </a:lnTo>
                    <a:lnTo>
                      <a:pt x="1011" y="198"/>
                    </a:lnTo>
                    <a:lnTo>
                      <a:pt x="1021" y="184"/>
                    </a:lnTo>
                    <a:lnTo>
                      <a:pt x="1030" y="170"/>
                    </a:lnTo>
                    <a:lnTo>
                      <a:pt x="1039" y="158"/>
                    </a:lnTo>
                    <a:lnTo>
                      <a:pt x="1048" y="144"/>
                    </a:lnTo>
                    <a:lnTo>
                      <a:pt x="1057" y="131"/>
                    </a:lnTo>
                    <a:lnTo>
                      <a:pt x="1067" y="120"/>
                    </a:lnTo>
                    <a:lnTo>
                      <a:pt x="1075" y="108"/>
                    </a:lnTo>
                    <a:lnTo>
                      <a:pt x="1083" y="96"/>
                    </a:lnTo>
                    <a:lnTo>
                      <a:pt x="1091" y="87"/>
                    </a:lnTo>
                    <a:lnTo>
                      <a:pt x="1097" y="79"/>
                    </a:lnTo>
                    <a:lnTo>
                      <a:pt x="1102" y="71"/>
                    </a:lnTo>
                    <a:lnTo>
                      <a:pt x="1107" y="65"/>
                    </a:lnTo>
                    <a:lnTo>
                      <a:pt x="1110" y="61"/>
                    </a:lnTo>
                    <a:lnTo>
                      <a:pt x="1113" y="58"/>
                    </a:lnTo>
                    <a:lnTo>
                      <a:pt x="1113" y="57"/>
                    </a:lnTo>
                    <a:lnTo>
                      <a:pt x="1109" y="54"/>
                    </a:lnTo>
                    <a:lnTo>
                      <a:pt x="1098" y="47"/>
                    </a:lnTo>
                    <a:lnTo>
                      <a:pt x="1082" y="38"/>
                    </a:lnTo>
                    <a:lnTo>
                      <a:pt x="1066" y="29"/>
                    </a:lnTo>
                    <a:lnTo>
                      <a:pt x="1049" y="22"/>
                    </a:lnTo>
                    <a:lnTo>
                      <a:pt x="1037" y="19"/>
                    </a:lnTo>
                    <a:lnTo>
                      <a:pt x="1032" y="24"/>
                    </a:lnTo>
                    <a:lnTo>
                      <a:pt x="1025" y="32"/>
                    </a:lnTo>
                    <a:lnTo>
                      <a:pt x="1017" y="42"/>
                    </a:lnTo>
                    <a:lnTo>
                      <a:pt x="1008" y="54"/>
                    </a:lnTo>
                    <a:lnTo>
                      <a:pt x="998" y="67"/>
                    </a:lnTo>
                    <a:lnTo>
                      <a:pt x="987" y="82"/>
                    </a:lnTo>
                    <a:lnTo>
                      <a:pt x="977" y="95"/>
                    </a:lnTo>
                    <a:lnTo>
                      <a:pt x="966" y="110"/>
                    </a:lnTo>
                    <a:lnTo>
                      <a:pt x="956" y="124"/>
                    </a:lnTo>
                    <a:lnTo>
                      <a:pt x="947" y="137"/>
                    </a:lnTo>
                    <a:lnTo>
                      <a:pt x="939" y="148"/>
                    </a:lnTo>
                    <a:lnTo>
                      <a:pt x="932" y="159"/>
                    </a:lnTo>
                    <a:lnTo>
                      <a:pt x="926" y="166"/>
                    </a:lnTo>
                    <a:lnTo>
                      <a:pt x="923" y="170"/>
                    </a:lnTo>
                    <a:lnTo>
                      <a:pt x="922" y="173"/>
                    </a:lnTo>
                    <a:lnTo>
                      <a:pt x="922" y="169"/>
                    </a:lnTo>
                    <a:lnTo>
                      <a:pt x="922" y="161"/>
                    </a:lnTo>
                    <a:lnTo>
                      <a:pt x="922" y="149"/>
                    </a:lnTo>
                    <a:lnTo>
                      <a:pt x="922" y="133"/>
                    </a:lnTo>
                    <a:lnTo>
                      <a:pt x="922" y="115"/>
                    </a:lnTo>
                    <a:lnTo>
                      <a:pt x="922" y="95"/>
                    </a:lnTo>
                    <a:lnTo>
                      <a:pt x="922" y="76"/>
                    </a:lnTo>
                    <a:lnTo>
                      <a:pt x="922" y="56"/>
                    </a:lnTo>
                    <a:lnTo>
                      <a:pt x="922" y="39"/>
                    </a:lnTo>
                    <a:lnTo>
                      <a:pt x="922" y="23"/>
                    </a:lnTo>
                    <a:lnTo>
                      <a:pt x="922" y="10"/>
                    </a:lnTo>
                    <a:lnTo>
                      <a:pt x="922" y="2"/>
                    </a:lnTo>
                    <a:lnTo>
                      <a:pt x="922" y="0"/>
                    </a:lnTo>
                    <a:lnTo>
                      <a:pt x="911" y="0"/>
                    </a:lnTo>
                    <a:lnTo>
                      <a:pt x="893" y="0"/>
                    </a:lnTo>
                    <a:lnTo>
                      <a:pt x="882" y="0"/>
                    </a:lnTo>
                    <a:lnTo>
                      <a:pt x="878" y="0"/>
                    </a:lnTo>
                    <a:lnTo>
                      <a:pt x="869" y="0"/>
                    </a:lnTo>
                    <a:lnTo>
                      <a:pt x="864" y="0"/>
                    </a:lnTo>
                    <a:lnTo>
                      <a:pt x="859" y="0"/>
                    </a:lnTo>
                    <a:lnTo>
                      <a:pt x="849" y="0"/>
                    </a:lnTo>
                    <a:lnTo>
                      <a:pt x="844" y="0"/>
                    </a:lnTo>
                    <a:lnTo>
                      <a:pt x="844" y="2"/>
                    </a:lnTo>
                    <a:lnTo>
                      <a:pt x="844" y="10"/>
                    </a:lnTo>
                    <a:lnTo>
                      <a:pt x="844" y="23"/>
                    </a:lnTo>
                    <a:lnTo>
                      <a:pt x="844" y="39"/>
                    </a:lnTo>
                    <a:lnTo>
                      <a:pt x="844" y="56"/>
                    </a:lnTo>
                    <a:lnTo>
                      <a:pt x="844" y="76"/>
                    </a:lnTo>
                    <a:lnTo>
                      <a:pt x="844" y="95"/>
                    </a:lnTo>
                    <a:lnTo>
                      <a:pt x="844" y="115"/>
                    </a:lnTo>
                    <a:lnTo>
                      <a:pt x="844" y="133"/>
                    </a:lnTo>
                    <a:lnTo>
                      <a:pt x="844" y="149"/>
                    </a:lnTo>
                    <a:lnTo>
                      <a:pt x="844" y="161"/>
                    </a:lnTo>
                    <a:lnTo>
                      <a:pt x="844" y="169"/>
                    </a:lnTo>
                    <a:lnTo>
                      <a:pt x="844" y="173"/>
                    </a:lnTo>
                    <a:lnTo>
                      <a:pt x="843" y="170"/>
                    </a:lnTo>
                    <a:lnTo>
                      <a:pt x="839" y="166"/>
                    </a:lnTo>
                    <a:lnTo>
                      <a:pt x="833" y="159"/>
                    </a:lnTo>
                    <a:lnTo>
                      <a:pt x="825" y="148"/>
                    </a:lnTo>
                    <a:lnTo>
                      <a:pt x="814" y="137"/>
                    </a:lnTo>
                    <a:lnTo>
                      <a:pt x="804" y="124"/>
                    </a:lnTo>
                    <a:lnTo>
                      <a:pt x="793" y="110"/>
                    </a:lnTo>
                    <a:lnTo>
                      <a:pt x="781" y="95"/>
                    </a:lnTo>
                    <a:lnTo>
                      <a:pt x="770" y="82"/>
                    </a:lnTo>
                    <a:lnTo>
                      <a:pt x="759" y="67"/>
                    </a:lnTo>
                    <a:lnTo>
                      <a:pt x="750" y="54"/>
                    </a:lnTo>
                    <a:lnTo>
                      <a:pt x="742" y="42"/>
                    </a:lnTo>
                    <a:lnTo>
                      <a:pt x="735" y="32"/>
                    </a:lnTo>
                    <a:lnTo>
                      <a:pt x="730" y="24"/>
                    </a:lnTo>
                    <a:lnTo>
                      <a:pt x="729" y="19"/>
                    </a:lnTo>
                    <a:lnTo>
                      <a:pt x="717" y="22"/>
                    </a:lnTo>
                    <a:lnTo>
                      <a:pt x="700" y="29"/>
                    </a:lnTo>
                    <a:lnTo>
                      <a:pt x="684" y="38"/>
                    </a:lnTo>
                    <a:lnTo>
                      <a:pt x="668" y="47"/>
                    </a:lnTo>
                    <a:lnTo>
                      <a:pt x="657" y="54"/>
                    </a:lnTo>
                    <a:lnTo>
                      <a:pt x="652" y="57"/>
                    </a:lnTo>
                    <a:lnTo>
                      <a:pt x="653" y="58"/>
                    </a:lnTo>
                    <a:lnTo>
                      <a:pt x="656" y="61"/>
                    </a:lnTo>
                    <a:lnTo>
                      <a:pt x="659" y="67"/>
                    </a:lnTo>
                    <a:lnTo>
                      <a:pt x="665" y="72"/>
                    </a:lnTo>
                    <a:lnTo>
                      <a:pt x="671" y="80"/>
                    </a:lnTo>
                    <a:lnTo>
                      <a:pt x="677" y="90"/>
                    </a:lnTo>
                    <a:lnTo>
                      <a:pt x="684" y="100"/>
                    </a:lnTo>
                    <a:lnTo>
                      <a:pt x="694" y="111"/>
                    </a:lnTo>
                    <a:lnTo>
                      <a:pt x="702" y="124"/>
                    </a:lnTo>
                    <a:lnTo>
                      <a:pt x="711" y="137"/>
                    </a:lnTo>
                    <a:lnTo>
                      <a:pt x="720" y="151"/>
                    </a:lnTo>
                    <a:lnTo>
                      <a:pt x="729" y="164"/>
                    </a:lnTo>
                    <a:lnTo>
                      <a:pt x="738" y="178"/>
                    </a:lnTo>
                    <a:lnTo>
                      <a:pt x="747" y="193"/>
                    </a:lnTo>
                    <a:lnTo>
                      <a:pt x="755" y="207"/>
                    </a:lnTo>
                    <a:lnTo>
                      <a:pt x="763" y="221"/>
                    </a:lnTo>
                    <a:lnTo>
                      <a:pt x="770" y="234"/>
                    </a:lnTo>
                    <a:lnTo>
                      <a:pt x="775" y="246"/>
                    </a:lnTo>
                    <a:lnTo>
                      <a:pt x="780" y="258"/>
                    </a:lnTo>
                    <a:lnTo>
                      <a:pt x="783" y="269"/>
                    </a:lnTo>
                    <a:lnTo>
                      <a:pt x="786" y="278"/>
                    </a:lnTo>
                    <a:lnTo>
                      <a:pt x="787" y="288"/>
                    </a:lnTo>
                    <a:lnTo>
                      <a:pt x="786" y="287"/>
                    </a:lnTo>
                    <a:lnTo>
                      <a:pt x="783" y="284"/>
                    </a:lnTo>
                    <a:lnTo>
                      <a:pt x="780" y="281"/>
                    </a:lnTo>
                    <a:lnTo>
                      <a:pt x="775" y="275"/>
                    </a:lnTo>
                    <a:lnTo>
                      <a:pt x="768" y="269"/>
                    </a:lnTo>
                    <a:lnTo>
                      <a:pt x="762" y="262"/>
                    </a:lnTo>
                    <a:lnTo>
                      <a:pt x="752" y="254"/>
                    </a:lnTo>
                    <a:lnTo>
                      <a:pt x="743" y="245"/>
                    </a:lnTo>
                    <a:lnTo>
                      <a:pt x="734" y="236"/>
                    </a:lnTo>
                    <a:lnTo>
                      <a:pt x="722" y="225"/>
                    </a:lnTo>
                    <a:lnTo>
                      <a:pt x="711" y="215"/>
                    </a:lnTo>
                    <a:lnTo>
                      <a:pt x="699" y="204"/>
                    </a:lnTo>
                    <a:lnTo>
                      <a:pt x="688" y="193"/>
                    </a:lnTo>
                    <a:lnTo>
                      <a:pt x="675" y="182"/>
                    </a:lnTo>
                    <a:lnTo>
                      <a:pt x="662" y="171"/>
                    </a:lnTo>
                    <a:lnTo>
                      <a:pt x="650" y="161"/>
                    </a:lnTo>
                    <a:lnTo>
                      <a:pt x="638" y="151"/>
                    </a:lnTo>
                    <a:lnTo>
                      <a:pt x="626" y="140"/>
                    </a:lnTo>
                    <a:lnTo>
                      <a:pt x="614" y="131"/>
                    </a:lnTo>
                    <a:lnTo>
                      <a:pt x="603" y="123"/>
                    </a:lnTo>
                    <a:lnTo>
                      <a:pt x="592" y="115"/>
                    </a:lnTo>
                    <a:lnTo>
                      <a:pt x="582" y="108"/>
                    </a:lnTo>
                    <a:lnTo>
                      <a:pt x="573" y="103"/>
                    </a:lnTo>
                    <a:lnTo>
                      <a:pt x="565" y="99"/>
                    </a:lnTo>
                    <a:lnTo>
                      <a:pt x="557" y="95"/>
                    </a:lnTo>
                    <a:lnTo>
                      <a:pt x="552" y="100"/>
                    </a:lnTo>
                    <a:lnTo>
                      <a:pt x="542" y="110"/>
                    </a:lnTo>
                    <a:lnTo>
                      <a:pt x="528" y="124"/>
                    </a:lnTo>
                    <a:lnTo>
                      <a:pt x="514" y="138"/>
                    </a:lnTo>
                    <a:lnTo>
                      <a:pt x="504" y="148"/>
                    </a:lnTo>
                    <a:lnTo>
                      <a:pt x="499" y="153"/>
                    </a:lnTo>
                    <a:lnTo>
                      <a:pt x="500" y="153"/>
                    </a:lnTo>
                    <a:lnTo>
                      <a:pt x="501" y="154"/>
                    </a:lnTo>
                    <a:lnTo>
                      <a:pt x="505" y="156"/>
                    </a:lnTo>
                    <a:lnTo>
                      <a:pt x="509" y="159"/>
                    </a:lnTo>
                    <a:lnTo>
                      <a:pt x="514" y="162"/>
                    </a:lnTo>
                    <a:lnTo>
                      <a:pt x="521" y="166"/>
                    </a:lnTo>
                    <a:lnTo>
                      <a:pt x="528" y="170"/>
                    </a:lnTo>
                    <a:lnTo>
                      <a:pt x="535" y="175"/>
                    </a:lnTo>
                    <a:lnTo>
                      <a:pt x="544" y="181"/>
                    </a:lnTo>
                    <a:lnTo>
                      <a:pt x="553" y="186"/>
                    </a:lnTo>
                    <a:lnTo>
                      <a:pt x="562" y="193"/>
                    </a:lnTo>
                    <a:lnTo>
                      <a:pt x="573" y="200"/>
                    </a:lnTo>
                    <a:lnTo>
                      <a:pt x="584" y="207"/>
                    </a:lnTo>
                    <a:lnTo>
                      <a:pt x="595" y="215"/>
                    </a:lnTo>
                    <a:lnTo>
                      <a:pt x="606" y="224"/>
                    </a:lnTo>
                    <a:lnTo>
                      <a:pt x="619" y="232"/>
                    </a:lnTo>
                    <a:lnTo>
                      <a:pt x="630" y="242"/>
                    </a:lnTo>
                    <a:lnTo>
                      <a:pt x="642" y="252"/>
                    </a:lnTo>
                    <a:lnTo>
                      <a:pt x="653" y="261"/>
                    </a:lnTo>
                    <a:lnTo>
                      <a:pt x="666" y="272"/>
                    </a:lnTo>
                    <a:lnTo>
                      <a:pt x="677" y="283"/>
                    </a:lnTo>
                    <a:lnTo>
                      <a:pt x="689" y="293"/>
                    </a:lnTo>
                    <a:lnTo>
                      <a:pt x="699" y="305"/>
                    </a:lnTo>
                    <a:lnTo>
                      <a:pt x="711" y="316"/>
                    </a:lnTo>
                    <a:lnTo>
                      <a:pt x="721" y="328"/>
                    </a:lnTo>
                    <a:lnTo>
                      <a:pt x="730" y="340"/>
                    </a:lnTo>
                    <a:lnTo>
                      <a:pt x="740" y="352"/>
                    </a:lnTo>
                    <a:lnTo>
                      <a:pt x="749" y="365"/>
                    </a:lnTo>
                    <a:lnTo>
                      <a:pt x="749" y="365"/>
                    </a:lnTo>
                    <a:lnTo>
                      <a:pt x="748" y="364"/>
                    </a:lnTo>
                    <a:lnTo>
                      <a:pt x="747" y="363"/>
                    </a:lnTo>
                    <a:lnTo>
                      <a:pt x="744" y="361"/>
                    </a:lnTo>
                    <a:lnTo>
                      <a:pt x="741" y="359"/>
                    </a:lnTo>
                    <a:lnTo>
                      <a:pt x="736" y="356"/>
                    </a:lnTo>
                    <a:lnTo>
                      <a:pt x="732" y="352"/>
                    </a:lnTo>
                    <a:lnTo>
                      <a:pt x="725" y="349"/>
                    </a:lnTo>
                    <a:lnTo>
                      <a:pt x="718" y="344"/>
                    </a:lnTo>
                    <a:lnTo>
                      <a:pt x="710" y="340"/>
                    </a:lnTo>
                    <a:lnTo>
                      <a:pt x="702" y="335"/>
                    </a:lnTo>
                    <a:lnTo>
                      <a:pt x="692" y="329"/>
                    </a:lnTo>
                    <a:lnTo>
                      <a:pt x="682" y="323"/>
                    </a:lnTo>
                    <a:lnTo>
                      <a:pt x="672" y="318"/>
                    </a:lnTo>
                    <a:lnTo>
                      <a:pt x="660" y="312"/>
                    </a:lnTo>
                    <a:lnTo>
                      <a:pt x="648" y="305"/>
                    </a:lnTo>
                    <a:lnTo>
                      <a:pt x="635" y="299"/>
                    </a:lnTo>
                    <a:lnTo>
                      <a:pt x="621" y="292"/>
                    </a:lnTo>
                    <a:lnTo>
                      <a:pt x="607" y="287"/>
                    </a:lnTo>
                    <a:lnTo>
                      <a:pt x="593" y="280"/>
                    </a:lnTo>
                    <a:lnTo>
                      <a:pt x="578" y="274"/>
                    </a:lnTo>
                    <a:lnTo>
                      <a:pt x="562" y="267"/>
                    </a:lnTo>
                    <a:lnTo>
                      <a:pt x="546" y="261"/>
                    </a:lnTo>
                    <a:lnTo>
                      <a:pt x="530" y="255"/>
                    </a:lnTo>
                    <a:lnTo>
                      <a:pt x="513" y="250"/>
                    </a:lnTo>
                    <a:lnTo>
                      <a:pt x="495" y="244"/>
                    </a:lnTo>
                    <a:lnTo>
                      <a:pt x="478" y="239"/>
                    </a:lnTo>
                    <a:lnTo>
                      <a:pt x="460" y="235"/>
                    </a:lnTo>
                    <a:lnTo>
                      <a:pt x="441" y="230"/>
                    </a:lnTo>
                    <a:lnTo>
                      <a:pt x="441" y="230"/>
                    </a:lnTo>
                    <a:lnTo>
                      <a:pt x="438" y="235"/>
                    </a:lnTo>
                    <a:lnTo>
                      <a:pt x="430" y="245"/>
                    </a:lnTo>
                    <a:lnTo>
                      <a:pt x="418" y="260"/>
                    </a:lnTo>
                    <a:lnTo>
                      <a:pt x="407" y="276"/>
                    </a:lnTo>
                    <a:lnTo>
                      <a:pt x="395" y="291"/>
                    </a:lnTo>
                    <a:lnTo>
                      <a:pt x="387" y="303"/>
                    </a:lnTo>
                    <a:lnTo>
                      <a:pt x="384" y="307"/>
                    </a:lnTo>
                    <a:lnTo>
                      <a:pt x="385" y="307"/>
                    </a:lnTo>
                    <a:lnTo>
                      <a:pt x="387" y="307"/>
                    </a:lnTo>
                    <a:lnTo>
                      <a:pt x="390" y="308"/>
                    </a:lnTo>
                    <a:lnTo>
                      <a:pt x="394" y="310"/>
                    </a:lnTo>
                    <a:lnTo>
                      <a:pt x="400" y="311"/>
                    </a:lnTo>
                    <a:lnTo>
                      <a:pt x="407" y="312"/>
                    </a:lnTo>
                    <a:lnTo>
                      <a:pt x="414" y="314"/>
                    </a:lnTo>
                    <a:lnTo>
                      <a:pt x="423" y="316"/>
                    </a:lnTo>
                    <a:lnTo>
                      <a:pt x="432" y="319"/>
                    </a:lnTo>
                    <a:lnTo>
                      <a:pt x="443" y="321"/>
                    </a:lnTo>
                    <a:lnTo>
                      <a:pt x="453" y="325"/>
                    </a:lnTo>
                    <a:lnTo>
                      <a:pt x="464" y="328"/>
                    </a:lnTo>
                    <a:lnTo>
                      <a:pt x="476" y="331"/>
                    </a:lnTo>
                    <a:lnTo>
                      <a:pt x="489" y="336"/>
                    </a:lnTo>
                    <a:lnTo>
                      <a:pt x="501" y="341"/>
                    </a:lnTo>
                    <a:lnTo>
                      <a:pt x="514" y="345"/>
                    </a:lnTo>
                    <a:lnTo>
                      <a:pt x="528" y="350"/>
                    </a:lnTo>
                    <a:lnTo>
                      <a:pt x="542" y="356"/>
                    </a:lnTo>
                    <a:lnTo>
                      <a:pt x="555" y="360"/>
                    </a:lnTo>
                    <a:lnTo>
                      <a:pt x="569" y="366"/>
                    </a:lnTo>
                    <a:lnTo>
                      <a:pt x="583" y="373"/>
                    </a:lnTo>
                    <a:lnTo>
                      <a:pt x="597" y="379"/>
                    </a:lnTo>
                    <a:lnTo>
                      <a:pt x="611" y="386"/>
                    </a:lnTo>
                    <a:lnTo>
                      <a:pt x="623" y="392"/>
                    </a:lnTo>
                    <a:lnTo>
                      <a:pt x="637" y="401"/>
                    </a:lnTo>
                    <a:lnTo>
                      <a:pt x="650" y="407"/>
                    </a:lnTo>
                    <a:lnTo>
                      <a:pt x="661" y="416"/>
                    </a:lnTo>
                    <a:lnTo>
                      <a:pt x="673" y="424"/>
                    </a:lnTo>
                    <a:lnTo>
                      <a:pt x="684" y="433"/>
                    </a:lnTo>
                    <a:lnTo>
                      <a:pt x="695" y="441"/>
                    </a:lnTo>
                    <a:lnTo>
                      <a:pt x="705" y="450"/>
                    </a:lnTo>
                    <a:lnTo>
                      <a:pt x="714" y="459"/>
                    </a:lnTo>
                    <a:lnTo>
                      <a:pt x="722" y="470"/>
                    </a:lnTo>
                    <a:lnTo>
                      <a:pt x="729" y="480"/>
                    </a:lnTo>
                    <a:lnTo>
                      <a:pt x="729" y="479"/>
                    </a:lnTo>
                    <a:lnTo>
                      <a:pt x="728" y="479"/>
                    </a:lnTo>
                    <a:lnTo>
                      <a:pt x="726" y="477"/>
                    </a:lnTo>
                    <a:lnTo>
                      <a:pt x="724" y="475"/>
                    </a:lnTo>
                    <a:lnTo>
                      <a:pt x="720" y="473"/>
                    </a:lnTo>
                    <a:lnTo>
                      <a:pt x="717" y="471"/>
                    </a:lnTo>
                    <a:lnTo>
                      <a:pt x="712" y="467"/>
                    </a:lnTo>
                    <a:lnTo>
                      <a:pt x="706" y="464"/>
                    </a:lnTo>
                    <a:lnTo>
                      <a:pt x="700" y="460"/>
                    </a:lnTo>
                    <a:lnTo>
                      <a:pt x="694" y="457"/>
                    </a:lnTo>
                    <a:lnTo>
                      <a:pt x="687" y="454"/>
                    </a:lnTo>
                    <a:lnTo>
                      <a:pt x="679" y="449"/>
                    </a:lnTo>
                    <a:lnTo>
                      <a:pt x="669" y="444"/>
                    </a:lnTo>
                    <a:lnTo>
                      <a:pt x="660" y="440"/>
                    </a:lnTo>
                    <a:lnTo>
                      <a:pt x="651" y="435"/>
                    </a:lnTo>
                    <a:lnTo>
                      <a:pt x="641" y="432"/>
                    </a:lnTo>
                    <a:lnTo>
                      <a:pt x="629" y="427"/>
                    </a:lnTo>
                    <a:lnTo>
                      <a:pt x="618" y="422"/>
                    </a:lnTo>
                    <a:lnTo>
                      <a:pt x="606" y="418"/>
                    </a:lnTo>
                    <a:lnTo>
                      <a:pt x="593" y="413"/>
                    </a:lnTo>
                    <a:lnTo>
                      <a:pt x="581" y="409"/>
                    </a:lnTo>
                    <a:lnTo>
                      <a:pt x="567" y="405"/>
                    </a:lnTo>
                    <a:lnTo>
                      <a:pt x="552" y="401"/>
                    </a:lnTo>
                    <a:lnTo>
                      <a:pt x="538" y="397"/>
                    </a:lnTo>
                    <a:lnTo>
                      <a:pt x="522" y="394"/>
                    </a:lnTo>
                    <a:lnTo>
                      <a:pt x="507" y="391"/>
                    </a:lnTo>
                    <a:lnTo>
                      <a:pt x="491" y="388"/>
                    </a:lnTo>
                    <a:lnTo>
                      <a:pt x="474" y="386"/>
                    </a:lnTo>
                    <a:lnTo>
                      <a:pt x="456" y="384"/>
                    </a:lnTo>
                    <a:lnTo>
                      <a:pt x="439" y="383"/>
                    </a:lnTo>
                    <a:lnTo>
                      <a:pt x="422" y="382"/>
                    </a:lnTo>
                    <a:lnTo>
                      <a:pt x="403" y="381"/>
                    </a:lnTo>
                    <a:lnTo>
                      <a:pt x="384" y="381"/>
                    </a:lnTo>
                    <a:lnTo>
                      <a:pt x="365" y="382"/>
                    </a:lnTo>
                    <a:lnTo>
                      <a:pt x="346" y="383"/>
                    </a:lnTo>
                    <a:lnTo>
                      <a:pt x="346" y="383"/>
                    </a:lnTo>
                    <a:lnTo>
                      <a:pt x="346" y="389"/>
                    </a:lnTo>
                    <a:lnTo>
                      <a:pt x="346" y="403"/>
                    </a:lnTo>
                    <a:lnTo>
                      <a:pt x="346" y="421"/>
                    </a:lnTo>
                    <a:lnTo>
                      <a:pt x="346" y="442"/>
                    </a:lnTo>
                    <a:lnTo>
                      <a:pt x="346" y="460"/>
                    </a:lnTo>
                    <a:lnTo>
                      <a:pt x="346" y="474"/>
                    </a:lnTo>
                    <a:lnTo>
                      <a:pt x="346" y="480"/>
                    </a:lnTo>
                    <a:lnTo>
                      <a:pt x="346" y="479"/>
                    </a:lnTo>
                    <a:lnTo>
                      <a:pt x="348" y="479"/>
                    </a:lnTo>
                    <a:lnTo>
                      <a:pt x="350" y="479"/>
                    </a:lnTo>
                    <a:lnTo>
                      <a:pt x="354" y="479"/>
                    </a:lnTo>
                    <a:lnTo>
                      <a:pt x="357" y="478"/>
                    </a:lnTo>
                    <a:lnTo>
                      <a:pt x="363" y="478"/>
                    </a:lnTo>
                    <a:lnTo>
                      <a:pt x="369" y="478"/>
                    </a:lnTo>
                    <a:lnTo>
                      <a:pt x="376" y="477"/>
                    </a:lnTo>
                    <a:lnTo>
                      <a:pt x="383" y="477"/>
                    </a:lnTo>
                    <a:lnTo>
                      <a:pt x="391" y="477"/>
                    </a:lnTo>
                    <a:lnTo>
                      <a:pt x="400" y="477"/>
                    </a:lnTo>
                    <a:lnTo>
                      <a:pt x="409" y="475"/>
                    </a:lnTo>
                    <a:lnTo>
                      <a:pt x="418" y="475"/>
                    </a:lnTo>
                    <a:lnTo>
                      <a:pt x="429" y="475"/>
                    </a:lnTo>
                    <a:lnTo>
                      <a:pt x="439" y="477"/>
                    </a:lnTo>
                    <a:lnTo>
                      <a:pt x="451" y="477"/>
                    </a:lnTo>
                    <a:lnTo>
                      <a:pt x="462" y="477"/>
                    </a:lnTo>
                    <a:lnTo>
                      <a:pt x="474" y="478"/>
                    </a:lnTo>
                    <a:lnTo>
                      <a:pt x="486" y="479"/>
                    </a:lnTo>
                    <a:lnTo>
                      <a:pt x="499" y="480"/>
                    </a:lnTo>
                    <a:lnTo>
                      <a:pt x="512" y="482"/>
                    </a:lnTo>
                    <a:lnTo>
                      <a:pt x="524" y="483"/>
                    </a:lnTo>
                    <a:lnTo>
                      <a:pt x="537" y="486"/>
                    </a:lnTo>
                    <a:lnTo>
                      <a:pt x="550" y="488"/>
                    </a:lnTo>
                    <a:lnTo>
                      <a:pt x="562" y="492"/>
                    </a:lnTo>
                    <a:lnTo>
                      <a:pt x="576" y="495"/>
                    </a:lnTo>
                    <a:lnTo>
                      <a:pt x="589" y="498"/>
                    </a:lnTo>
                    <a:lnTo>
                      <a:pt x="601" y="502"/>
                    </a:lnTo>
                    <a:lnTo>
                      <a:pt x="614" y="507"/>
                    </a:lnTo>
                    <a:lnTo>
                      <a:pt x="627" y="511"/>
                    </a:lnTo>
                    <a:lnTo>
                      <a:pt x="639" y="517"/>
                    </a:lnTo>
                    <a:lnTo>
                      <a:pt x="651" y="523"/>
                    </a:lnTo>
                    <a:lnTo>
                      <a:pt x="662" y="530"/>
                    </a:lnTo>
                    <a:lnTo>
                      <a:pt x="674" y="536"/>
                    </a:lnTo>
                    <a:lnTo>
                      <a:pt x="686" y="543"/>
                    </a:lnTo>
                    <a:lnTo>
                      <a:pt x="696" y="551"/>
                    </a:lnTo>
                    <a:lnTo>
                      <a:pt x="706" y="561"/>
                    </a:lnTo>
                    <a:lnTo>
                      <a:pt x="715" y="570"/>
                    </a:lnTo>
                    <a:lnTo>
                      <a:pt x="725" y="580"/>
                    </a:lnTo>
                    <a:lnTo>
                      <a:pt x="734" y="591"/>
                    </a:lnTo>
                    <a:lnTo>
                      <a:pt x="742" y="602"/>
                    </a:lnTo>
                    <a:lnTo>
                      <a:pt x="749" y="614"/>
                    </a:lnTo>
                    <a:lnTo>
                      <a:pt x="749" y="614"/>
                    </a:lnTo>
                    <a:lnTo>
                      <a:pt x="748" y="614"/>
                    </a:lnTo>
                    <a:lnTo>
                      <a:pt x="747" y="611"/>
                    </a:lnTo>
                    <a:lnTo>
                      <a:pt x="744" y="609"/>
                    </a:lnTo>
                    <a:lnTo>
                      <a:pt x="741" y="607"/>
                    </a:lnTo>
                    <a:lnTo>
                      <a:pt x="735" y="603"/>
                    </a:lnTo>
                    <a:lnTo>
                      <a:pt x="730" y="599"/>
                    </a:lnTo>
                    <a:lnTo>
                      <a:pt x="724" y="594"/>
                    </a:lnTo>
                    <a:lnTo>
                      <a:pt x="715" y="589"/>
                    </a:lnTo>
                    <a:lnTo>
                      <a:pt x="706" y="584"/>
                    </a:lnTo>
                    <a:lnTo>
                      <a:pt x="696" y="578"/>
                    </a:lnTo>
                    <a:lnTo>
                      <a:pt x="686" y="572"/>
                    </a:lnTo>
                    <a:lnTo>
                      <a:pt x="674" y="568"/>
                    </a:lnTo>
                    <a:lnTo>
                      <a:pt x="660" y="562"/>
                    </a:lnTo>
                    <a:lnTo>
                      <a:pt x="646" y="557"/>
                    </a:lnTo>
                    <a:lnTo>
                      <a:pt x="631" y="553"/>
                    </a:lnTo>
                    <a:lnTo>
                      <a:pt x="615" y="548"/>
                    </a:lnTo>
                    <a:lnTo>
                      <a:pt x="598" y="545"/>
                    </a:lnTo>
                    <a:lnTo>
                      <a:pt x="580" y="541"/>
                    </a:lnTo>
                    <a:lnTo>
                      <a:pt x="560" y="539"/>
                    </a:lnTo>
                    <a:lnTo>
                      <a:pt x="539" y="538"/>
                    </a:lnTo>
                    <a:lnTo>
                      <a:pt x="519" y="538"/>
                    </a:lnTo>
                    <a:lnTo>
                      <a:pt x="519" y="538"/>
                    </a:lnTo>
                    <a:lnTo>
                      <a:pt x="492" y="538"/>
                    </a:lnTo>
                    <a:lnTo>
                      <a:pt x="469" y="538"/>
                    </a:lnTo>
                    <a:lnTo>
                      <a:pt x="447" y="538"/>
                    </a:lnTo>
                    <a:lnTo>
                      <a:pt x="426" y="538"/>
                    </a:lnTo>
                    <a:lnTo>
                      <a:pt x="409" y="538"/>
                    </a:lnTo>
                    <a:lnTo>
                      <a:pt x="393" y="538"/>
                    </a:lnTo>
                    <a:lnTo>
                      <a:pt x="378" y="538"/>
                    </a:lnTo>
                    <a:lnTo>
                      <a:pt x="367" y="538"/>
                    </a:lnTo>
                    <a:lnTo>
                      <a:pt x="355" y="538"/>
                    </a:lnTo>
                    <a:lnTo>
                      <a:pt x="346" y="538"/>
                    </a:lnTo>
                    <a:lnTo>
                      <a:pt x="339" y="538"/>
                    </a:lnTo>
                    <a:lnTo>
                      <a:pt x="333" y="538"/>
                    </a:lnTo>
                    <a:lnTo>
                      <a:pt x="330" y="538"/>
                    </a:lnTo>
                    <a:lnTo>
                      <a:pt x="327" y="538"/>
                    </a:lnTo>
                    <a:lnTo>
                      <a:pt x="326" y="538"/>
                    </a:lnTo>
                    <a:lnTo>
                      <a:pt x="326" y="542"/>
                    </a:lnTo>
                    <a:lnTo>
                      <a:pt x="326" y="556"/>
                    </a:lnTo>
                    <a:lnTo>
                      <a:pt x="326" y="574"/>
                    </a:lnTo>
                    <a:lnTo>
                      <a:pt x="326" y="595"/>
                    </a:lnTo>
                    <a:lnTo>
                      <a:pt x="326" y="614"/>
                    </a:lnTo>
                    <a:lnTo>
                      <a:pt x="326" y="627"/>
                    </a:lnTo>
                    <a:lnTo>
                      <a:pt x="326" y="633"/>
                    </a:lnTo>
                    <a:lnTo>
                      <a:pt x="329" y="633"/>
                    </a:lnTo>
                    <a:lnTo>
                      <a:pt x="334" y="633"/>
                    </a:lnTo>
                    <a:lnTo>
                      <a:pt x="343" y="633"/>
                    </a:lnTo>
                    <a:lnTo>
                      <a:pt x="356" y="633"/>
                    </a:lnTo>
                    <a:lnTo>
                      <a:pt x="370" y="633"/>
                    </a:lnTo>
                    <a:lnTo>
                      <a:pt x="387" y="633"/>
                    </a:lnTo>
                    <a:lnTo>
                      <a:pt x="405" y="633"/>
                    </a:lnTo>
                    <a:lnTo>
                      <a:pt x="423" y="633"/>
                    </a:lnTo>
                    <a:lnTo>
                      <a:pt x="441" y="633"/>
                    </a:lnTo>
                    <a:lnTo>
                      <a:pt x="460" y="633"/>
                    </a:lnTo>
                    <a:lnTo>
                      <a:pt x="477" y="633"/>
                    </a:lnTo>
                    <a:lnTo>
                      <a:pt x="493" y="633"/>
                    </a:lnTo>
                    <a:lnTo>
                      <a:pt x="508" y="633"/>
                    </a:lnTo>
                    <a:lnTo>
                      <a:pt x="520" y="633"/>
                    </a:lnTo>
                    <a:lnTo>
                      <a:pt x="529" y="633"/>
                    </a:lnTo>
                    <a:lnTo>
                      <a:pt x="536" y="633"/>
                    </a:lnTo>
                    <a:lnTo>
                      <a:pt x="537" y="633"/>
                    </a:lnTo>
                    <a:lnTo>
                      <a:pt x="538" y="633"/>
                    </a:lnTo>
                    <a:lnTo>
                      <a:pt x="540" y="633"/>
                    </a:lnTo>
                    <a:lnTo>
                      <a:pt x="544" y="633"/>
                    </a:lnTo>
                    <a:lnTo>
                      <a:pt x="547" y="633"/>
                    </a:lnTo>
                    <a:lnTo>
                      <a:pt x="553" y="634"/>
                    </a:lnTo>
                    <a:lnTo>
                      <a:pt x="559" y="634"/>
                    </a:lnTo>
                    <a:lnTo>
                      <a:pt x="566" y="636"/>
                    </a:lnTo>
                    <a:lnTo>
                      <a:pt x="574" y="637"/>
                    </a:lnTo>
                    <a:lnTo>
                      <a:pt x="583" y="638"/>
                    </a:lnTo>
                    <a:lnTo>
                      <a:pt x="592" y="639"/>
                    </a:lnTo>
                    <a:lnTo>
                      <a:pt x="601" y="641"/>
                    </a:lnTo>
                    <a:lnTo>
                      <a:pt x="612" y="644"/>
                    </a:lnTo>
                    <a:lnTo>
                      <a:pt x="622" y="647"/>
                    </a:lnTo>
                    <a:lnTo>
                      <a:pt x="633" y="650"/>
                    </a:lnTo>
                    <a:lnTo>
                      <a:pt x="644" y="654"/>
                    </a:lnTo>
                    <a:lnTo>
                      <a:pt x="654" y="659"/>
                    </a:lnTo>
                    <a:lnTo>
                      <a:pt x="666" y="664"/>
                    </a:lnTo>
                    <a:lnTo>
                      <a:pt x="676" y="670"/>
                    </a:lnTo>
                    <a:lnTo>
                      <a:pt x="688" y="676"/>
                    </a:lnTo>
                    <a:lnTo>
                      <a:pt x="698" y="684"/>
                    </a:lnTo>
                    <a:lnTo>
                      <a:pt x="709" y="691"/>
                    </a:lnTo>
                    <a:lnTo>
                      <a:pt x="718" y="700"/>
                    </a:lnTo>
                    <a:lnTo>
                      <a:pt x="727" y="709"/>
                    </a:lnTo>
                    <a:lnTo>
                      <a:pt x="736" y="720"/>
                    </a:lnTo>
                    <a:lnTo>
                      <a:pt x="744" y="731"/>
                    </a:lnTo>
                    <a:lnTo>
                      <a:pt x="751" y="744"/>
                    </a:lnTo>
                    <a:lnTo>
                      <a:pt x="758" y="756"/>
                    </a:lnTo>
                    <a:lnTo>
                      <a:pt x="764" y="771"/>
                    </a:lnTo>
                    <a:lnTo>
                      <a:pt x="767" y="786"/>
                    </a:lnTo>
                    <a:lnTo>
                      <a:pt x="767" y="786"/>
                    </a:lnTo>
                    <a:lnTo>
                      <a:pt x="773" y="801"/>
                    </a:lnTo>
                    <a:lnTo>
                      <a:pt x="778" y="816"/>
                    </a:lnTo>
                    <a:lnTo>
                      <a:pt x="782" y="831"/>
                    </a:lnTo>
                    <a:lnTo>
                      <a:pt x="785" y="846"/>
                    </a:lnTo>
                    <a:lnTo>
                      <a:pt x="788" y="860"/>
                    </a:lnTo>
                    <a:lnTo>
                      <a:pt x="789" y="874"/>
                    </a:lnTo>
                    <a:lnTo>
                      <a:pt x="790" y="888"/>
                    </a:lnTo>
                    <a:lnTo>
                      <a:pt x="791" y="900"/>
                    </a:lnTo>
                    <a:lnTo>
                      <a:pt x="791" y="913"/>
                    </a:lnTo>
                    <a:lnTo>
                      <a:pt x="791" y="926"/>
                    </a:lnTo>
                    <a:lnTo>
                      <a:pt x="790" y="938"/>
                    </a:lnTo>
                    <a:lnTo>
                      <a:pt x="789" y="950"/>
                    </a:lnTo>
                    <a:lnTo>
                      <a:pt x="787" y="961"/>
                    </a:lnTo>
                    <a:lnTo>
                      <a:pt x="785" y="973"/>
                    </a:lnTo>
                    <a:lnTo>
                      <a:pt x="782" y="983"/>
                    </a:lnTo>
                    <a:lnTo>
                      <a:pt x="779" y="994"/>
                    </a:lnTo>
                    <a:lnTo>
                      <a:pt x="775" y="1004"/>
                    </a:lnTo>
                    <a:lnTo>
                      <a:pt x="772" y="1013"/>
                    </a:lnTo>
                    <a:lnTo>
                      <a:pt x="768" y="1023"/>
                    </a:lnTo>
                    <a:lnTo>
                      <a:pt x="764" y="1032"/>
                    </a:lnTo>
                    <a:lnTo>
                      <a:pt x="759" y="1040"/>
                    </a:lnTo>
                    <a:lnTo>
                      <a:pt x="755" y="1048"/>
                    </a:lnTo>
                    <a:lnTo>
                      <a:pt x="749" y="1055"/>
                    </a:lnTo>
                    <a:lnTo>
                      <a:pt x="744" y="1062"/>
                    </a:lnTo>
                    <a:lnTo>
                      <a:pt x="738" y="1069"/>
                    </a:lnTo>
                    <a:lnTo>
                      <a:pt x="733" y="1074"/>
                    </a:lnTo>
                    <a:lnTo>
                      <a:pt x="727" y="1080"/>
                    </a:lnTo>
                    <a:lnTo>
                      <a:pt x="721" y="1085"/>
                    </a:lnTo>
                    <a:lnTo>
                      <a:pt x="715" y="1089"/>
                    </a:lnTo>
                    <a:lnTo>
                      <a:pt x="710" y="1094"/>
                    </a:lnTo>
                    <a:lnTo>
                      <a:pt x="704" y="1097"/>
                    </a:lnTo>
                    <a:lnTo>
                      <a:pt x="699" y="1102"/>
                    </a:lnTo>
                    <a:lnTo>
                      <a:pt x="694" y="1105"/>
                    </a:lnTo>
                    <a:lnTo>
                      <a:pt x="689" y="1110"/>
                    </a:lnTo>
                    <a:lnTo>
                      <a:pt x="684" y="1113"/>
                    </a:lnTo>
                    <a:lnTo>
                      <a:pt x="680" y="1117"/>
                    </a:lnTo>
                    <a:lnTo>
                      <a:pt x="674" y="1122"/>
                    </a:lnTo>
                    <a:lnTo>
                      <a:pt x="669" y="1125"/>
                    </a:lnTo>
                    <a:lnTo>
                      <a:pt x="664" y="1128"/>
                    </a:lnTo>
                    <a:lnTo>
                      <a:pt x="659" y="1132"/>
                    </a:lnTo>
                    <a:lnTo>
                      <a:pt x="653" y="1135"/>
                    </a:lnTo>
                    <a:lnTo>
                      <a:pt x="646" y="1139"/>
                    </a:lnTo>
                    <a:lnTo>
                      <a:pt x="639" y="1142"/>
                    </a:lnTo>
                    <a:lnTo>
                      <a:pt x="633" y="1145"/>
                    </a:lnTo>
                    <a:lnTo>
                      <a:pt x="624" y="1148"/>
                    </a:lnTo>
                    <a:lnTo>
                      <a:pt x="616" y="1150"/>
                    </a:lnTo>
                    <a:lnTo>
                      <a:pt x="606" y="1154"/>
                    </a:lnTo>
                    <a:lnTo>
                      <a:pt x="596" y="1156"/>
                    </a:lnTo>
                    <a:lnTo>
                      <a:pt x="585" y="1158"/>
                    </a:lnTo>
                    <a:lnTo>
                      <a:pt x="573" y="1161"/>
                    </a:lnTo>
                    <a:lnTo>
                      <a:pt x="559" y="1163"/>
                    </a:lnTo>
                    <a:lnTo>
                      <a:pt x="545" y="1164"/>
                    </a:lnTo>
                    <a:lnTo>
                      <a:pt x="529" y="1166"/>
                    </a:lnTo>
                    <a:lnTo>
                      <a:pt x="512" y="1168"/>
                    </a:lnTo>
                    <a:lnTo>
                      <a:pt x="493" y="1169"/>
                    </a:lnTo>
                    <a:lnTo>
                      <a:pt x="472" y="1169"/>
                    </a:lnTo>
                    <a:lnTo>
                      <a:pt x="452" y="1170"/>
                    </a:lnTo>
                    <a:lnTo>
                      <a:pt x="428" y="1170"/>
                    </a:lnTo>
                    <a:lnTo>
                      <a:pt x="403" y="1171"/>
                    </a:lnTo>
                    <a:lnTo>
                      <a:pt x="403" y="1171"/>
                    </a:lnTo>
                    <a:lnTo>
                      <a:pt x="380" y="1171"/>
                    </a:lnTo>
                    <a:lnTo>
                      <a:pt x="358" y="1171"/>
                    </a:lnTo>
                    <a:lnTo>
                      <a:pt x="338" y="1171"/>
                    </a:lnTo>
                    <a:lnTo>
                      <a:pt x="317" y="1171"/>
                    </a:lnTo>
                    <a:lnTo>
                      <a:pt x="296" y="1171"/>
                    </a:lnTo>
                    <a:lnTo>
                      <a:pt x="277" y="1171"/>
                    </a:lnTo>
                    <a:lnTo>
                      <a:pt x="258" y="1171"/>
                    </a:lnTo>
                    <a:lnTo>
                      <a:pt x="240" y="1171"/>
                    </a:lnTo>
                    <a:lnTo>
                      <a:pt x="221" y="1171"/>
                    </a:lnTo>
                    <a:lnTo>
                      <a:pt x="204" y="1171"/>
                    </a:lnTo>
                    <a:lnTo>
                      <a:pt x="188" y="1171"/>
                    </a:lnTo>
                    <a:lnTo>
                      <a:pt x="172" y="1171"/>
                    </a:lnTo>
                    <a:lnTo>
                      <a:pt x="157" y="1171"/>
                    </a:lnTo>
                    <a:lnTo>
                      <a:pt x="142" y="1171"/>
                    </a:lnTo>
                    <a:lnTo>
                      <a:pt x="128" y="1171"/>
                    </a:lnTo>
                    <a:lnTo>
                      <a:pt x="114" y="1171"/>
                    </a:lnTo>
                    <a:lnTo>
                      <a:pt x="102" y="1171"/>
                    </a:lnTo>
                    <a:lnTo>
                      <a:pt x="90" y="1171"/>
                    </a:lnTo>
                    <a:lnTo>
                      <a:pt x="79" y="1171"/>
                    </a:lnTo>
                    <a:lnTo>
                      <a:pt x="68" y="1171"/>
                    </a:lnTo>
                    <a:lnTo>
                      <a:pt x="58" y="1171"/>
                    </a:lnTo>
                    <a:lnTo>
                      <a:pt x="49" y="1171"/>
                    </a:lnTo>
                    <a:lnTo>
                      <a:pt x="41" y="1171"/>
                    </a:lnTo>
                    <a:lnTo>
                      <a:pt x="34" y="1171"/>
                    </a:lnTo>
                    <a:lnTo>
                      <a:pt x="27" y="1171"/>
                    </a:lnTo>
                    <a:lnTo>
                      <a:pt x="20" y="1171"/>
                    </a:lnTo>
                    <a:lnTo>
                      <a:pt x="15" y="1171"/>
                    </a:lnTo>
                    <a:lnTo>
                      <a:pt x="11" y="1171"/>
                    </a:lnTo>
                    <a:lnTo>
                      <a:pt x="7" y="1171"/>
                    </a:lnTo>
                    <a:lnTo>
                      <a:pt x="4" y="1171"/>
                    </a:lnTo>
                    <a:lnTo>
                      <a:pt x="1" y="1171"/>
                    </a:lnTo>
                    <a:lnTo>
                      <a:pt x="0" y="1171"/>
                    </a:lnTo>
                    <a:lnTo>
                      <a:pt x="0" y="117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Freeform 1042"/>
              <p:cNvSpPr>
                <a:spLocks noChangeAspect="1"/>
              </p:cNvSpPr>
              <p:nvPr userDrawn="1"/>
            </p:nvSpPr>
            <p:spPr bwMode="white">
              <a:xfrm>
                <a:off x="5575" y="4084"/>
                <a:ext cx="8" cy="49"/>
              </a:xfrm>
              <a:custGeom>
                <a:avLst/>
                <a:gdLst/>
                <a:ahLst/>
                <a:cxnLst>
                  <a:cxn ang="0">
                    <a:pos x="0" y="230"/>
                  </a:cxn>
                  <a:cxn ang="0">
                    <a:pos x="4" y="218"/>
                  </a:cxn>
                  <a:cxn ang="0">
                    <a:pos x="7" y="207"/>
                  </a:cxn>
                  <a:cxn ang="0">
                    <a:pos x="11" y="195"/>
                  </a:cxn>
                  <a:cxn ang="0">
                    <a:pos x="14" y="183"/>
                  </a:cxn>
                  <a:cxn ang="0">
                    <a:pos x="17" y="170"/>
                  </a:cxn>
                  <a:cxn ang="0">
                    <a:pos x="21" y="156"/>
                  </a:cxn>
                  <a:cxn ang="0">
                    <a:pos x="23" y="142"/>
                  </a:cxn>
                  <a:cxn ang="0">
                    <a:pos x="27" y="129"/>
                  </a:cxn>
                  <a:cxn ang="0">
                    <a:pos x="29" y="114"/>
                  </a:cxn>
                  <a:cxn ang="0">
                    <a:pos x="31" y="99"/>
                  </a:cxn>
                  <a:cxn ang="0">
                    <a:pos x="34" y="84"/>
                  </a:cxn>
                  <a:cxn ang="0">
                    <a:pos x="35" y="68"/>
                  </a:cxn>
                  <a:cxn ang="0">
                    <a:pos x="37" y="51"/>
                  </a:cxn>
                  <a:cxn ang="0">
                    <a:pos x="37" y="34"/>
                  </a:cxn>
                  <a:cxn ang="0">
                    <a:pos x="38" y="17"/>
                  </a:cxn>
                  <a:cxn ang="0">
                    <a:pos x="38" y="0"/>
                  </a:cxn>
                </a:cxnLst>
                <a:rect l="0" t="0" r="r" b="b"/>
                <a:pathLst>
                  <a:path w="38" h="230">
                    <a:moveTo>
                      <a:pt x="0" y="230"/>
                    </a:moveTo>
                    <a:lnTo>
                      <a:pt x="4" y="218"/>
                    </a:lnTo>
                    <a:lnTo>
                      <a:pt x="7" y="207"/>
                    </a:lnTo>
                    <a:lnTo>
                      <a:pt x="11" y="195"/>
                    </a:lnTo>
                    <a:lnTo>
                      <a:pt x="14" y="183"/>
                    </a:lnTo>
                    <a:lnTo>
                      <a:pt x="17" y="170"/>
                    </a:lnTo>
                    <a:lnTo>
                      <a:pt x="21" y="156"/>
                    </a:lnTo>
                    <a:lnTo>
                      <a:pt x="23" y="142"/>
                    </a:lnTo>
                    <a:lnTo>
                      <a:pt x="27" y="129"/>
                    </a:lnTo>
                    <a:lnTo>
                      <a:pt x="29" y="114"/>
                    </a:lnTo>
                    <a:lnTo>
                      <a:pt x="31" y="99"/>
                    </a:lnTo>
                    <a:lnTo>
                      <a:pt x="34" y="84"/>
                    </a:lnTo>
                    <a:lnTo>
                      <a:pt x="35" y="68"/>
                    </a:lnTo>
                    <a:lnTo>
                      <a:pt x="37" y="51"/>
                    </a:lnTo>
                    <a:lnTo>
                      <a:pt x="37" y="34"/>
                    </a:lnTo>
                    <a:lnTo>
                      <a:pt x="38" y="17"/>
                    </a:lnTo>
                    <a:lnTo>
                      <a:pt x="38" y="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Freeform 1043"/>
              <p:cNvSpPr>
                <a:spLocks noChangeAspect="1"/>
              </p:cNvSpPr>
              <p:nvPr userDrawn="1"/>
            </p:nvSpPr>
            <p:spPr bwMode="white">
              <a:xfrm>
                <a:off x="5464" y="3970"/>
                <a:ext cx="119" cy="114"/>
              </a:xfrm>
              <a:custGeom>
                <a:avLst/>
                <a:gdLst/>
                <a:ahLst/>
                <a:cxnLst>
                  <a:cxn ang="0">
                    <a:pos x="538" y="538"/>
                  </a:cxn>
                  <a:cxn ang="0">
                    <a:pos x="536" y="483"/>
                  </a:cxn>
                  <a:cxn ang="0">
                    <a:pos x="527" y="432"/>
                  </a:cxn>
                  <a:cxn ang="0">
                    <a:pos x="514" y="381"/>
                  </a:cxn>
                  <a:cxn ang="0">
                    <a:pos x="494" y="331"/>
                  </a:cxn>
                  <a:cxn ang="0">
                    <a:pos x="471" y="284"/>
                  </a:cxn>
                  <a:cxn ang="0">
                    <a:pos x="444" y="240"/>
                  </a:cxn>
                  <a:cxn ang="0">
                    <a:pos x="413" y="199"/>
                  </a:cxn>
                  <a:cxn ang="0">
                    <a:pos x="378" y="160"/>
                  </a:cxn>
                  <a:cxn ang="0">
                    <a:pos x="339" y="125"/>
                  </a:cxn>
                  <a:cxn ang="0">
                    <a:pos x="298" y="94"/>
                  </a:cxn>
                  <a:cxn ang="0">
                    <a:pos x="254" y="67"/>
                  </a:cxn>
                  <a:cxn ang="0">
                    <a:pos x="207" y="44"/>
                  </a:cxn>
                  <a:cxn ang="0">
                    <a:pos x="157" y="24"/>
                  </a:cxn>
                  <a:cxn ang="0">
                    <a:pos x="106" y="11"/>
                  </a:cxn>
                  <a:cxn ang="0">
                    <a:pos x="55" y="2"/>
                  </a:cxn>
                  <a:cxn ang="0">
                    <a:pos x="0" y="0"/>
                  </a:cxn>
                </a:cxnLst>
                <a:rect l="0" t="0" r="r" b="b"/>
                <a:pathLst>
                  <a:path w="538" h="538">
                    <a:moveTo>
                      <a:pt x="538" y="538"/>
                    </a:moveTo>
                    <a:lnTo>
                      <a:pt x="536" y="483"/>
                    </a:lnTo>
                    <a:lnTo>
                      <a:pt x="527" y="432"/>
                    </a:lnTo>
                    <a:lnTo>
                      <a:pt x="514" y="381"/>
                    </a:lnTo>
                    <a:lnTo>
                      <a:pt x="494" y="331"/>
                    </a:lnTo>
                    <a:lnTo>
                      <a:pt x="471" y="284"/>
                    </a:lnTo>
                    <a:lnTo>
                      <a:pt x="444" y="240"/>
                    </a:lnTo>
                    <a:lnTo>
                      <a:pt x="413" y="199"/>
                    </a:lnTo>
                    <a:lnTo>
                      <a:pt x="378" y="160"/>
                    </a:lnTo>
                    <a:lnTo>
                      <a:pt x="339" y="125"/>
                    </a:lnTo>
                    <a:lnTo>
                      <a:pt x="298" y="94"/>
                    </a:lnTo>
                    <a:lnTo>
                      <a:pt x="254" y="67"/>
                    </a:lnTo>
                    <a:lnTo>
                      <a:pt x="207" y="44"/>
                    </a:lnTo>
                    <a:lnTo>
                      <a:pt x="157" y="24"/>
                    </a:lnTo>
                    <a:lnTo>
                      <a:pt x="106" y="11"/>
                    </a:lnTo>
                    <a:lnTo>
                      <a:pt x="55" y="2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Freeform 1044"/>
              <p:cNvSpPr>
                <a:spLocks noChangeAspect="1"/>
              </p:cNvSpPr>
              <p:nvPr userDrawn="1"/>
            </p:nvSpPr>
            <p:spPr bwMode="white">
              <a:xfrm>
                <a:off x="5351" y="3970"/>
                <a:ext cx="118" cy="114"/>
              </a:xfrm>
              <a:custGeom>
                <a:avLst/>
                <a:gdLst/>
                <a:ahLst/>
                <a:cxnLst>
                  <a:cxn ang="0">
                    <a:pos x="556" y="0"/>
                  </a:cxn>
                  <a:cxn ang="0">
                    <a:pos x="500" y="2"/>
                  </a:cxn>
                  <a:cxn ang="0">
                    <a:pos x="445" y="11"/>
                  </a:cxn>
                  <a:cxn ang="0">
                    <a:pos x="392" y="24"/>
                  </a:cxn>
                  <a:cxn ang="0">
                    <a:pos x="340" y="44"/>
                  </a:cxn>
                  <a:cxn ang="0">
                    <a:pos x="292" y="67"/>
                  </a:cxn>
                  <a:cxn ang="0">
                    <a:pos x="245" y="94"/>
                  </a:cxn>
                  <a:cxn ang="0">
                    <a:pos x="203" y="125"/>
                  </a:cxn>
                  <a:cxn ang="0">
                    <a:pos x="164" y="160"/>
                  </a:cxn>
                  <a:cxn ang="0">
                    <a:pos x="128" y="199"/>
                  </a:cxn>
                  <a:cxn ang="0">
                    <a:pos x="96" y="240"/>
                  </a:cxn>
                  <a:cxn ang="0">
                    <a:pos x="68" y="284"/>
                  </a:cxn>
                  <a:cxn ang="0">
                    <a:pos x="44" y="331"/>
                  </a:cxn>
                  <a:cxn ang="0">
                    <a:pos x="26" y="381"/>
                  </a:cxn>
                  <a:cxn ang="0">
                    <a:pos x="12" y="432"/>
                  </a:cxn>
                  <a:cxn ang="0">
                    <a:pos x="4" y="483"/>
                  </a:cxn>
                  <a:cxn ang="0">
                    <a:pos x="0" y="538"/>
                  </a:cxn>
                </a:cxnLst>
                <a:rect l="0" t="0" r="r" b="b"/>
                <a:pathLst>
                  <a:path w="556" h="538">
                    <a:moveTo>
                      <a:pt x="556" y="0"/>
                    </a:moveTo>
                    <a:lnTo>
                      <a:pt x="500" y="2"/>
                    </a:lnTo>
                    <a:lnTo>
                      <a:pt x="445" y="11"/>
                    </a:lnTo>
                    <a:lnTo>
                      <a:pt x="392" y="24"/>
                    </a:lnTo>
                    <a:lnTo>
                      <a:pt x="340" y="44"/>
                    </a:lnTo>
                    <a:lnTo>
                      <a:pt x="292" y="67"/>
                    </a:lnTo>
                    <a:lnTo>
                      <a:pt x="245" y="94"/>
                    </a:lnTo>
                    <a:lnTo>
                      <a:pt x="203" y="125"/>
                    </a:lnTo>
                    <a:lnTo>
                      <a:pt x="164" y="160"/>
                    </a:lnTo>
                    <a:lnTo>
                      <a:pt x="128" y="199"/>
                    </a:lnTo>
                    <a:lnTo>
                      <a:pt x="96" y="240"/>
                    </a:lnTo>
                    <a:lnTo>
                      <a:pt x="68" y="284"/>
                    </a:lnTo>
                    <a:lnTo>
                      <a:pt x="44" y="331"/>
                    </a:lnTo>
                    <a:lnTo>
                      <a:pt x="26" y="381"/>
                    </a:lnTo>
                    <a:lnTo>
                      <a:pt x="12" y="432"/>
                    </a:lnTo>
                    <a:lnTo>
                      <a:pt x="4" y="483"/>
                    </a:lnTo>
                    <a:lnTo>
                      <a:pt x="0" y="538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Freeform 1045"/>
              <p:cNvSpPr>
                <a:spLocks noChangeAspect="1"/>
              </p:cNvSpPr>
              <p:nvPr userDrawn="1"/>
            </p:nvSpPr>
            <p:spPr bwMode="white">
              <a:xfrm>
                <a:off x="5351" y="4084"/>
                <a:ext cx="12" cy="4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"/>
                  </a:cxn>
                  <a:cxn ang="0">
                    <a:pos x="1" y="28"/>
                  </a:cxn>
                  <a:cxn ang="0">
                    <a:pos x="3" y="42"/>
                  </a:cxn>
                  <a:cxn ang="0">
                    <a:pos x="4" y="57"/>
                  </a:cxn>
                  <a:cxn ang="0">
                    <a:pos x="6" y="71"/>
                  </a:cxn>
                  <a:cxn ang="0">
                    <a:pos x="8" y="86"/>
                  </a:cxn>
                  <a:cxn ang="0">
                    <a:pos x="12" y="100"/>
                  </a:cxn>
                  <a:cxn ang="0">
                    <a:pos x="15" y="115"/>
                  </a:cxn>
                  <a:cxn ang="0">
                    <a:pos x="19" y="129"/>
                  </a:cxn>
                  <a:cxn ang="0">
                    <a:pos x="23" y="144"/>
                  </a:cxn>
                  <a:cxn ang="0">
                    <a:pos x="28" y="157"/>
                  </a:cxn>
                  <a:cxn ang="0">
                    <a:pos x="32" y="172"/>
                  </a:cxn>
                  <a:cxn ang="0">
                    <a:pos x="38" y="186"/>
                  </a:cxn>
                  <a:cxn ang="0">
                    <a:pos x="44" y="201"/>
                  </a:cxn>
                  <a:cxn ang="0">
                    <a:pos x="51" y="215"/>
                  </a:cxn>
                  <a:cxn ang="0">
                    <a:pos x="58" y="230"/>
                  </a:cxn>
                </a:cxnLst>
                <a:rect l="0" t="0" r="r" b="b"/>
                <a:pathLst>
                  <a:path w="58" h="230">
                    <a:moveTo>
                      <a:pt x="0" y="0"/>
                    </a:moveTo>
                    <a:lnTo>
                      <a:pt x="0" y="13"/>
                    </a:lnTo>
                    <a:lnTo>
                      <a:pt x="1" y="28"/>
                    </a:lnTo>
                    <a:lnTo>
                      <a:pt x="3" y="42"/>
                    </a:lnTo>
                    <a:lnTo>
                      <a:pt x="4" y="57"/>
                    </a:lnTo>
                    <a:lnTo>
                      <a:pt x="6" y="71"/>
                    </a:lnTo>
                    <a:lnTo>
                      <a:pt x="8" y="86"/>
                    </a:lnTo>
                    <a:lnTo>
                      <a:pt x="12" y="100"/>
                    </a:lnTo>
                    <a:lnTo>
                      <a:pt x="15" y="115"/>
                    </a:lnTo>
                    <a:lnTo>
                      <a:pt x="19" y="129"/>
                    </a:lnTo>
                    <a:lnTo>
                      <a:pt x="23" y="144"/>
                    </a:lnTo>
                    <a:lnTo>
                      <a:pt x="28" y="157"/>
                    </a:lnTo>
                    <a:lnTo>
                      <a:pt x="32" y="172"/>
                    </a:lnTo>
                    <a:lnTo>
                      <a:pt x="38" y="186"/>
                    </a:lnTo>
                    <a:lnTo>
                      <a:pt x="44" y="201"/>
                    </a:lnTo>
                    <a:lnTo>
                      <a:pt x="51" y="215"/>
                    </a:lnTo>
                    <a:lnTo>
                      <a:pt x="58" y="23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Freeform 1046"/>
              <p:cNvSpPr>
                <a:spLocks noChangeAspect="1"/>
              </p:cNvSpPr>
              <p:nvPr userDrawn="1"/>
            </p:nvSpPr>
            <p:spPr bwMode="black">
              <a:xfrm>
                <a:off x="5279" y="3962"/>
                <a:ext cx="171" cy="241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433" y="0"/>
                  </a:cxn>
                  <a:cxn ang="0">
                    <a:pos x="506" y="0"/>
                  </a:cxn>
                  <a:cxn ang="0">
                    <a:pos x="614" y="0"/>
                  </a:cxn>
                  <a:cxn ang="0">
                    <a:pos x="714" y="0"/>
                  </a:cxn>
                  <a:cxn ang="0">
                    <a:pos x="767" y="0"/>
                  </a:cxn>
                  <a:cxn ang="0">
                    <a:pos x="784" y="2"/>
                  </a:cxn>
                  <a:cxn ang="0">
                    <a:pos x="719" y="18"/>
                  </a:cxn>
                  <a:cxn ang="0">
                    <a:pos x="657" y="40"/>
                  </a:cxn>
                  <a:cxn ang="0">
                    <a:pos x="600" y="69"/>
                  </a:cxn>
                  <a:cxn ang="0">
                    <a:pos x="546" y="103"/>
                  </a:cxn>
                  <a:cxn ang="0">
                    <a:pos x="496" y="144"/>
                  </a:cxn>
                  <a:cxn ang="0">
                    <a:pos x="452" y="190"/>
                  </a:cxn>
                  <a:cxn ang="0">
                    <a:pos x="413" y="239"/>
                  </a:cxn>
                  <a:cxn ang="0">
                    <a:pos x="379" y="293"/>
                  </a:cxn>
                  <a:cxn ang="0">
                    <a:pos x="351" y="351"/>
                  </a:cxn>
                  <a:cxn ang="0">
                    <a:pos x="330" y="412"/>
                  </a:cxn>
                  <a:cxn ang="0">
                    <a:pos x="315" y="475"/>
                  </a:cxn>
                  <a:cxn ang="0">
                    <a:pos x="308" y="541"/>
                  </a:cxn>
                  <a:cxn ang="0">
                    <a:pos x="307" y="603"/>
                  </a:cxn>
                  <a:cxn ang="0">
                    <a:pos x="313" y="685"/>
                  </a:cxn>
                  <a:cxn ang="0">
                    <a:pos x="334" y="729"/>
                  </a:cxn>
                  <a:cxn ang="0">
                    <a:pos x="422" y="729"/>
                  </a:cxn>
                  <a:cxn ang="0">
                    <a:pos x="527" y="729"/>
                  </a:cxn>
                  <a:cxn ang="0">
                    <a:pos x="577" y="730"/>
                  </a:cxn>
                  <a:cxn ang="0">
                    <a:pos x="637" y="751"/>
                  </a:cxn>
                  <a:cxn ang="0">
                    <a:pos x="688" y="791"/>
                  </a:cxn>
                  <a:cxn ang="0">
                    <a:pos x="728" y="847"/>
                  </a:cxn>
                  <a:cxn ang="0">
                    <a:pos x="747" y="915"/>
                  </a:cxn>
                  <a:cxn ang="0">
                    <a:pos x="745" y="976"/>
                  </a:cxn>
                  <a:cxn ang="0">
                    <a:pos x="719" y="1041"/>
                  </a:cxn>
                  <a:cxn ang="0">
                    <a:pos x="676" y="1089"/>
                  </a:cxn>
                  <a:cxn ang="0">
                    <a:pos x="619" y="1120"/>
                  </a:cxn>
                  <a:cxn ang="0">
                    <a:pos x="556" y="1132"/>
                  </a:cxn>
                  <a:cxn ang="0">
                    <a:pos x="527" y="1132"/>
                  </a:cxn>
                  <a:cxn ang="0">
                    <a:pos x="438" y="1132"/>
                  </a:cxn>
                  <a:cxn ang="0">
                    <a:pos x="329" y="1132"/>
                  </a:cxn>
                  <a:cxn ang="0">
                    <a:pos x="240" y="1132"/>
                  </a:cxn>
                  <a:cxn ang="0">
                    <a:pos x="209" y="1132"/>
                  </a:cxn>
                  <a:cxn ang="0">
                    <a:pos x="133" y="1132"/>
                  </a:cxn>
                  <a:cxn ang="0">
                    <a:pos x="30" y="1132"/>
                  </a:cxn>
                  <a:cxn ang="0">
                    <a:pos x="0" y="1130"/>
                  </a:cxn>
                  <a:cxn ang="0">
                    <a:pos x="0" y="1102"/>
                  </a:cxn>
                  <a:cxn ang="0">
                    <a:pos x="0" y="1046"/>
                  </a:cxn>
                  <a:cxn ang="0">
                    <a:pos x="0" y="968"/>
                  </a:cxn>
                  <a:cxn ang="0">
                    <a:pos x="0" y="875"/>
                  </a:cxn>
                  <a:cxn ang="0">
                    <a:pos x="0" y="771"/>
                  </a:cxn>
                  <a:cxn ang="0">
                    <a:pos x="0" y="667"/>
                  </a:cxn>
                  <a:cxn ang="0">
                    <a:pos x="0" y="563"/>
                  </a:cxn>
                  <a:cxn ang="0">
                    <a:pos x="0" y="470"/>
                  </a:cxn>
                  <a:cxn ang="0">
                    <a:pos x="0" y="392"/>
                  </a:cxn>
                  <a:cxn ang="0">
                    <a:pos x="0" y="336"/>
                  </a:cxn>
                  <a:cxn ang="0">
                    <a:pos x="0" y="308"/>
                  </a:cxn>
                  <a:cxn ang="0">
                    <a:pos x="3" y="261"/>
                  </a:cxn>
                  <a:cxn ang="0">
                    <a:pos x="19" y="198"/>
                  </a:cxn>
                  <a:cxn ang="0">
                    <a:pos x="47" y="141"/>
                  </a:cxn>
                  <a:cxn ang="0">
                    <a:pos x="85" y="92"/>
                  </a:cxn>
                  <a:cxn ang="0">
                    <a:pos x="133" y="52"/>
                  </a:cxn>
                  <a:cxn ang="0">
                    <a:pos x="189" y="22"/>
                  </a:cxn>
                  <a:cxn ang="0">
                    <a:pos x="251" y="4"/>
                  </a:cxn>
                  <a:cxn ang="0">
                    <a:pos x="307" y="0"/>
                  </a:cxn>
                </a:cxnLst>
                <a:rect l="0" t="0" r="r" b="b"/>
                <a:pathLst>
                  <a:path w="806" h="1132">
                    <a:moveTo>
                      <a:pt x="307" y="0"/>
                    </a:moveTo>
                    <a:lnTo>
                      <a:pt x="312" y="0"/>
                    </a:lnTo>
                    <a:lnTo>
                      <a:pt x="324" y="0"/>
                    </a:lnTo>
                    <a:lnTo>
                      <a:pt x="343" y="0"/>
                    </a:lnTo>
                    <a:lnTo>
                      <a:pt x="365" y="0"/>
                    </a:lnTo>
                    <a:lnTo>
                      <a:pt x="386" y="0"/>
                    </a:lnTo>
                    <a:lnTo>
                      <a:pt x="404" y="0"/>
                    </a:lnTo>
                    <a:lnTo>
                      <a:pt x="418" y="0"/>
                    </a:lnTo>
                    <a:lnTo>
                      <a:pt x="422" y="0"/>
                    </a:lnTo>
                    <a:lnTo>
                      <a:pt x="424" y="0"/>
                    </a:lnTo>
                    <a:lnTo>
                      <a:pt x="427" y="0"/>
                    </a:lnTo>
                    <a:lnTo>
                      <a:pt x="433" y="0"/>
                    </a:lnTo>
                    <a:lnTo>
                      <a:pt x="441" y="0"/>
                    </a:lnTo>
                    <a:lnTo>
                      <a:pt x="451" y="0"/>
                    </a:lnTo>
                    <a:lnTo>
                      <a:pt x="463" y="0"/>
                    </a:lnTo>
                    <a:lnTo>
                      <a:pt x="476" y="0"/>
                    </a:lnTo>
                    <a:lnTo>
                      <a:pt x="490" y="0"/>
                    </a:lnTo>
                    <a:lnTo>
                      <a:pt x="506" y="0"/>
                    </a:lnTo>
                    <a:lnTo>
                      <a:pt x="523" y="0"/>
                    </a:lnTo>
                    <a:lnTo>
                      <a:pt x="540" y="0"/>
                    </a:lnTo>
                    <a:lnTo>
                      <a:pt x="558" y="0"/>
                    </a:lnTo>
                    <a:lnTo>
                      <a:pt x="577" y="0"/>
                    </a:lnTo>
                    <a:lnTo>
                      <a:pt x="595" y="0"/>
                    </a:lnTo>
                    <a:lnTo>
                      <a:pt x="614" y="0"/>
                    </a:lnTo>
                    <a:lnTo>
                      <a:pt x="632" y="0"/>
                    </a:lnTo>
                    <a:lnTo>
                      <a:pt x="649" y="0"/>
                    </a:lnTo>
                    <a:lnTo>
                      <a:pt x="667" y="0"/>
                    </a:lnTo>
                    <a:lnTo>
                      <a:pt x="684" y="0"/>
                    </a:lnTo>
                    <a:lnTo>
                      <a:pt x="699" y="0"/>
                    </a:lnTo>
                    <a:lnTo>
                      <a:pt x="714" y="0"/>
                    </a:lnTo>
                    <a:lnTo>
                      <a:pt x="726" y="0"/>
                    </a:lnTo>
                    <a:lnTo>
                      <a:pt x="739" y="0"/>
                    </a:lnTo>
                    <a:lnTo>
                      <a:pt x="748" y="0"/>
                    </a:lnTo>
                    <a:lnTo>
                      <a:pt x="756" y="0"/>
                    </a:lnTo>
                    <a:lnTo>
                      <a:pt x="762" y="0"/>
                    </a:lnTo>
                    <a:lnTo>
                      <a:pt x="767" y="0"/>
                    </a:lnTo>
                    <a:lnTo>
                      <a:pt x="768" y="0"/>
                    </a:lnTo>
                    <a:lnTo>
                      <a:pt x="777" y="0"/>
                    </a:lnTo>
                    <a:lnTo>
                      <a:pt x="797" y="0"/>
                    </a:lnTo>
                    <a:lnTo>
                      <a:pt x="806" y="0"/>
                    </a:lnTo>
                    <a:lnTo>
                      <a:pt x="794" y="1"/>
                    </a:lnTo>
                    <a:lnTo>
                      <a:pt x="784" y="2"/>
                    </a:lnTo>
                    <a:lnTo>
                      <a:pt x="772" y="4"/>
                    </a:lnTo>
                    <a:lnTo>
                      <a:pt x="762" y="7"/>
                    </a:lnTo>
                    <a:lnTo>
                      <a:pt x="751" y="9"/>
                    </a:lnTo>
                    <a:lnTo>
                      <a:pt x="740" y="12"/>
                    </a:lnTo>
                    <a:lnTo>
                      <a:pt x="730" y="15"/>
                    </a:lnTo>
                    <a:lnTo>
                      <a:pt x="719" y="18"/>
                    </a:lnTo>
                    <a:lnTo>
                      <a:pt x="708" y="20"/>
                    </a:lnTo>
                    <a:lnTo>
                      <a:pt x="698" y="24"/>
                    </a:lnTo>
                    <a:lnTo>
                      <a:pt x="687" y="29"/>
                    </a:lnTo>
                    <a:lnTo>
                      <a:pt x="678" y="32"/>
                    </a:lnTo>
                    <a:lnTo>
                      <a:pt x="668" y="35"/>
                    </a:lnTo>
                    <a:lnTo>
                      <a:pt x="657" y="40"/>
                    </a:lnTo>
                    <a:lnTo>
                      <a:pt x="648" y="45"/>
                    </a:lnTo>
                    <a:lnTo>
                      <a:pt x="638" y="49"/>
                    </a:lnTo>
                    <a:lnTo>
                      <a:pt x="628" y="54"/>
                    </a:lnTo>
                    <a:lnTo>
                      <a:pt x="618" y="58"/>
                    </a:lnTo>
                    <a:lnTo>
                      <a:pt x="609" y="63"/>
                    </a:lnTo>
                    <a:lnTo>
                      <a:pt x="600" y="69"/>
                    </a:lnTo>
                    <a:lnTo>
                      <a:pt x="590" y="75"/>
                    </a:lnTo>
                    <a:lnTo>
                      <a:pt x="581" y="79"/>
                    </a:lnTo>
                    <a:lnTo>
                      <a:pt x="572" y="85"/>
                    </a:lnTo>
                    <a:lnTo>
                      <a:pt x="563" y="92"/>
                    </a:lnTo>
                    <a:lnTo>
                      <a:pt x="555" y="98"/>
                    </a:lnTo>
                    <a:lnTo>
                      <a:pt x="546" y="103"/>
                    </a:lnTo>
                    <a:lnTo>
                      <a:pt x="538" y="110"/>
                    </a:lnTo>
                    <a:lnTo>
                      <a:pt x="528" y="116"/>
                    </a:lnTo>
                    <a:lnTo>
                      <a:pt x="520" y="123"/>
                    </a:lnTo>
                    <a:lnTo>
                      <a:pt x="512" y="130"/>
                    </a:lnTo>
                    <a:lnTo>
                      <a:pt x="504" y="137"/>
                    </a:lnTo>
                    <a:lnTo>
                      <a:pt x="496" y="144"/>
                    </a:lnTo>
                    <a:lnTo>
                      <a:pt x="489" y="152"/>
                    </a:lnTo>
                    <a:lnTo>
                      <a:pt x="481" y="159"/>
                    </a:lnTo>
                    <a:lnTo>
                      <a:pt x="474" y="167"/>
                    </a:lnTo>
                    <a:lnTo>
                      <a:pt x="466" y="174"/>
                    </a:lnTo>
                    <a:lnTo>
                      <a:pt x="459" y="182"/>
                    </a:lnTo>
                    <a:lnTo>
                      <a:pt x="452" y="190"/>
                    </a:lnTo>
                    <a:lnTo>
                      <a:pt x="445" y="198"/>
                    </a:lnTo>
                    <a:lnTo>
                      <a:pt x="438" y="206"/>
                    </a:lnTo>
                    <a:lnTo>
                      <a:pt x="432" y="214"/>
                    </a:lnTo>
                    <a:lnTo>
                      <a:pt x="426" y="222"/>
                    </a:lnTo>
                    <a:lnTo>
                      <a:pt x="419" y="231"/>
                    </a:lnTo>
                    <a:lnTo>
                      <a:pt x="413" y="239"/>
                    </a:lnTo>
                    <a:lnTo>
                      <a:pt x="406" y="249"/>
                    </a:lnTo>
                    <a:lnTo>
                      <a:pt x="400" y="258"/>
                    </a:lnTo>
                    <a:lnTo>
                      <a:pt x="395" y="266"/>
                    </a:lnTo>
                    <a:lnTo>
                      <a:pt x="390" y="275"/>
                    </a:lnTo>
                    <a:lnTo>
                      <a:pt x="384" y="284"/>
                    </a:lnTo>
                    <a:lnTo>
                      <a:pt x="379" y="293"/>
                    </a:lnTo>
                    <a:lnTo>
                      <a:pt x="374" y="303"/>
                    </a:lnTo>
                    <a:lnTo>
                      <a:pt x="369" y="313"/>
                    </a:lnTo>
                    <a:lnTo>
                      <a:pt x="365" y="322"/>
                    </a:lnTo>
                    <a:lnTo>
                      <a:pt x="360" y="331"/>
                    </a:lnTo>
                    <a:lnTo>
                      <a:pt x="356" y="342"/>
                    </a:lnTo>
                    <a:lnTo>
                      <a:pt x="351" y="351"/>
                    </a:lnTo>
                    <a:lnTo>
                      <a:pt x="348" y="361"/>
                    </a:lnTo>
                    <a:lnTo>
                      <a:pt x="344" y="372"/>
                    </a:lnTo>
                    <a:lnTo>
                      <a:pt x="339" y="382"/>
                    </a:lnTo>
                    <a:lnTo>
                      <a:pt x="336" y="391"/>
                    </a:lnTo>
                    <a:lnTo>
                      <a:pt x="334" y="402"/>
                    </a:lnTo>
                    <a:lnTo>
                      <a:pt x="330" y="412"/>
                    </a:lnTo>
                    <a:lnTo>
                      <a:pt x="327" y="422"/>
                    </a:lnTo>
                    <a:lnTo>
                      <a:pt x="324" y="433"/>
                    </a:lnTo>
                    <a:lnTo>
                      <a:pt x="322" y="444"/>
                    </a:lnTo>
                    <a:lnTo>
                      <a:pt x="320" y="455"/>
                    </a:lnTo>
                    <a:lnTo>
                      <a:pt x="318" y="465"/>
                    </a:lnTo>
                    <a:lnTo>
                      <a:pt x="315" y="475"/>
                    </a:lnTo>
                    <a:lnTo>
                      <a:pt x="314" y="487"/>
                    </a:lnTo>
                    <a:lnTo>
                      <a:pt x="312" y="497"/>
                    </a:lnTo>
                    <a:lnTo>
                      <a:pt x="311" y="509"/>
                    </a:lnTo>
                    <a:lnTo>
                      <a:pt x="310" y="519"/>
                    </a:lnTo>
                    <a:lnTo>
                      <a:pt x="308" y="531"/>
                    </a:lnTo>
                    <a:lnTo>
                      <a:pt x="308" y="541"/>
                    </a:lnTo>
                    <a:lnTo>
                      <a:pt x="307" y="553"/>
                    </a:lnTo>
                    <a:lnTo>
                      <a:pt x="307" y="564"/>
                    </a:lnTo>
                    <a:lnTo>
                      <a:pt x="307" y="576"/>
                    </a:lnTo>
                    <a:lnTo>
                      <a:pt x="307" y="576"/>
                    </a:lnTo>
                    <a:lnTo>
                      <a:pt x="307" y="589"/>
                    </a:lnTo>
                    <a:lnTo>
                      <a:pt x="307" y="603"/>
                    </a:lnTo>
                    <a:lnTo>
                      <a:pt x="307" y="618"/>
                    </a:lnTo>
                    <a:lnTo>
                      <a:pt x="307" y="632"/>
                    </a:lnTo>
                    <a:lnTo>
                      <a:pt x="308" y="646"/>
                    </a:lnTo>
                    <a:lnTo>
                      <a:pt x="310" y="659"/>
                    </a:lnTo>
                    <a:lnTo>
                      <a:pt x="311" y="672"/>
                    </a:lnTo>
                    <a:lnTo>
                      <a:pt x="313" y="685"/>
                    </a:lnTo>
                    <a:lnTo>
                      <a:pt x="315" y="697"/>
                    </a:lnTo>
                    <a:lnTo>
                      <a:pt x="318" y="708"/>
                    </a:lnTo>
                    <a:lnTo>
                      <a:pt x="322" y="718"/>
                    </a:lnTo>
                    <a:lnTo>
                      <a:pt x="326" y="729"/>
                    </a:lnTo>
                    <a:lnTo>
                      <a:pt x="328" y="729"/>
                    </a:lnTo>
                    <a:lnTo>
                      <a:pt x="334" y="729"/>
                    </a:lnTo>
                    <a:lnTo>
                      <a:pt x="343" y="729"/>
                    </a:lnTo>
                    <a:lnTo>
                      <a:pt x="356" y="729"/>
                    </a:lnTo>
                    <a:lnTo>
                      <a:pt x="369" y="729"/>
                    </a:lnTo>
                    <a:lnTo>
                      <a:pt x="386" y="729"/>
                    </a:lnTo>
                    <a:lnTo>
                      <a:pt x="404" y="729"/>
                    </a:lnTo>
                    <a:lnTo>
                      <a:pt x="422" y="729"/>
                    </a:lnTo>
                    <a:lnTo>
                      <a:pt x="441" y="729"/>
                    </a:lnTo>
                    <a:lnTo>
                      <a:pt x="460" y="729"/>
                    </a:lnTo>
                    <a:lnTo>
                      <a:pt x="479" y="729"/>
                    </a:lnTo>
                    <a:lnTo>
                      <a:pt x="497" y="729"/>
                    </a:lnTo>
                    <a:lnTo>
                      <a:pt x="513" y="729"/>
                    </a:lnTo>
                    <a:lnTo>
                      <a:pt x="527" y="729"/>
                    </a:lnTo>
                    <a:lnTo>
                      <a:pt x="540" y="729"/>
                    </a:lnTo>
                    <a:lnTo>
                      <a:pt x="549" y="729"/>
                    </a:lnTo>
                    <a:lnTo>
                      <a:pt x="555" y="729"/>
                    </a:lnTo>
                    <a:lnTo>
                      <a:pt x="556" y="729"/>
                    </a:lnTo>
                    <a:lnTo>
                      <a:pt x="566" y="729"/>
                    </a:lnTo>
                    <a:lnTo>
                      <a:pt x="577" y="730"/>
                    </a:lnTo>
                    <a:lnTo>
                      <a:pt x="587" y="732"/>
                    </a:lnTo>
                    <a:lnTo>
                      <a:pt x="597" y="735"/>
                    </a:lnTo>
                    <a:lnTo>
                      <a:pt x="608" y="737"/>
                    </a:lnTo>
                    <a:lnTo>
                      <a:pt x="617" y="741"/>
                    </a:lnTo>
                    <a:lnTo>
                      <a:pt x="627" y="745"/>
                    </a:lnTo>
                    <a:lnTo>
                      <a:pt x="637" y="751"/>
                    </a:lnTo>
                    <a:lnTo>
                      <a:pt x="646" y="755"/>
                    </a:lnTo>
                    <a:lnTo>
                      <a:pt x="655" y="762"/>
                    </a:lnTo>
                    <a:lnTo>
                      <a:pt x="664" y="768"/>
                    </a:lnTo>
                    <a:lnTo>
                      <a:pt x="672" y="776"/>
                    </a:lnTo>
                    <a:lnTo>
                      <a:pt x="680" y="783"/>
                    </a:lnTo>
                    <a:lnTo>
                      <a:pt x="688" y="791"/>
                    </a:lnTo>
                    <a:lnTo>
                      <a:pt x="696" y="799"/>
                    </a:lnTo>
                    <a:lnTo>
                      <a:pt x="703" y="808"/>
                    </a:lnTo>
                    <a:lnTo>
                      <a:pt x="710" y="817"/>
                    </a:lnTo>
                    <a:lnTo>
                      <a:pt x="716" y="827"/>
                    </a:lnTo>
                    <a:lnTo>
                      <a:pt x="722" y="837"/>
                    </a:lnTo>
                    <a:lnTo>
                      <a:pt x="728" y="847"/>
                    </a:lnTo>
                    <a:lnTo>
                      <a:pt x="732" y="858"/>
                    </a:lnTo>
                    <a:lnTo>
                      <a:pt x="737" y="869"/>
                    </a:lnTo>
                    <a:lnTo>
                      <a:pt x="740" y="881"/>
                    </a:lnTo>
                    <a:lnTo>
                      <a:pt x="743" y="892"/>
                    </a:lnTo>
                    <a:lnTo>
                      <a:pt x="745" y="904"/>
                    </a:lnTo>
                    <a:lnTo>
                      <a:pt x="747" y="915"/>
                    </a:lnTo>
                    <a:lnTo>
                      <a:pt x="748" y="928"/>
                    </a:lnTo>
                    <a:lnTo>
                      <a:pt x="748" y="940"/>
                    </a:lnTo>
                    <a:lnTo>
                      <a:pt x="748" y="940"/>
                    </a:lnTo>
                    <a:lnTo>
                      <a:pt x="748" y="952"/>
                    </a:lnTo>
                    <a:lnTo>
                      <a:pt x="747" y="965"/>
                    </a:lnTo>
                    <a:lnTo>
                      <a:pt x="745" y="976"/>
                    </a:lnTo>
                    <a:lnTo>
                      <a:pt x="743" y="988"/>
                    </a:lnTo>
                    <a:lnTo>
                      <a:pt x="739" y="999"/>
                    </a:lnTo>
                    <a:lnTo>
                      <a:pt x="736" y="1011"/>
                    </a:lnTo>
                    <a:lnTo>
                      <a:pt x="731" y="1021"/>
                    </a:lnTo>
                    <a:lnTo>
                      <a:pt x="725" y="1031"/>
                    </a:lnTo>
                    <a:lnTo>
                      <a:pt x="719" y="1041"/>
                    </a:lnTo>
                    <a:lnTo>
                      <a:pt x="714" y="1050"/>
                    </a:lnTo>
                    <a:lnTo>
                      <a:pt x="707" y="1059"/>
                    </a:lnTo>
                    <a:lnTo>
                      <a:pt x="700" y="1067"/>
                    </a:lnTo>
                    <a:lnTo>
                      <a:pt x="693" y="1075"/>
                    </a:lnTo>
                    <a:lnTo>
                      <a:pt x="685" y="1082"/>
                    </a:lnTo>
                    <a:lnTo>
                      <a:pt x="676" y="1089"/>
                    </a:lnTo>
                    <a:lnTo>
                      <a:pt x="668" y="1096"/>
                    </a:lnTo>
                    <a:lnTo>
                      <a:pt x="658" y="1102"/>
                    </a:lnTo>
                    <a:lnTo>
                      <a:pt x="649" y="1108"/>
                    </a:lnTo>
                    <a:lnTo>
                      <a:pt x="639" y="1112"/>
                    </a:lnTo>
                    <a:lnTo>
                      <a:pt x="630" y="1117"/>
                    </a:lnTo>
                    <a:lnTo>
                      <a:pt x="619" y="1120"/>
                    </a:lnTo>
                    <a:lnTo>
                      <a:pt x="609" y="1124"/>
                    </a:lnTo>
                    <a:lnTo>
                      <a:pt x="599" y="1127"/>
                    </a:lnTo>
                    <a:lnTo>
                      <a:pt x="588" y="1128"/>
                    </a:lnTo>
                    <a:lnTo>
                      <a:pt x="578" y="1131"/>
                    </a:lnTo>
                    <a:lnTo>
                      <a:pt x="567" y="1132"/>
                    </a:lnTo>
                    <a:lnTo>
                      <a:pt x="556" y="1132"/>
                    </a:lnTo>
                    <a:lnTo>
                      <a:pt x="556" y="1132"/>
                    </a:lnTo>
                    <a:lnTo>
                      <a:pt x="555" y="1132"/>
                    </a:lnTo>
                    <a:lnTo>
                      <a:pt x="551" y="1132"/>
                    </a:lnTo>
                    <a:lnTo>
                      <a:pt x="546" y="1132"/>
                    </a:lnTo>
                    <a:lnTo>
                      <a:pt x="538" y="1132"/>
                    </a:lnTo>
                    <a:lnTo>
                      <a:pt x="527" y="1132"/>
                    </a:lnTo>
                    <a:lnTo>
                      <a:pt x="516" y="1132"/>
                    </a:lnTo>
                    <a:lnTo>
                      <a:pt x="503" y="1132"/>
                    </a:lnTo>
                    <a:lnTo>
                      <a:pt x="488" y="1132"/>
                    </a:lnTo>
                    <a:lnTo>
                      <a:pt x="472" y="1132"/>
                    </a:lnTo>
                    <a:lnTo>
                      <a:pt x="456" y="1132"/>
                    </a:lnTo>
                    <a:lnTo>
                      <a:pt x="438" y="1132"/>
                    </a:lnTo>
                    <a:lnTo>
                      <a:pt x="420" y="1132"/>
                    </a:lnTo>
                    <a:lnTo>
                      <a:pt x="403" y="1132"/>
                    </a:lnTo>
                    <a:lnTo>
                      <a:pt x="383" y="1132"/>
                    </a:lnTo>
                    <a:lnTo>
                      <a:pt x="365" y="1132"/>
                    </a:lnTo>
                    <a:lnTo>
                      <a:pt x="348" y="1132"/>
                    </a:lnTo>
                    <a:lnTo>
                      <a:pt x="329" y="1132"/>
                    </a:lnTo>
                    <a:lnTo>
                      <a:pt x="312" y="1132"/>
                    </a:lnTo>
                    <a:lnTo>
                      <a:pt x="296" y="1132"/>
                    </a:lnTo>
                    <a:lnTo>
                      <a:pt x="280" y="1132"/>
                    </a:lnTo>
                    <a:lnTo>
                      <a:pt x="265" y="1132"/>
                    </a:lnTo>
                    <a:lnTo>
                      <a:pt x="252" y="1132"/>
                    </a:lnTo>
                    <a:lnTo>
                      <a:pt x="240" y="1132"/>
                    </a:lnTo>
                    <a:lnTo>
                      <a:pt x="230" y="1132"/>
                    </a:lnTo>
                    <a:lnTo>
                      <a:pt x="222" y="1132"/>
                    </a:lnTo>
                    <a:lnTo>
                      <a:pt x="216" y="1132"/>
                    </a:lnTo>
                    <a:lnTo>
                      <a:pt x="213" y="1132"/>
                    </a:lnTo>
                    <a:lnTo>
                      <a:pt x="210" y="1132"/>
                    </a:lnTo>
                    <a:lnTo>
                      <a:pt x="209" y="1132"/>
                    </a:lnTo>
                    <a:lnTo>
                      <a:pt x="202" y="1132"/>
                    </a:lnTo>
                    <a:lnTo>
                      <a:pt x="193" y="1132"/>
                    </a:lnTo>
                    <a:lnTo>
                      <a:pt x="182" y="1132"/>
                    </a:lnTo>
                    <a:lnTo>
                      <a:pt x="167" y="1132"/>
                    </a:lnTo>
                    <a:lnTo>
                      <a:pt x="151" y="1132"/>
                    </a:lnTo>
                    <a:lnTo>
                      <a:pt x="133" y="1132"/>
                    </a:lnTo>
                    <a:lnTo>
                      <a:pt x="115" y="1132"/>
                    </a:lnTo>
                    <a:lnTo>
                      <a:pt x="96" y="1132"/>
                    </a:lnTo>
                    <a:lnTo>
                      <a:pt x="78" y="1132"/>
                    </a:lnTo>
                    <a:lnTo>
                      <a:pt x="61" y="1132"/>
                    </a:lnTo>
                    <a:lnTo>
                      <a:pt x="43" y="1132"/>
                    </a:lnTo>
                    <a:lnTo>
                      <a:pt x="30" y="1132"/>
                    </a:lnTo>
                    <a:lnTo>
                      <a:pt x="17" y="1132"/>
                    </a:lnTo>
                    <a:lnTo>
                      <a:pt x="8" y="1132"/>
                    </a:lnTo>
                    <a:lnTo>
                      <a:pt x="2" y="1132"/>
                    </a:lnTo>
                    <a:lnTo>
                      <a:pt x="0" y="1132"/>
                    </a:lnTo>
                    <a:lnTo>
                      <a:pt x="0" y="1131"/>
                    </a:lnTo>
                    <a:lnTo>
                      <a:pt x="0" y="1130"/>
                    </a:lnTo>
                    <a:lnTo>
                      <a:pt x="0" y="1127"/>
                    </a:lnTo>
                    <a:lnTo>
                      <a:pt x="0" y="1124"/>
                    </a:lnTo>
                    <a:lnTo>
                      <a:pt x="0" y="1119"/>
                    </a:lnTo>
                    <a:lnTo>
                      <a:pt x="0" y="1115"/>
                    </a:lnTo>
                    <a:lnTo>
                      <a:pt x="0" y="1109"/>
                    </a:lnTo>
                    <a:lnTo>
                      <a:pt x="0" y="1102"/>
                    </a:lnTo>
                    <a:lnTo>
                      <a:pt x="0" y="1094"/>
                    </a:lnTo>
                    <a:lnTo>
                      <a:pt x="0" y="1086"/>
                    </a:lnTo>
                    <a:lnTo>
                      <a:pt x="0" y="1077"/>
                    </a:lnTo>
                    <a:lnTo>
                      <a:pt x="0" y="1067"/>
                    </a:lnTo>
                    <a:lnTo>
                      <a:pt x="0" y="1057"/>
                    </a:lnTo>
                    <a:lnTo>
                      <a:pt x="0" y="1046"/>
                    </a:lnTo>
                    <a:lnTo>
                      <a:pt x="0" y="1034"/>
                    </a:lnTo>
                    <a:lnTo>
                      <a:pt x="0" y="1022"/>
                    </a:lnTo>
                    <a:lnTo>
                      <a:pt x="0" y="1010"/>
                    </a:lnTo>
                    <a:lnTo>
                      <a:pt x="0" y="996"/>
                    </a:lnTo>
                    <a:lnTo>
                      <a:pt x="0" y="982"/>
                    </a:lnTo>
                    <a:lnTo>
                      <a:pt x="0" y="968"/>
                    </a:lnTo>
                    <a:lnTo>
                      <a:pt x="0" y="953"/>
                    </a:lnTo>
                    <a:lnTo>
                      <a:pt x="0" y="938"/>
                    </a:lnTo>
                    <a:lnTo>
                      <a:pt x="0" y="923"/>
                    </a:lnTo>
                    <a:lnTo>
                      <a:pt x="0" y="907"/>
                    </a:lnTo>
                    <a:lnTo>
                      <a:pt x="0" y="891"/>
                    </a:lnTo>
                    <a:lnTo>
                      <a:pt x="0" y="875"/>
                    </a:lnTo>
                    <a:lnTo>
                      <a:pt x="0" y="858"/>
                    </a:lnTo>
                    <a:lnTo>
                      <a:pt x="0" y="842"/>
                    </a:lnTo>
                    <a:lnTo>
                      <a:pt x="0" y="824"/>
                    </a:lnTo>
                    <a:lnTo>
                      <a:pt x="0" y="807"/>
                    </a:lnTo>
                    <a:lnTo>
                      <a:pt x="0" y="790"/>
                    </a:lnTo>
                    <a:lnTo>
                      <a:pt x="0" y="771"/>
                    </a:lnTo>
                    <a:lnTo>
                      <a:pt x="0" y="754"/>
                    </a:lnTo>
                    <a:lnTo>
                      <a:pt x="0" y="737"/>
                    </a:lnTo>
                    <a:lnTo>
                      <a:pt x="0" y="720"/>
                    </a:lnTo>
                    <a:lnTo>
                      <a:pt x="0" y="701"/>
                    </a:lnTo>
                    <a:lnTo>
                      <a:pt x="0" y="684"/>
                    </a:lnTo>
                    <a:lnTo>
                      <a:pt x="0" y="667"/>
                    </a:lnTo>
                    <a:lnTo>
                      <a:pt x="0" y="648"/>
                    </a:lnTo>
                    <a:lnTo>
                      <a:pt x="0" y="631"/>
                    </a:lnTo>
                    <a:lnTo>
                      <a:pt x="0" y="614"/>
                    </a:lnTo>
                    <a:lnTo>
                      <a:pt x="0" y="596"/>
                    </a:lnTo>
                    <a:lnTo>
                      <a:pt x="0" y="580"/>
                    </a:lnTo>
                    <a:lnTo>
                      <a:pt x="0" y="563"/>
                    </a:lnTo>
                    <a:lnTo>
                      <a:pt x="0" y="547"/>
                    </a:lnTo>
                    <a:lnTo>
                      <a:pt x="0" y="531"/>
                    </a:lnTo>
                    <a:lnTo>
                      <a:pt x="0" y="515"/>
                    </a:lnTo>
                    <a:lnTo>
                      <a:pt x="0" y="500"/>
                    </a:lnTo>
                    <a:lnTo>
                      <a:pt x="0" y="485"/>
                    </a:lnTo>
                    <a:lnTo>
                      <a:pt x="0" y="470"/>
                    </a:lnTo>
                    <a:lnTo>
                      <a:pt x="0" y="456"/>
                    </a:lnTo>
                    <a:lnTo>
                      <a:pt x="0" y="442"/>
                    </a:lnTo>
                    <a:lnTo>
                      <a:pt x="0" y="428"/>
                    </a:lnTo>
                    <a:lnTo>
                      <a:pt x="0" y="416"/>
                    </a:lnTo>
                    <a:lnTo>
                      <a:pt x="0" y="404"/>
                    </a:lnTo>
                    <a:lnTo>
                      <a:pt x="0" y="392"/>
                    </a:lnTo>
                    <a:lnTo>
                      <a:pt x="0" y="381"/>
                    </a:lnTo>
                    <a:lnTo>
                      <a:pt x="0" y="371"/>
                    </a:lnTo>
                    <a:lnTo>
                      <a:pt x="0" y="361"/>
                    </a:lnTo>
                    <a:lnTo>
                      <a:pt x="0" y="352"/>
                    </a:lnTo>
                    <a:lnTo>
                      <a:pt x="0" y="344"/>
                    </a:lnTo>
                    <a:lnTo>
                      <a:pt x="0" y="336"/>
                    </a:lnTo>
                    <a:lnTo>
                      <a:pt x="0" y="329"/>
                    </a:lnTo>
                    <a:lnTo>
                      <a:pt x="0" y="323"/>
                    </a:lnTo>
                    <a:lnTo>
                      <a:pt x="0" y="319"/>
                    </a:lnTo>
                    <a:lnTo>
                      <a:pt x="0" y="314"/>
                    </a:lnTo>
                    <a:lnTo>
                      <a:pt x="0" y="311"/>
                    </a:lnTo>
                    <a:lnTo>
                      <a:pt x="0" y="308"/>
                    </a:lnTo>
                    <a:lnTo>
                      <a:pt x="0" y="307"/>
                    </a:lnTo>
                    <a:lnTo>
                      <a:pt x="0" y="306"/>
                    </a:lnTo>
                    <a:lnTo>
                      <a:pt x="0" y="295"/>
                    </a:lnTo>
                    <a:lnTo>
                      <a:pt x="1" y="283"/>
                    </a:lnTo>
                    <a:lnTo>
                      <a:pt x="2" y="273"/>
                    </a:lnTo>
                    <a:lnTo>
                      <a:pt x="3" y="261"/>
                    </a:lnTo>
                    <a:lnTo>
                      <a:pt x="4" y="251"/>
                    </a:lnTo>
                    <a:lnTo>
                      <a:pt x="7" y="239"/>
                    </a:lnTo>
                    <a:lnTo>
                      <a:pt x="9" y="229"/>
                    </a:lnTo>
                    <a:lnTo>
                      <a:pt x="12" y="219"/>
                    </a:lnTo>
                    <a:lnTo>
                      <a:pt x="15" y="208"/>
                    </a:lnTo>
                    <a:lnTo>
                      <a:pt x="19" y="198"/>
                    </a:lnTo>
                    <a:lnTo>
                      <a:pt x="23" y="187"/>
                    </a:lnTo>
                    <a:lnTo>
                      <a:pt x="26" y="178"/>
                    </a:lnTo>
                    <a:lnTo>
                      <a:pt x="31" y="169"/>
                    </a:lnTo>
                    <a:lnTo>
                      <a:pt x="37" y="159"/>
                    </a:lnTo>
                    <a:lnTo>
                      <a:pt x="41" y="149"/>
                    </a:lnTo>
                    <a:lnTo>
                      <a:pt x="47" y="141"/>
                    </a:lnTo>
                    <a:lnTo>
                      <a:pt x="53" y="132"/>
                    </a:lnTo>
                    <a:lnTo>
                      <a:pt x="58" y="124"/>
                    </a:lnTo>
                    <a:lnTo>
                      <a:pt x="64" y="115"/>
                    </a:lnTo>
                    <a:lnTo>
                      <a:pt x="71" y="107"/>
                    </a:lnTo>
                    <a:lnTo>
                      <a:pt x="78" y="99"/>
                    </a:lnTo>
                    <a:lnTo>
                      <a:pt x="85" y="92"/>
                    </a:lnTo>
                    <a:lnTo>
                      <a:pt x="92" y="84"/>
                    </a:lnTo>
                    <a:lnTo>
                      <a:pt x="100" y="77"/>
                    </a:lnTo>
                    <a:lnTo>
                      <a:pt x="108" y="70"/>
                    </a:lnTo>
                    <a:lnTo>
                      <a:pt x="116" y="64"/>
                    </a:lnTo>
                    <a:lnTo>
                      <a:pt x="124" y="57"/>
                    </a:lnTo>
                    <a:lnTo>
                      <a:pt x="133" y="52"/>
                    </a:lnTo>
                    <a:lnTo>
                      <a:pt x="141" y="46"/>
                    </a:lnTo>
                    <a:lnTo>
                      <a:pt x="151" y="40"/>
                    </a:lnTo>
                    <a:lnTo>
                      <a:pt x="160" y="35"/>
                    </a:lnTo>
                    <a:lnTo>
                      <a:pt x="169" y="31"/>
                    </a:lnTo>
                    <a:lnTo>
                      <a:pt x="179" y="26"/>
                    </a:lnTo>
                    <a:lnTo>
                      <a:pt x="189" y="22"/>
                    </a:lnTo>
                    <a:lnTo>
                      <a:pt x="199" y="18"/>
                    </a:lnTo>
                    <a:lnTo>
                      <a:pt x="208" y="15"/>
                    </a:lnTo>
                    <a:lnTo>
                      <a:pt x="219" y="11"/>
                    </a:lnTo>
                    <a:lnTo>
                      <a:pt x="230" y="9"/>
                    </a:lnTo>
                    <a:lnTo>
                      <a:pt x="240" y="7"/>
                    </a:lnTo>
                    <a:lnTo>
                      <a:pt x="251" y="4"/>
                    </a:lnTo>
                    <a:lnTo>
                      <a:pt x="262" y="2"/>
                    </a:lnTo>
                    <a:lnTo>
                      <a:pt x="273" y="1"/>
                    </a:lnTo>
                    <a:lnTo>
                      <a:pt x="284" y="0"/>
                    </a:lnTo>
                    <a:lnTo>
                      <a:pt x="296" y="0"/>
                    </a:lnTo>
                    <a:lnTo>
                      <a:pt x="307" y="0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Freeform 1047"/>
              <p:cNvSpPr>
                <a:spLocks noChangeAspect="1"/>
              </p:cNvSpPr>
              <p:nvPr userDrawn="1"/>
            </p:nvSpPr>
            <p:spPr bwMode="black">
              <a:xfrm>
                <a:off x="5488" y="3962"/>
                <a:ext cx="171" cy="241"/>
              </a:xfrm>
              <a:custGeom>
                <a:avLst/>
                <a:gdLst/>
                <a:ahLst/>
                <a:cxnLst>
                  <a:cxn ang="0">
                    <a:pos x="432" y="0"/>
                  </a:cxn>
                  <a:cxn ang="0">
                    <a:pos x="363" y="0"/>
                  </a:cxn>
                  <a:cxn ang="0">
                    <a:pos x="310" y="0"/>
                  </a:cxn>
                  <a:cxn ang="0">
                    <a:pos x="211" y="0"/>
                  </a:cxn>
                  <a:cxn ang="0">
                    <a:pos x="107" y="0"/>
                  </a:cxn>
                  <a:cxn ang="0">
                    <a:pos x="44" y="0"/>
                  </a:cxn>
                  <a:cxn ang="0">
                    <a:pos x="11" y="1"/>
                  </a:cxn>
                  <a:cxn ang="0">
                    <a:pos x="73" y="15"/>
                  </a:cxn>
                  <a:cxn ang="0">
                    <a:pos x="134" y="37"/>
                  </a:cxn>
                  <a:cxn ang="0">
                    <a:pos x="191" y="65"/>
                  </a:cxn>
                  <a:cxn ang="0">
                    <a:pos x="245" y="100"/>
                  </a:cxn>
                  <a:cxn ang="0">
                    <a:pos x="296" y="140"/>
                  </a:cxn>
                  <a:cxn ang="0">
                    <a:pos x="343" y="185"/>
                  </a:cxn>
                  <a:cxn ang="0">
                    <a:pos x="385" y="236"/>
                  </a:cxn>
                  <a:cxn ang="0">
                    <a:pos x="420" y="290"/>
                  </a:cxn>
                  <a:cxn ang="0">
                    <a:pos x="450" y="349"/>
                  </a:cxn>
                  <a:cxn ang="0">
                    <a:pos x="473" y="411"/>
                  </a:cxn>
                  <a:cxn ang="0">
                    <a:pos x="490" y="474"/>
                  </a:cxn>
                  <a:cxn ang="0">
                    <a:pos x="498" y="541"/>
                  </a:cxn>
                  <a:cxn ang="0">
                    <a:pos x="498" y="603"/>
                  </a:cxn>
                  <a:cxn ang="0">
                    <a:pos x="485" y="685"/>
                  </a:cxn>
                  <a:cxn ang="0">
                    <a:pos x="472" y="729"/>
                  </a:cxn>
                  <a:cxn ang="0">
                    <a:pos x="384" y="729"/>
                  </a:cxn>
                  <a:cxn ang="0">
                    <a:pos x="279" y="729"/>
                  </a:cxn>
                  <a:cxn ang="0">
                    <a:pos x="227" y="730"/>
                  </a:cxn>
                  <a:cxn ang="0">
                    <a:pos x="163" y="747"/>
                  </a:cxn>
                  <a:cxn ang="0">
                    <a:pos x="108" y="784"/>
                  </a:cxn>
                  <a:cxn ang="0">
                    <a:pos x="67" y="834"/>
                  </a:cxn>
                  <a:cxn ang="0">
                    <a:pos x="43" y="895"/>
                  </a:cxn>
                  <a:cxn ang="0">
                    <a:pos x="39" y="963"/>
                  </a:cxn>
                  <a:cxn ang="0">
                    <a:pos x="59" y="1026"/>
                  </a:cxn>
                  <a:cxn ang="0">
                    <a:pos x="97" y="1075"/>
                  </a:cxn>
                  <a:cxn ang="0">
                    <a:pos x="150" y="1111"/>
                  </a:cxn>
                  <a:cxn ang="0">
                    <a:pos x="214" y="1130"/>
                  </a:cxn>
                  <a:cxn ang="0">
                    <a:pos x="260" y="1132"/>
                  </a:cxn>
                  <a:cxn ang="0">
                    <a:pos x="334" y="1132"/>
                  </a:cxn>
                  <a:cxn ang="0">
                    <a:pos x="441" y="1132"/>
                  </a:cxn>
                  <a:cxn ang="0">
                    <a:pos x="541" y="1132"/>
                  </a:cxn>
                  <a:cxn ang="0">
                    <a:pos x="593" y="1132"/>
                  </a:cxn>
                  <a:cxn ang="0">
                    <a:pos x="639" y="1132"/>
                  </a:cxn>
                  <a:cxn ang="0">
                    <a:pos x="745" y="1132"/>
                  </a:cxn>
                  <a:cxn ang="0">
                    <a:pos x="806" y="1132"/>
                  </a:cxn>
                  <a:cxn ang="0">
                    <a:pos x="806" y="1115"/>
                  </a:cxn>
                  <a:cxn ang="0">
                    <a:pos x="806" y="1067"/>
                  </a:cxn>
                  <a:cxn ang="0">
                    <a:pos x="806" y="996"/>
                  </a:cxn>
                  <a:cxn ang="0">
                    <a:pos x="806" y="907"/>
                  </a:cxn>
                  <a:cxn ang="0">
                    <a:pos x="806" y="807"/>
                  </a:cxn>
                  <a:cxn ang="0">
                    <a:pos x="806" y="701"/>
                  </a:cxn>
                  <a:cxn ang="0">
                    <a:pos x="806" y="596"/>
                  </a:cxn>
                  <a:cxn ang="0">
                    <a:pos x="806" y="500"/>
                  </a:cxn>
                  <a:cxn ang="0">
                    <a:pos x="806" y="416"/>
                  </a:cxn>
                  <a:cxn ang="0">
                    <a:pos x="806" y="352"/>
                  </a:cxn>
                  <a:cxn ang="0">
                    <a:pos x="806" y="314"/>
                  </a:cxn>
                  <a:cxn ang="0">
                    <a:pos x="805" y="283"/>
                  </a:cxn>
                  <a:cxn ang="0">
                    <a:pos x="794" y="219"/>
                  </a:cxn>
                  <a:cxn ang="0">
                    <a:pos x="769" y="159"/>
                  </a:cxn>
                  <a:cxn ang="0">
                    <a:pos x="735" y="107"/>
                  </a:cxn>
                  <a:cxn ang="0">
                    <a:pos x="690" y="64"/>
                  </a:cxn>
                  <a:cxn ang="0">
                    <a:pos x="637" y="31"/>
                  </a:cxn>
                  <a:cxn ang="0">
                    <a:pos x="576" y="9"/>
                  </a:cxn>
                  <a:cxn ang="0">
                    <a:pos x="510" y="0"/>
                  </a:cxn>
                </a:cxnLst>
                <a:rect l="0" t="0" r="r" b="b"/>
                <a:pathLst>
                  <a:path w="806" h="1132">
                    <a:moveTo>
                      <a:pt x="499" y="0"/>
                    </a:moveTo>
                    <a:lnTo>
                      <a:pt x="495" y="0"/>
                    </a:lnTo>
                    <a:lnTo>
                      <a:pt x="485" y="0"/>
                    </a:lnTo>
                    <a:lnTo>
                      <a:pt x="470" y="0"/>
                    </a:lnTo>
                    <a:lnTo>
                      <a:pt x="452" y="0"/>
                    </a:lnTo>
                    <a:lnTo>
                      <a:pt x="432" y="0"/>
                    </a:lnTo>
                    <a:lnTo>
                      <a:pt x="412" y="0"/>
                    </a:lnTo>
                    <a:lnTo>
                      <a:pt x="394" y="0"/>
                    </a:lnTo>
                    <a:lnTo>
                      <a:pt x="379" y="0"/>
                    </a:lnTo>
                    <a:lnTo>
                      <a:pt x="369" y="0"/>
                    </a:lnTo>
                    <a:lnTo>
                      <a:pt x="364" y="0"/>
                    </a:lnTo>
                    <a:lnTo>
                      <a:pt x="363" y="0"/>
                    </a:lnTo>
                    <a:lnTo>
                      <a:pt x="359" y="0"/>
                    </a:lnTo>
                    <a:lnTo>
                      <a:pt x="354" y="0"/>
                    </a:lnTo>
                    <a:lnTo>
                      <a:pt x="346" y="0"/>
                    </a:lnTo>
                    <a:lnTo>
                      <a:pt x="335" y="0"/>
                    </a:lnTo>
                    <a:lnTo>
                      <a:pt x="324" y="0"/>
                    </a:lnTo>
                    <a:lnTo>
                      <a:pt x="310" y="0"/>
                    </a:lnTo>
                    <a:lnTo>
                      <a:pt x="296" y="0"/>
                    </a:lnTo>
                    <a:lnTo>
                      <a:pt x="280" y="0"/>
                    </a:lnTo>
                    <a:lnTo>
                      <a:pt x="264" y="0"/>
                    </a:lnTo>
                    <a:lnTo>
                      <a:pt x="247" y="0"/>
                    </a:lnTo>
                    <a:lnTo>
                      <a:pt x="228" y="0"/>
                    </a:lnTo>
                    <a:lnTo>
                      <a:pt x="211" y="0"/>
                    </a:lnTo>
                    <a:lnTo>
                      <a:pt x="192" y="0"/>
                    </a:lnTo>
                    <a:lnTo>
                      <a:pt x="174" y="0"/>
                    </a:lnTo>
                    <a:lnTo>
                      <a:pt x="157" y="0"/>
                    </a:lnTo>
                    <a:lnTo>
                      <a:pt x="139" y="0"/>
                    </a:lnTo>
                    <a:lnTo>
                      <a:pt x="123" y="0"/>
                    </a:lnTo>
                    <a:lnTo>
                      <a:pt x="107" y="0"/>
                    </a:lnTo>
                    <a:lnTo>
                      <a:pt x="92" y="0"/>
                    </a:lnTo>
                    <a:lnTo>
                      <a:pt x="80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50" y="0"/>
                    </a:lnTo>
                    <a:lnTo>
                      <a:pt x="44" y="0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11" y="1"/>
                    </a:lnTo>
                    <a:lnTo>
                      <a:pt x="21" y="3"/>
                    </a:lnTo>
                    <a:lnTo>
                      <a:pt x="31" y="4"/>
                    </a:lnTo>
                    <a:lnTo>
                      <a:pt x="42" y="7"/>
                    </a:lnTo>
                    <a:lnTo>
                      <a:pt x="52" y="9"/>
                    </a:lnTo>
                    <a:lnTo>
                      <a:pt x="62" y="12"/>
                    </a:lnTo>
                    <a:lnTo>
                      <a:pt x="73" y="15"/>
                    </a:lnTo>
                    <a:lnTo>
                      <a:pt x="83" y="18"/>
                    </a:lnTo>
                    <a:lnTo>
                      <a:pt x="93" y="22"/>
                    </a:lnTo>
                    <a:lnTo>
                      <a:pt x="104" y="25"/>
                    </a:lnTo>
                    <a:lnTo>
                      <a:pt x="114" y="29"/>
                    </a:lnTo>
                    <a:lnTo>
                      <a:pt x="123" y="32"/>
                    </a:lnTo>
                    <a:lnTo>
                      <a:pt x="134" y="37"/>
                    </a:lnTo>
                    <a:lnTo>
                      <a:pt x="143" y="41"/>
                    </a:lnTo>
                    <a:lnTo>
                      <a:pt x="153" y="46"/>
                    </a:lnTo>
                    <a:lnTo>
                      <a:pt x="163" y="50"/>
                    </a:lnTo>
                    <a:lnTo>
                      <a:pt x="173" y="55"/>
                    </a:lnTo>
                    <a:lnTo>
                      <a:pt x="182" y="60"/>
                    </a:lnTo>
                    <a:lnTo>
                      <a:pt x="191" y="65"/>
                    </a:lnTo>
                    <a:lnTo>
                      <a:pt x="201" y="70"/>
                    </a:lnTo>
                    <a:lnTo>
                      <a:pt x="210" y="76"/>
                    </a:lnTo>
                    <a:lnTo>
                      <a:pt x="219" y="82"/>
                    </a:lnTo>
                    <a:lnTo>
                      <a:pt x="228" y="87"/>
                    </a:lnTo>
                    <a:lnTo>
                      <a:pt x="237" y="93"/>
                    </a:lnTo>
                    <a:lnTo>
                      <a:pt x="245" y="100"/>
                    </a:lnTo>
                    <a:lnTo>
                      <a:pt x="255" y="106"/>
                    </a:lnTo>
                    <a:lnTo>
                      <a:pt x="263" y="113"/>
                    </a:lnTo>
                    <a:lnTo>
                      <a:pt x="272" y="118"/>
                    </a:lnTo>
                    <a:lnTo>
                      <a:pt x="280" y="125"/>
                    </a:lnTo>
                    <a:lnTo>
                      <a:pt x="288" y="132"/>
                    </a:lnTo>
                    <a:lnTo>
                      <a:pt x="296" y="140"/>
                    </a:lnTo>
                    <a:lnTo>
                      <a:pt x="304" y="147"/>
                    </a:lnTo>
                    <a:lnTo>
                      <a:pt x="312" y="154"/>
                    </a:lnTo>
                    <a:lnTo>
                      <a:pt x="320" y="162"/>
                    </a:lnTo>
                    <a:lnTo>
                      <a:pt x="328" y="170"/>
                    </a:lnTo>
                    <a:lnTo>
                      <a:pt x="335" y="177"/>
                    </a:lnTo>
                    <a:lnTo>
                      <a:pt x="343" y="185"/>
                    </a:lnTo>
                    <a:lnTo>
                      <a:pt x="350" y="193"/>
                    </a:lnTo>
                    <a:lnTo>
                      <a:pt x="357" y="201"/>
                    </a:lnTo>
                    <a:lnTo>
                      <a:pt x="364" y="211"/>
                    </a:lnTo>
                    <a:lnTo>
                      <a:pt x="371" y="219"/>
                    </a:lnTo>
                    <a:lnTo>
                      <a:pt x="378" y="227"/>
                    </a:lnTo>
                    <a:lnTo>
                      <a:pt x="385" y="236"/>
                    </a:lnTo>
                    <a:lnTo>
                      <a:pt x="391" y="245"/>
                    </a:lnTo>
                    <a:lnTo>
                      <a:pt x="397" y="253"/>
                    </a:lnTo>
                    <a:lnTo>
                      <a:pt x="403" y="262"/>
                    </a:lnTo>
                    <a:lnTo>
                      <a:pt x="409" y="272"/>
                    </a:lnTo>
                    <a:lnTo>
                      <a:pt x="415" y="281"/>
                    </a:lnTo>
                    <a:lnTo>
                      <a:pt x="420" y="290"/>
                    </a:lnTo>
                    <a:lnTo>
                      <a:pt x="426" y="300"/>
                    </a:lnTo>
                    <a:lnTo>
                      <a:pt x="431" y="310"/>
                    </a:lnTo>
                    <a:lnTo>
                      <a:pt x="437" y="319"/>
                    </a:lnTo>
                    <a:lnTo>
                      <a:pt x="441" y="329"/>
                    </a:lnTo>
                    <a:lnTo>
                      <a:pt x="446" y="338"/>
                    </a:lnTo>
                    <a:lnTo>
                      <a:pt x="450" y="349"/>
                    </a:lnTo>
                    <a:lnTo>
                      <a:pt x="455" y="359"/>
                    </a:lnTo>
                    <a:lnTo>
                      <a:pt x="458" y="369"/>
                    </a:lnTo>
                    <a:lnTo>
                      <a:pt x="463" y="379"/>
                    </a:lnTo>
                    <a:lnTo>
                      <a:pt x="467" y="389"/>
                    </a:lnTo>
                    <a:lnTo>
                      <a:pt x="470" y="399"/>
                    </a:lnTo>
                    <a:lnTo>
                      <a:pt x="473" y="411"/>
                    </a:lnTo>
                    <a:lnTo>
                      <a:pt x="477" y="421"/>
                    </a:lnTo>
                    <a:lnTo>
                      <a:pt x="479" y="432"/>
                    </a:lnTo>
                    <a:lnTo>
                      <a:pt x="483" y="442"/>
                    </a:lnTo>
                    <a:lnTo>
                      <a:pt x="485" y="452"/>
                    </a:lnTo>
                    <a:lnTo>
                      <a:pt x="487" y="464"/>
                    </a:lnTo>
                    <a:lnTo>
                      <a:pt x="490" y="474"/>
                    </a:lnTo>
                    <a:lnTo>
                      <a:pt x="492" y="486"/>
                    </a:lnTo>
                    <a:lnTo>
                      <a:pt x="493" y="496"/>
                    </a:lnTo>
                    <a:lnTo>
                      <a:pt x="495" y="508"/>
                    </a:lnTo>
                    <a:lnTo>
                      <a:pt x="496" y="519"/>
                    </a:lnTo>
                    <a:lnTo>
                      <a:pt x="498" y="530"/>
                    </a:lnTo>
                    <a:lnTo>
                      <a:pt x="498" y="541"/>
                    </a:lnTo>
                    <a:lnTo>
                      <a:pt x="499" y="553"/>
                    </a:lnTo>
                    <a:lnTo>
                      <a:pt x="499" y="564"/>
                    </a:lnTo>
                    <a:lnTo>
                      <a:pt x="499" y="576"/>
                    </a:lnTo>
                    <a:lnTo>
                      <a:pt x="499" y="576"/>
                    </a:lnTo>
                    <a:lnTo>
                      <a:pt x="499" y="589"/>
                    </a:lnTo>
                    <a:lnTo>
                      <a:pt x="498" y="603"/>
                    </a:lnTo>
                    <a:lnTo>
                      <a:pt x="496" y="618"/>
                    </a:lnTo>
                    <a:lnTo>
                      <a:pt x="494" y="632"/>
                    </a:lnTo>
                    <a:lnTo>
                      <a:pt x="492" y="646"/>
                    </a:lnTo>
                    <a:lnTo>
                      <a:pt x="490" y="659"/>
                    </a:lnTo>
                    <a:lnTo>
                      <a:pt x="487" y="672"/>
                    </a:lnTo>
                    <a:lnTo>
                      <a:pt x="485" y="685"/>
                    </a:lnTo>
                    <a:lnTo>
                      <a:pt x="483" y="697"/>
                    </a:lnTo>
                    <a:lnTo>
                      <a:pt x="482" y="708"/>
                    </a:lnTo>
                    <a:lnTo>
                      <a:pt x="480" y="718"/>
                    </a:lnTo>
                    <a:lnTo>
                      <a:pt x="479" y="729"/>
                    </a:lnTo>
                    <a:lnTo>
                      <a:pt x="478" y="729"/>
                    </a:lnTo>
                    <a:lnTo>
                      <a:pt x="472" y="729"/>
                    </a:lnTo>
                    <a:lnTo>
                      <a:pt x="463" y="729"/>
                    </a:lnTo>
                    <a:lnTo>
                      <a:pt x="450" y="729"/>
                    </a:lnTo>
                    <a:lnTo>
                      <a:pt x="437" y="729"/>
                    </a:lnTo>
                    <a:lnTo>
                      <a:pt x="420" y="729"/>
                    </a:lnTo>
                    <a:lnTo>
                      <a:pt x="402" y="729"/>
                    </a:lnTo>
                    <a:lnTo>
                      <a:pt x="384" y="729"/>
                    </a:lnTo>
                    <a:lnTo>
                      <a:pt x="364" y="729"/>
                    </a:lnTo>
                    <a:lnTo>
                      <a:pt x="346" y="729"/>
                    </a:lnTo>
                    <a:lnTo>
                      <a:pt x="327" y="729"/>
                    </a:lnTo>
                    <a:lnTo>
                      <a:pt x="309" y="729"/>
                    </a:lnTo>
                    <a:lnTo>
                      <a:pt x="293" y="729"/>
                    </a:lnTo>
                    <a:lnTo>
                      <a:pt x="279" y="729"/>
                    </a:lnTo>
                    <a:lnTo>
                      <a:pt x="266" y="729"/>
                    </a:lnTo>
                    <a:lnTo>
                      <a:pt x="257" y="729"/>
                    </a:lnTo>
                    <a:lnTo>
                      <a:pt x="251" y="729"/>
                    </a:lnTo>
                    <a:lnTo>
                      <a:pt x="249" y="729"/>
                    </a:lnTo>
                    <a:lnTo>
                      <a:pt x="239" y="729"/>
                    </a:lnTo>
                    <a:lnTo>
                      <a:pt x="227" y="730"/>
                    </a:lnTo>
                    <a:lnTo>
                      <a:pt x="216" y="731"/>
                    </a:lnTo>
                    <a:lnTo>
                      <a:pt x="205" y="733"/>
                    </a:lnTo>
                    <a:lnTo>
                      <a:pt x="194" y="736"/>
                    </a:lnTo>
                    <a:lnTo>
                      <a:pt x="183" y="739"/>
                    </a:lnTo>
                    <a:lnTo>
                      <a:pt x="173" y="744"/>
                    </a:lnTo>
                    <a:lnTo>
                      <a:pt x="163" y="747"/>
                    </a:lnTo>
                    <a:lnTo>
                      <a:pt x="153" y="753"/>
                    </a:lnTo>
                    <a:lnTo>
                      <a:pt x="144" y="758"/>
                    </a:lnTo>
                    <a:lnTo>
                      <a:pt x="135" y="763"/>
                    </a:lnTo>
                    <a:lnTo>
                      <a:pt x="126" y="770"/>
                    </a:lnTo>
                    <a:lnTo>
                      <a:pt x="116" y="776"/>
                    </a:lnTo>
                    <a:lnTo>
                      <a:pt x="108" y="784"/>
                    </a:lnTo>
                    <a:lnTo>
                      <a:pt x="100" y="791"/>
                    </a:lnTo>
                    <a:lnTo>
                      <a:pt x="93" y="799"/>
                    </a:lnTo>
                    <a:lnTo>
                      <a:pt x="87" y="807"/>
                    </a:lnTo>
                    <a:lnTo>
                      <a:pt x="80" y="815"/>
                    </a:lnTo>
                    <a:lnTo>
                      <a:pt x="73" y="824"/>
                    </a:lnTo>
                    <a:lnTo>
                      <a:pt x="67" y="834"/>
                    </a:lnTo>
                    <a:lnTo>
                      <a:pt x="62" y="843"/>
                    </a:lnTo>
                    <a:lnTo>
                      <a:pt x="58" y="853"/>
                    </a:lnTo>
                    <a:lnTo>
                      <a:pt x="53" y="864"/>
                    </a:lnTo>
                    <a:lnTo>
                      <a:pt x="50" y="874"/>
                    </a:lnTo>
                    <a:lnTo>
                      <a:pt x="46" y="884"/>
                    </a:lnTo>
                    <a:lnTo>
                      <a:pt x="43" y="895"/>
                    </a:lnTo>
                    <a:lnTo>
                      <a:pt x="42" y="906"/>
                    </a:lnTo>
                    <a:lnTo>
                      <a:pt x="39" y="917"/>
                    </a:lnTo>
                    <a:lnTo>
                      <a:pt x="38" y="928"/>
                    </a:lnTo>
                    <a:lnTo>
                      <a:pt x="38" y="940"/>
                    </a:lnTo>
                    <a:lnTo>
                      <a:pt x="38" y="951"/>
                    </a:lnTo>
                    <a:lnTo>
                      <a:pt x="39" y="963"/>
                    </a:lnTo>
                    <a:lnTo>
                      <a:pt x="42" y="974"/>
                    </a:lnTo>
                    <a:lnTo>
                      <a:pt x="44" y="986"/>
                    </a:lnTo>
                    <a:lnTo>
                      <a:pt x="46" y="996"/>
                    </a:lnTo>
                    <a:lnTo>
                      <a:pt x="50" y="1006"/>
                    </a:lnTo>
                    <a:lnTo>
                      <a:pt x="54" y="1016"/>
                    </a:lnTo>
                    <a:lnTo>
                      <a:pt x="59" y="1026"/>
                    </a:lnTo>
                    <a:lnTo>
                      <a:pt x="63" y="1035"/>
                    </a:lnTo>
                    <a:lnTo>
                      <a:pt x="69" y="1043"/>
                    </a:lnTo>
                    <a:lnTo>
                      <a:pt x="75" y="1052"/>
                    </a:lnTo>
                    <a:lnTo>
                      <a:pt x="82" y="1061"/>
                    </a:lnTo>
                    <a:lnTo>
                      <a:pt x="89" y="1069"/>
                    </a:lnTo>
                    <a:lnTo>
                      <a:pt x="97" y="1075"/>
                    </a:lnTo>
                    <a:lnTo>
                      <a:pt x="105" y="1082"/>
                    </a:lnTo>
                    <a:lnTo>
                      <a:pt x="113" y="1089"/>
                    </a:lnTo>
                    <a:lnTo>
                      <a:pt x="122" y="1095"/>
                    </a:lnTo>
                    <a:lnTo>
                      <a:pt x="131" y="1101"/>
                    </a:lnTo>
                    <a:lnTo>
                      <a:pt x="141" y="1105"/>
                    </a:lnTo>
                    <a:lnTo>
                      <a:pt x="150" y="1111"/>
                    </a:lnTo>
                    <a:lnTo>
                      <a:pt x="160" y="1115"/>
                    </a:lnTo>
                    <a:lnTo>
                      <a:pt x="171" y="1119"/>
                    </a:lnTo>
                    <a:lnTo>
                      <a:pt x="181" y="1123"/>
                    </a:lnTo>
                    <a:lnTo>
                      <a:pt x="192" y="1125"/>
                    </a:lnTo>
                    <a:lnTo>
                      <a:pt x="203" y="1127"/>
                    </a:lnTo>
                    <a:lnTo>
                      <a:pt x="214" y="1130"/>
                    </a:lnTo>
                    <a:lnTo>
                      <a:pt x="226" y="1131"/>
                    </a:lnTo>
                    <a:lnTo>
                      <a:pt x="237" y="1132"/>
                    </a:lnTo>
                    <a:lnTo>
                      <a:pt x="249" y="1132"/>
                    </a:lnTo>
                    <a:lnTo>
                      <a:pt x="251" y="1132"/>
                    </a:lnTo>
                    <a:lnTo>
                      <a:pt x="255" y="1132"/>
                    </a:lnTo>
                    <a:lnTo>
                      <a:pt x="260" y="1132"/>
                    </a:lnTo>
                    <a:lnTo>
                      <a:pt x="268" y="1132"/>
                    </a:lnTo>
                    <a:lnTo>
                      <a:pt x="279" y="1132"/>
                    </a:lnTo>
                    <a:lnTo>
                      <a:pt x="290" y="1132"/>
                    </a:lnTo>
                    <a:lnTo>
                      <a:pt x="303" y="1132"/>
                    </a:lnTo>
                    <a:lnTo>
                      <a:pt x="318" y="1132"/>
                    </a:lnTo>
                    <a:lnTo>
                      <a:pt x="334" y="1132"/>
                    </a:lnTo>
                    <a:lnTo>
                      <a:pt x="350" y="1132"/>
                    </a:lnTo>
                    <a:lnTo>
                      <a:pt x="368" y="1132"/>
                    </a:lnTo>
                    <a:lnTo>
                      <a:pt x="386" y="1132"/>
                    </a:lnTo>
                    <a:lnTo>
                      <a:pt x="403" y="1132"/>
                    </a:lnTo>
                    <a:lnTo>
                      <a:pt x="422" y="1132"/>
                    </a:lnTo>
                    <a:lnTo>
                      <a:pt x="441" y="1132"/>
                    </a:lnTo>
                    <a:lnTo>
                      <a:pt x="458" y="1132"/>
                    </a:lnTo>
                    <a:lnTo>
                      <a:pt x="477" y="1132"/>
                    </a:lnTo>
                    <a:lnTo>
                      <a:pt x="494" y="1132"/>
                    </a:lnTo>
                    <a:lnTo>
                      <a:pt x="510" y="1132"/>
                    </a:lnTo>
                    <a:lnTo>
                      <a:pt x="526" y="1132"/>
                    </a:lnTo>
                    <a:lnTo>
                      <a:pt x="541" y="1132"/>
                    </a:lnTo>
                    <a:lnTo>
                      <a:pt x="554" y="1132"/>
                    </a:lnTo>
                    <a:lnTo>
                      <a:pt x="566" y="1132"/>
                    </a:lnTo>
                    <a:lnTo>
                      <a:pt x="576" y="1132"/>
                    </a:lnTo>
                    <a:lnTo>
                      <a:pt x="584" y="1132"/>
                    </a:lnTo>
                    <a:lnTo>
                      <a:pt x="590" y="1132"/>
                    </a:lnTo>
                    <a:lnTo>
                      <a:pt x="593" y="1132"/>
                    </a:lnTo>
                    <a:lnTo>
                      <a:pt x="594" y="1132"/>
                    </a:lnTo>
                    <a:lnTo>
                      <a:pt x="597" y="1132"/>
                    </a:lnTo>
                    <a:lnTo>
                      <a:pt x="604" y="1132"/>
                    </a:lnTo>
                    <a:lnTo>
                      <a:pt x="613" y="1132"/>
                    </a:lnTo>
                    <a:lnTo>
                      <a:pt x="624" y="1132"/>
                    </a:lnTo>
                    <a:lnTo>
                      <a:pt x="639" y="1132"/>
                    </a:lnTo>
                    <a:lnTo>
                      <a:pt x="655" y="1132"/>
                    </a:lnTo>
                    <a:lnTo>
                      <a:pt x="673" y="1132"/>
                    </a:lnTo>
                    <a:lnTo>
                      <a:pt x="691" y="1132"/>
                    </a:lnTo>
                    <a:lnTo>
                      <a:pt x="710" y="1132"/>
                    </a:lnTo>
                    <a:lnTo>
                      <a:pt x="728" y="1132"/>
                    </a:lnTo>
                    <a:lnTo>
                      <a:pt x="745" y="1132"/>
                    </a:lnTo>
                    <a:lnTo>
                      <a:pt x="763" y="1132"/>
                    </a:lnTo>
                    <a:lnTo>
                      <a:pt x="776" y="1132"/>
                    </a:lnTo>
                    <a:lnTo>
                      <a:pt x="789" y="1132"/>
                    </a:lnTo>
                    <a:lnTo>
                      <a:pt x="798" y="1132"/>
                    </a:lnTo>
                    <a:lnTo>
                      <a:pt x="804" y="1132"/>
                    </a:lnTo>
                    <a:lnTo>
                      <a:pt x="806" y="1132"/>
                    </a:lnTo>
                    <a:lnTo>
                      <a:pt x="806" y="1131"/>
                    </a:lnTo>
                    <a:lnTo>
                      <a:pt x="806" y="1130"/>
                    </a:lnTo>
                    <a:lnTo>
                      <a:pt x="806" y="1127"/>
                    </a:lnTo>
                    <a:lnTo>
                      <a:pt x="806" y="1124"/>
                    </a:lnTo>
                    <a:lnTo>
                      <a:pt x="806" y="1119"/>
                    </a:lnTo>
                    <a:lnTo>
                      <a:pt x="806" y="1115"/>
                    </a:lnTo>
                    <a:lnTo>
                      <a:pt x="806" y="1109"/>
                    </a:lnTo>
                    <a:lnTo>
                      <a:pt x="806" y="1102"/>
                    </a:lnTo>
                    <a:lnTo>
                      <a:pt x="806" y="1094"/>
                    </a:lnTo>
                    <a:lnTo>
                      <a:pt x="806" y="1086"/>
                    </a:lnTo>
                    <a:lnTo>
                      <a:pt x="806" y="1077"/>
                    </a:lnTo>
                    <a:lnTo>
                      <a:pt x="806" y="1067"/>
                    </a:lnTo>
                    <a:lnTo>
                      <a:pt x="806" y="1057"/>
                    </a:lnTo>
                    <a:lnTo>
                      <a:pt x="806" y="1046"/>
                    </a:lnTo>
                    <a:lnTo>
                      <a:pt x="806" y="1034"/>
                    </a:lnTo>
                    <a:lnTo>
                      <a:pt x="806" y="1022"/>
                    </a:lnTo>
                    <a:lnTo>
                      <a:pt x="806" y="1010"/>
                    </a:lnTo>
                    <a:lnTo>
                      <a:pt x="806" y="996"/>
                    </a:lnTo>
                    <a:lnTo>
                      <a:pt x="806" y="982"/>
                    </a:lnTo>
                    <a:lnTo>
                      <a:pt x="806" y="968"/>
                    </a:lnTo>
                    <a:lnTo>
                      <a:pt x="806" y="953"/>
                    </a:lnTo>
                    <a:lnTo>
                      <a:pt x="806" y="938"/>
                    </a:lnTo>
                    <a:lnTo>
                      <a:pt x="806" y="923"/>
                    </a:lnTo>
                    <a:lnTo>
                      <a:pt x="806" y="907"/>
                    </a:lnTo>
                    <a:lnTo>
                      <a:pt x="806" y="891"/>
                    </a:lnTo>
                    <a:lnTo>
                      <a:pt x="806" y="875"/>
                    </a:lnTo>
                    <a:lnTo>
                      <a:pt x="806" y="858"/>
                    </a:lnTo>
                    <a:lnTo>
                      <a:pt x="806" y="842"/>
                    </a:lnTo>
                    <a:lnTo>
                      <a:pt x="806" y="824"/>
                    </a:lnTo>
                    <a:lnTo>
                      <a:pt x="806" y="807"/>
                    </a:lnTo>
                    <a:lnTo>
                      <a:pt x="806" y="790"/>
                    </a:lnTo>
                    <a:lnTo>
                      <a:pt x="806" y="771"/>
                    </a:lnTo>
                    <a:lnTo>
                      <a:pt x="806" y="754"/>
                    </a:lnTo>
                    <a:lnTo>
                      <a:pt x="806" y="737"/>
                    </a:lnTo>
                    <a:lnTo>
                      <a:pt x="806" y="720"/>
                    </a:lnTo>
                    <a:lnTo>
                      <a:pt x="806" y="701"/>
                    </a:lnTo>
                    <a:lnTo>
                      <a:pt x="806" y="684"/>
                    </a:lnTo>
                    <a:lnTo>
                      <a:pt x="806" y="667"/>
                    </a:lnTo>
                    <a:lnTo>
                      <a:pt x="806" y="648"/>
                    </a:lnTo>
                    <a:lnTo>
                      <a:pt x="806" y="631"/>
                    </a:lnTo>
                    <a:lnTo>
                      <a:pt x="806" y="614"/>
                    </a:lnTo>
                    <a:lnTo>
                      <a:pt x="806" y="596"/>
                    </a:lnTo>
                    <a:lnTo>
                      <a:pt x="806" y="580"/>
                    </a:lnTo>
                    <a:lnTo>
                      <a:pt x="806" y="563"/>
                    </a:lnTo>
                    <a:lnTo>
                      <a:pt x="806" y="547"/>
                    </a:lnTo>
                    <a:lnTo>
                      <a:pt x="806" y="531"/>
                    </a:lnTo>
                    <a:lnTo>
                      <a:pt x="806" y="515"/>
                    </a:lnTo>
                    <a:lnTo>
                      <a:pt x="806" y="500"/>
                    </a:lnTo>
                    <a:lnTo>
                      <a:pt x="806" y="485"/>
                    </a:lnTo>
                    <a:lnTo>
                      <a:pt x="806" y="470"/>
                    </a:lnTo>
                    <a:lnTo>
                      <a:pt x="806" y="456"/>
                    </a:lnTo>
                    <a:lnTo>
                      <a:pt x="806" y="442"/>
                    </a:lnTo>
                    <a:lnTo>
                      <a:pt x="806" y="428"/>
                    </a:lnTo>
                    <a:lnTo>
                      <a:pt x="806" y="416"/>
                    </a:lnTo>
                    <a:lnTo>
                      <a:pt x="806" y="404"/>
                    </a:lnTo>
                    <a:lnTo>
                      <a:pt x="806" y="392"/>
                    </a:lnTo>
                    <a:lnTo>
                      <a:pt x="806" y="381"/>
                    </a:lnTo>
                    <a:lnTo>
                      <a:pt x="806" y="371"/>
                    </a:lnTo>
                    <a:lnTo>
                      <a:pt x="806" y="361"/>
                    </a:lnTo>
                    <a:lnTo>
                      <a:pt x="806" y="352"/>
                    </a:lnTo>
                    <a:lnTo>
                      <a:pt x="806" y="344"/>
                    </a:lnTo>
                    <a:lnTo>
                      <a:pt x="806" y="336"/>
                    </a:lnTo>
                    <a:lnTo>
                      <a:pt x="806" y="329"/>
                    </a:lnTo>
                    <a:lnTo>
                      <a:pt x="806" y="323"/>
                    </a:lnTo>
                    <a:lnTo>
                      <a:pt x="806" y="319"/>
                    </a:lnTo>
                    <a:lnTo>
                      <a:pt x="806" y="314"/>
                    </a:lnTo>
                    <a:lnTo>
                      <a:pt x="806" y="311"/>
                    </a:lnTo>
                    <a:lnTo>
                      <a:pt x="806" y="308"/>
                    </a:lnTo>
                    <a:lnTo>
                      <a:pt x="806" y="307"/>
                    </a:lnTo>
                    <a:lnTo>
                      <a:pt x="806" y="306"/>
                    </a:lnTo>
                    <a:lnTo>
                      <a:pt x="806" y="295"/>
                    </a:lnTo>
                    <a:lnTo>
                      <a:pt x="805" y="283"/>
                    </a:lnTo>
                    <a:lnTo>
                      <a:pt x="804" y="273"/>
                    </a:lnTo>
                    <a:lnTo>
                      <a:pt x="803" y="261"/>
                    </a:lnTo>
                    <a:lnTo>
                      <a:pt x="802" y="251"/>
                    </a:lnTo>
                    <a:lnTo>
                      <a:pt x="799" y="239"/>
                    </a:lnTo>
                    <a:lnTo>
                      <a:pt x="797" y="229"/>
                    </a:lnTo>
                    <a:lnTo>
                      <a:pt x="794" y="219"/>
                    </a:lnTo>
                    <a:lnTo>
                      <a:pt x="790" y="208"/>
                    </a:lnTo>
                    <a:lnTo>
                      <a:pt x="787" y="198"/>
                    </a:lnTo>
                    <a:lnTo>
                      <a:pt x="783" y="187"/>
                    </a:lnTo>
                    <a:lnTo>
                      <a:pt x="780" y="178"/>
                    </a:lnTo>
                    <a:lnTo>
                      <a:pt x="775" y="169"/>
                    </a:lnTo>
                    <a:lnTo>
                      <a:pt x="769" y="159"/>
                    </a:lnTo>
                    <a:lnTo>
                      <a:pt x="765" y="149"/>
                    </a:lnTo>
                    <a:lnTo>
                      <a:pt x="759" y="141"/>
                    </a:lnTo>
                    <a:lnTo>
                      <a:pt x="753" y="132"/>
                    </a:lnTo>
                    <a:lnTo>
                      <a:pt x="748" y="124"/>
                    </a:lnTo>
                    <a:lnTo>
                      <a:pt x="742" y="115"/>
                    </a:lnTo>
                    <a:lnTo>
                      <a:pt x="735" y="107"/>
                    </a:lnTo>
                    <a:lnTo>
                      <a:pt x="728" y="99"/>
                    </a:lnTo>
                    <a:lnTo>
                      <a:pt x="721" y="92"/>
                    </a:lnTo>
                    <a:lnTo>
                      <a:pt x="714" y="84"/>
                    </a:lnTo>
                    <a:lnTo>
                      <a:pt x="706" y="77"/>
                    </a:lnTo>
                    <a:lnTo>
                      <a:pt x="698" y="70"/>
                    </a:lnTo>
                    <a:lnTo>
                      <a:pt x="690" y="64"/>
                    </a:lnTo>
                    <a:lnTo>
                      <a:pt x="682" y="57"/>
                    </a:lnTo>
                    <a:lnTo>
                      <a:pt x="673" y="52"/>
                    </a:lnTo>
                    <a:lnTo>
                      <a:pt x="665" y="46"/>
                    </a:lnTo>
                    <a:lnTo>
                      <a:pt x="655" y="40"/>
                    </a:lnTo>
                    <a:lnTo>
                      <a:pt x="646" y="35"/>
                    </a:lnTo>
                    <a:lnTo>
                      <a:pt x="637" y="31"/>
                    </a:lnTo>
                    <a:lnTo>
                      <a:pt x="627" y="26"/>
                    </a:lnTo>
                    <a:lnTo>
                      <a:pt x="617" y="22"/>
                    </a:lnTo>
                    <a:lnTo>
                      <a:pt x="607" y="18"/>
                    </a:lnTo>
                    <a:lnTo>
                      <a:pt x="597" y="15"/>
                    </a:lnTo>
                    <a:lnTo>
                      <a:pt x="587" y="11"/>
                    </a:lnTo>
                    <a:lnTo>
                      <a:pt x="576" y="9"/>
                    </a:lnTo>
                    <a:lnTo>
                      <a:pt x="566" y="7"/>
                    </a:lnTo>
                    <a:lnTo>
                      <a:pt x="555" y="4"/>
                    </a:lnTo>
                    <a:lnTo>
                      <a:pt x="544" y="2"/>
                    </a:lnTo>
                    <a:lnTo>
                      <a:pt x="533" y="1"/>
                    </a:lnTo>
                    <a:lnTo>
                      <a:pt x="522" y="0"/>
                    </a:lnTo>
                    <a:lnTo>
                      <a:pt x="510" y="0"/>
                    </a:lnTo>
                    <a:lnTo>
                      <a:pt x="499" y="0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Text Box 1048"/>
              <p:cNvSpPr txBox="1">
                <a:spLocks noChangeAspect="1" noChangeArrowheads="1"/>
              </p:cNvSpPr>
              <p:nvPr userDrawn="1"/>
            </p:nvSpPr>
            <p:spPr bwMode="white">
              <a:xfrm>
                <a:off x="5508" y="4127"/>
                <a:ext cx="145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500" dirty="0">
                    <a:solidFill>
                      <a:schemeClr val="tx2"/>
                    </a:solidFill>
                    <a:cs typeface="Times New Roman" pitchFamily="18" charset="0"/>
                  </a:rPr>
                  <a:t>®</a:t>
                </a:r>
                <a:endParaRPr lang="en-US" sz="500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7" name="Picture 1054" descr="logo w name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 r="61925"/>
            <a:stretch>
              <a:fillRect/>
            </a:stretch>
          </p:blipFill>
          <p:spPr bwMode="hidden">
            <a:xfrm>
              <a:off x="7185699" y="5403739"/>
              <a:ext cx="6223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1566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1566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58" name="Rectangle 1038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36556" name="Picture 1036" descr="Slide Title Art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white">
          <a:xfrm>
            <a:off x="0" y="0"/>
            <a:ext cx="9144000" cy="1028700"/>
          </a:xfrm>
          <a:prstGeom prst="rect">
            <a:avLst/>
          </a:prstGeom>
          <a:solidFill>
            <a:srgbClr val="BAB600"/>
          </a:solidFill>
        </p:spPr>
      </p:pic>
      <p:sp>
        <p:nvSpPr>
          <p:cNvPr id="236547" name="Text Box 1027"/>
          <p:cNvSpPr txBox="1">
            <a:spLocks noChangeArrowheads="1"/>
          </p:cNvSpPr>
          <p:nvPr/>
        </p:nvSpPr>
        <p:spPr bwMode="auto">
          <a:xfrm>
            <a:off x="0" y="6592888"/>
            <a:ext cx="9144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 dirty="0" smtClean="0">
                <a:cs typeface="Times New Roman" pitchFamily="18" charset="0"/>
              </a:rPr>
              <a:t>©</a:t>
            </a:r>
            <a:r>
              <a:rPr lang="en-US" sz="800" dirty="0" smtClean="0"/>
              <a:t> 2012 Learning Tree International, Inc. </a:t>
            </a:r>
            <a:r>
              <a:rPr lang="en-US" sz="800" dirty="0"/>
              <a:t>All rights reserved. Not to be reproduced without prior written consent.</a:t>
            </a:r>
          </a:p>
        </p:txBody>
      </p:sp>
      <p:sp>
        <p:nvSpPr>
          <p:cNvPr id="236549" name="Rectangle 1029"/>
          <p:cNvSpPr>
            <a:spLocks noGrp="1" noChangeArrowheads="1"/>
          </p:cNvSpPr>
          <p:nvPr>
            <p:ph type="title"/>
          </p:nvPr>
        </p:nvSpPr>
        <p:spPr bwMode="invGray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36550" name="Text Box 1030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 smtClean="0">
                <a:solidFill>
                  <a:srgbClr val="B90117"/>
                </a:solidFill>
              </a:rPr>
              <a:t>1905-2-</a:t>
            </a:r>
            <a:fld id="{0C2C31E7-CC42-4962-9C37-742D1EE80D44}" type="slidenum">
              <a:rPr lang="en-US" b="1" smtClean="0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36552" name="Design_baseline"/>
          <p:cNvSpPr>
            <a:spLocks noChangeShapeType="1"/>
          </p:cNvSpPr>
          <p:nvPr/>
        </p:nvSpPr>
        <p:spPr bwMode="auto">
          <a:xfrm>
            <a:off x="292100" y="6529388"/>
            <a:ext cx="8016875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6553" name="Line 1033"/>
          <p:cNvSpPr>
            <a:spLocks noChangeShapeType="1"/>
          </p:cNvSpPr>
          <p:nvPr/>
        </p:nvSpPr>
        <p:spPr bwMode="auto">
          <a:xfrm>
            <a:off x="0" y="1058863"/>
            <a:ext cx="914400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655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236573" name="Group 1053"/>
          <p:cNvGrpSpPr>
            <a:grpSpLocks/>
          </p:cNvGrpSpPr>
          <p:nvPr/>
        </p:nvGrpSpPr>
        <p:grpSpPr bwMode="auto">
          <a:xfrm>
            <a:off x="8380413" y="6289675"/>
            <a:ext cx="603250" cy="457200"/>
            <a:chOff x="5279" y="3962"/>
            <a:chExt cx="380" cy="288"/>
          </a:xfrm>
        </p:grpSpPr>
        <p:sp>
          <p:nvSpPr>
            <p:cNvPr id="236561" name="Freeform 1041"/>
            <p:cNvSpPr>
              <a:spLocks noChangeAspect="1"/>
            </p:cNvSpPr>
            <p:nvPr userDrawn="1"/>
          </p:nvSpPr>
          <p:spPr bwMode="black">
            <a:xfrm>
              <a:off x="5282" y="3969"/>
              <a:ext cx="375" cy="281"/>
            </a:xfrm>
            <a:custGeom>
              <a:avLst/>
              <a:gdLst/>
              <a:ahLst/>
              <a:cxnLst>
                <a:cxn ang="0">
                  <a:pos x="133" y="1294"/>
                </a:cxn>
                <a:cxn ang="0">
                  <a:pos x="274" y="1324"/>
                </a:cxn>
                <a:cxn ang="0">
                  <a:pos x="399" y="1324"/>
                </a:cxn>
                <a:cxn ang="0">
                  <a:pos x="641" y="1324"/>
                </a:cxn>
                <a:cxn ang="0">
                  <a:pos x="935" y="1324"/>
                </a:cxn>
                <a:cxn ang="0">
                  <a:pos x="1215" y="1324"/>
                </a:cxn>
                <a:cxn ang="0">
                  <a:pos x="1417" y="1324"/>
                </a:cxn>
                <a:cxn ang="0">
                  <a:pos x="1513" y="1322"/>
                </a:cxn>
                <a:cxn ang="0">
                  <a:pos x="1698" y="1248"/>
                </a:cxn>
                <a:cxn ang="0">
                  <a:pos x="1736" y="1171"/>
                </a:cxn>
                <a:cxn ang="0">
                  <a:pos x="1560" y="1171"/>
                </a:cxn>
                <a:cxn ang="0">
                  <a:pos x="1239" y="1168"/>
                </a:cxn>
                <a:cxn ang="0">
                  <a:pos x="1071" y="1118"/>
                </a:cxn>
                <a:cxn ang="0">
                  <a:pos x="984" y="1032"/>
                </a:cxn>
                <a:cxn ang="0">
                  <a:pos x="965" y="831"/>
                </a:cxn>
                <a:cxn ang="0">
                  <a:pos x="1120" y="654"/>
                </a:cxn>
                <a:cxn ang="0">
                  <a:pos x="1238" y="633"/>
                </a:cxn>
                <a:cxn ang="0">
                  <a:pos x="1420" y="574"/>
                </a:cxn>
                <a:cxn ang="0">
                  <a:pos x="1258" y="538"/>
                </a:cxn>
                <a:cxn ang="0">
                  <a:pos x="1014" y="603"/>
                </a:cxn>
                <a:cxn ang="0">
                  <a:pos x="1129" y="513"/>
                </a:cxn>
                <a:cxn ang="0">
                  <a:pos x="1340" y="475"/>
                </a:cxn>
                <a:cxn ang="0">
                  <a:pos x="1413" y="442"/>
                </a:cxn>
                <a:cxn ang="0">
                  <a:pos x="1181" y="406"/>
                </a:cxn>
                <a:cxn ang="0">
                  <a:pos x="1042" y="475"/>
                </a:cxn>
                <a:cxn ang="0">
                  <a:pos x="1174" y="371"/>
                </a:cxn>
                <a:cxn ang="0">
                  <a:pos x="1357" y="308"/>
                </a:cxn>
                <a:cxn ang="0">
                  <a:pos x="1180" y="274"/>
                </a:cxn>
                <a:cxn ang="0">
                  <a:pos x="1022" y="361"/>
                </a:cxn>
                <a:cxn ang="0">
                  <a:pos x="1163" y="215"/>
                </a:cxn>
                <a:cxn ang="0">
                  <a:pos x="1237" y="130"/>
                </a:cxn>
                <a:cxn ang="0">
                  <a:pos x="1054" y="204"/>
                </a:cxn>
                <a:cxn ang="0">
                  <a:pos x="986" y="237"/>
                </a:cxn>
                <a:cxn ang="0">
                  <a:pos x="1113" y="58"/>
                </a:cxn>
                <a:cxn ang="0">
                  <a:pos x="947" y="137"/>
                </a:cxn>
                <a:cxn ang="0">
                  <a:pos x="922" y="2"/>
                </a:cxn>
                <a:cxn ang="0">
                  <a:pos x="844" y="95"/>
                </a:cxn>
                <a:cxn ang="0">
                  <a:pos x="750" y="54"/>
                </a:cxn>
                <a:cxn ang="0">
                  <a:pos x="684" y="100"/>
                </a:cxn>
                <a:cxn ang="0">
                  <a:pos x="783" y="284"/>
                </a:cxn>
                <a:cxn ang="0">
                  <a:pos x="614" y="131"/>
                </a:cxn>
                <a:cxn ang="0">
                  <a:pos x="514" y="162"/>
                </a:cxn>
                <a:cxn ang="0">
                  <a:pos x="689" y="293"/>
                </a:cxn>
                <a:cxn ang="0">
                  <a:pos x="702" y="335"/>
                </a:cxn>
                <a:cxn ang="0">
                  <a:pos x="460" y="235"/>
                </a:cxn>
                <a:cxn ang="0">
                  <a:pos x="423" y="316"/>
                </a:cxn>
                <a:cxn ang="0">
                  <a:pos x="637" y="401"/>
                </a:cxn>
                <a:cxn ang="0">
                  <a:pos x="706" y="464"/>
                </a:cxn>
                <a:cxn ang="0">
                  <a:pos x="522" y="394"/>
                </a:cxn>
                <a:cxn ang="0">
                  <a:pos x="346" y="474"/>
                </a:cxn>
                <a:cxn ang="0">
                  <a:pos x="451" y="477"/>
                </a:cxn>
                <a:cxn ang="0">
                  <a:pos x="662" y="530"/>
                </a:cxn>
                <a:cxn ang="0">
                  <a:pos x="724" y="594"/>
                </a:cxn>
                <a:cxn ang="0">
                  <a:pos x="469" y="538"/>
                </a:cxn>
                <a:cxn ang="0">
                  <a:pos x="326" y="595"/>
                </a:cxn>
                <a:cxn ang="0">
                  <a:pos x="520" y="633"/>
                </a:cxn>
                <a:cxn ang="0">
                  <a:pos x="633" y="650"/>
                </a:cxn>
                <a:cxn ang="0">
                  <a:pos x="773" y="801"/>
                </a:cxn>
                <a:cxn ang="0">
                  <a:pos x="772" y="1013"/>
                </a:cxn>
                <a:cxn ang="0">
                  <a:pos x="684" y="1113"/>
                </a:cxn>
                <a:cxn ang="0">
                  <a:pos x="545" y="1164"/>
                </a:cxn>
                <a:cxn ang="0">
                  <a:pos x="221" y="1171"/>
                </a:cxn>
                <a:cxn ang="0">
                  <a:pos x="20" y="1171"/>
                </a:cxn>
              </a:cxnLst>
              <a:rect l="0" t="0" r="r" b="b"/>
              <a:pathLst>
                <a:path w="1766" h="1324">
                  <a:moveTo>
                    <a:pt x="0" y="1171"/>
                  </a:moveTo>
                  <a:lnTo>
                    <a:pt x="6" y="1180"/>
                  </a:lnTo>
                  <a:lnTo>
                    <a:pt x="13" y="1191"/>
                  </a:lnTo>
                  <a:lnTo>
                    <a:pt x="20" y="1200"/>
                  </a:lnTo>
                  <a:lnTo>
                    <a:pt x="27" y="1209"/>
                  </a:lnTo>
                  <a:lnTo>
                    <a:pt x="35" y="1218"/>
                  </a:lnTo>
                  <a:lnTo>
                    <a:pt x="42" y="1226"/>
                  </a:lnTo>
                  <a:lnTo>
                    <a:pt x="50" y="1234"/>
                  </a:lnTo>
                  <a:lnTo>
                    <a:pt x="58" y="1242"/>
                  </a:lnTo>
                  <a:lnTo>
                    <a:pt x="67" y="1251"/>
                  </a:lnTo>
                  <a:lnTo>
                    <a:pt x="75" y="1257"/>
                  </a:lnTo>
                  <a:lnTo>
                    <a:pt x="84" y="1264"/>
                  </a:lnTo>
                  <a:lnTo>
                    <a:pt x="94" y="1271"/>
                  </a:lnTo>
                  <a:lnTo>
                    <a:pt x="103" y="1277"/>
                  </a:lnTo>
                  <a:lnTo>
                    <a:pt x="113" y="1283"/>
                  </a:lnTo>
                  <a:lnTo>
                    <a:pt x="122" y="1289"/>
                  </a:lnTo>
                  <a:lnTo>
                    <a:pt x="133" y="1294"/>
                  </a:lnTo>
                  <a:lnTo>
                    <a:pt x="143" y="1299"/>
                  </a:lnTo>
                  <a:lnTo>
                    <a:pt x="153" y="1302"/>
                  </a:lnTo>
                  <a:lnTo>
                    <a:pt x="164" y="1307"/>
                  </a:lnTo>
                  <a:lnTo>
                    <a:pt x="175" y="1310"/>
                  </a:lnTo>
                  <a:lnTo>
                    <a:pt x="187" y="1314"/>
                  </a:lnTo>
                  <a:lnTo>
                    <a:pt x="197" y="1316"/>
                  </a:lnTo>
                  <a:lnTo>
                    <a:pt x="209" y="1319"/>
                  </a:lnTo>
                  <a:lnTo>
                    <a:pt x="220" y="1321"/>
                  </a:lnTo>
                  <a:lnTo>
                    <a:pt x="233" y="1322"/>
                  </a:lnTo>
                  <a:lnTo>
                    <a:pt x="244" y="1323"/>
                  </a:lnTo>
                  <a:lnTo>
                    <a:pt x="257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70" y="1324"/>
                  </a:lnTo>
                  <a:lnTo>
                    <a:pt x="272" y="1324"/>
                  </a:lnTo>
                  <a:lnTo>
                    <a:pt x="274" y="1324"/>
                  </a:lnTo>
                  <a:lnTo>
                    <a:pt x="277" y="1324"/>
                  </a:lnTo>
                  <a:lnTo>
                    <a:pt x="280" y="1324"/>
                  </a:lnTo>
                  <a:lnTo>
                    <a:pt x="285" y="1324"/>
                  </a:lnTo>
                  <a:lnTo>
                    <a:pt x="289" y="1324"/>
                  </a:lnTo>
                  <a:lnTo>
                    <a:pt x="295" y="1324"/>
                  </a:lnTo>
                  <a:lnTo>
                    <a:pt x="301" y="1324"/>
                  </a:lnTo>
                  <a:lnTo>
                    <a:pt x="308" y="1324"/>
                  </a:lnTo>
                  <a:lnTo>
                    <a:pt x="315" y="1324"/>
                  </a:lnTo>
                  <a:lnTo>
                    <a:pt x="322" y="1324"/>
                  </a:lnTo>
                  <a:lnTo>
                    <a:pt x="330" y="1324"/>
                  </a:lnTo>
                  <a:lnTo>
                    <a:pt x="338" y="1324"/>
                  </a:lnTo>
                  <a:lnTo>
                    <a:pt x="347" y="1324"/>
                  </a:lnTo>
                  <a:lnTo>
                    <a:pt x="357" y="1324"/>
                  </a:lnTo>
                  <a:lnTo>
                    <a:pt x="367" y="1324"/>
                  </a:lnTo>
                  <a:lnTo>
                    <a:pt x="377" y="1324"/>
                  </a:lnTo>
                  <a:lnTo>
                    <a:pt x="388" y="1324"/>
                  </a:lnTo>
                  <a:lnTo>
                    <a:pt x="399" y="1324"/>
                  </a:lnTo>
                  <a:lnTo>
                    <a:pt x="410" y="1324"/>
                  </a:lnTo>
                  <a:lnTo>
                    <a:pt x="423" y="1324"/>
                  </a:lnTo>
                  <a:lnTo>
                    <a:pt x="436" y="1324"/>
                  </a:lnTo>
                  <a:lnTo>
                    <a:pt x="448" y="1324"/>
                  </a:lnTo>
                  <a:lnTo>
                    <a:pt x="461" y="1324"/>
                  </a:lnTo>
                  <a:lnTo>
                    <a:pt x="475" y="1324"/>
                  </a:lnTo>
                  <a:lnTo>
                    <a:pt x="489" y="1324"/>
                  </a:lnTo>
                  <a:lnTo>
                    <a:pt x="502" y="1324"/>
                  </a:lnTo>
                  <a:lnTo>
                    <a:pt x="517" y="1324"/>
                  </a:lnTo>
                  <a:lnTo>
                    <a:pt x="531" y="1324"/>
                  </a:lnTo>
                  <a:lnTo>
                    <a:pt x="546" y="1324"/>
                  </a:lnTo>
                  <a:lnTo>
                    <a:pt x="561" y="1324"/>
                  </a:lnTo>
                  <a:lnTo>
                    <a:pt x="577" y="1324"/>
                  </a:lnTo>
                  <a:lnTo>
                    <a:pt x="592" y="1324"/>
                  </a:lnTo>
                  <a:lnTo>
                    <a:pt x="608" y="1324"/>
                  </a:lnTo>
                  <a:lnTo>
                    <a:pt x="624" y="1324"/>
                  </a:lnTo>
                  <a:lnTo>
                    <a:pt x="641" y="1324"/>
                  </a:lnTo>
                  <a:lnTo>
                    <a:pt x="658" y="1324"/>
                  </a:lnTo>
                  <a:lnTo>
                    <a:pt x="674" y="1324"/>
                  </a:lnTo>
                  <a:lnTo>
                    <a:pt x="691" y="1324"/>
                  </a:lnTo>
                  <a:lnTo>
                    <a:pt x="709" y="1324"/>
                  </a:lnTo>
                  <a:lnTo>
                    <a:pt x="725" y="1324"/>
                  </a:lnTo>
                  <a:lnTo>
                    <a:pt x="742" y="1324"/>
                  </a:lnTo>
                  <a:lnTo>
                    <a:pt x="759" y="1324"/>
                  </a:lnTo>
                  <a:lnTo>
                    <a:pt x="776" y="1324"/>
                  </a:lnTo>
                  <a:lnTo>
                    <a:pt x="795" y="1324"/>
                  </a:lnTo>
                  <a:lnTo>
                    <a:pt x="812" y="1324"/>
                  </a:lnTo>
                  <a:lnTo>
                    <a:pt x="829" y="1324"/>
                  </a:lnTo>
                  <a:lnTo>
                    <a:pt x="847" y="1324"/>
                  </a:lnTo>
                  <a:lnTo>
                    <a:pt x="865" y="1324"/>
                  </a:lnTo>
                  <a:lnTo>
                    <a:pt x="882" y="1324"/>
                  </a:lnTo>
                  <a:lnTo>
                    <a:pt x="900" y="1324"/>
                  </a:lnTo>
                  <a:lnTo>
                    <a:pt x="917" y="1324"/>
                  </a:lnTo>
                  <a:lnTo>
                    <a:pt x="935" y="1324"/>
                  </a:lnTo>
                  <a:lnTo>
                    <a:pt x="953" y="1324"/>
                  </a:lnTo>
                  <a:lnTo>
                    <a:pt x="970" y="1324"/>
                  </a:lnTo>
                  <a:lnTo>
                    <a:pt x="987" y="1324"/>
                  </a:lnTo>
                  <a:lnTo>
                    <a:pt x="1004" y="1324"/>
                  </a:lnTo>
                  <a:lnTo>
                    <a:pt x="1022" y="1324"/>
                  </a:lnTo>
                  <a:lnTo>
                    <a:pt x="1039" y="1324"/>
                  </a:lnTo>
                  <a:lnTo>
                    <a:pt x="1056" y="1324"/>
                  </a:lnTo>
                  <a:lnTo>
                    <a:pt x="1072" y="1324"/>
                  </a:lnTo>
                  <a:lnTo>
                    <a:pt x="1090" y="1324"/>
                  </a:lnTo>
                  <a:lnTo>
                    <a:pt x="1106" y="1324"/>
                  </a:lnTo>
                  <a:lnTo>
                    <a:pt x="1122" y="1324"/>
                  </a:lnTo>
                  <a:lnTo>
                    <a:pt x="1138" y="1324"/>
                  </a:lnTo>
                  <a:lnTo>
                    <a:pt x="1154" y="1324"/>
                  </a:lnTo>
                  <a:lnTo>
                    <a:pt x="1169" y="1324"/>
                  </a:lnTo>
                  <a:lnTo>
                    <a:pt x="1185" y="1324"/>
                  </a:lnTo>
                  <a:lnTo>
                    <a:pt x="1200" y="1324"/>
                  </a:lnTo>
                  <a:lnTo>
                    <a:pt x="1215" y="1324"/>
                  </a:lnTo>
                  <a:lnTo>
                    <a:pt x="1230" y="1324"/>
                  </a:lnTo>
                  <a:lnTo>
                    <a:pt x="1244" y="1324"/>
                  </a:lnTo>
                  <a:lnTo>
                    <a:pt x="1259" y="1324"/>
                  </a:lnTo>
                  <a:lnTo>
                    <a:pt x="1273" y="1324"/>
                  </a:lnTo>
                  <a:lnTo>
                    <a:pt x="1285" y="1324"/>
                  </a:lnTo>
                  <a:lnTo>
                    <a:pt x="1299" y="1324"/>
                  </a:lnTo>
                  <a:lnTo>
                    <a:pt x="1312" y="1324"/>
                  </a:lnTo>
                  <a:lnTo>
                    <a:pt x="1323" y="1324"/>
                  </a:lnTo>
                  <a:lnTo>
                    <a:pt x="1336" y="1324"/>
                  </a:lnTo>
                  <a:lnTo>
                    <a:pt x="1348" y="1324"/>
                  </a:lnTo>
                  <a:lnTo>
                    <a:pt x="1359" y="1324"/>
                  </a:lnTo>
                  <a:lnTo>
                    <a:pt x="1370" y="1324"/>
                  </a:lnTo>
                  <a:lnTo>
                    <a:pt x="1380" y="1324"/>
                  </a:lnTo>
                  <a:lnTo>
                    <a:pt x="1390" y="1324"/>
                  </a:lnTo>
                  <a:lnTo>
                    <a:pt x="1399" y="1324"/>
                  </a:lnTo>
                  <a:lnTo>
                    <a:pt x="1409" y="1324"/>
                  </a:lnTo>
                  <a:lnTo>
                    <a:pt x="1417" y="1324"/>
                  </a:lnTo>
                  <a:lnTo>
                    <a:pt x="1425" y="1324"/>
                  </a:lnTo>
                  <a:lnTo>
                    <a:pt x="1433" y="1324"/>
                  </a:lnTo>
                  <a:lnTo>
                    <a:pt x="1440" y="1324"/>
                  </a:lnTo>
                  <a:lnTo>
                    <a:pt x="1446" y="1324"/>
                  </a:lnTo>
                  <a:lnTo>
                    <a:pt x="1452" y="1324"/>
                  </a:lnTo>
                  <a:lnTo>
                    <a:pt x="1457" y="1324"/>
                  </a:lnTo>
                  <a:lnTo>
                    <a:pt x="1462" y="1324"/>
                  </a:lnTo>
                  <a:lnTo>
                    <a:pt x="1466" y="1324"/>
                  </a:lnTo>
                  <a:lnTo>
                    <a:pt x="1470" y="1324"/>
                  </a:lnTo>
                  <a:lnTo>
                    <a:pt x="1473" y="1324"/>
                  </a:lnTo>
                  <a:lnTo>
                    <a:pt x="1475" y="1324"/>
                  </a:lnTo>
                  <a:lnTo>
                    <a:pt x="1477" y="1324"/>
                  </a:lnTo>
                  <a:lnTo>
                    <a:pt x="1478" y="1324"/>
                  </a:lnTo>
                  <a:lnTo>
                    <a:pt x="1478" y="1324"/>
                  </a:lnTo>
                  <a:lnTo>
                    <a:pt x="1490" y="1324"/>
                  </a:lnTo>
                  <a:lnTo>
                    <a:pt x="1502" y="1323"/>
                  </a:lnTo>
                  <a:lnTo>
                    <a:pt x="1513" y="1322"/>
                  </a:lnTo>
                  <a:lnTo>
                    <a:pt x="1525" y="1321"/>
                  </a:lnTo>
                  <a:lnTo>
                    <a:pt x="1538" y="1319"/>
                  </a:lnTo>
                  <a:lnTo>
                    <a:pt x="1549" y="1317"/>
                  </a:lnTo>
                  <a:lnTo>
                    <a:pt x="1561" y="1314"/>
                  </a:lnTo>
                  <a:lnTo>
                    <a:pt x="1572" y="1312"/>
                  </a:lnTo>
                  <a:lnTo>
                    <a:pt x="1584" y="1308"/>
                  </a:lnTo>
                  <a:lnTo>
                    <a:pt x="1595" y="1305"/>
                  </a:lnTo>
                  <a:lnTo>
                    <a:pt x="1606" y="1300"/>
                  </a:lnTo>
                  <a:lnTo>
                    <a:pt x="1617" y="1295"/>
                  </a:lnTo>
                  <a:lnTo>
                    <a:pt x="1628" y="1291"/>
                  </a:lnTo>
                  <a:lnTo>
                    <a:pt x="1638" y="1286"/>
                  </a:lnTo>
                  <a:lnTo>
                    <a:pt x="1648" y="1280"/>
                  </a:lnTo>
                  <a:lnTo>
                    <a:pt x="1659" y="1275"/>
                  </a:lnTo>
                  <a:lnTo>
                    <a:pt x="1669" y="1269"/>
                  </a:lnTo>
                  <a:lnTo>
                    <a:pt x="1678" y="1262"/>
                  </a:lnTo>
                  <a:lnTo>
                    <a:pt x="1689" y="1255"/>
                  </a:lnTo>
                  <a:lnTo>
                    <a:pt x="1698" y="1248"/>
                  </a:lnTo>
                  <a:lnTo>
                    <a:pt x="1706" y="1241"/>
                  </a:lnTo>
                  <a:lnTo>
                    <a:pt x="1715" y="1233"/>
                  </a:lnTo>
                  <a:lnTo>
                    <a:pt x="1723" y="1225"/>
                  </a:lnTo>
                  <a:lnTo>
                    <a:pt x="1731" y="1217"/>
                  </a:lnTo>
                  <a:lnTo>
                    <a:pt x="1739" y="1208"/>
                  </a:lnTo>
                  <a:lnTo>
                    <a:pt x="1746" y="1199"/>
                  </a:lnTo>
                  <a:lnTo>
                    <a:pt x="1753" y="1190"/>
                  </a:lnTo>
                  <a:lnTo>
                    <a:pt x="1760" y="1180"/>
                  </a:lnTo>
                  <a:lnTo>
                    <a:pt x="1766" y="1171"/>
                  </a:lnTo>
                  <a:lnTo>
                    <a:pt x="1761" y="1171"/>
                  </a:lnTo>
                  <a:lnTo>
                    <a:pt x="1752" y="1171"/>
                  </a:lnTo>
                  <a:lnTo>
                    <a:pt x="1746" y="1171"/>
                  </a:lnTo>
                  <a:lnTo>
                    <a:pt x="1746" y="1171"/>
                  </a:lnTo>
                  <a:lnTo>
                    <a:pt x="1745" y="1171"/>
                  </a:lnTo>
                  <a:lnTo>
                    <a:pt x="1743" y="1171"/>
                  </a:lnTo>
                  <a:lnTo>
                    <a:pt x="1740" y="1171"/>
                  </a:lnTo>
                  <a:lnTo>
                    <a:pt x="1736" y="1171"/>
                  </a:lnTo>
                  <a:lnTo>
                    <a:pt x="1732" y="1171"/>
                  </a:lnTo>
                  <a:lnTo>
                    <a:pt x="1727" y="1171"/>
                  </a:lnTo>
                  <a:lnTo>
                    <a:pt x="1721" y="1171"/>
                  </a:lnTo>
                  <a:lnTo>
                    <a:pt x="1714" y="1171"/>
                  </a:lnTo>
                  <a:lnTo>
                    <a:pt x="1706" y="1171"/>
                  </a:lnTo>
                  <a:lnTo>
                    <a:pt x="1698" y="1171"/>
                  </a:lnTo>
                  <a:lnTo>
                    <a:pt x="1689" y="1171"/>
                  </a:lnTo>
                  <a:lnTo>
                    <a:pt x="1678" y="1171"/>
                  </a:lnTo>
                  <a:lnTo>
                    <a:pt x="1668" y="1171"/>
                  </a:lnTo>
                  <a:lnTo>
                    <a:pt x="1657" y="1171"/>
                  </a:lnTo>
                  <a:lnTo>
                    <a:pt x="1645" y="1171"/>
                  </a:lnTo>
                  <a:lnTo>
                    <a:pt x="1632" y="1171"/>
                  </a:lnTo>
                  <a:lnTo>
                    <a:pt x="1619" y="1171"/>
                  </a:lnTo>
                  <a:lnTo>
                    <a:pt x="1604" y="1171"/>
                  </a:lnTo>
                  <a:lnTo>
                    <a:pt x="1591" y="1171"/>
                  </a:lnTo>
                  <a:lnTo>
                    <a:pt x="1575" y="1171"/>
                  </a:lnTo>
                  <a:lnTo>
                    <a:pt x="1560" y="1171"/>
                  </a:lnTo>
                  <a:lnTo>
                    <a:pt x="1542" y="1171"/>
                  </a:lnTo>
                  <a:lnTo>
                    <a:pt x="1525" y="1171"/>
                  </a:lnTo>
                  <a:lnTo>
                    <a:pt x="1508" y="1171"/>
                  </a:lnTo>
                  <a:lnTo>
                    <a:pt x="1489" y="1171"/>
                  </a:lnTo>
                  <a:lnTo>
                    <a:pt x="1470" y="1171"/>
                  </a:lnTo>
                  <a:lnTo>
                    <a:pt x="1450" y="1171"/>
                  </a:lnTo>
                  <a:lnTo>
                    <a:pt x="1431" y="1171"/>
                  </a:lnTo>
                  <a:lnTo>
                    <a:pt x="1409" y="1171"/>
                  </a:lnTo>
                  <a:lnTo>
                    <a:pt x="1388" y="1171"/>
                  </a:lnTo>
                  <a:lnTo>
                    <a:pt x="1366" y="1171"/>
                  </a:lnTo>
                  <a:lnTo>
                    <a:pt x="1343" y="1171"/>
                  </a:lnTo>
                  <a:lnTo>
                    <a:pt x="1343" y="1171"/>
                  </a:lnTo>
                  <a:lnTo>
                    <a:pt x="1320" y="1170"/>
                  </a:lnTo>
                  <a:lnTo>
                    <a:pt x="1297" y="1170"/>
                  </a:lnTo>
                  <a:lnTo>
                    <a:pt x="1276" y="1169"/>
                  </a:lnTo>
                  <a:lnTo>
                    <a:pt x="1257" y="1169"/>
                  </a:lnTo>
                  <a:lnTo>
                    <a:pt x="1239" y="1168"/>
                  </a:lnTo>
                  <a:lnTo>
                    <a:pt x="1222" y="1165"/>
                  </a:lnTo>
                  <a:lnTo>
                    <a:pt x="1206" y="1164"/>
                  </a:lnTo>
                  <a:lnTo>
                    <a:pt x="1192" y="1162"/>
                  </a:lnTo>
                  <a:lnTo>
                    <a:pt x="1178" y="1160"/>
                  </a:lnTo>
                  <a:lnTo>
                    <a:pt x="1166" y="1157"/>
                  </a:lnTo>
                  <a:lnTo>
                    <a:pt x="1155" y="1155"/>
                  </a:lnTo>
                  <a:lnTo>
                    <a:pt x="1144" y="1153"/>
                  </a:lnTo>
                  <a:lnTo>
                    <a:pt x="1135" y="1149"/>
                  </a:lnTo>
                  <a:lnTo>
                    <a:pt x="1125" y="1147"/>
                  </a:lnTo>
                  <a:lnTo>
                    <a:pt x="1117" y="1143"/>
                  </a:lnTo>
                  <a:lnTo>
                    <a:pt x="1109" y="1140"/>
                  </a:lnTo>
                  <a:lnTo>
                    <a:pt x="1101" y="1137"/>
                  </a:lnTo>
                  <a:lnTo>
                    <a:pt x="1095" y="1133"/>
                  </a:lnTo>
                  <a:lnTo>
                    <a:pt x="1089" y="1130"/>
                  </a:lnTo>
                  <a:lnTo>
                    <a:pt x="1083" y="1126"/>
                  </a:lnTo>
                  <a:lnTo>
                    <a:pt x="1076" y="1122"/>
                  </a:lnTo>
                  <a:lnTo>
                    <a:pt x="1071" y="1118"/>
                  </a:lnTo>
                  <a:lnTo>
                    <a:pt x="1066" y="1115"/>
                  </a:lnTo>
                  <a:lnTo>
                    <a:pt x="1060" y="1110"/>
                  </a:lnTo>
                  <a:lnTo>
                    <a:pt x="1054" y="1107"/>
                  </a:lnTo>
                  <a:lnTo>
                    <a:pt x="1048" y="1102"/>
                  </a:lnTo>
                  <a:lnTo>
                    <a:pt x="1042" y="1097"/>
                  </a:lnTo>
                  <a:lnTo>
                    <a:pt x="1037" y="1094"/>
                  </a:lnTo>
                  <a:lnTo>
                    <a:pt x="1037" y="1094"/>
                  </a:lnTo>
                  <a:lnTo>
                    <a:pt x="1031" y="1089"/>
                  </a:lnTo>
                  <a:lnTo>
                    <a:pt x="1025" y="1085"/>
                  </a:lnTo>
                  <a:lnTo>
                    <a:pt x="1019" y="1080"/>
                  </a:lnTo>
                  <a:lnTo>
                    <a:pt x="1014" y="1074"/>
                  </a:lnTo>
                  <a:lnTo>
                    <a:pt x="1008" y="1069"/>
                  </a:lnTo>
                  <a:lnTo>
                    <a:pt x="1003" y="1062"/>
                  </a:lnTo>
                  <a:lnTo>
                    <a:pt x="998" y="1055"/>
                  </a:lnTo>
                  <a:lnTo>
                    <a:pt x="993" y="1048"/>
                  </a:lnTo>
                  <a:lnTo>
                    <a:pt x="988" y="1040"/>
                  </a:lnTo>
                  <a:lnTo>
                    <a:pt x="984" y="1032"/>
                  </a:lnTo>
                  <a:lnTo>
                    <a:pt x="979" y="1023"/>
                  </a:lnTo>
                  <a:lnTo>
                    <a:pt x="975" y="1013"/>
                  </a:lnTo>
                  <a:lnTo>
                    <a:pt x="971" y="1004"/>
                  </a:lnTo>
                  <a:lnTo>
                    <a:pt x="968" y="994"/>
                  </a:lnTo>
                  <a:lnTo>
                    <a:pt x="964" y="983"/>
                  </a:lnTo>
                  <a:lnTo>
                    <a:pt x="962" y="973"/>
                  </a:lnTo>
                  <a:lnTo>
                    <a:pt x="960" y="961"/>
                  </a:lnTo>
                  <a:lnTo>
                    <a:pt x="957" y="950"/>
                  </a:lnTo>
                  <a:lnTo>
                    <a:pt x="956" y="938"/>
                  </a:lnTo>
                  <a:lnTo>
                    <a:pt x="955" y="926"/>
                  </a:lnTo>
                  <a:lnTo>
                    <a:pt x="955" y="913"/>
                  </a:lnTo>
                  <a:lnTo>
                    <a:pt x="955" y="900"/>
                  </a:lnTo>
                  <a:lnTo>
                    <a:pt x="956" y="888"/>
                  </a:lnTo>
                  <a:lnTo>
                    <a:pt x="957" y="874"/>
                  </a:lnTo>
                  <a:lnTo>
                    <a:pt x="960" y="860"/>
                  </a:lnTo>
                  <a:lnTo>
                    <a:pt x="962" y="846"/>
                  </a:lnTo>
                  <a:lnTo>
                    <a:pt x="965" y="831"/>
                  </a:lnTo>
                  <a:lnTo>
                    <a:pt x="969" y="816"/>
                  </a:lnTo>
                  <a:lnTo>
                    <a:pt x="973" y="801"/>
                  </a:lnTo>
                  <a:lnTo>
                    <a:pt x="979" y="786"/>
                  </a:lnTo>
                  <a:lnTo>
                    <a:pt x="985" y="771"/>
                  </a:lnTo>
                  <a:lnTo>
                    <a:pt x="993" y="756"/>
                  </a:lnTo>
                  <a:lnTo>
                    <a:pt x="1001" y="744"/>
                  </a:lnTo>
                  <a:lnTo>
                    <a:pt x="1009" y="731"/>
                  </a:lnTo>
                  <a:lnTo>
                    <a:pt x="1019" y="720"/>
                  </a:lnTo>
                  <a:lnTo>
                    <a:pt x="1029" y="709"/>
                  </a:lnTo>
                  <a:lnTo>
                    <a:pt x="1039" y="700"/>
                  </a:lnTo>
                  <a:lnTo>
                    <a:pt x="1051" y="691"/>
                  </a:lnTo>
                  <a:lnTo>
                    <a:pt x="1062" y="684"/>
                  </a:lnTo>
                  <a:lnTo>
                    <a:pt x="1074" y="676"/>
                  </a:lnTo>
                  <a:lnTo>
                    <a:pt x="1085" y="670"/>
                  </a:lnTo>
                  <a:lnTo>
                    <a:pt x="1097" y="664"/>
                  </a:lnTo>
                  <a:lnTo>
                    <a:pt x="1108" y="659"/>
                  </a:lnTo>
                  <a:lnTo>
                    <a:pt x="1120" y="654"/>
                  </a:lnTo>
                  <a:lnTo>
                    <a:pt x="1131" y="650"/>
                  </a:lnTo>
                  <a:lnTo>
                    <a:pt x="1143" y="647"/>
                  </a:lnTo>
                  <a:lnTo>
                    <a:pt x="1153" y="644"/>
                  </a:lnTo>
                  <a:lnTo>
                    <a:pt x="1163" y="641"/>
                  </a:lnTo>
                  <a:lnTo>
                    <a:pt x="1174" y="639"/>
                  </a:lnTo>
                  <a:lnTo>
                    <a:pt x="1183" y="638"/>
                  </a:lnTo>
                  <a:lnTo>
                    <a:pt x="1191" y="637"/>
                  </a:lnTo>
                  <a:lnTo>
                    <a:pt x="1199" y="636"/>
                  </a:lnTo>
                  <a:lnTo>
                    <a:pt x="1207" y="634"/>
                  </a:lnTo>
                  <a:lnTo>
                    <a:pt x="1213" y="634"/>
                  </a:lnTo>
                  <a:lnTo>
                    <a:pt x="1219" y="633"/>
                  </a:lnTo>
                  <a:lnTo>
                    <a:pt x="1222" y="633"/>
                  </a:lnTo>
                  <a:lnTo>
                    <a:pt x="1226" y="633"/>
                  </a:lnTo>
                  <a:lnTo>
                    <a:pt x="1228" y="633"/>
                  </a:lnTo>
                  <a:lnTo>
                    <a:pt x="1228" y="633"/>
                  </a:lnTo>
                  <a:lnTo>
                    <a:pt x="1231" y="633"/>
                  </a:lnTo>
                  <a:lnTo>
                    <a:pt x="1238" y="633"/>
                  </a:lnTo>
                  <a:lnTo>
                    <a:pt x="1249" y="633"/>
                  </a:lnTo>
                  <a:lnTo>
                    <a:pt x="1262" y="633"/>
                  </a:lnTo>
                  <a:lnTo>
                    <a:pt x="1279" y="633"/>
                  </a:lnTo>
                  <a:lnTo>
                    <a:pt x="1296" y="633"/>
                  </a:lnTo>
                  <a:lnTo>
                    <a:pt x="1315" y="633"/>
                  </a:lnTo>
                  <a:lnTo>
                    <a:pt x="1334" y="633"/>
                  </a:lnTo>
                  <a:lnTo>
                    <a:pt x="1352" y="633"/>
                  </a:lnTo>
                  <a:lnTo>
                    <a:pt x="1371" y="633"/>
                  </a:lnTo>
                  <a:lnTo>
                    <a:pt x="1387" y="633"/>
                  </a:lnTo>
                  <a:lnTo>
                    <a:pt x="1401" y="633"/>
                  </a:lnTo>
                  <a:lnTo>
                    <a:pt x="1411" y="633"/>
                  </a:lnTo>
                  <a:lnTo>
                    <a:pt x="1418" y="633"/>
                  </a:lnTo>
                  <a:lnTo>
                    <a:pt x="1420" y="633"/>
                  </a:lnTo>
                  <a:lnTo>
                    <a:pt x="1420" y="627"/>
                  </a:lnTo>
                  <a:lnTo>
                    <a:pt x="1420" y="614"/>
                  </a:lnTo>
                  <a:lnTo>
                    <a:pt x="1420" y="595"/>
                  </a:lnTo>
                  <a:lnTo>
                    <a:pt x="1420" y="574"/>
                  </a:lnTo>
                  <a:lnTo>
                    <a:pt x="1420" y="556"/>
                  </a:lnTo>
                  <a:lnTo>
                    <a:pt x="1420" y="542"/>
                  </a:lnTo>
                  <a:lnTo>
                    <a:pt x="1420" y="538"/>
                  </a:lnTo>
                  <a:lnTo>
                    <a:pt x="1420" y="538"/>
                  </a:lnTo>
                  <a:lnTo>
                    <a:pt x="1418" y="538"/>
                  </a:lnTo>
                  <a:lnTo>
                    <a:pt x="1416" y="538"/>
                  </a:lnTo>
                  <a:lnTo>
                    <a:pt x="1411" y="538"/>
                  </a:lnTo>
                  <a:lnTo>
                    <a:pt x="1405" y="538"/>
                  </a:lnTo>
                  <a:lnTo>
                    <a:pt x="1397" y="538"/>
                  </a:lnTo>
                  <a:lnTo>
                    <a:pt x="1388" y="538"/>
                  </a:lnTo>
                  <a:lnTo>
                    <a:pt x="1376" y="538"/>
                  </a:lnTo>
                  <a:lnTo>
                    <a:pt x="1363" y="538"/>
                  </a:lnTo>
                  <a:lnTo>
                    <a:pt x="1347" y="538"/>
                  </a:lnTo>
                  <a:lnTo>
                    <a:pt x="1328" y="538"/>
                  </a:lnTo>
                  <a:lnTo>
                    <a:pt x="1307" y="538"/>
                  </a:lnTo>
                  <a:lnTo>
                    <a:pt x="1284" y="538"/>
                  </a:lnTo>
                  <a:lnTo>
                    <a:pt x="1258" y="538"/>
                  </a:lnTo>
                  <a:lnTo>
                    <a:pt x="1228" y="538"/>
                  </a:lnTo>
                  <a:lnTo>
                    <a:pt x="1209" y="538"/>
                  </a:lnTo>
                  <a:lnTo>
                    <a:pt x="1191" y="539"/>
                  </a:lnTo>
                  <a:lnTo>
                    <a:pt x="1174" y="541"/>
                  </a:lnTo>
                  <a:lnTo>
                    <a:pt x="1157" y="545"/>
                  </a:lnTo>
                  <a:lnTo>
                    <a:pt x="1140" y="548"/>
                  </a:lnTo>
                  <a:lnTo>
                    <a:pt x="1124" y="553"/>
                  </a:lnTo>
                  <a:lnTo>
                    <a:pt x="1109" y="557"/>
                  </a:lnTo>
                  <a:lnTo>
                    <a:pt x="1094" y="562"/>
                  </a:lnTo>
                  <a:lnTo>
                    <a:pt x="1082" y="568"/>
                  </a:lnTo>
                  <a:lnTo>
                    <a:pt x="1069" y="572"/>
                  </a:lnTo>
                  <a:lnTo>
                    <a:pt x="1057" y="578"/>
                  </a:lnTo>
                  <a:lnTo>
                    <a:pt x="1046" y="584"/>
                  </a:lnTo>
                  <a:lnTo>
                    <a:pt x="1037" y="589"/>
                  </a:lnTo>
                  <a:lnTo>
                    <a:pt x="1028" y="594"/>
                  </a:lnTo>
                  <a:lnTo>
                    <a:pt x="1021" y="599"/>
                  </a:lnTo>
                  <a:lnTo>
                    <a:pt x="1014" y="603"/>
                  </a:lnTo>
                  <a:lnTo>
                    <a:pt x="1008" y="607"/>
                  </a:lnTo>
                  <a:lnTo>
                    <a:pt x="1003" y="609"/>
                  </a:lnTo>
                  <a:lnTo>
                    <a:pt x="1001" y="611"/>
                  </a:lnTo>
                  <a:lnTo>
                    <a:pt x="999" y="614"/>
                  </a:lnTo>
                  <a:lnTo>
                    <a:pt x="998" y="614"/>
                  </a:lnTo>
                  <a:lnTo>
                    <a:pt x="1007" y="602"/>
                  </a:lnTo>
                  <a:lnTo>
                    <a:pt x="1015" y="591"/>
                  </a:lnTo>
                  <a:lnTo>
                    <a:pt x="1025" y="580"/>
                  </a:lnTo>
                  <a:lnTo>
                    <a:pt x="1034" y="571"/>
                  </a:lnTo>
                  <a:lnTo>
                    <a:pt x="1045" y="562"/>
                  </a:lnTo>
                  <a:lnTo>
                    <a:pt x="1056" y="553"/>
                  </a:lnTo>
                  <a:lnTo>
                    <a:pt x="1068" y="546"/>
                  </a:lnTo>
                  <a:lnTo>
                    <a:pt x="1079" y="538"/>
                  </a:lnTo>
                  <a:lnTo>
                    <a:pt x="1091" y="531"/>
                  </a:lnTo>
                  <a:lnTo>
                    <a:pt x="1104" y="525"/>
                  </a:lnTo>
                  <a:lnTo>
                    <a:pt x="1116" y="518"/>
                  </a:lnTo>
                  <a:lnTo>
                    <a:pt x="1129" y="513"/>
                  </a:lnTo>
                  <a:lnTo>
                    <a:pt x="1142" y="508"/>
                  </a:lnTo>
                  <a:lnTo>
                    <a:pt x="1154" y="503"/>
                  </a:lnTo>
                  <a:lnTo>
                    <a:pt x="1168" y="500"/>
                  </a:lnTo>
                  <a:lnTo>
                    <a:pt x="1181" y="496"/>
                  </a:lnTo>
                  <a:lnTo>
                    <a:pt x="1193" y="493"/>
                  </a:lnTo>
                  <a:lnTo>
                    <a:pt x="1207" y="489"/>
                  </a:lnTo>
                  <a:lnTo>
                    <a:pt x="1220" y="487"/>
                  </a:lnTo>
                  <a:lnTo>
                    <a:pt x="1234" y="485"/>
                  </a:lnTo>
                  <a:lnTo>
                    <a:pt x="1246" y="482"/>
                  </a:lnTo>
                  <a:lnTo>
                    <a:pt x="1259" y="481"/>
                  </a:lnTo>
                  <a:lnTo>
                    <a:pt x="1272" y="480"/>
                  </a:lnTo>
                  <a:lnTo>
                    <a:pt x="1283" y="479"/>
                  </a:lnTo>
                  <a:lnTo>
                    <a:pt x="1296" y="478"/>
                  </a:lnTo>
                  <a:lnTo>
                    <a:pt x="1307" y="477"/>
                  </a:lnTo>
                  <a:lnTo>
                    <a:pt x="1319" y="477"/>
                  </a:lnTo>
                  <a:lnTo>
                    <a:pt x="1329" y="477"/>
                  </a:lnTo>
                  <a:lnTo>
                    <a:pt x="1340" y="475"/>
                  </a:lnTo>
                  <a:lnTo>
                    <a:pt x="1350" y="475"/>
                  </a:lnTo>
                  <a:lnTo>
                    <a:pt x="1359" y="475"/>
                  </a:lnTo>
                  <a:lnTo>
                    <a:pt x="1368" y="477"/>
                  </a:lnTo>
                  <a:lnTo>
                    <a:pt x="1376" y="477"/>
                  </a:lnTo>
                  <a:lnTo>
                    <a:pt x="1385" y="477"/>
                  </a:lnTo>
                  <a:lnTo>
                    <a:pt x="1391" y="477"/>
                  </a:lnTo>
                  <a:lnTo>
                    <a:pt x="1398" y="478"/>
                  </a:lnTo>
                  <a:lnTo>
                    <a:pt x="1404" y="478"/>
                  </a:lnTo>
                  <a:lnTo>
                    <a:pt x="1409" y="478"/>
                  </a:lnTo>
                  <a:lnTo>
                    <a:pt x="1413" y="479"/>
                  </a:lnTo>
                  <a:lnTo>
                    <a:pt x="1416" y="479"/>
                  </a:lnTo>
                  <a:lnTo>
                    <a:pt x="1418" y="479"/>
                  </a:lnTo>
                  <a:lnTo>
                    <a:pt x="1420" y="479"/>
                  </a:lnTo>
                  <a:lnTo>
                    <a:pt x="1420" y="480"/>
                  </a:lnTo>
                  <a:lnTo>
                    <a:pt x="1419" y="474"/>
                  </a:lnTo>
                  <a:lnTo>
                    <a:pt x="1417" y="460"/>
                  </a:lnTo>
                  <a:lnTo>
                    <a:pt x="1413" y="442"/>
                  </a:lnTo>
                  <a:lnTo>
                    <a:pt x="1409" y="421"/>
                  </a:lnTo>
                  <a:lnTo>
                    <a:pt x="1405" y="403"/>
                  </a:lnTo>
                  <a:lnTo>
                    <a:pt x="1402" y="389"/>
                  </a:lnTo>
                  <a:lnTo>
                    <a:pt x="1401" y="383"/>
                  </a:lnTo>
                  <a:lnTo>
                    <a:pt x="1381" y="382"/>
                  </a:lnTo>
                  <a:lnTo>
                    <a:pt x="1361" y="381"/>
                  </a:lnTo>
                  <a:lnTo>
                    <a:pt x="1343" y="381"/>
                  </a:lnTo>
                  <a:lnTo>
                    <a:pt x="1323" y="382"/>
                  </a:lnTo>
                  <a:lnTo>
                    <a:pt x="1306" y="383"/>
                  </a:lnTo>
                  <a:lnTo>
                    <a:pt x="1289" y="384"/>
                  </a:lnTo>
                  <a:lnTo>
                    <a:pt x="1272" y="387"/>
                  </a:lnTo>
                  <a:lnTo>
                    <a:pt x="1256" y="389"/>
                  </a:lnTo>
                  <a:lnTo>
                    <a:pt x="1239" y="391"/>
                  </a:lnTo>
                  <a:lnTo>
                    <a:pt x="1224" y="395"/>
                  </a:lnTo>
                  <a:lnTo>
                    <a:pt x="1209" y="398"/>
                  </a:lnTo>
                  <a:lnTo>
                    <a:pt x="1195" y="403"/>
                  </a:lnTo>
                  <a:lnTo>
                    <a:pt x="1181" y="406"/>
                  </a:lnTo>
                  <a:lnTo>
                    <a:pt x="1168" y="411"/>
                  </a:lnTo>
                  <a:lnTo>
                    <a:pt x="1155" y="416"/>
                  </a:lnTo>
                  <a:lnTo>
                    <a:pt x="1144" y="420"/>
                  </a:lnTo>
                  <a:lnTo>
                    <a:pt x="1132" y="425"/>
                  </a:lnTo>
                  <a:lnTo>
                    <a:pt x="1122" y="429"/>
                  </a:lnTo>
                  <a:lnTo>
                    <a:pt x="1112" y="434"/>
                  </a:lnTo>
                  <a:lnTo>
                    <a:pt x="1102" y="439"/>
                  </a:lnTo>
                  <a:lnTo>
                    <a:pt x="1093" y="443"/>
                  </a:lnTo>
                  <a:lnTo>
                    <a:pt x="1085" y="448"/>
                  </a:lnTo>
                  <a:lnTo>
                    <a:pt x="1077" y="451"/>
                  </a:lnTo>
                  <a:lnTo>
                    <a:pt x="1070" y="456"/>
                  </a:lnTo>
                  <a:lnTo>
                    <a:pt x="1064" y="459"/>
                  </a:lnTo>
                  <a:lnTo>
                    <a:pt x="1059" y="464"/>
                  </a:lnTo>
                  <a:lnTo>
                    <a:pt x="1053" y="467"/>
                  </a:lnTo>
                  <a:lnTo>
                    <a:pt x="1049" y="470"/>
                  </a:lnTo>
                  <a:lnTo>
                    <a:pt x="1045" y="473"/>
                  </a:lnTo>
                  <a:lnTo>
                    <a:pt x="1042" y="475"/>
                  </a:lnTo>
                  <a:lnTo>
                    <a:pt x="1040" y="477"/>
                  </a:lnTo>
                  <a:lnTo>
                    <a:pt x="1038" y="479"/>
                  </a:lnTo>
                  <a:lnTo>
                    <a:pt x="1037" y="479"/>
                  </a:lnTo>
                  <a:lnTo>
                    <a:pt x="1037" y="480"/>
                  </a:lnTo>
                  <a:lnTo>
                    <a:pt x="1042" y="470"/>
                  </a:lnTo>
                  <a:lnTo>
                    <a:pt x="1049" y="459"/>
                  </a:lnTo>
                  <a:lnTo>
                    <a:pt x="1057" y="449"/>
                  </a:lnTo>
                  <a:lnTo>
                    <a:pt x="1066" y="440"/>
                  </a:lnTo>
                  <a:lnTo>
                    <a:pt x="1076" y="431"/>
                  </a:lnTo>
                  <a:lnTo>
                    <a:pt x="1086" y="422"/>
                  </a:lnTo>
                  <a:lnTo>
                    <a:pt x="1097" y="414"/>
                  </a:lnTo>
                  <a:lnTo>
                    <a:pt x="1109" y="406"/>
                  </a:lnTo>
                  <a:lnTo>
                    <a:pt x="1121" y="398"/>
                  </a:lnTo>
                  <a:lnTo>
                    <a:pt x="1133" y="390"/>
                  </a:lnTo>
                  <a:lnTo>
                    <a:pt x="1147" y="383"/>
                  </a:lnTo>
                  <a:lnTo>
                    <a:pt x="1160" y="376"/>
                  </a:lnTo>
                  <a:lnTo>
                    <a:pt x="1174" y="371"/>
                  </a:lnTo>
                  <a:lnTo>
                    <a:pt x="1188" y="364"/>
                  </a:lnTo>
                  <a:lnTo>
                    <a:pt x="1201" y="358"/>
                  </a:lnTo>
                  <a:lnTo>
                    <a:pt x="1214" y="352"/>
                  </a:lnTo>
                  <a:lnTo>
                    <a:pt x="1228" y="348"/>
                  </a:lnTo>
                  <a:lnTo>
                    <a:pt x="1242" y="342"/>
                  </a:lnTo>
                  <a:lnTo>
                    <a:pt x="1254" y="337"/>
                  </a:lnTo>
                  <a:lnTo>
                    <a:pt x="1267" y="334"/>
                  </a:lnTo>
                  <a:lnTo>
                    <a:pt x="1280" y="329"/>
                  </a:lnTo>
                  <a:lnTo>
                    <a:pt x="1291" y="326"/>
                  </a:lnTo>
                  <a:lnTo>
                    <a:pt x="1302" y="322"/>
                  </a:lnTo>
                  <a:lnTo>
                    <a:pt x="1313" y="320"/>
                  </a:lnTo>
                  <a:lnTo>
                    <a:pt x="1322" y="316"/>
                  </a:lnTo>
                  <a:lnTo>
                    <a:pt x="1332" y="314"/>
                  </a:lnTo>
                  <a:lnTo>
                    <a:pt x="1340" y="312"/>
                  </a:lnTo>
                  <a:lnTo>
                    <a:pt x="1347" y="311"/>
                  </a:lnTo>
                  <a:lnTo>
                    <a:pt x="1352" y="310"/>
                  </a:lnTo>
                  <a:lnTo>
                    <a:pt x="1357" y="308"/>
                  </a:lnTo>
                  <a:lnTo>
                    <a:pt x="1360" y="307"/>
                  </a:lnTo>
                  <a:lnTo>
                    <a:pt x="1363" y="307"/>
                  </a:lnTo>
                  <a:lnTo>
                    <a:pt x="1363" y="307"/>
                  </a:lnTo>
                  <a:lnTo>
                    <a:pt x="1360" y="302"/>
                  </a:lnTo>
                  <a:lnTo>
                    <a:pt x="1353" y="287"/>
                  </a:lnTo>
                  <a:lnTo>
                    <a:pt x="1343" y="268"/>
                  </a:lnTo>
                  <a:lnTo>
                    <a:pt x="1334" y="250"/>
                  </a:lnTo>
                  <a:lnTo>
                    <a:pt x="1327" y="236"/>
                  </a:lnTo>
                  <a:lnTo>
                    <a:pt x="1325" y="230"/>
                  </a:lnTo>
                  <a:lnTo>
                    <a:pt x="1304" y="235"/>
                  </a:lnTo>
                  <a:lnTo>
                    <a:pt x="1284" y="239"/>
                  </a:lnTo>
                  <a:lnTo>
                    <a:pt x="1266" y="244"/>
                  </a:lnTo>
                  <a:lnTo>
                    <a:pt x="1247" y="250"/>
                  </a:lnTo>
                  <a:lnTo>
                    <a:pt x="1229" y="255"/>
                  </a:lnTo>
                  <a:lnTo>
                    <a:pt x="1212" y="261"/>
                  </a:lnTo>
                  <a:lnTo>
                    <a:pt x="1196" y="267"/>
                  </a:lnTo>
                  <a:lnTo>
                    <a:pt x="1180" y="274"/>
                  </a:lnTo>
                  <a:lnTo>
                    <a:pt x="1165" y="280"/>
                  </a:lnTo>
                  <a:lnTo>
                    <a:pt x="1150" y="287"/>
                  </a:lnTo>
                  <a:lnTo>
                    <a:pt x="1136" y="292"/>
                  </a:lnTo>
                  <a:lnTo>
                    <a:pt x="1123" y="299"/>
                  </a:lnTo>
                  <a:lnTo>
                    <a:pt x="1110" y="305"/>
                  </a:lnTo>
                  <a:lnTo>
                    <a:pt x="1099" y="312"/>
                  </a:lnTo>
                  <a:lnTo>
                    <a:pt x="1087" y="318"/>
                  </a:lnTo>
                  <a:lnTo>
                    <a:pt x="1078" y="323"/>
                  </a:lnTo>
                  <a:lnTo>
                    <a:pt x="1068" y="329"/>
                  </a:lnTo>
                  <a:lnTo>
                    <a:pt x="1060" y="335"/>
                  </a:lnTo>
                  <a:lnTo>
                    <a:pt x="1052" y="340"/>
                  </a:lnTo>
                  <a:lnTo>
                    <a:pt x="1045" y="344"/>
                  </a:lnTo>
                  <a:lnTo>
                    <a:pt x="1038" y="349"/>
                  </a:lnTo>
                  <a:lnTo>
                    <a:pt x="1033" y="352"/>
                  </a:lnTo>
                  <a:lnTo>
                    <a:pt x="1029" y="356"/>
                  </a:lnTo>
                  <a:lnTo>
                    <a:pt x="1024" y="359"/>
                  </a:lnTo>
                  <a:lnTo>
                    <a:pt x="1022" y="361"/>
                  </a:lnTo>
                  <a:lnTo>
                    <a:pt x="1019" y="363"/>
                  </a:lnTo>
                  <a:lnTo>
                    <a:pt x="1018" y="364"/>
                  </a:lnTo>
                  <a:lnTo>
                    <a:pt x="1017" y="365"/>
                  </a:lnTo>
                  <a:lnTo>
                    <a:pt x="1024" y="352"/>
                  </a:lnTo>
                  <a:lnTo>
                    <a:pt x="1032" y="340"/>
                  </a:lnTo>
                  <a:lnTo>
                    <a:pt x="1040" y="328"/>
                  </a:lnTo>
                  <a:lnTo>
                    <a:pt x="1049" y="316"/>
                  </a:lnTo>
                  <a:lnTo>
                    <a:pt x="1059" y="305"/>
                  </a:lnTo>
                  <a:lnTo>
                    <a:pt x="1070" y="293"/>
                  </a:lnTo>
                  <a:lnTo>
                    <a:pt x="1080" y="283"/>
                  </a:lnTo>
                  <a:lnTo>
                    <a:pt x="1092" y="272"/>
                  </a:lnTo>
                  <a:lnTo>
                    <a:pt x="1104" y="261"/>
                  </a:lnTo>
                  <a:lnTo>
                    <a:pt x="1115" y="252"/>
                  </a:lnTo>
                  <a:lnTo>
                    <a:pt x="1128" y="242"/>
                  </a:lnTo>
                  <a:lnTo>
                    <a:pt x="1139" y="232"/>
                  </a:lnTo>
                  <a:lnTo>
                    <a:pt x="1152" y="224"/>
                  </a:lnTo>
                  <a:lnTo>
                    <a:pt x="1163" y="215"/>
                  </a:lnTo>
                  <a:lnTo>
                    <a:pt x="1175" y="207"/>
                  </a:lnTo>
                  <a:lnTo>
                    <a:pt x="1186" y="200"/>
                  </a:lnTo>
                  <a:lnTo>
                    <a:pt x="1198" y="193"/>
                  </a:lnTo>
                  <a:lnTo>
                    <a:pt x="1208" y="186"/>
                  </a:lnTo>
                  <a:lnTo>
                    <a:pt x="1219" y="181"/>
                  </a:lnTo>
                  <a:lnTo>
                    <a:pt x="1228" y="175"/>
                  </a:lnTo>
                  <a:lnTo>
                    <a:pt x="1236" y="170"/>
                  </a:lnTo>
                  <a:lnTo>
                    <a:pt x="1244" y="166"/>
                  </a:lnTo>
                  <a:lnTo>
                    <a:pt x="1251" y="162"/>
                  </a:lnTo>
                  <a:lnTo>
                    <a:pt x="1256" y="159"/>
                  </a:lnTo>
                  <a:lnTo>
                    <a:pt x="1260" y="156"/>
                  </a:lnTo>
                  <a:lnTo>
                    <a:pt x="1264" y="154"/>
                  </a:lnTo>
                  <a:lnTo>
                    <a:pt x="1266" y="153"/>
                  </a:lnTo>
                  <a:lnTo>
                    <a:pt x="1267" y="153"/>
                  </a:lnTo>
                  <a:lnTo>
                    <a:pt x="1262" y="149"/>
                  </a:lnTo>
                  <a:lnTo>
                    <a:pt x="1252" y="141"/>
                  </a:lnTo>
                  <a:lnTo>
                    <a:pt x="1237" y="130"/>
                  </a:lnTo>
                  <a:lnTo>
                    <a:pt x="1220" y="118"/>
                  </a:lnTo>
                  <a:lnTo>
                    <a:pt x="1205" y="107"/>
                  </a:lnTo>
                  <a:lnTo>
                    <a:pt x="1195" y="99"/>
                  </a:lnTo>
                  <a:lnTo>
                    <a:pt x="1190" y="95"/>
                  </a:lnTo>
                  <a:lnTo>
                    <a:pt x="1185" y="99"/>
                  </a:lnTo>
                  <a:lnTo>
                    <a:pt x="1178" y="103"/>
                  </a:lnTo>
                  <a:lnTo>
                    <a:pt x="1170" y="108"/>
                  </a:lnTo>
                  <a:lnTo>
                    <a:pt x="1161" y="115"/>
                  </a:lnTo>
                  <a:lnTo>
                    <a:pt x="1152" y="123"/>
                  </a:lnTo>
                  <a:lnTo>
                    <a:pt x="1140" y="131"/>
                  </a:lnTo>
                  <a:lnTo>
                    <a:pt x="1129" y="140"/>
                  </a:lnTo>
                  <a:lnTo>
                    <a:pt x="1117" y="151"/>
                  </a:lnTo>
                  <a:lnTo>
                    <a:pt x="1105" y="161"/>
                  </a:lnTo>
                  <a:lnTo>
                    <a:pt x="1092" y="171"/>
                  </a:lnTo>
                  <a:lnTo>
                    <a:pt x="1079" y="182"/>
                  </a:lnTo>
                  <a:lnTo>
                    <a:pt x="1067" y="193"/>
                  </a:lnTo>
                  <a:lnTo>
                    <a:pt x="1054" y="204"/>
                  </a:lnTo>
                  <a:lnTo>
                    <a:pt x="1041" y="215"/>
                  </a:lnTo>
                  <a:lnTo>
                    <a:pt x="1030" y="225"/>
                  </a:lnTo>
                  <a:lnTo>
                    <a:pt x="1018" y="236"/>
                  </a:lnTo>
                  <a:lnTo>
                    <a:pt x="1008" y="245"/>
                  </a:lnTo>
                  <a:lnTo>
                    <a:pt x="998" y="254"/>
                  </a:lnTo>
                  <a:lnTo>
                    <a:pt x="988" y="262"/>
                  </a:lnTo>
                  <a:lnTo>
                    <a:pt x="980" y="269"/>
                  </a:lnTo>
                  <a:lnTo>
                    <a:pt x="973" y="275"/>
                  </a:lnTo>
                  <a:lnTo>
                    <a:pt x="968" y="281"/>
                  </a:lnTo>
                  <a:lnTo>
                    <a:pt x="963" y="284"/>
                  </a:lnTo>
                  <a:lnTo>
                    <a:pt x="961" y="287"/>
                  </a:lnTo>
                  <a:lnTo>
                    <a:pt x="960" y="288"/>
                  </a:lnTo>
                  <a:lnTo>
                    <a:pt x="963" y="280"/>
                  </a:lnTo>
                  <a:lnTo>
                    <a:pt x="968" y="270"/>
                  </a:lnTo>
                  <a:lnTo>
                    <a:pt x="972" y="260"/>
                  </a:lnTo>
                  <a:lnTo>
                    <a:pt x="979" y="249"/>
                  </a:lnTo>
                  <a:lnTo>
                    <a:pt x="986" y="237"/>
                  </a:lnTo>
                  <a:lnTo>
                    <a:pt x="994" y="224"/>
                  </a:lnTo>
                  <a:lnTo>
                    <a:pt x="1002" y="211"/>
                  </a:lnTo>
                  <a:lnTo>
                    <a:pt x="1011" y="198"/>
                  </a:lnTo>
                  <a:lnTo>
                    <a:pt x="1021" y="184"/>
                  </a:lnTo>
                  <a:lnTo>
                    <a:pt x="1030" y="170"/>
                  </a:lnTo>
                  <a:lnTo>
                    <a:pt x="1039" y="158"/>
                  </a:lnTo>
                  <a:lnTo>
                    <a:pt x="1048" y="144"/>
                  </a:lnTo>
                  <a:lnTo>
                    <a:pt x="1057" y="131"/>
                  </a:lnTo>
                  <a:lnTo>
                    <a:pt x="1067" y="120"/>
                  </a:lnTo>
                  <a:lnTo>
                    <a:pt x="1075" y="108"/>
                  </a:lnTo>
                  <a:lnTo>
                    <a:pt x="1083" y="96"/>
                  </a:lnTo>
                  <a:lnTo>
                    <a:pt x="1091" y="87"/>
                  </a:lnTo>
                  <a:lnTo>
                    <a:pt x="1097" y="79"/>
                  </a:lnTo>
                  <a:lnTo>
                    <a:pt x="1102" y="71"/>
                  </a:lnTo>
                  <a:lnTo>
                    <a:pt x="1107" y="65"/>
                  </a:lnTo>
                  <a:lnTo>
                    <a:pt x="1110" y="61"/>
                  </a:lnTo>
                  <a:lnTo>
                    <a:pt x="1113" y="58"/>
                  </a:lnTo>
                  <a:lnTo>
                    <a:pt x="1113" y="57"/>
                  </a:lnTo>
                  <a:lnTo>
                    <a:pt x="1109" y="54"/>
                  </a:lnTo>
                  <a:lnTo>
                    <a:pt x="1098" y="47"/>
                  </a:lnTo>
                  <a:lnTo>
                    <a:pt x="1082" y="38"/>
                  </a:lnTo>
                  <a:lnTo>
                    <a:pt x="1066" y="29"/>
                  </a:lnTo>
                  <a:lnTo>
                    <a:pt x="1049" y="22"/>
                  </a:lnTo>
                  <a:lnTo>
                    <a:pt x="1037" y="19"/>
                  </a:lnTo>
                  <a:lnTo>
                    <a:pt x="1032" y="24"/>
                  </a:lnTo>
                  <a:lnTo>
                    <a:pt x="1025" y="32"/>
                  </a:lnTo>
                  <a:lnTo>
                    <a:pt x="1017" y="42"/>
                  </a:lnTo>
                  <a:lnTo>
                    <a:pt x="1008" y="54"/>
                  </a:lnTo>
                  <a:lnTo>
                    <a:pt x="998" y="67"/>
                  </a:lnTo>
                  <a:lnTo>
                    <a:pt x="987" y="82"/>
                  </a:lnTo>
                  <a:lnTo>
                    <a:pt x="977" y="95"/>
                  </a:lnTo>
                  <a:lnTo>
                    <a:pt x="966" y="110"/>
                  </a:lnTo>
                  <a:lnTo>
                    <a:pt x="956" y="124"/>
                  </a:lnTo>
                  <a:lnTo>
                    <a:pt x="947" y="137"/>
                  </a:lnTo>
                  <a:lnTo>
                    <a:pt x="939" y="148"/>
                  </a:lnTo>
                  <a:lnTo>
                    <a:pt x="932" y="159"/>
                  </a:lnTo>
                  <a:lnTo>
                    <a:pt x="926" y="166"/>
                  </a:lnTo>
                  <a:lnTo>
                    <a:pt x="923" y="170"/>
                  </a:lnTo>
                  <a:lnTo>
                    <a:pt x="922" y="173"/>
                  </a:lnTo>
                  <a:lnTo>
                    <a:pt x="922" y="169"/>
                  </a:lnTo>
                  <a:lnTo>
                    <a:pt x="922" y="161"/>
                  </a:lnTo>
                  <a:lnTo>
                    <a:pt x="922" y="149"/>
                  </a:lnTo>
                  <a:lnTo>
                    <a:pt x="922" y="133"/>
                  </a:lnTo>
                  <a:lnTo>
                    <a:pt x="922" y="115"/>
                  </a:lnTo>
                  <a:lnTo>
                    <a:pt x="922" y="95"/>
                  </a:lnTo>
                  <a:lnTo>
                    <a:pt x="922" y="76"/>
                  </a:lnTo>
                  <a:lnTo>
                    <a:pt x="922" y="56"/>
                  </a:lnTo>
                  <a:lnTo>
                    <a:pt x="922" y="39"/>
                  </a:lnTo>
                  <a:lnTo>
                    <a:pt x="922" y="23"/>
                  </a:lnTo>
                  <a:lnTo>
                    <a:pt x="922" y="10"/>
                  </a:lnTo>
                  <a:lnTo>
                    <a:pt x="922" y="2"/>
                  </a:lnTo>
                  <a:lnTo>
                    <a:pt x="922" y="0"/>
                  </a:lnTo>
                  <a:lnTo>
                    <a:pt x="911" y="0"/>
                  </a:lnTo>
                  <a:lnTo>
                    <a:pt x="893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69" y="0"/>
                  </a:lnTo>
                  <a:lnTo>
                    <a:pt x="864" y="0"/>
                  </a:lnTo>
                  <a:lnTo>
                    <a:pt x="859" y="0"/>
                  </a:lnTo>
                  <a:lnTo>
                    <a:pt x="849" y="0"/>
                  </a:lnTo>
                  <a:lnTo>
                    <a:pt x="844" y="0"/>
                  </a:lnTo>
                  <a:lnTo>
                    <a:pt x="844" y="2"/>
                  </a:lnTo>
                  <a:lnTo>
                    <a:pt x="844" y="10"/>
                  </a:lnTo>
                  <a:lnTo>
                    <a:pt x="844" y="23"/>
                  </a:lnTo>
                  <a:lnTo>
                    <a:pt x="844" y="39"/>
                  </a:lnTo>
                  <a:lnTo>
                    <a:pt x="844" y="56"/>
                  </a:lnTo>
                  <a:lnTo>
                    <a:pt x="844" y="76"/>
                  </a:lnTo>
                  <a:lnTo>
                    <a:pt x="844" y="95"/>
                  </a:lnTo>
                  <a:lnTo>
                    <a:pt x="844" y="115"/>
                  </a:lnTo>
                  <a:lnTo>
                    <a:pt x="844" y="133"/>
                  </a:lnTo>
                  <a:lnTo>
                    <a:pt x="844" y="149"/>
                  </a:lnTo>
                  <a:lnTo>
                    <a:pt x="844" y="161"/>
                  </a:lnTo>
                  <a:lnTo>
                    <a:pt x="844" y="169"/>
                  </a:lnTo>
                  <a:lnTo>
                    <a:pt x="844" y="173"/>
                  </a:lnTo>
                  <a:lnTo>
                    <a:pt x="843" y="170"/>
                  </a:lnTo>
                  <a:lnTo>
                    <a:pt x="839" y="166"/>
                  </a:lnTo>
                  <a:lnTo>
                    <a:pt x="833" y="159"/>
                  </a:lnTo>
                  <a:lnTo>
                    <a:pt x="825" y="148"/>
                  </a:lnTo>
                  <a:lnTo>
                    <a:pt x="814" y="137"/>
                  </a:lnTo>
                  <a:lnTo>
                    <a:pt x="804" y="124"/>
                  </a:lnTo>
                  <a:lnTo>
                    <a:pt x="793" y="110"/>
                  </a:lnTo>
                  <a:lnTo>
                    <a:pt x="781" y="95"/>
                  </a:lnTo>
                  <a:lnTo>
                    <a:pt x="770" y="82"/>
                  </a:lnTo>
                  <a:lnTo>
                    <a:pt x="759" y="67"/>
                  </a:lnTo>
                  <a:lnTo>
                    <a:pt x="750" y="54"/>
                  </a:lnTo>
                  <a:lnTo>
                    <a:pt x="742" y="42"/>
                  </a:lnTo>
                  <a:lnTo>
                    <a:pt x="735" y="32"/>
                  </a:lnTo>
                  <a:lnTo>
                    <a:pt x="730" y="24"/>
                  </a:lnTo>
                  <a:lnTo>
                    <a:pt x="729" y="19"/>
                  </a:lnTo>
                  <a:lnTo>
                    <a:pt x="717" y="22"/>
                  </a:lnTo>
                  <a:lnTo>
                    <a:pt x="700" y="29"/>
                  </a:lnTo>
                  <a:lnTo>
                    <a:pt x="684" y="38"/>
                  </a:lnTo>
                  <a:lnTo>
                    <a:pt x="668" y="47"/>
                  </a:lnTo>
                  <a:lnTo>
                    <a:pt x="657" y="54"/>
                  </a:lnTo>
                  <a:lnTo>
                    <a:pt x="652" y="57"/>
                  </a:lnTo>
                  <a:lnTo>
                    <a:pt x="653" y="58"/>
                  </a:lnTo>
                  <a:lnTo>
                    <a:pt x="656" y="61"/>
                  </a:lnTo>
                  <a:lnTo>
                    <a:pt x="659" y="67"/>
                  </a:lnTo>
                  <a:lnTo>
                    <a:pt x="665" y="72"/>
                  </a:lnTo>
                  <a:lnTo>
                    <a:pt x="671" y="80"/>
                  </a:lnTo>
                  <a:lnTo>
                    <a:pt x="677" y="90"/>
                  </a:lnTo>
                  <a:lnTo>
                    <a:pt x="684" y="100"/>
                  </a:lnTo>
                  <a:lnTo>
                    <a:pt x="694" y="111"/>
                  </a:lnTo>
                  <a:lnTo>
                    <a:pt x="702" y="124"/>
                  </a:lnTo>
                  <a:lnTo>
                    <a:pt x="711" y="137"/>
                  </a:lnTo>
                  <a:lnTo>
                    <a:pt x="720" y="151"/>
                  </a:lnTo>
                  <a:lnTo>
                    <a:pt x="729" y="164"/>
                  </a:lnTo>
                  <a:lnTo>
                    <a:pt x="738" y="178"/>
                  </a:lnTo>
                  <a:lnTo>
                    <a:pt x="747" y="193"/>
                  </a:lnTo>
                  <a:lnTo>
                    <a:pt x="755" y="207"/>
                  </a:lnTo>
                  <a:lnTo>
                    <a:pt x="763" y="221"/>
                  </a:lnTo>
                  <a:lnTo>
                    <a:pt x="770" y="234"/>
                  </a:lnTo>
                  <a:lnTo>
                    <a:pt x="775" y="246"/>
                  </a:lnTo>
                  <a:lnTo>
                    <a:pt x="780" y="258"/>
                  </a:lnTo>
                  <a:lnTo>
                    <a:pt x="783" y="269"/>
                  </a:lnTo>
                  <a:lnTo>
                    <a:pt x="786" y="278"/>
                  </a:lnTo>
                  <a:lnTo>
                    <a:pt x="787" y="288"/>
                  </a:lnTo>
                  <a:lnTo>
                    <a:pt x="786" y="287"/>
                  </a:lnTo>
                  <a:lnTo>
                    <a:pt x="783" y="284"/>
                  </a:lnTo>
                  <a:lnTo>
                    <a:pt x="780" y="281"/>
                  </a:lnTo>
                  <a:lnTo>
                    <a:pt x="775" y="275"/>
                  </a:lnTo>
                  <a:lnTo>
                    <a:pt x="768" y="269"/>
                  </a:lnTo>
                  <a:lnTo>
                    <a:pt x="762" y="262"/>
                  </a:lnTo>
                  <a:lnTo>
                    <a:pt x="752" y="254"/>
                  </a:lnTo>
                  <a:lnTo>
                    <a:pt x="743" y="245"/>
                  </a:lnTo>
                  <a:lnTo>
                    <a:pt x="734" y="236"/>
                  </a:lnTo>
                  <a:lnTo>
                    <a:pt x="722" y="225"/>
                  </a:lnTo>
                  <a:lnTo>
                    <a:pt x="711" y="215"/>
                  </a:lnTo>
                  <a:lnTo>
                    <a:pt x="699" y="204"/>
                  </a:lnTo>
                  <a:lnTo>
                    <a:pt x="688" y="193"/>
                  </a:lnTo>
                  <a:lnTo>
                    <a:pt x="675" y="182"/>
                  </a:lnTo>
                  <a:lnTo>
                    <a:pt x="662" y="171"/>
                  </a:lnTo>
                  <a:lnTo>
                    <a:pt x="650" y="161"/>
                  </a:lnTo>
                  <a:lnTo>
                    <a:pt x="638" y="151"/>
                  </a:lnTo>
                  <a:lnTo>
                    <a:pt x="626" y="140"/>
                  </a:lnTo>
                  <a:lnTo>
                    <a:pt x="614" y="131"/>
                  </a:lnTo>
                  <a:lnTo>
                    <a:pt x="603" y="123"/>
                  </a:lnTo>
                  <a:lnTo>
                    <a:pt x="592" y="115"/>
                  </a:lnTo>
                  <a:lnTo>
                    <a:pt x="582" y="108"/>
                  </a:lnTo>
                  <a:lnTo>
                    <a:pt x="573" y="103"/>
                  </a:lnTo>
                  <a:lnTo>
                    <a:pt x="565" y="99"/>
                  </a:lnTo>
                  <a:lnTo>
                    <a:pt x="557" y="95"/>
                  </a:lnTo>
                  <a:lnTo>
                    <a:pt x="552" y="100"/>
                  </a:lnTo>
                  <a:lnTo>
                    <a:pt x="542" y="110"/>
                  </a:lnTo>
                  <a:lnTo>
                    <a:pt x="528" y="124"/>
                  </a:lnTo>
                  <a:lnTo>
                    <a:pt x="514" y="138"/>
                  </a:lnTo>
                  <a:lnTo>
                    <a:pt x="504" y="148"/>
                  </a:lnTo>
                  <a:lnTo>
                    <a:pt x="499" y="153"/>
                  </a:lnTo>
                  <a:lnTo>
                    <a:pt x="500" y="153"/>
                  </a:lnTo>
                  <a:lnTo>
                    <a:pt x="501" y="154"/>
                  </a:lnTo>
                  <a:lnTo>
                    <a:pt x="505" y="156"/>
                  </a:lnTo>
                  <a:lnTo>
                    <a:pt x="509" y="159"/>
                  </a:lnTo>
                  <a:lnTo>
                    <a:pt x="514" y="162"/>
                  </a:lnTo>
                  <a:lnTo>
                    <a:pt x="521" y="166"/>
                  </a:lnTo>
                  <a:lnTo>
                    <a:pt x="528" y="170"/>
                  </a:lnTo>
                  <a:lnTo>
                    <a:pt x="535" y="175"/>
                  </a:lnTo>
                  <a:lnTo>
                    <a:pt x="544" y="181"/>
                  </a:lnTo>
                  <a:lnTo>
                    <a:pt x="553" y="186"/>
                  </a:lnTo>
                  <a:lnTo>
                    <a:pt x="562" y="193"/>
                  </a:lnTo>
                  <a:lnTo>
                    <a:pt x="573" y="200"/>
                  </a:lnTo>
                  <a:lnTo>
                    <a:pt x="584" y="207"/>
                  </a:lnTo>
                  <a:lnTo>
                    <a:pt x="595" y="215"/>
                  </a:lnTo>
                  <a:lnTo>
                    <a:pt x="606" y="224"/>
                  </a:lnTo>
                  <a:lnTo>
                    <a:pt x="619" y="232"/>
                  </a:lnTo>
                  <a:lnTo>
                    <a:pt x="630" y="242"/>
                  </a:lnTo>
                  <a:lnTo>
                    <a:pt x="642" y="252"/>
                  </a:lnTo>
                  <a:lnTo>
                    <a:pt x="653" y="261"/>
                  </a:lnTo>
                  <a:lnTo>
                    <a:pt x="666" y="272"/>
                  </a:lnTo>
                  <a:lnTo>
                    <a:pt x="677" y="283"/>
                  </a:lnTo>
                  <a:lnTo>
                    <a:pt x="689" y="293"/>
                  </a:lnTo>
                  <a:lnTo>
                    <a:pt x="699" y="305"/>
                  </a:lnTo>
                  <a:lnTo>
                    <a:pt x="711" y="316"/>
                  </a:lnTo>
                  <a:lnTo>
                    <a:pt x="721" y="328"/>
                  </a:lnTo>
                  <a:lnTo>
                    <a:pt x="730" y="340"/>
                  </a:lnTo>
                  <a:lnTo>
                    <a:pt x="740" y="352"/>
                  </a:lnTo>
                  <a:lnTo>
                    <a:pt x="749" y="365"/>
                  </a:lnTo>
                  <a:lnTo>
                    <a:pt x="749" y="365"/>
                  </a:lnTo>
                  <a:lnTo>
                    <a:pt x="748" y="364"/>
                  </a:lnTo>
                  <a:lnTo>
                    <a:pt x="747" y="363"/>
                  </a:lnTo>
                  <a:lnTo>
                    <a:pt x="744" y="361"/>
                  </a:lnTo>
                  <a:lnTo>
                    <a:pt x="741" y="359"/>
                  </a:lnTo>
                  <a:lnTo>
                    <a:pt x="736" y="356"/>
                  </a:lnTo>
                  <a:lnTo>
                    <a:pt x="732" y="352"/>
                  </a:lnTo>
                  <a:lnTo>
                    <a:pt x="725" y="349"/>
                  </a:lnTo>
                  <a:lnTo>
                    <a:pt x="718" y="344"/>
                  </a:lnTo>
                  <a:lnTo>
                    <a:pt x="710" y="340"/>
                  </a:lnTo>
                  <a:lnTo>
                    <a:pt x="702" y="335"/>
                  </a:lnTo>
                  <a:lnTo>
                    <a:pt x="692" y="329"/>
                  </a:lnTo>
                  <a:lnTo>
                    <a:pt x="682" y="323"/>
                  </a:lnTo>
                  <a:lnTo>
                    <a:pt x="672" y="318"/>
                  </a:lnTo>
                  <a:lnTo>
                    <a:pt x="660" y="312"/>
                  </a:lnTo>
                  <a:lnTo>
                    <a:pt x="648" y="305"/>
                  </a:lnTo>
                  <a:lnTo>
                    <a:pt x="635" y="299"/>
                  </a:lnTo>
                  <a:lnTo>
                    <a:pt x="621" y="292"/>
                  </a:lnTo>
                  <a:lnTo>
                    <a:pt x="607" y="287"/>
                  </a:lnTo>
                  <a:lnTo>
                    <a:pt x="593" y="280"/>
                  </a:lnTo>
                  <a:lnTo>
                    <a:pt x="578" y="274"/>
                  </a:lnTo>
                  <a:lnTo>
                    <a:pt x="562" y="267"/>
                  </a:lnTo>
                  <a:lnTo>
                    <a:pt x="546" y="261"/>
                  </a:lnTo>
                  <a:lnTo>
                    <a:pt x="530" y="255"/>
                  </a:lnTo>
                  <a:lnTo>
                    <a:pt x="513" y="250"/>
                  </a:lnTo>
                  <a:lnTo>
                    <a:pt x="495" y="244"/>
                  </a:lnTo>
                  <a:lnTo>
                    <a:pt x="478" y="239"/>
                  </a:lnTo>
                  <a:lnTo>
                    <a:pt x="460" y="235"/>
                  </a:lnTo>
                  <a:lnTo>
                    <a:pt x="441" y="230"/>
                  </a:lnTo>
                  <a:lnTo>
                    <a:pt x="441" y="230"/>
                  </a:lnTo>
                  <a:lnTo>
                    <a:pt x="438" y="235"/>
                  </a:lnTo>
                  <a:lnTo>
                    <a:pt x="430" y="245"/>
                  </a:lnTo>
                  <a:lnTo>
                    <a:pt x="418" y="260"/>
                  </a:lnTo>
                  <a:lnTo>
                    <a:pt x="407" y="276"/>
                  </a:lnTo>
                  <a:lnTo>
                    <a:pt x="395" y="291"/>
                  </a:lnTo>
                  <a:lnTo>
                    <a:pt x="387" y="303"/>
                  </a:lnTo>
                  <a:lnTo>
                    <a:pt x="384" y="307"/>
                  </a:lnTo>
                  <a:lnTo>
                    <a:pt x="385" y="307"/>
                  </a:lnTo>
                  <a:lnTo>
                    <a:pt x="387" y="307"/>
                  </a:lnTo>
                  <a:lnTo>
                    <a:pt x="390" y="308"/>
                  </a:lnTo>
                  <a:lnTo>
                    <a:pt x="394" y="310"/>
                  </a:lnTo>
                  <a:lnTo>
                    <a:pt x="400" y="311"/>
                  </a:lnTo>
                  <a:lnTo>
                    <a:pt x="407" y="312"/>
                  </a:lnTo>
                  <a:lnTo>
                    <a:pt x="414" y="314"/>
                  </a:lnTo>
                  <a:lnTo>
                    <a:pt x="423" y="316"/>
                  </a:lnTo>
                  <a:lnTo>
                    <a:pt x="432" y="319"/>
                  </a:lnTo>
                  <a:lnTo>
                    <a:pt x="443" y="321"/>
                  </a:lnTo>
                  <a:lnTo>
                    <a:pt x="453" y="325"/>
                  </a:lnTo>
                  <a:lnTo>
                    <a:pt x="464" y="328"/>
                  </a:lnTo>
                  <a:lnTo>
                    <a:pt x="476" y="331"/>
                  </a:lnTo>
                  <a:lnTo>
                    <a:pt x="489" y="336"/>
                  </a:lnTo>
                  <a:lnTo>
                    <a:pt x="501" y="341"/>
                  </a:lnTo>
                  <a:lnTo>
                    <a:pt x="514" y="345"/>
                  </a:lnTo>
                  <a:lnTo>
                    <a:pt x="528" y="350"/>
                  </a:lnTo>
                  <a:lnTo>
                    <a:pt x="542" y="356"/>
                  </a:lnTo>
                  <a:lnTo>
                    <a:pt x="555" y="360"/>
                  </a:lnTo>
                  <a:lnTo>
                    <a:pt x="569" y="366"/>
                  </a:lnTo>
                  <a:lnTo>
                    <a:pt x="583" y="373"/>
                  </a:lnTo>
                  <a:lnTo>
                    <a:pt x="597" y="379"/>
                  </a:lnTo>
                  <a:lnTo>
                    <a:pt x="611" y="386"/>
                  </a:lnTo>
                  <a:lnTo>
                    <a:pt x="623" y="392"/>
                  </a:lnTo>
                  <a:lnTo>
                    <a:pt x="637" y="401"/>
                  </a:lnTo>
                  <a:lnTo>
                    <a:pt x="650" y="407"/>
                  </a:lnTo>
                  <a:lnTo>
                    <a:pt x="661" y="416"/>
                  </a:lnTo>
                  <a:lnTo>
                    <a:pt x="673" y="424"/>
                  </a:lnTo>
                  <a:lnTo>
                    <a:pt x="684" y="433"/>
                  </a:lnTo>
                  <a:lnTo>
                    <a:pt x="695" y="441"/>
                  </a:lnTo>
                  <a:lnTo>
                    <a:pt x="705" y="450"/>
                  </a:lnTo>
                  <a:lnTo>
                    <a:pt x="714" y="459"/>
                  </a:lnTo>
                  <a:lnTo>
                    <a:pt x="722" y="470"/>
                  </a:lnTo>
                  <a:lnTo>
                    <a:pt x="729" y="480"/>
                  </a:lnTo>
                  <a:lnTo>
                    <a:pt x="729" y="479"/>
                  </a:lnTo>
                  <a:lnTo>
                    <a:pt x="728" y="479"/>
                  </a:lnTo>
                  <a:lnTo>
                    <a:pt x="726" y="477"/>
                  </a:lnTo>
                  <a:lnTo>
                    <a:pt x="724" y="475"/>
                  </a:lnTo>
                  <a:lnTo>
                    <a:pt x="720" y="473"/>
                  </a:lnTo>
                  <a:lnTo>
                    <a:pt x="717" y="471"/>
                  </a:lnTo>
                  <a:lnTo>
                    <a:pt x="712" y="467"/>
                  </a:lnTo>
                  <a:lnTo>
                    <a:pt x="706" y="464"/>
                  </a:lnTo>
                  <a:lnTo>
                    <a:pt x="700" y="460"/>
                  </a:lnTo>
                  <a:lnTo>
                    <a:pt x="694" y="457"/>
                  </a:lnTo>
                  <a:lnTo>
                    <a:pt x="687" y="454"/>
                  </a:lnTo>
                  <a:lnTo>
                    <a:pt x="679" y="449"/>
                  </a:lnTo>
                  <a:lnTo>
                    <a:pt x="669" y="444"/>
                  </a:lnTo>
                  <a:lnTo>
                    <a:pt x="660" y="440"/>
                  </a:lnTo>
                  <a:lnTo>
                    <a:pt x="651" y="435"/>
                  </a:lnTo>
                  <a:lnTo>
                    <a:pt x="641" y="432"/>
                  </a:lnTo>
                  <a:lnTo>
                    <a:pt x="629" y="427"/>
                  </a:lnTo>
                  <a:lnTo>
                    <a:pt x="618" y="422"/>
                  </a:lnTo>
                  <a:lnTo>
                    <a:pt x="606" y="418"/>
                  </a:lnTo>
                  <a:lnTo>
                    <a:pt x="593" y="413"/>
                  </a:lnTo>
                  <a:lnTo>
                    <a:pt x="581" y="409"/>
                  </a:lnTo>
                  <a:lnTo>
                    <a:pt x="567" y="405"/>
                  </a:lnTo>
                  <a:lnTo>
                    <a:pt x="552" y="401"/>
                  </a:lnTo>
                  <a:lnTo>
                    <a:pt x="538" y="397"/>
                  </a:lnTo>
                  <a:lnTo>
                    <a:pt x="522" y="394"/>
                  </a:lnTo>
                  <a:lnTo>
                    <a:pt x="507" y="391"/>
                  </a:lnTo>
                  <a:lnTo>
                    <a:pt x="491" y="388"/>
                  </a:lnTo>
                  <a:lnTo>
                    <a:pt x="474" y="386"/>
                  </a:lnTo>
                  <a:lnTo>
                    <a:pt x="456" y="384"/>
                  </a:lnTo>
                  <a:lnTo>
                    <a:pt x="439" y="383"/>
                  </a:lnTo>
                  <a:lnTo>
                    <a:pt x="422" y="382"/>
                  </a:lnTo>
                  <a:lnTo>
                    <a:pt x="403" y="381"/>
                  </a:lnTo>
                  <a:lnTo>
                    <a:pt x="384" y="381"/>
                  </a:lnTo>
                  <a:lnTo>
                    <a:pt x="365" y="382"/>
                  </a:lnTo>
                  <a:lnTo>
                    <a:pt x="346" y="383"/>
                  </a:lnTo>
                  <a:lnTo>
                    <a:pt x="346" y="383"/>
                  </a:lnTo>
                  <a:lnTo>
                    <a:pt x="346" y="389"/>
                  </a:lnTo>
                  <a:lnTo>
                    <a:pt x="346" y="403"/>
                  </a:lnTo>
                  <a:lnTo>
                    <a:pt x="346" y="421"/>
                  </a:lnTo>
                  <a:lnTo>
                    <a:pt x="346" y="442"/>
                  </a:lnTo>
                  <a:lnTo>
                    <a:pt x="346" y="460"/>
                  </a:lnTo>
                  <a:lnTo>
                    <a:pt x="346" y="474"/>
                  </a:lnTo>
                  <a:lnTo>
                    <a:pt x="346" y="480"/>
                  </a:lnTo>
                  <a:lnTo>
                    <a:pt x="346" y="479"/>
                  </a:lnTo>
                  <a:lnTo>
                    <a:pt x="348" y="479"/>
                  </a:lnTo>
                  <a:lnTo>
                    <a:pt x="350" y="479"/>
                  </a:lnTo>
                  <a:lnTo>
                    <a:pt x="354" y="479"/>
                  </a:lnTo>
                  <a:lnTo>
                    <a:pt x="357" y="478"/>
                  </a:lnTo>
                  <a:lnTo>
                    <a:pt x="363" y="478"/>
                  </a:lnTo>
                  <a:lnTo>
                    <a:pt x="369" y="478"/>
                  </a:lnTo>
                  <a:lnTo>
                    <a:pt x="376" y="477"/>
                  </a:lnTo>
                  <a:lnTo>
                    <a:pt x="383" y="477"/>
                  </a:lnTo>
                  <a:lnTo>
                    <a:pt x="391" y="477"/>
                  </a:lnTo>
                  <a:lnTo>
                    <a:pt x="400" y="477"/>
                  </a:lnTo>
                  <a:lnTo>
                    <a:pt x="409" y="475"/>
                  </a:lnTo>
                  <a:lnTo>
                    <a:pt x="418" y="475"/>
                  </a:lnTo>
                  <a:lnTo>
                    <a:pt x="429" y="475"/>
                  </a:lnTo>
                  <a:lnTo>
                    <a:pt x="439" y="477"/>
                  </a:lnTo>
                  <a:lnTo>
                    <a:pt x="451" y="477"/>
                  </a:lnTo>
                  <a:lnTo>
                    <a:pt x="462" y="477"/>
                  </a:lnTo>
                  <a:lnTo>
                    <a:pt x="474" y="478"/>
                  </a:lnTo>
                  <a:lnTo>
                    <a:pt x="486" y="479"/>
                  </a:lnTo>
                  <a:lnTo>
                    <a:pt x="499" y="480"/>
                  </a:lnTo>
                  <a:lnTo>
                    <a:pt x="512" y="482"/>
                  </a:lnTo>
                  <a:lnTo>
                    <a:pt x="524" y="483"/>
                  </a:lnTo>
                  <a:lnTo>
                    <a:pt x="537" y="486"/>
                  </a:lnTo>
                  <a:lnTo>
                    <a:pt x="550" y="488"/>
                  </a:lnTo>
                  <a:lnTo>
                    <a:pt x="562" y="492"/>
                  </a:lnTo>
                  <a:lnTo>
                    <a:pt x="576" y="495"/>
                  </a:lnTo>
                  <a:lnTo>
                    <a:pt x="589" y="498"/>
                  </a:lnTo>
                  <a:lnTo>
                    <a:pt x="601" y="502"/>
                  </a:lnTo>
                  <a:lnTo>
                    <a:pt x="614" y="507"/>
                  </a:lnTo>
                  <a:lnTo>
                    <a:pt x="627" y="511"/>
                  </a:lnTo>
                  <a:lnTo>
                    <a:pt x="639" y="517"/>
                  </a:lnTo>
                  <a:lnTo>
                    <a:pt x="651" y="523"/>
                  </a:lnTo>
                  <a:lnTo>
                    <a:pt x="662" y="530"/>
                  </a:lnTo>
                  <a:lnTo>
                    <a:pt x="674" y="536"/>
                  </a:lnTo>
                  <a:lnTo>
                    <a:pt x="686" y="543"/>
                  </a:lnTo>
                  <a:lnTo>
                    <a:pt x="696" y="551"/>
                  </a:lnTo>
                  <a:lnTo>
                    <a:pt x="706" y="561"/>
                  </a:lnTo>
                  <a:lnTo>
                    <a:pt x="715" y="570"/>
                  </a:lnTo>
                  <a:lnTo>
                    <a:pt x="725" y="580"/>
                  </a:lnTo>
                  <a:lnTo>
                    <a:pt x="734" y="591"/>
                  </a:lnTo>
                  <a:lnTo>
                    <a:pt x="742" y="602"/>
                  </a:lnTo>
                  <a:lnTo>
                    <a:pt x="749" y="614"/>
                  </a:lnTo>
                  <a:lnTo>
                    <a:pt x="749" y="614"/>
                  </a:lnTo>
                  <a:lnTo>
                    <a:pt x="748" y="614"/>
                  </a:lnTo>
                  <a:lnTo>
                    <a:pt x="747" y="611"/>
                  </a:lnTo>
                  <a:lnTo>
                    <a:pt x="744" y="609"/>
                  </a:lnTo>
                  <a:lnTo>
                    <a:pt x="741" y="607"/>
                  </a:lnTo>
                  <a:lnTo>
                    <a:pt x="735" y="603"/>
                  </a:lnTo>
                  <a:lnTo>
                    <a:pt x="730" y="599"/>
                  </a:lnTo>
                  <a:lnTo>
                    <a:pt x="724" y="594"/>
                  </a:lnTo>
                  <a:lnTo>
                    <a:pt x="715" y="589"/>
                  </a:lnTo>
                  <a:lnTo>
                    <a:pt x="706" y="584"/>
                  </a:lnTo>
                  <a:lnTo>
                    <a:pt x="696" y="578"/>
                  </a:lnTo>
                  <a:lnTo>
                    <a:pt x="686" y="572"/>
                  </a:lnTo>
                  <a:lnTo>
                    <a:pt x="674" y="568"/>
                  </a:lnTo>
                  <a:lnTo>
                    <a:pt x="660" y="562"/>
                  </a:lnTo>
                  <a:lnTo>
                    <a:pt x="646" y="557"/>
                  </a:lnTo>
                  <a:lnTo>
                    <a:pt x="631" y="553"/>
                  </a:lnTo>
                  <a:lnTo>
                    <a:pt x="615" y="548"/>
                  </a:lnTo>
                  <a:lnTo>
                    <a:pt x="598" y="545"/>
                  </a:lnTo>
                  <a:lnTo>
                    <a:pt x="580" y="541"/>
                  </a:lnTo>
                  <a:lnTo>
                    <a:pt x="560" y="539"/>
                  </a:lnTo>
                  <a:lnTo>
                    <a:pt x="539" y="538"/>
                  </a:lnTo>
                  <a:lnTo>
                    <a:pt x="519" y="538"/>
                  </a:lnTo>
                  <a:lnTo>
                    <a:pt x="519" y="538"/>
                  </a:lnTo>
                  <a:lnTo>
                    <a:pt x="492" y="538"/>
                  </a:lnTo>
                  <a:lnTo>
                    <a:pt x="469" y="538"/>
                  </a:lnTo>
                  <a:lnTo>
                    <a:pt x="447" y="538"/>
                  </a:lnTo>
                  <a:lnTo>
                    <a:pt x="426" y="538"/>
                  </a:lnTo>
                  <a:lnTo>
                    <a:pt x="409" y="538"/>
                  </a:lnTo>
                  <a:lnTo>
                    <a:pt x="393" y="538"/>
                  </a:lnTo>
                  <a:lnTo>
                    <a:pt x="378" y="538"/>
                  </a:lnTo>
                  <a:lnTo>
                    <a:pt x="367" y="538"/>
                  </a:lnTo>
                  <a:lnTo>
                    <a:pt x="355" y="538"/>
                  </a:lnTo>
                  <a:lnTo>
                    <a:pt x="346" y="538"/>
                  </a:lnTo>
                  <a:lnTo>
                    <a:pt x="339" y="538"/>
                  </a:lnTo>
                  <a:lnTo>
                    <a:pt x="333" y="538"/>
                  </a:lnTo>
                  <a:lnTo>
                    <a:pt x="330" y="538"/>
                  </a:lnTo>
                  <a:lnTo>
                    <a:pt x="327" y="538"/>
                  </a:lnTo>
                  <a:lnTo>
                    <a:pt x="326" y="538"/>
                  </a:lnTo>
                  <a:lnTo>
                    <a:pt x="326" y="542"/>
                  </a:lnTo>
                  <a:lnTo>
                    <a:pt x="326" y="556"/>
                  </a:lnTo>
                  <a:lnTo>
                    <a:pt x="326" y="574"/>
                  </a:lnTo>
                  <a:lnTo>
                    <a:pt x="326" y="595"/>
                  </a:lnTo>
                  <a:lnTo>
                    <a:pt x="326" y="614"/>
                  </a:lnTo>
                  <a:lnTo>
                    <a:pt x="326" y="627"/>
                  </a:lnTo>
                  <a:lnTo>
                    <a:pt x="326" y="633"/>
                  </a:lnTo>
                  <a:lnTo>
                    <a:pt x="329" y="633"/>
                  </a:lnTo>
                  <a:lnTo>
                    <a:pt x="334" y="633"/>
                  </a:lnTo>
                  <a:lnTo>
                    <a:pt x="343" y="633"/>
                  </a:lnTo>
                  <a:lnTo>
                    <a:pt x="356" y="633"/>
                  </a:lnTo>
                  <a:lnTo>
                    <a:pt x="370" y="633"/>
                  </a:lnTo>
                  <a:lnTo>
                    <a:pt x="387" y="633"/>
                  </a:lnTo>
                  <a:lnTo>
                    <a:pt x="405" y="633"/>
                  </a:lnTo>
                  <a:lnTo>
                    <a:pt x="423" y="633"/>
                  </a:lnTo>
                  <a:lnTo>
                    <a:pt x="441" y="633"/>
                  </a:lnTo>
                  <a:lnTo>
                    <a:pt x="460" y="633"/>
                  </a:lnTo>
                  <a:lnTo>
                    <a:pt x="477" y="633"/>
                  </a:lnTo>
                  <a:lnTo>
                    <a:pt x="493" y="633"/>
                  </a:lnTo>
                  <a:lnTo>
                    <a:pt x="508" y="633"/>
                  </a:lnTo>
                  <a:lnTo>
                    <a:pt x="520" y="633"/>
                  </a:lnTo>
                  <a:lnTo>
                    <a:pt x="529" y="633"/>
                  </a:lnTo>
                  <a:lnTo>
                    <a:pt x="536" y="633"/>
                  </a:lnTo>
                  <a:lnTo>
                    <a:pt x="537" y="633"/>
                  </a:lnTo>
                  <a:lnTo>
                    <a:pt x="538" y="633"/>
                  </a:lnTo>
                  <a:lnTo>
                    <a:pt x="540" y="633"/>
                  </a:lnTo>
                  <a:lnTo>
                    <a:pt x="544" y="633"/>
                  </a:lnTo>
                  <a:lnTo>
                    <a:pt x="547" y="633"/>
                  </a:lnTo>
                  <a:lnTo>
                    <a:pt x="553" y="634"/>
                  </a:lnTo>
                  <a:lnTo>
                    <a:pt x="559" y="634"/>
                  </a:lnTo>
                  <a:lnTo>
                    <a:pt x="566" y="636"/>
                  </a:lnTo>
                  <a:lnTo>
                    <a:pt x="574" y="637"/>
                  </a:lnTo>
                  <a:lnTo>
                    <a:pt x="583" y="638"/>
                  </a:lnTo>
                  <a:lnTo>
                    <a:pt x="592" y="639"/>
                  </a:lnTo>
                  <a:lnTo>
                    <a:pt x="601" y="641"/>
                  </a:lnTo>
                  <a:lnTo>
                    <a:pt x="612" y="644"/>
                  </a:lnTo>
                  <a:lnTo>
                    <a:pt x="622" y="647"/>
                  </a:lnTo>
                  <a:lnTo>
                    <a:pt x="633" y="650"/>
                  </a:lnTo>
                  <a:lnTo>
                    <a:pt x="644" y="654"/>
                  </a:lnTo>
                  <a:lnTo>
                    <a:pt x="654" y="659"/>
                  </a:lnTo>
                  <a:lnTo>
                    <a:pt x="666" y="664"/>
                  </a:lnTo>
                  <a:lnTo>
                    <a:pt x="676" y="670"/>
                  </a:lnTo>
                  <a:lnTo>
                    <a:pt x="688" y="676"/>
                  </a:lnTo>
                  <a:lnTo>
                    <a:pt x="698" y="684"/>
                  </a:lnTo>
                  <a:lnTo>
                    <a:pt x="709" y="691"/>
                  </a:lnTo>
                  <a:lnTo>
                    <a:pt x="718" y="700"/>
                  </a:lnTo>
                  <a:lnTo>
                    <a:pt x="727" y="709"/>
                  </a:lnTo>
                  <a:lnTo>
                    <a:pt x="736" y="720"/>
                  </a:lnTo>
                  <a:lnTo>
                    <a:pt x="744" y="731"/>
                  </a:lnTo>
                  <a:lnTo>
                    <a:pt x="751" y="744"/>
                  </a:lnTo>
                  <a:lnTo>
                    <a:pt x="758" y="756"/>
                  </a:lnTo>
                  <a:lnTo>
                    <a:pt x="764" y="771"/>
                  </a:lnTo>
                  <a:lnTo>
                    <a:pt x="767" y="786"/>
                  </a:lnTo>
                  <a:lnTo>
                    <a:pt x="767" y="786"/>
                  </a:lnTo>
                  <a:lnTo>
                    <a:pt x="773" y="801"/>
                  </a:lnTo>
                  <a:lnTo>
                    <a:pt x="778" y="816"/>
                  </a:lnTo>
                  <a:lnTo>
                    <a:pt x="782" y="831"/>
                  </a:lnTo>
                  <a:lnTo>
                    <a:pt x="785" y="846"/>
                  </a:lnTo>
                  <a:lnTo>
                    <a:pt x="788" y="860"/>
                  </a:lnTo>
                  <a:lnTo>
                    <a:pt x="789" y="874"/>
                  </a:lnTo>
                  <a:lnTo>
                    <a:pt x="790" y="888"/>
                  </a:lnTo>
                  <a:lnTo>
                    <a:pt x="791" y="900"/>
                  </a:lnTo>
                  <a:lnTo>
                    <a:pt x="791" y="913"/>
                  </a:lnTo>
                  <a:lnTo>
                    <a:pt x="791" y="926"/>
                  </a:lnTo>
                  <a:lnTo>
                    <a:pt x="790" y="938"/>
                  </a:lnTo>
                  <a:lnTo>
                    <a:pt x="789" y="950"/>
                  </a:lnTo>
                  <a:lnTo>
                    <a:pt x="787" y="961"/>
                  </a:lnTo>
                  <a:lnTo>
                    <a:pt x="785" y="973"/>
                  </a:lnTo>
                  <a:lnTo>
                    <a:pt x="782" y="983"/>
                  </a:lnTo>
                  <a:lnTo>
                    <a:pt x="779" y="994"/>
                  </a:lnTo>
                  <a:lnTo>
                    <a:pt x="775" y="1004"/>
                  </a:lnTo>
                  <a:lnTo>
                    <a:pt x="772" y="1013"/>
                  </a:lnTo>
                  <a:lnTo>
                    <a:pt x="768" y="1023"/>
                  </a:lnTo>
                  <a:lnTo>
                    <a:pt x="764" y="1032"/>
                  </a:lnTo>
                  <a:lnTo>
                    <a:pt x="759" y="1040"/>
                  </a:lnTo>
                  <a:lnTo>
                    <a:pt x="755" y="1048"/>
                  </a:lnTo>
                  <a:lnTo>
                    <a:pt x="749" y="1055"/>
                  </a:lnTo>
                  <a:lnTo>
                    <a:pt x="744" y="1062"/>
                  </a:lnTo>
                  <a:lnTo>
                    <a:pt x="738" y="1069"/>
                  </a:lnTo>
                  <a:lnTo>
                    <a:pt x="733" y="1074"/>
                  </a:lnTo>
                  <a:lnTo>
                    <a:pt x="727" y="1080"/>
                  </a:lnTo>
                  <a:lnTo>
                    <a:pt x="721" y="1085"/>
                  </a:lnTo>
                  <a:lnTo>
                    <a:pt x="715" y="1089"/>
                  </a:lnTo>
                  <a:lnTo>
                    <a:pt x="710" y="1094"/>
                  </a:lnTo>
                  <a:lnTo>
                    <a:pt x="704" y="1097"/>
                  </a:lnTo>
                  <a:lnTo>
                    <a:pt x="699" y="1102"/>
                  </a:lnTo>
                  <a:lnTo>
                    <a:pt x="694" y="1105"/>
                  </a:lnTo>
                  <a:lnTo>
                    <a:pt x="689" y="1110"/>
                  </a:lnTo>
                  <a:lnTo>
                    <a:pt x="684" y="1113"/>
                  </a:lnTo>
                  <a:lnTo>
                    <a:pt x="680" y="1117"/>
                  </a:lnTo>
                  <a:lnTo>
                    <a:pt x="674" y="1122"/>
                  </a:lnTo>
                  <a:lnTo>
                    <a:pt x="669" y="1125"/>
                  </a:lnTo>
                  <a:lnTo>
                    <a:pt x="664" y="1128"/>
                  </a:lnTo>
                  <a:lnTo>
                    <a:pt x="659" y="1132"/>
                  </a:lnTo>
                  <a:lnTo>
                    <a:pt x="653" y="1135"/>
                  </a:lnTo>
                  <a:lnTo>
                    <a:pt x="646" y="1139"/>
                  </a:lnTo>
                  <a:lnTo>
                    <a:pt x="639" y="1142"/>
                  </a:lnTo>
                  <a:lnTo>
                    <a:pt x="633" y="1145"/>
                  </a:lnTo>
                  <a:lnTo>
                    <a:pt x="624" y="1148"/>
                  </a:lnTo>
                  <a:lnTo>
                    <a:pt x="616" y="1150"/>
                  </a:lnTo>
                  <a:lnTo>
                    <a:pt x="606" y="1154"/>
                  </a:lnTo>
                  <a:lnTo>
                    <a:pt x="596" y="1156"/>
                  </a:lnTo>
                  <a:lnTo>
                    <a:pt x="585" y="1158"/>
                  </a:lnTo>
                  <a:lnTo>
                    <a:pt x="573" y="1161"/>
                  </a:lnTo>
                  <a:lnTo>
                    <a:pt x="559" y="1163"/>
                  </a:lnTo>
                  <a:lnTo>
                    <a:pt x="545" y="1164"/>
                  </a:lnTo>
                  <a:lnTo>
                    <a:pt x="529" y="1166"/>
                  </a:lnTo>
                  <a:lnTo>
                    <a:pt x="512" y="1168"/>
                  </a:lnTo>
                  <a:lnTo>
                    <a:pt x="493" y="1169"/>
                  </a:lnTo>
                  <a:lnTo>
                    <a:pt x="472" y="1169"/>
                  </a:lnTo>
                  <a:lnTo>
                    <a:pt x="452" y="1170"/>
                  </a:lnTo>
                  <a:lnTo>
                    <a:pt x="428" y="1170"/>
                  </a:lnTo>
                  <a:lnTo>
                    <a:pt x="403" y="1171"/>
                  </a:lnTo>
                  <a:lnTo>
                    <a:pt x="403" y="1171"/>
                  </a:lnTo>
                  <a:lnTo>
                    <a:pt x="380" y="1171"/>
                  </a:lnTo>
                  <a:lnTo>
                    <a:pt x="358" y="1171"/>
                  </a:lnTo>
                  <a:lnTo>
                    <a:pt x="338" y="1171"/>
                  </a:lnTo>
                  <a:lnTo>
                    <a:pt x="317" y="1171"/>
                  </a:lnTo>
                  <a:lnTo>
                    <a:pt x="296" y="1171"/>
                  </a:lnTo>
                  <a:lnTo>
                    <a:pt x="277" y="1171"/>
                  </a:lnTo>
                  <a:lnTo>
                    <a:pt x="258" y="1171"/>
                  </a:lnTo>
                  <a:lnTo>
                    <a:pt x="240" y="1171"/>
                  </a:lnTo>
                  <a:lnTo>
                    <a:pt x="221" y="1171"/>
                  </a:lnTo>
                  <a:lnTo>
                    <a:pt x="204" y="1171"/>
                  </a:lnTo>
                  <a:lnTo>
                    <a:pt x="188" y="1171"/>
                  </a:lnTo>
                  <a:lnTo>
                    <a:pt x="172" y="1171"/>
                  </a:lnTo>
                  <a:lnTo>
                    <a:pt x="157" y="1171"/>
                  </a:lnTo>
                  <a:lnTo>
                    <a:pt x="142" y="1171"/>
                  </a:lnTo>
                  <a:lnTo>
                    <a:pt x="128" y="1171"/>
                  </a:lnTo>
                  <a:lnTo>
                    <a:pt x="114" y="1171"/>
                  </a:lnTo>
                  <a:lnTo>
                    <a:pt x="102" y="1171"/>
                  </a:lnTo>
                  <a:lnTo>
                    <a:pt x="90" y="1171"/>
                  </a:lnTo>
                  <a:lnTo>
                    <a:pt x="79" y="1171"/>
                  </a:lnTo>
                  <a:lnTo>
                    <a:pt x="68" y="1171"/>
                  </a:lnTo>
                  <a:lnTo>
                    <a:pt x="58" y="1171"/>
                  </a:lnTo>
                  <a:lnTo>
                    <a:pt x="49" y="1171"/>
                  </a:lnTo>
                  <a:lnTo>
                    <a:pt x="41" y="1171"/>
                  </a:lnTo>
                  <a:lnTo>
                    <a:pt x="34" y="1171"/>
                  </a:lnTo>
                  <a:lnTo>
                    <a:pt x="27" y="1171"/>
                  </a:lnTo>
                  <a:lnTo>
                    <a:pt x="20" y="1171"/>
                  </a:lnTo>
                  <a:lnTo>
                    <a:pt x="15" y="1171"/>
                  </a:lnTo>
                  <a:lnTo>
                    <a:pt x="11" y="1171"/>
                  </a:lnTo>
                  <a:lnTo>
                    <a:pt x="7" y="1171"/>
                  </a:lnTo>
                  <a:lnTo>
                    <a:pt x="4" y="1171"/>
                  </a:lnTo>
                  <a:lnTo>
                    <a:pt x="1" y="1171"/>
                  </a:lnTo>
                  <a:lnTo>
                    <a:pt x="0" y="1171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2" name="Freeform 1042"/>
            <p:cNvSpPr>
              <a:spLocks noChangeAspect="1"/>
            </p:cNvSpPr>
            <p:nvPr userDrawn="1"/>
          </p:nvSpPr>
          <p:spPr bwMode="white">
            <a:xfrm>
              <a:off x="5575" y="4084"/>
              <a:ext cx="8" cy="49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4" y="218"/>
                </a:cxn>
                <a:cxn ang="0">
                  <a:pos x="7" y="207"/>
                </a:cxn>
                <a:cxn ang="0">
                  <a:pos x="11" y="195"/>
                </a:cxn>
                <a:cxn ang="0">
                  <a:pos x="14" y="183"/>
                </a:cxn>
                <a:cxn ang="0">
                  <a:pos x="17" y="170"/>
                </a:cxn>
                <a:cxn ang="0">
                  <a:pos x="21" y="156"/>
                </a:cxn>
                <a:cxn ang="0">
                  <a:pos x="23" y="142"/>
                </a:cxn>
                <a:cxn ang="0">
                  <a:pos x="27" y="129"/>
                </a:cxn>
                <a:cxn ang="0">
                  <a:pos x="29" y="114"/>
                </a:cxn>
                <a:cxn ang="0">
                  <a:pos x="31" y="99"/>
                </a:cxn>
                <a:cxn ang="0">
                  <a:pos x="34" y="84"/>
                </a:cxn>
                <a:cxn ang="0">
                  <a:pos x="35" y="68"/>
                </a:cxn>
                <a:cxn ang="0">
                  <a:pos x="37" y="51"/>
                </a:cxn>
                <a:cxn ang="0">
                  <a:pos x="37" y="34"/>
                </a:cxn>
                <a:cxn ang="0">
                  <a:pos x="38" y="17"/>
                </a:cxn>
                <a:cxn ang="0">
                  <a:pos x="38" y="0"/>
                </a:cxn>
              </a:cxnLst>
              <a:rect l="0" t="0" r="r" b="b"/>
              <a:pathLst>
                <a:path w="38" h="230">
                  <a:moveTo>
                    <a:pt x="0" y="230"/>
                  </a:moveTo>
                  <a:lnTo>
                    <a:pt x="4" y="218"/>
                  </a:lnTo>
                  <a:lnTo>
                    <a:pt x="7" y="207"/>
                  </a:lnTo>
                  <a:lnTo>
                    <a:pt x="11" y="195"/>
                  </a:lnTo>
                  <a:lnTo>
                    <a:pt x="14" y="183"/>
                  </a:lnTo>
                  <a:lnTo>
                    <a:pt x="17" y="170"/>
                  </a:lnTo>
                  <a:lnTo>
                    <a:pt x="21" y="156"/>
                  </a:lnTo>
                  <a:lnTo>
                    <a:pt x="23" y="142"/>
                  </a:lnTo>
                  <a:lnTo>
                    <a:pt x="27" y="129"/>
                  </a:lnTo>
                  <a:lnTo>
                    <a:pt x="29" y="114"/>
                  </a:lnTo>
                  <a:lnTo>
                    <a:pt x="31" y="99"/>
                  </a:lnTo>
                  <a:lnTo>
                    <a:pt x="34" y="84"/>
                  </a:lnTo>
                  <a:lnTo>
                    <a:pt x="35" y="68"/>
                  </a:lnTo>
                  <a:lnTo>
                    <a:pt x="37" y="51"/>
                  </a:lnTo>
                  <a:lnTo>
                    <a:pt x="37" y="34"/>
                  </a:lnTo>
                  <a:lnTo>
                    <a:pt x="38" y="17"/>
                  </a:lnTo>
                  <a:lnTo>
                    <a:pt x="38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3" name="Freeform 1043"/>
            <p:cNvSpPr>
              <a:spLocks noChangeAspect="1"/>
            </p:cNvSpPr>
            <p:nvPr userDrawn="1"/>
          </p:nvSpPr>
          <p:spPr bwMode="white">
            <a:xfrm>
              <a:off x="5464" y="3970"/>
              <a:ext cx="119" cy="114"/>
            </a:xfrm>
            <a:custGeom>
              <a:avLst/>
              <a:gdLst/>
              <a:ahLst/>
              <a:cxnLst>
                <a:cxn ang="0">
                  <a:pos x="538" y="538"/>
                </a:cxn>
                <a:cxn ang="0">
                  <a:pos x="536" y="483"/>
                </a:cxn>
                <a:cxn ang="0">
                  <a:pos x="527" y="432"/>
                </a:cxn>
                <a:cxn ang="0">
                  <a:pos x="514" y="381"/>
                </a:cxn>
                <a:cxn ang="0">
                  <a:pos x="494" y="331"/>
                </a:cxn>
                <a:cxn ang="0">
                  <a:pos x="471" y="284"/>
                </a:cxn>
                <a:cxn ang="0">
                  <a:pos x="444" y="240"/>
                </a:cxn>
                <a:cxn ang="0">
                  <a:pos x="413" y="199"/>
                </a:cxn>
                <a:cxn ang="0">
                  <a:pos x="378" y="160"/>
                </a:cxn>
                <a:cxn ang="0">
                  <a:pos x="339" y="125"/>
                </a:cxn>
                <a:cxn ang="0">
                  <a:pos x="298" y="94"/>
                </a:cxn>
                <a:cxn ang="0">
                  <a:pos x="254" y="67"/>
                </a:cxn>
                <a:cxn ang="0">
                  <a:pos x="207" y="44"/>
                </a:cxn>
                <a:cxn ang="0">
                  <a:pos x="157" y="24"/>
                </a:cxn>
                <a:cxn ang="0">
                  <a:pos x="106" y="11"/>
                </a:cxn>
                <a:cxn ang="0">
                  <a:pos x="55" y="2"/>
                </a:cxn>
                <a:cxn ang="0">
                  <a:pos x="0" y="0"/>
                </a:cxn>
              </a:cxnLst>
              <a:rect l="0" t="0" r="r" b="b"/>
              <a:pathLst>
                <a:path w="538" h="538">
                  <a:moveTo>
                    <a:pt x="538" y="538"/>
                  </a:moveTo>
                  <a:lnTo>
                    <a:pt x="536" y="483"/>
                  </a:lnTo>
                  <a:lnTo>
                    <a:pt x="527" y="432"/>
                  </a:lnTo>
                  <a:lnTo>
                    <a:pt x="514" y="381"/>
                  </a:lnTo>
                  <a:lnTo>
                    <a:pt x="494" y="331"/>
                  </a:lnTo>
                  <a:lnTo>
                    <a:pt x="471" y="284"/>
                  </a:lnTo>
                  <a:lnTo>
                    <a:pt x="444" y="240"/>
                  </a:lnTo>
                  <a:lnTo>
                    <a:pt x="413" y="199"/>
                  </a:lnTo>
                  <a:lnTo>
                    <a:pt x="378" y="160"/>
                  </a:lnTo>
                  <a:lnTo>
                    <a:pt x="339" y="125"/>
                  </a:lnTo>
                  <a:lnTo>
                    <a:pt x="298" y="94"/>
                  </a:lnTo>
                  <a:lnTo>
                    <a:pt x="254" y="67"/>
                  </a:lnTo>
                  <a:lnTo>
                    <a:pt x="207" y="44"/>
                  </a:lnTo>
                  <a:lnTo>
                    <a:pt x="157" y="24"/>
                  </a:lnTo>
                  <a:lnTo>
                    <a:pt x="106" y="11"/>
                  </a:lnTo>
                  <a:lnTo>
                    <a:pt x="55" y="2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4" name="Freeform 1044"/>
            <p:cNvSpPr>
              <a:spLocks noChangeAspect="1"/>
            </p:cNvSpPr>
            <p:nvPr userDrawn="1"/>
          </p:nvSpPr>
          <p:spPr bwMode="white">
            <a:xfrm>
              <a:off x="5351" y="3970"/>
              <a:ext cx="118" cy="114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500" y="2"/>
                </a:cxn>
                <a:cxn ang="0">
                  <a:pos x="445" y="11"/>
                </a:cxn>
                <a:cxn ang="0">
                  <a:pos x="392" y="24"/>
                </a:cxn>
                <a:cxn ang="0">
                  <a:pos x="340" y="44"/>
                </a:cxn>
                <a:cxn ang="0">
                  <a:pos x="292" y="67"/>
                </a:cxn>
                <a:cxn ang="0">
                  <a:pos x="245" y="94"/>
                </a:cxn>
                <a:cxn ang="0">
                  <a:pos x="203" y="125"/>
                </a:cxn>
                <a:cxn ang="0">
                  <a:pos x="164" y="160"/>
                </a:cxn>
                <a:cxn ang="0">
                  <a:pos x="128" y="199"/>
                </a:cxn>
                <a:cxn ang="0">
                  <a:pos x="96" y="240"/>
                </a:cxn>
                <a:cxn ang="0">
                  <a:pos x="68" y="284"/>
                </a:cxn>
                <a:cxn ang="0">
                  <a:pos x="44" y="331"/>
                </a:cxn>
                <a:cxn ang="0">
                  <a:pos x="26" y="381"/>
                </a:cxn>
                <a:cxn ang="0">
                  <a:pos x="12" y="432"/>
                </a:cxn>
                <a:cxn ang="0">
                  <a:pos x="4" y="483"/>
                </a:cxn>
                <a:cxn ang="0">
                  <a:pos x="0" y="538"/>
                </a:cxn>
              </a:cxnLst>
              <a:rect l="0" t="0" r="r" b="b"/>
              <a:pathLst>
                <a:path w="556" h="538">
                  <a:moveTo>
                    <a:pt x="556" y="0"/>
                  </a:moveTo>
                  <a:lnTo>
                    <a:pt x="500" y="2"/>
                  </a:lnTo>
                  <a:lnTo>
                    <a:pt x="445" y="11"/>
                  </a:lnTo>
                  <a:lnTo>
                    <a:pt x="392" y="24"/>
                  </a:lnTo>
                  <a:lnTo>
                    <a:pt x="340" y="44"/>
                  </a:lnTo>
                  <a:lnTo>
                    <a:pt x="292" y="67"/>
                  </a:lnTo>
                  <a:lnTo>
                    <a:pt x="245" y="94"/>
                  </a:lnTo>
                  <a:lnTo>
                    <a:pt x="203" y="125"/>
                  </a:lnTo>
                  <a:lnTo>
                    <a:pt x="164" y="160"/>
                  </a:lnTo>
                  <a:lnTo>
                    <a:pt x="128" y="199"/>
                  </a:lnTo>
                  <a:lnTo>
                    <a:pt x="96" y="240"/>
                  </a:lnTo>
                  <a:lnTo>
                    <a:pt x="68" y="284"/>
                  </a:lnTo>
                  <a:lnTo>
                    <a:pt x="44" y="331"/>
                  </a:lnTo>
                  <a:lnTo>
                    <a:pt x="26" y="381"/>
                  </a:lnTo>
                  <a:lnTo>
                    <a:pt x="12" y="432"/>
                  </a:lnTo>
                  <a:lnTo>
                    <a:pt x="4" y="483"/>
                  </a:lnTo>
                  <a:lnTo>
                    <a:pt x="0" y="538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5" name="Freeform 1045"/>
            <p:cNvSpPr>
              <a:spLocks noChangeAspect="1"/>
            </p:cNvSpPr>
            <p:nvPr userDrawn="1"/>
          </p:nvSpPr>
          <p:spPr bwMode="white">
            <a:xfrm>
              <a:off x="5351" y="4084"/>
              <a:ext cx="12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"/>
                </a:cxn>
                <a:cxn ang="0">
                  <a:pos x="1" y="28"/>
                </a:cxn>
                <a:cxn ang="0">
                  <a:pos x="3" y="42"/>
                </a:cxn>
                <a:cxn ang="0">
                  <a:pos x="4" y="57"/>
                </a:cxn>
                <a:cxn ang="0">
                  <a:pos x="6" y="71"/>
                </a:cxn>
                <a:cxn ang="0">
                  <a:pos x="8" y="86"/>
                </a:cxn>
                <a:cxn ang="0">
                  <a:pos x="12" y="100"/>
                </a:cxn>
                <a:cxn ang="0">
                  <a:pos x="15" y="115"/>
                </a:cxn>
                <a:cxn ang="0">
                  <a:pos x="19" y="129"/>
                </a:cxn>
                <a:cxn ang="0">
                  <a:pos x="23" y="144"/>
                </a:cxn>
                <a:cxn ang="0">
                  <a:pos x="28" y="157"/>
                </a:cxn>
                <a:cxn ang="0">
                  <a:pos x="32" y="172"/>
                </a:cxn>
                <a:cxn ang="0">
                  <a:pos x="38" y="186"/>
                </a:cxn>
                <a:cxn ang="0">
                  <a:pos x="44" y="201"/>
                </a:cxn>
                <a:cxn ang="0">
                  <a:pos x="51" y="215"/>
                </a:cxn>
                <a:cxn ang="0">
                  <a:pos x="58" y="230"/>
                </a:cxn>
              </a:cxnLst>
              <a:rect l="0" t="0" r="r" b="b"/>
              <a:pathLst>
                <a:path w="58" h="230">
                  <a:moveTo>
                    <a:pt x="0" y="0"/>
                  </a:moveTo>
                  <a:lnTo>
                    <a:pt x="0" y="13"/>
                  </a:lnTo>
                  <a:lnTo>
                    <a:pt x="1" y="28"/>
                  </a:lnTo>
                  <a:lnTo>
                    <a:pt x="3" y="42"/>
                  </a:lnTo>
                  <a:lnTo>
                    <a:pt x="4" y="57"/>
                  </a:lnTo>
                  <a:lnTo>
                    <a:pt x="6" y="71"/>
                  </a:lnTo>
                  <a:lnTo>
                    <a:pt x="8" y="86"/>
                  </a:lnTo>
                  <a:lnTo>
                    <a:pt x="12" y="100"/>
                  </a:lnTo>
                  <a:lnTo>
                    <a:pt x="15" y="115"/>
                  </a:lnTo>
                  <a:lnTo>
                    <a:pt x="19" y="129"/>
                  </a:lnTo>
                  <a:lnTo>
                    <a:pt x="23" y="144"/>
                  </a:lnTo>
                  <a:lnTo>
                    <a:pt x="28" y="157"/>
                  </a:lnTo>
                  <a:lnTo>
                    <a:pt x="32" y="172"/>
                  </a:lnTo>
                  <a:lnTo>
                    <a:pt x="38" y="186"/>
                  </a:lnTo>
                  <a:lnTo>
                    <a:pt x="44" y="201"/>
                  </a:lnTo>
                  <a:lnTo>
                    <a:pt x="51" y="215"/>
                  </a:lnTo>
                  <a:lnTo>
                    <a:pt x="58" y="23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6" name="Freeform 1046"/>
            <p:cNvSpPr>
              <a:spLocks noChangeAspect="1"/>
            </p:cNvSpPr>
            <p:nvPr userDrawn="1"/>
          </p:nvSpPr>
          <p:spPr bwMode="black">
            <a:xfrm>
              <a:off x="5279" y="3962"/>
              <a:ext cx="171" cy="241"/>
            </a:xfrm>
            <a:custGeom>
              <a:avLst/>
              <a:gdLst/>
              <a:ahLst/>
              <a:cxnLst>
                <a:cxn ang="0">
                  <a:pos x="386" y="0"/>
                </a:cxn>
                <a:cxn ang="0">
                  <a:pos x="433" y="0"/>
                </a:cxn>
                <a:cxn ang="0">
                  <a:pos x="506" y="0"/>
                </a:cxn>
                <a:cxn ang="0">
                  <a:pos x="614" y="0"/>
                </a:cxn>
                <a:cxn ang="0">
                  <a:pos x="714" y="0"/>
                </a:cxn>
                <a:cxn ang="0">
                  <a:pos x="767" y="0"/>
                </a:cxn>
                <a:cxn ang="0">
                  <a:pos x="784" y="2"/>
                </a:cxn>
                <a:cxn ang="0">
                  <a:pos x="719" y="18"/>
                </a:cxn>
                <a:cxn ang="0">
                  <a:pos x="657" y="40"/>
                </a:cxn>
                <a:cxn ang="0">
                  <a:pos x="600" y="69"/>
                </a:cxn>
                <a:cxn ang="0">
                  <a:pos x="546" y="103"/>
                </a:cxn>
                <a:cxn ang="0">
                  <a:pos x="496" y="144"/>
                </a:cxn>
                <a:cxn ang="0">
                  <a:pos x="452" y="190"/>
                </a:cxn>
                <a:cxn ang="0">
                  <a:pos x="413" y="239"/>
                </a:cxn>
                <a:cxn ang="0">
                  <a:pos x="379" y="293"/>
                </a:cxn>
                <a:cxn ang="0">
                  <a:pos x="351" y="351"/>
                </a:cxn>
                <a:cxn ang="0">
                  <a:pos x="330" y="412"/>
                </a:cxn>
                <a:cxn ang="0">
                  <a:pos x="315" y="475"/>
                </a:cxn>
                <a:cxn ang="0">
                  <a:pos x="308" y="541"/>
                </a:cxn>
                <a:cxn ang="0">
                  <a:pos x="307" y="603"/>
                </a:cxn>
                <a:cxn ang="0">
                  <a:pos x="313" y="685"/>
                </a:cxn>
                <a:cxn ang="0">
                  <a:pos x="334" y="729"/>
                </a:cxn>
                <a:cxn ang="0">
                  <a:pos x="422" y="729"/>
                </a:cxn>
                <a:cxn ang="0">
                  <a:pos x="527" y="729"/>
                </a:cxn>
                <a:cxn ang="0">
                  <a:pos x="577" y="730"/>
                </a:cxn>
                <a:cxn ang="0">
                  <a:pos x="637" y="751"/>
                </a:cxn>
                <a:cxn ang="0">
                  <a:pos x="688" y="791"/>
                </a:cxn>
                <a:cxn ang="0">
                  <a:pos x="728" y="847"/>
                </a:cxn>
                <a:cxn ang="0">
                  <a:pos x="747" y="915"/>
                </a:cxn>
                <a:cxn ang="0">
                  <a:pos x="745" y="976"/>
                </a:cxn>
                <a:cxn ang="0">
                  <a:pos x="719" y="1041"/>
                </a:cxn>
                <a:cxn ang="0">
                  <a:pos x="676" y="1089"/>
                </a:cxn>
                <a:cxn ang="0">
                  <a:pos x="619" y="1120"/>
                </a:cxn>
                <a:cxn ang="0">
                  <a:pos x="556" y="1132"/>
                </a:cxn>
                <a:cxn ang="0">
                  <a:pos x="527" y="1132"/>
                </a:cxn>
                <a:cxn ang="0">
                  <a:pos x="438" y="1132"/>
                </a:cxn>
                <a:cxn ang="0">
                  <a:pos x="329" y="1132"/>
                </a:cxn>
                <a:cxn ang="0">
                  <a:pos x="240" y="1132"/>
                </a:cxn>
                <a:cxn ang="0">
                  <a:pos x="209" y="1132"/>
                </a:cxn>
                <a:cxn ang="0">
                  <a:pos x="133" y="1132"/>
                </a:cxn>
                <a:cxn ang="0">
                  <a:pos x="30" y="1132"/>
                </a:cxn>
                <a:cxn ang="0">
                  <a:pos x="0" y="1130"/>
                </a:cxn>
                <a:cxn ang="0">
                  <a:pos x="0" y="1102"/>
                </a:cxn>
                <a:cxn ang="0">
                  <a:pos x="0" y="1046"/>
                </a:cxn>
                <a:cxn ang="0">
                  <a:pos x="0" y="968"/>
                </a:cxn>
                <a:cxn ang="0">
                  <a:pos x="0" y="875"/>
                </a:cxn>
                <a:cxn ang="0">
                  <a:pos x="0" y="771"/>
                </a:cxn>
                <a:cxn ang="0">
                  <a:pos x="0" y="667"/>
                </a:cxn>
                <a:cxn ang="0">
                  <a:pos x="0" y="563"/>
                </a:cxn>
                <a:cxn ang="0">
                  <a:pos x="0" y="470"/>
                </a:cxn>
                <a:cxn ang="0">
                  <a:pos x="0" y="392"/>
                </a:cxn>
                <a:cxn ang="0">
                  <a:pos x="0" y="336"/>
                </a:cxn>
                <a:cxn ang="0">
                  <a:pos x="0" y="308"/>
                </a:cxn>
                <a:cxn ang="0">
                  <a:pos x="3" y="261"/>
                </a:cxn>
                <a:cxn ang="0">
                  <a:pos x="19" y="198"/>
                </a:cxn>
                <a:cxn ang="0">
                  <a:pos x="47" y="141"/>
                </a:cxn>
                <a:cxn ang="0">
                  <a:pos x="85" y="92"/>
                </a:cxn>
                <a:cxn ang="0">
                  <a:pos x="133" y="52"/>
                </a:cxn>
                <a:cxn ang="0">
                  <a:pos x="189" y="22"/>
                </a:cxn>
                <a:cxn ang="0">
                  <a:pos x="251" y="4"/>
                </a:cxn>
                <a:cxn ang="0">
                  <a:pos x="307" y="0"/>
                </a:cxn>
              </a:cxnLst>
              <a:rect l="0" t="0" r="r" b="b"/>
              <a:pathLst>
                <a:path w="806" h="1132">
                  <a:moveTo>
                    <a:pt x="307" y="0"/>
                  </a:moveTo>
                  <a:lnTo>
                    <a:pt x="312" y="0"/>
                  </a:lnTo>
                  <a:lnTo>
                    <a:pt x="324" y="0"/>
                  </a:lnTo>
                  <a:lnTo>
                    <a:pt x="343" y="0"/>
                  </a:lnTo>
                  <a:lnTo>
                    <a:pt x="365" y="0"/>
                  </a:lnTo>
                  <a:lnTo>
                    <a:pt x="386" y="0"/>
                  </a:lnTo>
                  <a:lnTo>
                    <a:pt x="404" y="0"/>
                  </a:lnTo>
                  <a:lnTo>
                    <a:pt x="418" y="0"/>
                  </a:lnTo>
                  <a:lnTo>
                    <a:pt x="422" y="0"/>
                  </a:lnTo>
                  <a:lnTo>
                    <a:pt x="424" y="0"/>
                  </a:lnTo>
                  <a:lnTo>
                    <a:pt x="427" y="0"/>
                  </a:lnTo>
                  <a:lnTo>
                    <a:pt x="433" y="0"/>
                  </a:lnTo>
                  <a:lnTo>
                    <a:pt x="441" y="0"/>
                  </a:lnTo>
                  <a:lnTo>
                    <a:pt x="451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90" y="0"/>
                  </a:lnTo>
                  <a:lnTo>
                    <a:pt x="506" y="0"/>
                  </a:lnTo>
                  <a:lnTo>
                    <a:pt x="523" y="0"/>
                  </a:lnTo>
                  <a:lnTo>
                    <a:pt x="540" y="0"/>
                  </a:lnTo>
                  <a:lnTo>
                    <a:pt x="558" y="0"/>
                  </a:lnTo>
                  <a:lnTo>
                    <a:pt x="577" y="0"/>
                  </a:lnTo>
                  <a:lnTo>
                    <a:pt x="595" y="0"/>
                  </a:lnTo>
                  <a:lnTo>
                    <a:pt x="614" y="0"/>
                  </a:lnTo>
                  <a:lnTo>
                    <a:pt x="632" y="0"/>
                  </a:lnTo>
                  <a:lnTo>
                    <a:pt x="649" y="0"/>
                  </a:lnTo>
                  <a:lnTo>
                    <a:pt x="667" y="0"/>
                  </a:lnTo>
                  <a:lnTo>
                    <a:pt x="684" y="0"/>
                  </a:lnTo>
                  <a:lnTo>
                    <a:pt x="699" y="0"/>
                  </a:lnTo>
                  <a:lnTo>
                    <a:pt x="714" y="0"/>
                  </a:lnTo>
                  <a:lnTo>
                    <a:pt x="726" y="0"/>
                  </a:lnTo>
                  <a:lnTo>
                    <a:pt x="739" y="0"/>
                  </a:lnTo>
                  <a:lnTo>
                    <a:pt x="748" y="0"/>
                  </a:lnTo>
                  <a:lnTo>
                    <a:pt x="756" y="0"/>
                  </a:lnTo>
                  <a:lnTo>
                    <a:pt x="762" y="0"/>
                  </a:lnTo>
                  <a:lnTo>
                    <a:pt x="767" y="0"/>
                  </a:lnTo>
                  <a:lnTo>
                    <a:pt x="768" y="0"/>
                  </a:lnTo>
                  <a:lnTo>
                    <a:pt x="777" y="0"/>
                  </a:lnTo>
                  <a:lnTo>
                    <a:pt x="797" y="0"/>
                  </a:lnTo>
                  <a:lnTo>
                    <a:pt x="806" y="0"/>
                  </a:lnTo>
                  <a:lnTo>
                    <a:pt x="794" y="1"/>
                  </a:lnTo>
                  <a:lnTo>
                    <a:pt x="784" y="2"/>
                  </a:lnTo>
                  <a:lnTo>
                    <a:pt x="772" y="4"/>
                  </a:lnTo>
                  <a:lnTo>
                    <a:pt x="762" y="7"/>
                  </a:lnTo>
                  <a:lnTo>
                    <a:pt x="751" y="9"/>
                  </a:lnTo>
                  <a:lnTo>
                    <a:pt x="740" y="12"/>
                  </a:lnTo>
                  <a:lnTo>
                    <a:pt x="730" y="15"/>
                  </a:lnTo>
                  <a:lnTo>
                    <a:pt x="719" y="18"/>
                  </a:lnTo>
                  <a:lnTo>
                    <a:pt x="708" y="20"/>
                  </a:lnTo>
                  <a:lnTo>
                    <a:pt x="698" y="24"/>
                  </a:lnTo>
                  <a:lnTo>
                    <a:pt x="687" y="29"/>
                  </a:lnTo>
                  <a:lnTo>
                    <a:pt x="678" y="32"/>
                  </a:lnTo>
                  <a:lnTo>
                    <a:pt x="668" y="35"/>
                  </a:lnTo>
                  <a:lnTo>
                    <a:pt x="657" y="40"/>
                  </a:lnTo>
                  <a:lnTo>
                    <a:pt x="648" y="45"/>
                  </a:lnTo>
                  <a:lnTo>
                    <a:pt x="638" y="49"/>
                  </a:lnTo>
                  <a:lnTo>
                    <a:pt x="628" y="54"/>
                  </a:lnTo>
                  <a:lnTo>
                    <a:pt x="618" y="58"/>
                  </a:lnTo>
                  <a:lnTo>
                    <a:pt x="609" y="63"/>
                  </a:lnTo>
                  <a:lnTo>
                    <a:pt x="600" y="69"/>
                  </a:lnTo>
                  <a:lnTo>
                    <a:pt x="590" y="75"/>
                  </a:lnTo>
                  <a:lnTo>
                    <a:pt x="581" y="79"/>
                  </a:lnTo>
                  <a:lnTo>
                    <a:pt x="572" y="85"/>
                  </a:lnTo>
                  <a:lnTo>
                    <a:pt x="563" y="92"/>
                  </a:lnTo>
                  <a:lnTo>
                    <a:pt x="555" y="98"/>
                  </a:lnTo>
                  <a:lnTo>
                    <a:pt x="546" y="103"/>
                  </a:lnTo>
                  <a:lnTo>
                    <a:pt x="538" y="110"/>
                  </a:lnTo>
                  <a:lnTo>
                    <a:pt x="528" y="116"/>
                  </a:lnTo>
                  <a:lnTo>
                    <a:pt x="520" y="123"/>
                  </a:lnTo>
                  <a:lnTo>
                    <a:pt x="512" y="130"/>
                  </a:lnTo>
                  <a:lnTo>
                    <a:pt x="504" y="137"/>
                  </a:lnTo>
                  <a:lnTo>
                    <a:pt x="496" y="144"/>
                  </a:lnTo>
                  <a:lnTo>
                    <a:pt x="489" y="152"/>
                  </a:lnTo>
                  <a:lnTo>
                    <a:pt x="481" y="159"/>
                  </a:lnTo>
                  <a:lnTo>
                    <a:pt x="474" y="167"/>
                  </a:lnTo>
                  <a:lnTo>
                    <a:pt x="466" y="174"/>
                  </a:lnTo>
                  <a:lnTo>
                    <a:pt x="459" y="182"/>
                  </a:lnTo>
                  <a:lnTo>
                    <a:pt x="452" y="190"/>
                  </a:lnTo>
                  <a:lnTo>
                    <a:pt x="445" y="198"/>
                  </a:lnTo>
                  <a:lnTo>
                    <a:pt x="438" y="206"/>
                  </a:lnTo>
                  <a:lnTo>
                    <a:pt x="432" y="214"/>
                  </a:lnTo>
                  <a:lnTo>
                    <a:pt x="426" y="222"/>
                  </a:lnTo>
                  <a:lnTo>
                    <a:pt x="419" y="231"/>
                  </a:lnTo>
                  <a:lnTo>
                    <a:pt x="413" y="239"/>
                  </a:lnTo>
                  <a:lnTo>
                    <a:pt x="406" y="249"/>
                  </a:lnTo>
                  <a:lnTo>
                    <a:pt x="400" y="258"/>
                  </a:lnTo>
                  <a:lnTo>
                    <a:pt x="395" y="266"/>
                  </a:lnTo>
                  <a:lnTo>
                    <a:pt x="390" y="275"/>
                  </a:lnTo>
                  <a:lnTo>
                    <a:pt x="384" y="284"/>
                  </a:lnTo>
                  <a:lnTo>
                    <a:pt x="379" y="293"/>
                  </a:lnTo>
                  <a:lnTo>
                    <a:pt x="374" y="303"/>
                  </a:lnTo>
                  <a:lnTo>
                    <a:pt x="369" y="313"/>
                  </a:lnTo>
                  <a:lnTo>
                    <a:pt x="365" y="322"/>
                  </a:lnTo>
                  <a:lnTo>
                    <a:pt x="360" y="331"/>
                  </a:lnTo>
                  <a:lnTo>
                    <a:pt x="356" y="342"/>
                  </a:lnTo>
                  <a:lnTo>
                    <a:pt x="351" y="351"/>
                  </a:lnTo>
                  <a:lnTo>
                    <a:pt x="348" y="361"/>
                  </a:lnTo>
                  <a:lnTo>
                    <a:pt x="344" y="372"/>
                  </a:lnTo>
                  <a:lnTo>
                    <a:pt x="339" y="382"/>
                  </a:lnTo>
                  <a:lnTo>
                    <a:pt x="336" y="391"/>
                  </a:lnTo>
                  <a:lnTo>
                    <a:pt x="334" y="402"/>
                  </a:lnTo>
                  <a:lnTo>
                    <a:pt x="330" y="412"/>
                  </a:lnTo>
                  <a:lnTo>
                    <a:pt x="327" y="422"/>
                  </a:lnTo>
                  <a:lnTo>
                    <a:pt x="324" y="433"/>
                  </a:lnTo>
                  <a:lnTo>
                    <a:pt x="322" y="444"/>
                  </a:lnTo>
                  <a:lnTo>
                    <a:pt x="320" y="455"/>
                  </a:lnTo>
                  <a:lnTo>
                    <a:pt x="318" y="465"/>
                  </a:lnTo>
                  <a:lnTo>
                    <a:pt x="315" y="475"/>
                  </a:lnTo>
                  <a:lnTo>
                    <a:pt x="314" y="487"/>
                  </a:lnTo>
                  <a:lnTo>
                    <a:pt x="312" y="497"/>
                  </a:lnTo>
                  <a:lnTo>
                    <a:pt x="311" y="509"/>
                  </a:lnTo>
                  <a:lnTo>
                    <a:pt x="310" y="519"/>
                  </a:lnTo>
                  <a:lnTo>
                    <a:pt x="308" y="531"/>
                  </a:lnTo>
                  <a:lnTo>
                    <a:pt x="308" y="541"/>
                  </a:lnTo>
                  <a:lnTo>
                    <a:pt x="307" y="553"/>
                  </a:lnTo>
                  <a:lnTo>
                    <a:pt x="307" y="564"/>
                  </a:lnTo>
                  <a:lnTo>
                    <a:pt x="307" y="576"/>
                  </a:lnTo>
                  <a:lnTo>
                    <a:pt x="307" y="576"/>
                  </a:lnTo>
                  <a:lnTo>
                    <a:pt x="307" y="589"/>
                  </a:lnTo>
                  <a:lnTo>
                    <a:pt x="307" y="603"/>
                  </a:lnTo>
                  <a:lnTo>
                    <a:pt x="307" y="618"/>
                  </a:lnTo>
                  <a:lnTo>
                    <a:pt x="307" y="632"/>
                  </a:lnTo>
                  <a:lnTo>
                    <a:pt x="308" y="646"/>
                  </a:lnTo>
                  <a:lnTo>
                    <a:pt x="310" y="659"/>
                  </a:lnTo>
                  <a:lnTo>
                    <a:pt x="311" y="672"/>
                  </a:lnTo>
                  <a:lnTo>
                    <a:pt x="313" y="685"/>
                  </a:lnTo>
                  <a:lnTo>
                    <a:pt x="315" y="697"/>
                  </a:lnTo>
                  <a:lnTo>
                    <a:pt x="318" y="708"/>
                  </a:lnTo>
                  <a:lnTo>
                    <a:pt x="322" y="718"/>
                  </a:lnTo>
                  <a:lnTo>
                    <a:pt x="326" y="729"/>
                  </a:lnTo>
                  <a:lnTo>
                    <a:pt x="328" y="729"/>
                  </a:lnTo>
                  <a:lnTo>
                    <a:pt x="334" y="729"/>
                  </a:lnTo>
                  <a:lnTo>
                    <a:pt x="343" y="729"/>
                  </a:lnTo>
                  <a:lnTo>
                    <a:pt x="356" y="729"/>
                  </a:lnTo>
                  <a:lnTo>
                    <a:pt x="369" y="729"/>
                  </a:lnTo>
                  <a:lnTo>
                    <a:pt x="386" y="729"/>
                  </a:lnTo>
                  <a:lnTo>
                    <a:pt x="404" y="729"/>
                  </a:lnTo>
                  <a:lnTo>
                    <a:pt x="422" y="729"/>
                  </a:lnTo>
                  <a:lnTo>
                    <a:pt x="441" y="729"/>
                  </a:lnTo>
                  <a:lnTo>
                    <a:pt x="460" y="729"/>
                  </a:lnTo>
                  <a:lnTo>
                    <a:pt x="479" y="729"/>
                  </a:lnTo>
                  <a:lnTo>
                    <a:pt x="497" y="729"/>
                  </a:lnTo>
                  <a:lnTo>
                    <a:pt x="513" y="729"/>
                  </a:lnTo>
                  <a:lnTo>
                    <a:pt x="527" y="729"/>
                  </a:lnTo>
                  <a:lnTo>
                    <a:pt x="540" y="729"/>
                  </a:lnTo>
                  <a:lnTo>
                    <a:pt x="549" y="729"/>
                  </a:lnTo>
                  <a:lnTo>
                    <a:pt x="555" y="729"/>
                  </a:lnTo>
                  <a:lnTo>
                    <a:pt x="556" y="729"/>
                  </a:lnTo>
                  <a:lnTo>
                    <a:pt x="566" y="729"/>
                  </a:lnTo>
                  <a:lnTo>
                    <a:pt x="577" y="730"/>
                  </a:lnTo>
                  <a:lnTo>
                    <a:pt x="587" y="732"/>
                  </a:lnTo>
                  <a:lnTo>
                    <a:pt x="597" y="735"/>
                  </a:lnTo>
                  <a:lnTo>
                    <a:pt x="608" y="737"/>
                  </a:lnTo>
                  <a:lnTo>
                    <a:pt x="617" y="741"/>
                  </a:lnTo>
                  <a:lnTo>
                    <a:pt x="627" y="745"/>
                  </a:lnTo>
                  <a:lnTo>
                    <a:pt x="637" y="751"/>
                  </a:lnTo>
                  <a:lnTo>
                    <a:pt x="646" y="755"/>
                  </a:lnTo>
                  <a:lnTo>
                    <a:pt x="655" y="762"/>
                  </a:lnTo>
                  <a:lnTo>
                    <a:pt x="664" y="768"/>
                  </a:lnTo>
                  <a:lnTo>
                    <a:pt x="672" y="776"/>
                  </a:lnTo>
                  <a:lnTo>
                    <a:pt x="680" y="783"/>
                  </a:lnTo>
                  <a:lnTo>
                    <a:pt x="688" y="791"/>
                  </a:lnTo>
                  <a:lnTo>
                    <a:pt x="696" y="799"/>
                  </a:lnTo>
                  <a:lnTo>
                    <a:pt x="703" y="808"/>
                  </a:lnTo>
                  <a:lnTo>
                    <a:pt x="710" y="817"/>
                  </a:lnTo>
                  <a:lnTo>
                    <a:pt x="716" y="827"/>
                  </a:lnTo>
                  <a:lnTo>
                    <a:pt x="722" y="837"/>
                  </a:lnTo>
                  <a:lnTo>
                    <a:pt x="728" y="847"/>
                  </a:lnTo>
                  <a:lnTo>
                    <a:pt x="732" y="858"/>
                  </a:lnTo>
                  <a:lnTo>
                    <a:pt x="737" y="869"/>
                  </a:lnTo>
                  <a:lnTo>
                    <a:pt x="740" y="881"/>
                  </a:lnTo>
                  <a:lnTo>
                    <a:pt x="743" y="892"/>
                  </a:lnTo>
                  <a:lnTo>
                    <a:pt x="745" y="904"/>
                  </a:lnTo>
                  <a:lnTo>
                    <a:pt x="747" y="915"/>
                  </a:lnTo>
                  <a:lnTo>
                    <a:pt x="748" y="928"/>
                  </a:lnTo>
                  <a:lnTo>
                    <a:pt x="748" y="940"/>
                  </a:lnTo>
                  <a:lnTo>
                    <a:pt x="748" y="940"/>
                  </a:lnTo>
                  <a:lnTo>
                    <a:pt x="748" y="952"/>
                  </a:lnTo>
                  <a:lnTo>
                    <a:pt x="747" y="965"/>
                  </a:lnTo>
                  <a:lnTo>
                    <a:pt x="745" y="976"/>
                  </a:lnTo>
                  <a:lnTo>
                    <a:pt x="743" y="988"/>
                  </a:lnTo>
                  <a:lnTo>
                    <a:pt x="739" y="999"/>
                  </a:lnTo>
                  <a:lnTo>
                    <a:pt x="736" y="1011"/>
                  </a:lnTo>
                  <a:lnTo>
                    <a:pt x="731" y="1021"/>
                  </a:lnTo>
                  <a:lnTo>
                    <a:pt x="725" y="1031"/>
                  </a:lnTo>
                  <a:lnTo>
                    <a:pt x="719" y="1041"/>
                  </a:lnTo>
                  <a:lnTo>
                    <a:pt x="714" y="1050"/>
                  </a:lnTo>
                  <a:lnTo>
                    <a:pt x="707" y="1059"/>
                  </a:lnTo>
                  <a:lnTo>
                    <a:pt x="700" y="1067"/>
                  </a:lnTo>
                  <a:lnTo>
                    <a:pt x="693" y="1075"/>
                  </a:lnTo>
                  <a:lnTo>
                    <a:pt x="685" y="1082"/>
                  </a:lnTo>
                  <a:lnTo>
                    <a:pt x="676" y="1089"/>
                  </a:lnTo>
                  <a:lnTo>
                    <a:pt x="668" y="1096"/>
                  </a:lnTo>
                  <a:lnTo>
                    <a:pt x="658" y="1102"/>
                  </a:lnTo>
                  <a:lnTo>
                    <a:pt x="649" y="1108"/>
                  </a:lnTo>
                  <a:lnTo>
                    <a:pt x="639" y="1112"/>
                  </a:lnTo>
                  <a:lnTo>
                    <a:pt x="630" y="1117"/>
                  </a:lnTo>
                  <a:lnTo>
                    <a:pt x="619" y="1120"/>
                  </a:lnTo>
                  <a:lnTo>
                    <a:pt x="609" y="1124"/>
                  </a:lnTo>
                  <a:lnTo>
                    <a:pt x="599" y="1127"/>
                  </a:lnTo>
                  <a:lnTo>
                    <a:pt x="588" y="1128"/>
                  </a:lnTo>
                  <a:lnTo>
                    <a:pt x="578" y="1131"/>
                  </a:lnTo>
                  <a:lnTo>
                    <a:pt x="567" y="1132"/>
                  </a:lnTo>
                  <a:lnTo>
                    <a:pt x="556" y="1132"/>
                  </a:lnTo>
                  <a:lnTo>
                    <a:pt x="556" y="1132"/>
                  </a:lnTo>
                  <a:lnTo>
                    <a:pt x="555" y="1132"/>
                  </a:lnTo>
                  <a:lnTo>
                    <a:pt x="551" y="1132"/>
                  </a:lnTo>
                  <a:lnTo>
                    <a:pt x="546" y="1132"/>
                  </a:lnTo>
                  <a:lnTo>
                    <a:pt x="538" y="1132"/>
                  </a:lnTo>
                  <a:lnTo>
                    <a:pt x="527" y="1132"/>
                  </a:lnTo>
                  <a:lnTo>
                    <a:pt x="516" y="1132"/>
                  </a:lnTo>
                  <a:lnTo>
                    <a:pt x="503" y="1132"/>
                  </a:lnTo>
                  <a:lnTo>
                    <a:pt x="488" y="1132"/>
                  </a:lnTo>
                  <a:lnTo>
                    <a:pt x="472" y="1132"/>
                  </a:lnTo>
                  <a:lnTo>
                    <a:pt x="456" y="1132"/>
                  </a:lnTo>
                  <a:lnTo>
                    <a:pt x="438" y="1132"/>
                  </a:lnTo>
                  <a:lnTo>
                    <a:pt x="420" y="1132"/>
                  </a:lnTo>
                  <a:lnTo>
                    <a:pt x="403" y="1132"/>
                  </a:lnTo>
                  <a:lnTo>
                    <a:pt x="383" y="1132"/>
                  </a:lnTo>
                  <a:lnTo>
                    <a:pt x="365" y="1132"/>
                  </a:lnTo>
                  <a:lnTo>
                    <a:pt x="348" y="1132"/>
                  </a:lnTo>
                  <a:lnTo>
                    <a:pt x="329" y="1132"/>
                  </a:lnTo>
                  <a:lnTo>
                    <a:pt x="312" y="1132"/>
                  </a:lnTo>
                  <a:lnTo>
                    <a:pt x="296" y="1132"/>
                  </a:lnTo>
                  <a:lnTo>
                    <a:pt x="280" y="1132"/>
                  </a:lnTo>
                  <a:lnTo>
                    <a:pt x="265" y="1132"/>
                  </a:lnTo>
                  <a:lnTo>
                    <a:pt x="252" y="1132"/>
                  </a:lnTo>
                  <a:lnTo>
                    <a:pt x="240" y="1132"/>
                  </a:lnTo>
                  <a:lnTo>
                    <a:pt x="230" y="1132"/>
                  </a:lnTo>
                  <a:lnTo>
                    <a:pt x="222" y="1132"/>
                  </a:lnTo>
                  <a:lnTo>
                    <a:pt x="216" y="1132"/>
                  </a:lnTo>
                  <a:lnTo>
                    <a:pt x="213" y="1132"/>
                  </a:lnTo>
                  <a:lnTo>
                    <a:pt x="210" y="1132"/>
                  </a:lnTo>
                  <a:lnTo>
                    <a:pt x="209" y="1132"/>
                  </a:lnTo>
                  <a:lnTo>
                    <a:pt x="202" y="1132"/>
                  </a:lnTo>
                  <a:lnTo>
                    <a:pt x="193" y="1132"/>
                  </a:lnTo>
                  <a:lnTo>
                    <a:pt x="182" y="1132"/>
                  </a:lnTo>
                  <a:lnTo>
                    <a:pt x="167" y="1132"/>
                  </a:lnTo>
                  <a:lnTo>
                    <a:pt x="151" y="1132"/>
                  </a:lnTo>
                  <a:lnTo>
                    <a:pt x="133" y="1132"/>
                  </a:lnTo>
                  <a:lnTo>
                    <a:pt x="115" y="1132"/>
                  </a:lnTo>
                  <a:lnTo>
                    <a:pt x="96" y="1132"/>
                  </a:lnTo>
                  <a:lnTo>
                    <a:pt x="78" y="1132"/>
                  </a:lnTo>
                  <a:lnTo>
                    <a:pt x="61" y="1132"/>
                  </a:lnTo>
                  <a:lnTo>
                    <a:pt x="43" y="1132"/>
                  </a:lnTo>
                  <a:lnTo>
                    <a:pt x="30" y="1132"/>
                  </a:lnTo>
                  <a:lnTo>
                    <a:pt x="17" y="1132"/>
                  </a:lnTo>
                  <a:lnTo>
                    <a:pt x="8" y="1132"/>
                  </a:lnTo>
                  <a:lnTo>
                    <a:pt x="2" y="1132"/>
                  </a:lnTo>
                  <a:lnTo>
                    <a:pt x="0" y="1132"/>
                  </a:lnTo>
                  <a:lnTo>
                    <a:pt x="0" y="1131"/>
                  </a:lnTo>
                  <a:lnTo>
                    <a:pt x="0" y="1130"/>
                  </a:lnTo>
                  <a:lnTo>
                    <a:pt x="0" y="1127"/>
                  </a:lnTo>
                  <a:lnTo>
                    <a:pt x="0" y="1124"/>
                  </a:lnTo>
                  <a:lnTo>
                    <a:pt x="0" y="1119"/>
                  </a:lnTo>
                  <a:lnTo>
                    <a:pt x="0" y="1115"/>
                  </a:lnTo>
                  <a:lnTo>
                    <a:pt x="0" y="1109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0" y="1086"/>
                  </a:lnTo>
                  <a:lnTo>
                    <a:pt x="0" y="1077"/>
                  </a:lnTo>
                  <a:lnTo>
                    <a:pt x="0" y="1067"/>
                  </a:lnTo>
                  <a:lnTo>
                    <a:pt x="0" y="1057"/>
                  </a:lnTo>
                  <a:lnTo>
                    <a:pt x="0" y="1046"/>
                  </a:lnTo>
                  <a:lnTo>
                    <a:pt x="0" y="1034"/>
                  </a:lnTo>
                  <a:lnTo>
                    <a:pt x="0" y="1022"/>
                  </a:lnTo>
                  <a:lnTo>
                    <a:pt x="0" y="1010"/>
                  </a:lnTo>
                  <a:lnTo>
                    <a:pt x="0" y="996"/>
                  </a:lnTo>
                  <a:lnTo>
                    <a:pt x="0" y="982"/>
                  </a:lnTo>
                  <a:lnTo>
                    <a:pt x="0" y="968"/>
                  </a:lnTo>
                  <a:lnTo>
                    <a:pt x="0" y="953"/>
                  </a:lnTo>
                  <a:lnTo>
                    <a:pt x="0" y="938"/>
                  </a:lnTo>
                  <a:lnTo>
                    <a:pt x="0" y="923"/>
                  </a:lnTo>
                  <a:lnTo>
                    <a:pt x="0" y="907"/>
                  </a:lnTo>
                  <a:lnTo>
                    <a:pt x="0" y="891"/>
                  </a:lnTo>
                  <a:lnTo>
                    <a:pt x="0" y="875"/>
                  </a:lnTo>
                  <a:lnTo>
                    <a:pt x="0" y="858"/>
                  </a:lnTo>
                  <a:lnTo>
                    <a:pt x="0" y="842"/>
                  </a:lnTo>
                  <a:lnTo>
                    <a:pt x="0" y="824"/>
                  </a:lnTo>
                  <a:lnTo>
                    <a:pt x="0" y="807"/>
                  </a:lnTo>
                  <a:lnTo>
                    <a:pt x="0" y="790"/>
                  </a:lnTo>
                  <a:lnTo>
                    <a:pt x="0" y="771"/>
                  </a:lnTo>
                  <a:lnTo>
                    <a:pt x="0" y="754"/>
                  </a:lnTo>
                  <a:lnTo>
                    <a:pt x="0" y="737"/>
                  </a:lnTo>
                  <a:lnTo>
                    <a:pt x="0" y="720"/>
                  </a:lnTo>
                  <a:lnTo>
                    <a:pt x="0" y="701"/>
                  </a:lnTo>
                  <a:lnTo>
                    <a:pt x="0" y="684"/>
                  </a:lnTo>
                  <a:lnTo>
                    <a:pt x="0" y="667"/>
                  </a:lnTo>
                  <a:lnTo>
                    <a:pt x="0" y="648"/>
                  </a:lnTo>
                  <a:lnTo>
                    <a:pt x="0" y="631"/>
                  </a:lnTo>
                  <a:lnTo>
                    <a:pt x="0" y="614"/>
                  </a:lnTo>
                  <a:lnTo>
                    <a:pt x="0" y="596"/>
                  </a:lnTo>
                  <a:lnTo>
                    <a:pt x="0" y="580"/>
                  </a:lnTo>
                  <a:lnTo>
                    <a:pt x="0" y="563"/>
                  </a:lnTo>
                  <a:lnTo>
                    <a:pt x="0" y="547"/>
                  </a:lnTo>
                  <a:lnTo>
                    <a:pt x="0" y="531"/>
                  </a:lnTo>
                  <a:lnTo>
                    <a:pt x="0" y="515"/>
                  </a:lnTo>
                  <a:lnTo>
                    <a:pt x="0" y="500"/>
                  </a:lnTo>
                  <a:lnTo>
                    <a:pt x="0" y="485"/>
                  </a:lnTo>
                  <a:lnTo>
                    <a:pt x="0" y="470"/>
                  </a:lnTo>
                  <a:lnTo>
                    <a:pt x="0" y="456"/>
                  </a:lnTo>
                  <a:lnTo>
                    <a:pt x="0" y="442"/>
                  </a:lnTo>
                  <a:lnTo>
                    <a:pt x="0" y="428"/>
                  </a:lnTo>
                  <a:lnTo>
                    <a:pt x="0" y="416"/>
                  </a:lnTo>
                  <a:lnTo>
                    <a:pt x="0" y="404"/>
                  </a:lnTo>
                  <a:lnTo>
                    <a:pt x="0" y="392"/>
                  </a:lnTo>
                  <a:lnTo>
                    <a:pt x="0" y="381"/>
                  </a:lnTo>
                  <a:lnTo>
                    <a:pt x="0" y="371"/>
                  </a:lnTo>
                  <a:lnTo>
                    <a:pt x="0" y="361"/>
                  </a:lnTo>
                  <a:lnTo>
                    <a:pt x="0" y="352"/>
                  </a:lnTo>
                  <a:lnTo>
                    <a:pt x="0" y="344"/>
                  </a:lnTo>
                  <a:lnTo>
                    <a:pt x="0" y="336"/>
                  </a:lnTo>
                  <a:lnTo>
                    <a:pt x="0" y="329"/>
                  </a:lnTo>
                  <a:lnTo>
                    <a:pt x="0" y="323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11"/>
                  </a:lnTo>
                  <a:lnTo>
                    <a:pt x="0" y="308"/>
                  </a:lnTo>
                  <a:lnTo>
                    <a:pt x="0" y="307"/>
                  </a:lnTo>
                  <a:lnTo>
                    <a:pt x="0" y="306"/>
                  </a:lnTo>
                  <a:lnTo>
                    <a:pt x="0" y="295"/>
                  </a:lnTo>
                  <a:lnTo>
                    <a:pt x="1" y="283"/>
                  </a:lnTo>
                  <a:lnTo>
                    <a:pt x="2" y="273"/>
                  </a:lnTo>
                  <a:lnTo>
                    <a:pt x="3" y="261"/>
                  </a:lnTo>
                  <a:lnTo>
                    <a:pt x="4" y="251"/>
                  </a:lnTo>
                  <a:lnTo>
                    <a:pt x="7" y="239"/>
                  </a:lnTo>
                  <a:lnTo>
                    <a:pt x="9" y="229"/>
                  </a:lnTo>
                  <a:lnTo>
                    <a:pt x="12" y="219"/>
                  </a:lnTo>
                  <a:lnTo>
                    <a:pt x="15" y="208"/>
                  </a:lnTo>
                  <a:lnTo>
                    <a:pt x="19" y="198"/>
                  </a:lnTo>
                  <a:lnTo>
                    <a:pt x="23" y="187"/>
                  </a:lnTo>
                  <a:lnTo>
                    <a:pt x="26" y="178"/>
                  </a:lnTo>
                  <a:lnTo>
                    <a:pt x="31" y="169"/>
                  </a:lnTo>
                  <a:lnTo>
                    <a:pt x="37" y="159"/>
                  </a:lnTo>
                  <a:lnTo>
                    <a:pt x="41" y="149"/>
                  </a:lnTo>
                  <a:lnTo>
                    <a:pt x="47" y="141"/>
                  </a:lnTo>
                  <a:lnTo>
                    <a:pt x="53" y="132"/>
                  </a:lnTo>
                  <a:lnTo>
                    <a:pt x="58" y="124"/>
                  </a:lnTo>
                  <a:lnTo>
                    <a:pt x="64" y="115"/>
                  </a:lnTo>
                  <a:lnTo>
                    <a:pt x="71" y="107"/>
                  </a:lnTo>
                  <a:lnTo>
                    <a:pt x="78" y="99"/>
                  </a:lnTo>
                  <a:lnTo>
                    <a:pt x="85" y="92"/>
                  </a:lnTo>
                  <a:lnTo>
                    <a:pt x="92" y="84"/>
                  </a:lnTo>
                  <a:lnTo>
                    <a:pt x="100" y="77"/>
                  </a:lnTo>
                  <a:lnTo>
                    <a:pt x="108" y="70"/>
                  </a:lnTo>
                  <a:lnTo>
                    <a:pt x="116" y="64"/>
                  </a:lnTo>
                  <a:lnTo>
                    <a:pt x="124" y="57"/>
                  </a:lnTo>
                  <a:lnTo>
                    <a:pt x="133" y="52"/>
                  </a:lnTo>
                  <a:lnTo>
                    <a:pt x="141" y="46"/>
                  </a:lnTo>
                  <a:lnTo>
                    <a:pt x="151" y="40"/>
                  </a:lnTo>
                  <a:lnTo>
                    <a:pt x="160" y="35"/>
                  </a:lnTo>
                  <a:lnTo>
                    <a:pt x="169" y="31"/>
                  </a:lnTo>
                  <a:lnTo>
                    <a:pt x="179" y="26"/>
                  </a:lnTo>
                  <a:lnTo>
                    <a:pt x="189" y="22"/>
                  </a:lnTo>
                  <a:lnTo>
                    <a:pt x="199" y="18"/>
                  </a:lnTo>
                  <a:lnTo>
                    <a:pt x="208" y="15"/>
                  </a:lnTo>
                  <a:lnTo>
                    <a:pt x="219" y="11"/>
                  </a:lnTo>
                  <a:lnTo>
                    <a:pt x="230" y="9"/>
                  </a:lnTo>
                  <a:lnTo>
                    <a:pt x="240" y="7"/>
                  </a:lnTo>
                  <a:lnTo>
                    <a:pt x="251" y="4"/>
                  </a:lnTo>
                  <a:lnTo>
                    <a:pt x="262" y="2"/>
                  </a:lnTo>
                  <a:lnTo>
                    <a:pt x="273" y="1"/>
                  </a:lnTo>
                  <a:lnTo>
                    <a:pt x="284" y="0"/>
                  </a:lnTo>
                  <a:lnTo>
                    <a:pt x="296" y="0"/>
                  </a:lnTo>
                  <a:lnTo>
                    <a:pt x="307" y="0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7" name="Freeform 1047"/>
            <p:cNvSpPr>
              <a:spLocks noChangeAspect="1"/>
            </p:cNvSpPr>
            <p:nvPr userDrawn="1"/>
          </p:nvSpPr>
          <p:spPr bwMode="black">
            <a:xfrm>
              <a:off x="5488" y="3962"/>
              <a:ext cx="171" cy="241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363" y="0"/>
                </a:cxn>
                <a:cxn ang="0">
                  <a:pos x="310" y="0"/>
                </a:cxn>
                <a:cxn ang="0">
                  <a:pos x="211" y="0"/>
                </a:cxn>
                <a:cxn ang="0">
                  <a:pos x="107" y="0"/>
                </a:cxn>
                <a:cxn ang="0">
                  <a:pos x="44" y="0"/>
                </a:cxn>
                <a:cxn ang="0">
                  <a:pos x="11" y="1"/>
                </a:cxn>
                <a:cxn ang="0">
                  <a:pos x="73" y="15"/>
                </a:cxn>
                <a:cxn ang="0">
                  <a:pos x="134" y="37"/>
                </a:cxn>
                <a:cxn ang="0">
                  <a:pos x="191" y="65"/>
                </a:cxn>
                <a:cxn ang="0">
                  <a:pos x="245" y="100"/>
                </a:cxn>
                <a:cxn ang="0">
                  <a:pos x="296" y="140"/>
                </a:cxn>
                <a:cxn ang="0">
                  <a:pos x="343" y="185"/>
                </a:cxn>
                <a:cxn ang="0">
                  <a:pos x="385" y="236"/>
                </a:cxn>
                <a:cxn ang="0">
                  <a:pos x="420" y="290"/>
                </a:cxn>
                <a:cxn ang="0">
                  <a:pos x="450" y="349"/>
                </a:cxn>
                <a:cxn ang="0">
                  <a:pos x="473" y="411"/>
                </a:cxn>
                <a:cxn ang="0">
                  <a:pos x="490" y="474"/>
                </a:cxn>
                <a:cxn ang="0">
                  <a:pos x="498" y="541"/>
                </a:cxn>
                <a:cxn ang="0">
                  <a:pos x="498" y="603"/>
                </a:cxn>
                <a:cxn ang="0">
                  <a:pos x="485" y="685"/>
                </a:cxn>
                <a:cxn ang="0">
                  <a:pos x="472" y="729"/>
                </a:cxn>
                <a:cxn ang="0">
                  <a:pos x="384" y="729"/>
                </a:cxn>
                <a:cxn ang="0">
                  <a:pos x="279" y="729"/>
                </a:cxn>
                <a:cxn ang="0">
                  <a:pos x="227" y="730"/>
                </a:cxn>
                <a:cxn ang="0">
                  <a:pos x="163" y="747"/>
                </a:cxn>
                <a:cxn ang="0">
                  <a:pos x="108" y="784"/>
                </a:cxn>
                <a:cxn ang="0">
                  <a:pos x="67" y="834"/>
                </a:cxn>
                <a:cxn ang="0">
                  <a:pos x="43" y="895"/>
                </a:cxn>
                <a:cxn ang="0">
                  <a:pos x="39" y="963"/>
                </a:cxn>
                <a:cxn ang="0">
                  <a:pos x="59" y="1026"/>
                </a:cxn>
                <a:cxn ang="0">
                  <a:pos x="97" y="1075"/>
                </a:cxn>
                <a:cxn ang="0">
                  <a:pos x="150" y="1111"/>
                </a:cxn>
                <a:cxn ang="0">
                  <a:pos x="214" y="1130"/>
                </a:cxn>
                <a:cxn ang="0">
                  <a:pos x="260" y="1132"/>
                </a:cxn>
                <a:cxn ang="0">
                  <a:pos x="334" y="1132"/>
                </a:cxn>
                <a:cxn ang="0">
                  <a:pos x="441" y="1132"/>
                </a:cxn>
                <a:cxn ang="0">
                  <a:pos x="541" y="1132"/>
                </a:cxn>
                <a:cxn ang="0">
                  <a:pos x="593" y="1132"/>
                </a:cxn>
                <a:cxn ang="0">
                  <a:pos x="639" y="1132"/>
                </a:cxn>
                <a:cxn ang="0">
                  <a:pos x="745" y="1132"/>
                </a:cxn>
                <a:cxn ang="0">
                  <a:pos x="806" y="1132"/>
                </a:cxn>
                <a:cxn ang="0">
                  <a:pos x="806" y="1115"/>
                </a:cxn>
                <a:cxn ang="0">
                  <a:pos x="806" y="1067"/>
                </a:cxn>
                <a:cxn ang="0">
                  <a:pos x="806" y="996"/>
                </a:cxn>
                <a:cxn ang="0">
                  <a:pos x="806" y="907"/>
                </a:cxn>
                <a:cxn ang="0">
                  <a:pos x="806" y="807"/>
                </a:cxn>
                <a:cxn ang="0">
                  <a:pos x="806" y="701"/>
                </a:cxn>
                <a:cxn ang="0">
                  <a:pos x="806" y="596"/>
                </a:cxn>
                <a:cxn ang="0">
                  <a:pos x="806" y="500"/>
                </a:cxn>
                <a:cxn ang="0">
                  <a:pos x="806" y="416"/>
                </a:cxn>
                <a:cxn ang="0">
                  <a:pos x="806" y="352"/>
                </a:cxn>
                <a:cxn ang="0">
                  <a:pos x="806" y="314"/>
                </a:cxn>
                <a:cxn ang="0">
                  <a:pos x="805" y="283"/>
                </a:cxn>
                <a:cxn ang="0">
                  <a:pos x="794" y="219"/>
                </a:cxn>
                <a:cxn ang="0">
                  <a:pos x="769" y="159"/>
                </a:cxn>
                <a:cxn ang="0">
                  <a:pos x="735" y="107"/>
                </a:cxn>
                <a:cxn ang="0">
                  <a:pos x="690" y="64"/>
                </a:cxn>
                <a:cxn ang="0">
                  <a:pos x="637" y="31"/>
                </a:cxn>
                <a:cxn ang="0">
                  <a:pos x="576" y="9"/>
                </a:cxn>
                <a:cxn ang="0">
                  <a:pos x="510" y="0"/>
                </a:cxn>
              </a:cxnLst>
              <a:rect l="0" t="0" r="r" b="b"/>
              <a:pathLst>
                <a:path w="806" h="1132">
                  <a:moveTo>
                    <a:pt x="499" y="0"/>
                  </a:moveTo>
                  <a:lnTo>
                    <a:pt x="495" y="0"/>
                  </a:lnTo>
                  <a:lnTo>
                    <a:pt x="485" y="0"/>
                  </a:lnTo>
                  <a:lnTo>
                    <a:pt x="470" y="0"/>
                  </a:lnTo>
                  <a:lnTo>
                    <a:pt x="452" y="0"/>
                  </a:lnTo>
                  <a:lnTo>
                    <a:pt x="432" y="0"/>
                  </a:lnTo>
                  <a:lnTo>
                    <a:pt x="412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69" y="0"/>
                  </a:lnTo>
                  <a:lnTo>
                    <a:pt x="364" y="0"/>
                  </a:lnTo>
                  <a:lnTo>
                    <a:pt x="363" y="0"/>
                  </a:lnTo>
                  <a:lnTo>
                    <a:pt x="359" y="0"/>
                  </a:lnTo>
                  <a:lnTo>
                    <a:pt x="354" y="0"/>
                  </a:lnTo>
                  <a:lnTo>
                    <a:pt x="346" y="0"/>
                  </a:lnTo>
                  <a:lnTo>
                    <a:pt x="335" y="0"/>
                  </a:lnTo>
                  <a:lnTo>
                    <a:pt x="324" y="0"/>
                  </a:lnTo>
                  <a:lnTo>
                    <a:pt x="310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64" y="0"/>
                  </a:lnTo>
                  <a:lnTo>
                    <a:pt x="247" y="0"/>
                  </a:lnTo>
                  <a:lnTo>
                    <a:pt x="228" y="0"/>
                  </a:lnTo>
                  <a:lnTo>
                    <a:pt x="211" y="0"/>
                  </a:lnTo>
                  <a:lnTo>
                    <a:pt x="192" y="0"/>
                  </a:lnTo>
                  <a:lnTo>
                    <a:pt x="174" y="0"/>
                  </a:lnTo>
                  <a:lnTo>
                    <a:pt x="157" y="0"/>
                  </a:lnTo>
                  <a:lnTo>
                    <a:pt x="139" y="0"/>
                  </a:lnTo>
                  <a:lnTo>
                    <a:pt x="123" y="0"/>
                  </a:lnTo>
                  <a:lnTo>
                    <a:pt x="107" y="0"/>
                  </a:lnTo>
                  <a:lnTo>
                    <a:pt x="92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8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2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31" y="4"/>
                  </a:lnTo>
                  <a:lnTo>
                    <a:pt x="42" y="7"/>
                  </a:lnTo>
                  <a:lnTo>
                    <a:pt x="52" y="9"/>
                  </a:lnTo>
                  <a:lnTo>
                    <a:pt x="62" y="12"/>
                  </a:lnTo>
                  <a:lnTo>
                    <a:pt x="73" y="15"/>
                  </a:lnTo>
                  <a:lnTo>
                    <a:pt x="83" y="18"/>
                  </a:lnTo>
                  <a:lnTo>
                    <a:pt x="93" y="22"/>
                  </a:lnTo>
                  <a:lnTo>
                    <a:pt x="104" y="25"/>
                  </a:lnTo>
                  <a:lnTo>
                    <a:pt x="114" y="29"/>
                  </a:lnTo>
                  <a:lnTo>
                    <a:pt x="123" y="32"/>
                  </a:lnTo>
                  <a:lnTo>
                    <a:pt x="134" y="37"/>
                  </a:lnTo>
                  <a:lnTo>
                    <a:pt x="143" y="41"/>
                  </a:lnTo>
                  <a:lnTo>
                    <a:pt x="153" y="46"/>
                  </a:lnTo>
                  <a:lnTo>
                    <a:pt x="163" y="50"/>
                  </a:lnTo>
                  <a:lnTo>
                    <a:pt x="173" y="55"/>
                  </a:lnTo>
                  <a:lnTo>
                    <a:pt x="182" y="60"/>
                  </a:lnTo>
                  <a:lnTo>
                    <a:pt x="191" y="65"/>
                  </a:lnTo>
                  <a:lnTo>
                    <a:pt x="201" y="70"/>
                  </a:lnTo>
                  <a:lnTo>
                    <a:pt x="210" y="76"/>
                  </a:lnTo>
                  <a:lnTo>
                    <a:pt x="219" y="82"/>
                  </a:lnTo>
                  <a:lnTo>
                    <a:pt x="228" y="87"/>
                  </a:lnTo>
                  <a:lnTo>
                    <a:pt x="237" y="93"/>
                  </a:lnTo>
                  <a:lnTo>
                    <a:pt x="245" y="100"/>
                  </a:lnTo>
                  <a:lnTo>
                    <a:pt x="255" y="106"/>
                  </a:lnTo>
                  <a:lnTo>
                    <a:pt x="263" y="113"/>
                  </a:lnTo>
                  <a:lnTo>
                    <a:pt x="272" y="118"/>
                  </a:lnTo>
                  <a:lnTo>
                    <a:pt x="280" y="125"/>
                  </a:lnTo>
                  <a:lnTo>
                    <a:pt x="288" y="132"/>
                  </a:lnTo>
                  <a:lnTo>
                    <a:pt x="296" y="140"/>
                  </a:lnTo>
                  <a:lnTo>
                    <a:pt x="304" y="147"/>
                  </a:lnTo>
                  <a:lnTo>
                    <a:pt x="312" y="154"/>
                  </a:lnTo>
                  <a:lnTo>
                    <a:pt x="320" y="162"/>
                  </a:lnTo>
                  <a:lnTo>
                    <a:pt x="328" y="170"/>
                  </a:lnTo>
                  <a:lnTo>
                    <a:pt x="335" y="177"/>
                  </a:lnTo>
                  <a:lnTo>
                    <a:pt x="343" y="185"/>
                  </a:lnTo>
                  <a:lnTo>
                    <a:pt x="350" y="193"/>
                  </a:lnTo>
                  <a:lnTo>
                    <a:pt x="357" y="201"/>
                  </a:lnTo>
                  <a:lnTo>
                    <a:pt x="364" y="211"/>
                  </a:lnTo>
                  <a:lnTo>
                    <a:pt x="371" y="219"/>
                  </a:lnTo>
                  <a:lnTo>
                    <a:pt x="378" y="227"/>
                  </a:lnTo>
                  <a:lnTo>
                    <a:pt x="385" y="236"/>
                  </a:lnTo>
                  <a:lnTo>
                    <a:pt x="391" y="245"/>
                  </a:lnTo>
                  <a:lnTo>
                    <a:pt x="397" y="253"/>
                  </a:lnTo>
                  <a:lnTo>
                    <a:pt x="403" y="262"/>
                  </a:lnTo>
                  <a:lnTo>
                    <a:pt x="409" y="272"/>
                  </a:lnTo>
                  <a:lnTo>
                    <a:pt x="415" y="281"/>
                  </a:lnTo>
                  <a:lnTo>
                    <a:pt x="420" y="290"/>
                  </a:lnTo>
                  <a:lnTo>
                    <a:pt x="426" y="300"/>
                  </a:lnTo>
                  <a:lnTo>
                    <a:pt x="431" y="310"/>
                  </a:lnTo>
                  <a:lnTo>
                    <a:pt x="437" y="319"/>
                  </a:lnTo>
                  <a:lnTo>
                    <a:pt x="441" y="329"/>
                  </a:lnTo>
                  <a:lnTo>
                    <a:pt x="446" y="338"/>
                  </a:lnTo>
                  <a:lnTo>
                    <a:pt x="450" y="349"/>
                  </a:lnTo>
                  <a:lnTo>
                    <a:pt x="455" y="359"/>
                  </a:lnTo>
                  <a:lnTo>
                    <a:pt x="458" y="369"/>
                  </a:lnTo>
                  <a:lnTo>
                    <a:pt x="463" y="379"/>
                  </a:lnTo>
                  <a:lnTo>
                    <a:pt x="467" y="389"/>
                  </a:lnTo>
                  <a:lnTo>
                    <a:pt x="470" y="399"/>
                  </a:lnTo>
                  <a:lnTo>
                    <a:pt x="473" y="411"/>
                  </a:lnTo>
                  <a:lnTo>
                    <a:pt x="477" y="421"/>
                  </a:lnTo>
                  <a:lnTo>
                    <a:pt x="479" y="432"/>
                  </a:lnTo>
                  <a:lnTo>
                    <a:pt x="483" y="442"/>
                  </a:lnTo>
                  <a:lnTo>
                    <a:pt x="485" y="452"/>
                  </a:lnTo>
                  <a:lnTo>
                    <a:pt x="487" y="464"/>
                  </a:lnTo>
                  <a:lnTo>
                    <a:pt x="490" y="474"/>
                  </a:lnTo>
                  <a:lnTo>
                    <a:pt x="492" y="486"/>
                  </a:lnTo>
                  <a:lnTo>
                    <a:pt x="493" y="496"/>
                  </a:lnTo>
                  <a:lnTo>
                    <a:pt x="495" y="508"/>
                  </a:lnTo>
                  <a:lnTo>
                    <a:pt x="496" y="519"/>
                  </a:lnTo>
                  <a:lnTo>
                    <a:pt x="498" y="530"/>
                  </a:lnTo>
                  <a:lnTo>
                    <a:pt x="498" y="541"/>
                  </a:lnTo>
                  <a:lnTo>
                    <a:pt x="499" y="553"/>
                  </a:lnTo>
                  <a:lnTo>
                    <a:pt x="499" y="564"/>
                  </a:lnTo>
                  <a:lnTo>
                    <a:pt x="499" y="576"/>
                  </a:lnTo>
                  <a:lnTo>
                    <a:pt x="499" y="576"/>
                  </a:lnTo>
                  <a:lnTo>
                    <a:pt x="499" y="589"/>
                  </a:lnTo>
                  <a:lnTo>
                    <a:pt x="498" y="603"/>
                  </a:lnTo>
                  <a:lnTo>
                    <a:pt x="496" y="618"/>
                  </a:lnTo>
                  <a:lnTo>
                    <a:pt x="494" y="632"/>
                  </a:lnTo>
                  <a:lnTo>
                    <a:pt x="492" y="646"/>
                  </a:lnTo>
                  <a:lnTo>
                    <a:pt x="490" y="659"/>
                  </a:lnTo>
                  <a:lnTo>
                    <a:pt x="487" y="672"/>
                  </a:lnTo>
                  <a:lnTo>
                    <a:pt x="485" y="685"/>
                  </a:lnTo>
                  <a:lnTo>
                    <a:pt x="483" y="697"/>
                  </a:lnTo>
                  <a:lnTo>
                    <a:pt x="482" y="708"/>
                  </a:lnTo>
                  <a:lnTo>
                    <a:pt x="480" y="718"/>
                  </a:lnTo>
                  <a:lnTo>
                    <a:pt x="479" y="729"/>
                  </a:lnTo>
                  <a:lnTo>
                    <a:pt x="478" y="729"/>
                  </a:lnTo>
                  <a:lnTo>
                    <a:pt x="472" y="729"/>
                  </a:lnTo>
                  <a:lnTo>
                    <a:pt x="463" y="729"/>
                  </a:lnTo>
                  <a:lnTo>
                    <a:pt x="450" y="729"/>
                  </a:lnTo>
                  <a:lnTo>
                    <a:pt x="437" y="729"/>
                  </a:lnTo>
                  <a:lnTo>
                    <a:pt x="420" y="729"/>
                  </a:lnTo>
                  <a:lnTo>
                    <a:pt x="402" y="729"/>
                  </a:lnTo>
                  <a:lnTo>
                    <a:pt x="384" y="729"/>
                  </a:lnTo>
                  <a:lnTo>
                    <a:pt x="364" y="729"/>
                  </a:lnTo>
                  <a:lnTo>
                    <a:pt x="346" y="729"/>
                  </a:lnTo>
                  <a:lnTo>
                    <a:pt x="327" y="729"/>
                  </a:lnTo>
                  <a:lnTo>
                    <a:pt x="309" y="729"/>
                  </a:lnTo>
                  <a:lnTo>
                    <a:pt x="293" y="729"/>
                  </a:lnTo>
                  <a:lnTo>
                    <a:pt x="279" y="729"/>
                  </a:lnTo>
                  <a:lnTo>
                    <a:pt x="266" y="729"/>
                  </a:lnTo>
                  <a:lnTo>
                    <a:pt x="257" y="729"/>
                  </a:lnTo>
                  <a:lnTo>
                    <a:pt x="251" y="729"/>
                  </a:lnTo>
                  <a:lnTo>
                    <a:pt x="249" y="729"/>
                  </a:lnTo>
                  <a:lnTo>
                    <a:pt x="239" y="729"/>
                  </a:lnTo>
                  <a:lnTo>
                    <a:pt x="227" y="730"/>
                  </a:lnTo>
                  <a:lnTo>
                    <a:pt x="216" y="731"/>
                  </a:lnTo>
                  <a:lnTo>
                    <a:pt x="205" y="733"/>
                  </a:lnTo>
                  <a:lnTo>
                    <a:pt x="194" y="736"/>
                  </a:lnTo>
                  <a:lnTo>
                    <a:pt x="183" y="739"/>
                  </a:lnTo>
                  <a:lnTo>
                    <a:pt x="173" y="744"/>
                  </a:lnTo>
                  <a:lnTo>
                    <a:pt x="163" y="747"/>
                  </a:lnTo>
                  <a:lnTo>
                    <a:pt x="153" y="753"/>
                  </a:lnTo>
                  <a:lnTo>
                    <a:pt x="144" y="758"/>
                  </a:lnTo>
                  <a:lnTo>
                    <a:pt x="135" y="763"/>
                  </a:lnTo>
                  <a:lnTo>
                    <a:pt x="126" y="770"/>
                  </a:lnTo>
                  <a:lnTo>
                    <a:pt x="116" y="776"/>
                  </a:lnTo>
                  <a:lnTo>
                    <a:pt x="108" y="784"/>
                  </a:lnTo>
                  <a:lnTo>
                    <a:pt x="100" y="791"/>
                  </a:lnTo>
                  <a:lnTo>
                    <a:pt x="93" y="799"/>
                  </a:lnTo>
                  <a:lnTo>
                    <a:pt x="87" y="807"/>
                  </a:lnTo>
                  <a:lnTo>
                    <a:pt x="80" y="815"/>
                  </a:lnTo>
                  <a:lnTo>
                    <a:pt x="73" y="824"/>
                  </a:lnTo>
                  <a:lnTo>
                    <a:pt x="67" y="834"/>
                  </a:lnTo>
                  <a:lnTo>
                    <a:pt x="62" y="843"/>
                  </a:lnTo>
                  <a:lnTo>
                    <a:pt x="58" y="853"/>
                  </a:lnTo>
                  <a:lnTo>
                    <a:pt x="53" y="864"/>
                  </a:lnTo>
                  <a:lnTo>
                    <a:pt x="50" y="874"/>
                  </a:lnTo>
                  <a:lnTo>
                    <a:pt x="46" y="884"/>
                  </a:lnTo>
                  <a:lnTo>
                    <a:pt x="43" y="895"/>
                  </a:lnTo>
                  <a:lnTo>
                    <a:pt x="42" y="906"/>
                  </a:lnTo>
                  <a:lnTo>
                    <a:pt x="39" y="917"/>
                  </a:lnTo>
                  <a:lnTo>
                    <a:pt x="38" y="928"/>
                  </a:lnTo>
                  <a:lnTo>
                    <a:pt x="38" y="940"/>
                  </a:lnTo>
                  <a:lnTo>
                    <a:pt x="38" y="951"/>
                  </a:lnTo>
                  <a:lnTo>
                    <a:pt x="39" y="963"/>
                  </a:lnTo>
                  <a:lnTo>
                    <a:pt x="42" y="974"/>
                  </a:lnTo>
                  <a:lnTo>
                    <a:pt x="44" y="986"/>
                  </a:lnTo>
                  <a:lnTo>
                    <a:pt x="46" y="996"/>
                  </a:lnTo>
                  <a:lnTo>
                    <a:pt x="50" y="1006"/>
                  </a:lnTo>
                  <a:lnTo>
                    <a:pt x="54" y="1016"/>
                  </a:lnTo>
                  <a:lnTo>
                    <a:pt x="59" y="1026"/>
                  </a:lnTo>
                  <a:lnTo>
                    <a:pt x="63" y="1035"/>
                  </a:lnTo>
                  <a:lnTo>
                    <a:pt x="69" y="1043"/>
                  </a:lnTo>
                  <a:lnTo>
                    <a:pt x="75" y="1052"/>
                  </a:lnTo>
                  <a:lnTo>
                    <a:pt x="82" y="1061"/>
                  </a:lnTo>
                  <a:lnTo>
                    <a:pt x="89" y="1069"/>
                  </a:lnTo>
                  <a:lnTo>
                    <a:pt x="97" y="1075"/>
                  </a:lnTo>
                  <a:lnTo>
                    <a:pt x="105" y="1082"/>
                  </a:lnTo>
                  <a:lnTo>
                    <a:pt x="113" y="1089"/>
                  </a:lnTo>
                  <a:lnTo>
                    <a:pt x="122" y="1095"/>
                  </a:lnTo>
                  <a:lnTo>
                    <a:pt x="131" y="1101"/>
                  </a:lnTo>
                  <a:lnTo>
                    <a:pt x="141" y="1105"/>
                  </a:lnTo>
                  <a:lnTo>
                    <a:pt x="150" y="1111"/>
                  </a:lnTo>
                  <a:lnTo>
                    <a:pt x="160" y="1115"/>
                  </a:lnTo>
                  <a:lnTo>
                    <a:pt x="171" y="1119"/>
                  </a:lnTo>
                  <a:lnTo>
                    <a:pt x="181" y="1123"/>
                  </a:lnTo>
                  <a:lnTo>
                    <a:pt x="192" y="1125"/>
                  </a:lnTo>
                  <a:lnTo>
                    <a:pt x="203" y="1127"/>
                  </a:lnTo>
                  <a:lnTo>
                    <a:pt x="214" y="1130"/>
                  </a:lnTo>
                  <a:lnTo>
                    <a:pt x="226" y="1131"/>
                  </a:lnTo>
                  <a:lnTo>
                    <a:pt x="237" y="1132"/>
                  </a:lnTo>
                  <a:lnTo>
                    <a:pt x="249" y="1132"/>
                  </a:lnTo>
                  <a:lnTo>
                    <a:pt x="251" y="1132"/>
                  </a:lnTo>
                  <a:lnTo>
                    <a:pt x="255" y="1132"/>
                  </a:lnTo>
                  <a:lnTo>
                    <a:pt x="260" y="1132"/>
                  </a:lnTo>
                  <a:lnTo>
                    <a:pt x="268" y="1132"/>
                  </a:lnTo>
                  <a:lnTo>
                    <a:pt x="279" y="1132"/>
                  </a:lnTo>
                  <a:lnTo>
                    <a:pt x="290" y="1132"/>
                  </a:lnTo>
                  <a:lnTo>
                    <a:pt x="303" y="1132"/>
                  </a:lnTo>
                  <a:lnTo>
                    <a:pt x="318" y="1132"/>
                  </a:lnTo>
                  <a:lnTo>
                    <a:pt x="334" y="1132"/>
                  </a:lnTo>
                  <a:lnTo>
                    <a:pt x="350" y="1132"/>
                  </a:lnTo>
                  <a:lnTo>
                    <a:pt x="368" y="1132"/>
                  </a:lnTo>
                  <a:lnTo>
                    <a:pt x="386" y="1132"/>
                  </a:lnTo>
                  <a:lnTo>
                    <a:pt x="403" y="1132"/>
                  </a:lnTo>
                  <a:lnTo>
                    <a:pt x="422" y="1132"/>
                  </a:lnTo>
                  <a:lnTo>
                    <a:pt x="441" y="1132"/>
                  </a:lnTo>
                  <a:lnTo>
                    <a:pt x="458" y="1132"/>
                  </a:lnTo>
                  <a:lnTo>
                    <a:pt x="477" y="1132"/>
                  </a:lnTo>
                  <a:lnTo>
                    <a:pt x="494" y="1132"/>
                  </a:lnTo>
                  <a:lnTo>
                    <a:pt x="510" y="1132"/>
                  </a:lnTo>
                  <a:lnTo>
                    <a:pt x="526" y="1132"/>
                  </a:lnTo>
                  <a:lnTo>
                    <a:pt x="541" y="1132"/>
                  </a:lnTo>
                  <a:lnTo>
                    <a:pt x="554" y="1132"/>
                  </a:lnTo>
                  <a:lnTo>
                    <a:pt x="566" y="1132"/>
                  </a:lnTo>
                  <a:lnTo>
                    <a:pt x="576" y="1132"/>
                  </a:lnTo>
                  <a:lnTo>
                    <a:pt x="584" y="1132"/>
                  </a:lnTo>
                  <a:lnTo>
                    <a:pt x="590" y="1132"/>
                  </a:lnTo>
                  <a:lnTo>
                    <a:pt x="593" y="1132"/>
                  </a:lnTo>
                  <a:lnTo>
                    <a:pt x="594" y="1132"/>
                  </a:lnTo>
                  <a:lnTo>
                    <a:pt x="597" y="1132"/>
                  </a:lnTo>
                  <a:lnTo>
                    <a:pt x="604" y="1132"/>
                  </a:lnTo>
                  <a:lnTo>
                    <a:pt x="613" y="1132"/>
                  </a:lnTo>
                  <a:lnTo>
                    <a:pt x="624" y="1132"/>
                  </a:lnTo>
                  <a:lnTo>
                    <a:pt x="639" y="1132"/>
                  </a:lnTo>
                  <a:lnTo>
                    <a:pt x="655" y="1132"/>
                  </a:lnTo>
                  <a:lnTo>
                    <a:pt x="673" y="1132"/>
                  </a:lnTo>
                  <a:lnTo>
                    <a:pt x="691" y="1132"/>
                  </a:lnTo>
                  <a:lnTo>
                    <a:pt x="710" y="1132"/>
                  </a:lnTo>
                  <a:lnTo>
                    <a:pt x="728" y="1132"/>
                  </a:lnTo>
                  <a:lnTo>
                    <a:pt x="745" y="1132"/>
                  </a:lnTo>
                  <a:lnTo>
                    <a:pt x="763" y="1132"/>
                  </a:lnTo>
                  <a:lnTo>
                    <a:pt x="776" y="1132"/>
                  </a:lnTo>
                  <a:lnTo>
                    <a:pt x="789" y="1132"/>
                  </a:lnTo>
                  <a:lnTo>
                    <a:pt x="798" y="1132"/>
                  </a:lnTo>
                  <a:lnTo>
                    <a:pt x="804" y="1132"/>
                  </a:lnTo>
                  <a:lnTo>
                    <a:pt x="806" y="1132"/>
                  </a:lnTo>
                  <a:lnTo>
                    <a:pt x="806" y="1131"/>
                  </a:lnTo>
                  <a:lnTo>
                    <a:pt x="806" y="1130"/>
                  </a:lnTo>
                  <a:lnTo>
                    <a:pt x="806" y="1127"/>
                  </a:lnTo>
                  <a:lnTo>
                    <a:pt x="806" y="1124"/>
                  </a:lnTo>
                  <a:lnTo>
                    <a:pt x="806" y="1119"/>
                  </a:lnTo>
                  <a:lnTo>
                    <a:pt x="806" y="1115"/>
                  </a:lnTo>
                  <a:lnTo>
                    <a:pt x="806" y="1109"/>
                  </a:lnTo>
                  <a:lnTo>
                    <a:pt x="806" y="1102"/>
                  </a:lnTo>
                  <a:lnTo>
                    <a:pt x="806" y="1094"/>
                  </a:lnTo>
                  <a:lnTo>
                    <a:pt x="806" y="1086"/>
                  </a:lnTo>
                  <a:lnTo>
                    <a:pt x="806" y="1077"/>
                  </a:lnTo>
                  <a:lnTo>
                    <a:pt x="806" y="1067"/>
                  </a:lnTo>
                  <a:lnTo>
                    <a:pt x="806" y="1057"/>
                  </a:lnTo>
                  <a:lnTo>
                    <a:pt x="806" y="1046"/>
                  </a:lnTo>
                  <a:lnTo>
                    <a:pt x="806" y="1034"/>
                  </a:lnTo>
                  <a:lnTo>
                    <a:pt x="806" y="1022"/>
                  </a:lnTo>
                  <a:lnTo>
                    <a:pt x="806" y="1010"/>
                  </a:lnTo>
                  <a:lnTo>
                    <a:pt x="806" y="996"/>
                  </a:lnTo>
                  <a:lnTo>
                    <a:pt x="806" y="982"/>
                  </a:lnTo>
                  <a:lnTo>
                    <a:pt x="806" y="968"/>
                  </a:lnTo>
                  <a:lnTo>
                    <a:pt x="806" y="953"/>
                  </a:lnTo>
                  <a:lnTo>
                    <a:pt x="806" y="938"/>
                  </a:lnTo>
                  <a:lnTo>
                    <a:pt x="806" y="923"/>
                  </a:lnTo>
                  <a:lnTo>
                    <a:pt x="806" y="907"/>
                  </a:lnTo>
                  <a:lnTo>
                    <a:pt x="806" y="891"/>
                  </a:lnTo>
                  <a:lnTo>
                    <a:pt x="806" y="875"/>
                  </a:lnTo>
                  <a:lnTo>
                    <a:pt x="806" y="858"/>
                  </a:lnTo>
                  <a:lnTo>
                    <a:pt x="806" y="842"/>
                  </a:lnTo>
                  <a:lnTo>
                    <a:pt x="806" y="824"/>
                  </a:lnTo>
                  <a:lnTo>
                    <a:pt x="806" y="807"/>
                  </a:lnTo>
                  <a:lnTo>
                    <a:pt x="806" y="790"/>
                  </a:lnTo>
                  <a:lnTo>
                    <a:pt x="806" y="771"/>
                  </a:lnTo>
                  <a:lnTo>
                    <a:pt x="806" y="754"/>
                  </a:lnTo>
                  <a:lnTo>
                    <a:pt x="806" y="737"/>
                  </a:lnTo>
                  <a:lnTo>
                    <a:pt x="806" y="720"/>
                  </a:lnTo>
                  <a:lnTo>
                    <a:pt x="806" y="701"/>
                  </a:lnTo>
                  <a:lnTo>
                    <a:pt x="806" y="684"/>
                  </a:lnTo>
                  <a:lnTo>
                    <a:pt x="806" y="667"/>
                  </a:lnTo>
                  <a:lnTo>
                    <a:pt x="806" y="648"/>
                  </a:lnTo>
                  <a:lnTo>
                    <a:pt x="806" y="631"/>
                  </a:lnTo>
                  <a:lnTo>
                    <a:pt x="806" y="614"/>
                  </a:lnTo>
                  <a:lnTo>
                    <a:pt x="806" y="596"/>
                  </a:lnTo>
                  <a:lnTo>
                    <a:pt x="806" y="580"/>
                  </a:lnTo>
                  <a:lnTo>
                    <a:pt x="806" y="563"/>
                  </a:lnTo>
                  <a:lnTo>
                    <a:pt x="806" y="547"/>
                  </a:lnTo>
                  <a:lnTo>
                    <a:pt x="806" y="531"/>
                  </a:lnTo>
                  <a:lnTo>
                    <a:pt x="806" y="515"/>
                  </a:lnTo>
                  <a:lnTo>
                    <a:pt x="806" y="500"/>
                  </a:lnTo>
                  <a:lnTo>
                    <a:pt x="806" y="485"/>
                  </a:lnTo>
                  <a:lnTo>
                    <a:pt x="806" y="470"/>
                  </a:lnTo>
                  <a:lnTo>
                    <a:pt x="806" y="456"/>
                  </a:lnTo>
                  <a:lnTo>
                    <a:pt x="806" y="442"/>
                  </a:lnTo>
                  <a:lnTo>
                    <a:pt x="806" y="428"/>
                  </a:lnTo>
                  <a:lnTo>
                    <a:pt x="806" y="416"/>
                  </a:lnTo>
                  <a:lnTo>
                    <a:pt x="806" y="404"/>
                  </a:lnTo>
                  <a:lnTo>
                    <a:pt x="806" y="392"/>
                  </a:lnTo>
                  <a:lnTo>
                    <a:pt x="806" y="381"/>
                  </a:lnTo>
                  <a:lnTo>
                    <a:pt x="806" y="371"/>
                  </a:lnTo>
                  <a:lnTo>
                    <a:pt x="806" y="361"/>
                  </a:lnTo>
                  <a:lnTo>
                    <a:pt x="806" y="352"/>
                  </a:lnTo>
                  <a:lnTo>
                    <a:pt x="806" y="344"/>
                  </a:lnTo>
                  <a:lnTo>
                    <a:pt x="806" y="336"/>
                  </a:lnTo>
                  <a:lnTo>
                    <a:pt x="806" y="329"/>
                  </a:lnTo>
                  <a:lnTo>
                    <a:pt x="806" y="323"/>
                  </a:lnTo>
                  <a:lnTo>
                    <a:pt x="806" y="319"/>
                  </a:lnTo>
                  <a:lnTo>
                    <a:pt x="806" y="314"/>
                  </a:lnTo>
                  <a:lnTo>
                    <a:pt x="806" y="311"/>
                  </a:lnTo>
                  <a:lnTo>
                    <a:pt x="806" y="308"/>
                  </a:lnTo>
                  <a:lnTo>
                    <a:pt x="806" y="307"/>
                  </a:lnTo>
                  <a:lnTo>
                    <a:pt x="806" y="306"/>
                  </a:lnTo>
                  <a:lnTo>
                    <a:pt x="806" y="295"/>
                  </a:lnTo>
                  <a:lnTo>
                    <a:pt x="805" y="283"/>
                  </a:lnTo>
                  <a:lnTo>
                    <a:pt x="804" y="273"/>
                  </a:lnTo>
                  <a:lnTo>
                    <a:pt x="803" y="261"/>
                  </a:lnTo>
                  <a:lnTo>
                    <a:pt x="802" y="251"/>
                  </a:lnTo>
                  <a:lnTo>
                    <a:pt x="799" y="239"/>
                  </a:lnTo>
                  <a:lnTo>
                    <a:pt x="797" y="229"/>
                  </a:lnTo>
                  <a:lnTo>
                    <a:pt x="794" y="219"/>
                  </a:lnTo>
                  <a:lnTo>
                    <a:pt x="790" y="208"/>
                  </a:lnTo>
                  <a:lnTo>
                    <a:pt x="787" y="198"/>
                  </a:lnTo>
                  <a:lnTo>
                    <a:pt x="783" y="187"/>
                  </a:lnTo>
                  <a:lnTo>
                    <a:pt x="780" y="178"/>
                  </a:lnTo>
                  <a:lnTo>
                    <a:pt x="775" y="169"/>
                  </a:lnTo>
                  <a:lnTo>
                    <a:pt x="769" y="159"/>
                  </a:lnTo>
                  <a:lnTo>
                    <a:pt x="765" y="149"/>
                  </a:lnTo>
                  <a:lnTo>
                    <a:pt x="759" y="141"/>
                  </a:lnTo>
                  <a:lnTo>
                    <a:pt x="753" y="132"/>
                  </a:lnTo>
                  <a:lnTo>
                    <a:pt x="748" y="124"/>
                  </a:lnTo>
                  <a:lnTo>
                    <a:pt x="742" y="115"/>
                  </a:lnTo>
                  <a:lnTo>
                    <a:pt x="735" y="107"/>
                  </a:lnTo>
                  <a:lnTo>
                    <a:pt x="728" y="99"/>
                  </a:lnTo>
                  <a:lnTo>
                    <a:pt x="721" y="92"/>
                  </a:lnTo>
                  <a:lnTo>
                    <a:pt x="714" y="84"/>
                  </a:lnTo>
                  <a:lnTo>
                    <a:pt x="706" y="77"/>
                  </a:lnTo>
                  <a:lnTo>
                    <a:pt x="698" y="70"/>
                  </a:lnTo>
                  <a:lnTo>
                    <a:pt x="690" y="64"/>
                  </a:lnTo>
                  <a:lnTo>
                    <a:pt x="682" y="57"/>
                  </a:lnTo>
                  <a:lnTo>
                    <a:pt x="673" y="52"/>
                  </a:lnTo>
                  <a:lnTo>
                    <a:pt x="665" y="46"/>
                  </a:lnTo>
                  <a:lnTo>
                    <a:pt x="655" y="40"/>
                  </a:lnTo>
                  <a:lnTo>
                    <a:pt x="646" y="35"/>
                  </a:lnTo>
                  <a:lnTo>
                    <a:pt x="637" y="31"/>
                  </a:lnTo>
                  <a:lnTo>
                    <a:pt x="627" y="26"/>
                  </a:lnTo>
                  <a:lnTo>
                    <a:pt x="617" y="22"/>
                  </a:lnTo>
                  <a:lnTo>
                    <a:pt x="607" y="18"/>
                  </a:lnTo>
                  <a:lnTo>
                    <a:pt x="597" y="15"/>
                  </a:lnTo>
                  <a:lnTo>
                    <a:pt x="587" y="11"/>
                  </a:lnTo>
                  <a:lnTo>
                    <a:pt x="576" y="9"/>
                  </a:lnTo>
                  <a:lnTo>
                    <a:pt x="566" y="7"/>
                  </a:lnTo>
                  <a:lnTo>
                    <a:pt x="555" y="4"/>
                  </a:lnTo>
                  <a:lnTo>
                    <a:pt x="544" y="2"/>
                  </a:lnTo>
                  <a:lnTo>
                    <a:pt x="533" y="1"/>
                  </a:lnTo>
                  <a:lnTo>
                    <a:pt x="522" y="0"/>
                  </a:lnTo>
                  <a:lnTo>
                    <a:pt x="510" y="0"/>
                  </a:lnTo>
                  <a:lnTo>
                    <a:pt x="499" y="0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8" name="Text Box 1048"/>
            <p:cNvSpPr txBox="1">
              <a:spLocks noChangeAspect="1" noChangeArrowheads="1"/>
            </p:cNvSpPr>
            <p:nvPr userDrawn="1"/>
          </p:nvSpPr>
          <p:spPr bwMode="white">
            <a:xfrm>
              <a:off x="5508" y="4127"/>
              <a:ext cx="14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500" dirty="0">
                  <a:solidFill>
                    <a:schemeClr val="tx2"/>
                  </a:solidFill>
                  <a:cs typeface="Times New Roman" pitchFamily="18" charset="0"/>
                </a:rPr>
                <a:t>®</a:t>
              </a:r>
              <a:endParaRPr lang="en-US" sz="5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236574" name="Picture 1054" descr="logo w name"/>
          <p:cNvPicPr>
            <a:picLocks noChangeAspect="1" noChangeArrowheads="1"/>
          </p:cNvPicPr>
          <p:nvPr/>
        </p:nvPicPr>
        <p:blipFill>
          <a:blip r:embed="rId10" cstate="print"/>
          <a:srcRect r="61925"/>
          <a:stretch>
            <a:fillRect/>
          </a:stretch>
        </p:blipFill>
        <p:spPr bwMode="hidden">
          <a:xfrm>
            <a:off x="8374063" y="6289675"/>
            <a:ext cx="622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>
          <a:solidFill>
            <a:srgbClr val="000080"/>
          </a:solidFill>
          <a:latin typeface="+mn-lt"/>
        </a:defRPr>
      </a:lvl4pPr>
      <a:lvl5pPr marL="17097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5pPr>
      <a:lvl6pPr marL="21669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6pPr>
      <a:lvl7pPr marL="26241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7pPr>
      <a:lvl8pPr marL="30813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8pPr>
      <a:lvl9pPr marL="35385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9563" y="1363663"/>
            <a:ext cx="8471580" cy="1638300"/>
          </a:xfrm>
        </p:spPr>
        <p:txBody>
          <a:bodyPr/>
          <a:lstStyle/>
          <a:p>
            <a:r>
              <a:rPr lang="fr-FR" noProof="0" dirty="0" smtClean="0"/>
              <a:t>Nombres et chaînes de caractères</a:t>
            </a:r>
            <a:endParaRPr lang="fr-FR" noProof="0" dirty="0"/>
          </a:p>
        </p:txBody>
      </p:sp>
      <p:sp>
        <p:nvSpPr>
          <p:cNvPr id="51098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2263" y="398463"/>
            <a:ext cx="4267200" cy="461665"/>
          </a:xfrm>
          <a:noFill/>
          <a:ln/>
        </p:spPr>
        <p:txBody>
          <a:bodyPr/>
          <a:lstStyle/>
          <a:p>
            <a:r>
              <a:rPr lang="fr-FR" noProof="0" dirty="0" smtClean="0"/>
              <a:t>Chapitre 2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Nombres et chaînes de caractères</a:t>
            </a:r>
            <a:endParaRPr lang="fr-FR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548548" y="2225545"/>
            <a:ext cx="555942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Char char="•"/>
              <a:defRPr b="1">
                <a:solidFill>
                  <a:srgbClr val="000080"/>
                </a:solidFill>
                <a:latin typeface="+mn-lt"/>
                <a:ea typeface="+mn-ea"/>
                <a:cs typeface="+mn-cs"/>
              </a:defRPr>
            </a:lvl1pPr>
            <a:lvl2pPr marL="685800" indent="-34131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—"/>
              <a:defRPr>
                <a:solidFill>
                  <a:srgbClr val="000080"/>
                </a:solidFill>
                <a:latin typeface="+mn-lt"/>
              </a:defRPr>
            </a:lvl2pPr>
            <a:lvl3pPr marL="1017588" indent="-217488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3pPr>
            <a:lvl4pPr marL="1363663" indent="-231775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4pPr>
            <a:lvl5pPr marL="17097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5pPr>
            <a:lvl6pPr marL="21669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6241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0813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5385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sz="1800" dirty="0" smtClean="0"/>
              <a:t>Objets et variables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sz="1800" dirty="0" smtClean="0"/>
              <a:t>Types numériques et opérations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sz="1800" dirty="0" smtClean="0"/>
              <a:t>Types chaîne et opérations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sz="1800" dirty="0" smtClean="0"/>
              <a:t>Expressions et instructions conditionnelles</a:t>
            </a:r>
            <a:endParaRPr lang="fr-FR" sz="1800" dirty="0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2567598" y="3130275"/>
            <a:ext cx="228600" cy="311150"/>
            <a:chOff x="208" y="730"/>
            <a:chExt cx="249" cy="292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297320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Types intégrés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339102"/>
          </a:xfrm>
        </p:spPr>
        <p:txBody>
          <a:bodyPr/>
          <a:lstStyle/>
          <a:p>
            <a:r>
              <a:rPr lang="fr-FR" noProof="0" dirty="0" smtClean="0"/>
              <a:t>Types immuables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Chaînes littérales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Nombres littéraux</a:t>
            </a:r>
          </a:p>
          <a:p>
            <a:pPr lvl="2"/>
            <a:r>
              <a:rPr lang="fr-FR" noProof="0" dirty="0" smtClean="0">
                <a:cs typeface="Courier New" pitchFamily="49" charset="0"/>
              </a:rPr>
              <a:t>Entiers, virgule flottante</a:t>
            </a:r>
          </a:p>
          <a:p>
            <a:r>
              <a:rPr lang="fr-FR" noProof="0" dirty="0" smtClean="0">
                <a:latin typeface="Arial" pitchFamily="34" charset="0"/>
                <a:cs typeface="Arial" pitchFamily="34" charset="0"/>
              </a:rPr>
              <a:t>Types collection</a:t>
            </a:r>
          </a:p>
          <a:p>
            <a:pPr lvl="1"/>
            <a:r>
              <a:rPr lang="fr-FR" dirty="0" smtClean="0"/>
              <a:t>Listes, tuples, ensembles</a:t>
            </a:r>
            <a:endParaRPr lang="fr-FR" noProof="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fr-FR" noProof="0" dirty="0" smtClean="0">
                <a:latin typeface="Arial" pitchFamily="34" charset="0"/>
                <a:cs typeface="Arial" pitchFamily="34" charset="0"/>
              </a:rPr>
              <a:t>Dictionnaires</a:t>
            </a:r>
          </a:p>
        </p:txBody>
      </p: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3942750" y="1423119"/>
            <a:ext cx="419100" cy="579437"/>
            <a:chOff x="2880" y="3072"/>
            <a:chExt cx="321" cy="443"/>
          </a:xfrm>
        </p:grpSpPr>
        <p:sp>
          <p:nvSpPr>
            <p:cNvPr id="11" name="Freeform 4"/>
            <p:cNvSpPr>
              <a:spLocks/>
            </p:cNvSpPr>
            <p:nvPr/>
          </p:nvSpPr>
          <p:spPr bwMode="black">
            <a:xfrm>
              <a:off x="2880" y="3190"/>
              <a:ext cx="307" cy="325"/>
            </a:xfrm>
            <a:custGeom>
              <a:avLst/>
              <a:gdLst/>
              <a:ahLst/>
              <a:cxnLst>
                <a:cxn ang="0">
                  <a:pos x="95" y="33"/>
                </a:cxn>
                <a:cxn ang="0">
                  <a:pos x="0" y="261"/>
                </a:cxn>
                <a:cxn ang="0">
                  <a:pos x="14" y="282"/>
                </a:cxn>
                <a:cxn ang="0">
                  <a:pos x="38" y="299"/>
                </a:cxn>
                <a:cxn ang="0">
                  <a:pos x="68" y="309"/>
                </a:cxn>
                <a:cxn ang="0">
                  <a:pos x="93" y="315"/>
                </a:cxn>
                <a:cxn ang="0">
                  <a:pos x="119" y="321"/>
                </a:cxn>
                <a:cxn ang="0">
                  <a:pos x="148" y="324"/>
                </a:cxn>
                <a:cxn ang="0">
                  <a:pos x="174" y="323"/>
                </a:cxn>
                <a:cxn ang="0">
                  <a:pos x="192" y="321"/>
                </a:cxn>
                <a:cxn ang="0">
                  <a:pos x="215" y="320"/>
                </a:cxn>
                <a:cxn ang="0">
                  <a:pos x="239" y="315"/>
                </a:cxn>
                <a:cxn ang="0">
                  <a:pos x="255" y="311"/>
                </a:cxn>
                <a:cxn ang="0">
                  <a:pos x="281" y="300"/>
                </a:cxn>
                <a:cxn ang="0">
                  <a:pos x="297" y="285"/>
                </a:cxn>
                <a:cxn ang="0">
                  <a:pos x="306" y="261"/>
                </a:cxn>
                <a:cxn ang="0">
                  <a:pos x="207" y="0"/>
                </a:cxn>
                <a:cxn ang="0">
                  <a:pos x="95" y="33"/>
                </a:cxn>
              </a:cxnLst>
              <a:rect l="0" t="0" r="r" b="b"/>
              <a:pathLst>
                <a:path w="307" h="325">
                  <a:moveTo>
                    <a:pt x="95" y="33"/>
                  </a:moveTo>
                  <a:lnTo>
                    <a:pt x="0" y="261"/>
                  </a:lnTo>
                  <a:lnTo>
                    <a:pt x="14" y="282"/>
                  </a:lnTo>
                  <a:lnTo>
                    <a:pt x="38" y="299"/>
                  </a:lnTo>
                  <a:lnTo>
                    <a:pt x="68" y="309"/>
                  </a:lnTo>
                  <a:lnTo>
                    <a:pt x="93" y="315"/>
                  </a:lnTo>
                  <a:lnTo>
                    <a:pt x="119" y="321"/>
                  </a:lnTo>
                  <a:lnTo>
                    <a:pt x="148" y="324"/>
                  </a:lnTo>
                  <a:lnTo>
                    <a:pt x="174" y="323"/>
                  </a:lnTo>
                  <a:lnTo>
                    <a:pt x="192" y="321"/>
                  </a:lnTo>
                  <a:lnTo>
                    <a:pt x="215" y="320"/>
                  </a:lnTo>
                  <a:lnTo>
                    <a:pt x="239" y="315"/>
                  </a:lnTo>
                  <a:lnTo>
                    <a:pt x="255" y="311"/>
                  </a:lnTo>
                  <a:lnTo>
                    <a:pt x="281" y="300"/>
                  </a:lnTo>
                  <a:lnTo>
                    <a:pt x="297" y="285"/>
                  </a:lnTo>
                  <a:lnTo>
                    <a:pt x="306" y="261"/>
                  </a:lnTo>
                  <a:lnTo>
                    <a:pt x="207" y="0"/>
                  </a:lnTo>
                  <a:lnTo>
                    <a:pt x="95" y="33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shade val="29804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shade val="29804"/>
                    <a:invGamma/>
                  </a:srgbClr>
                </a:gs>
              </a:gsLst>
              <a:lin ang="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blackWhite">
            <a:xfrm>
              <a:off x="2902" y="3108"/>
              <a:ext cx="264" cy="273"/>
            </a:xfrm>
            <a:prstGeom prst="ellipse">
              <a:avLst/>
            </a:prstGeom>
            <a:gradFill rotWithShape="0">
              <a:gsLst>
                <a:gs pos="0">
                  <a:srgbClr val="618FFD">
                    <a:gamma/>
                    <a:tint val="0"/>
                    <a:invGamma/>
                  </a:srgbClr>
                </a:gs>
                <a:gs pos="100000">
                  <a:srgbClr val="618FFD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blackWhite">
            <a:xfrm>
              <a:off x="3025" y="3072"/>
              <a:ext cx="176" cy="176"/>
            </a:xfrm>
            <a:custGeom>
              <a:avLst/>
              <a:gdLst/>
              <a:ahLst/>
              <a:cxnLst>
                <a:cxn ang="0">
                  <a:pos x="87" y="78"/>
                </a:cxn>
                <a:cxn ang="0">
                  <a:pos x="56" y="0"/>
                </a:cxn>
                <a:cxn ang="0">
                  <a:pos x="72" y="88"/>
                </a:cxn>
                <a:cxn ang="0">
                  <a:pos x="0" y="103"/>
                </a:cxn>
                <a:cxn ang="0">
                  <a:pos x="72" y="103"/>
                </a:cxn>
                <a:cxn ang="0">
                  <a:pos x="104" y="175"/>
                </a:cxn>
                <a:cxn ang="0">
                  <a:pos x="93" y="98"/>
                </a:cxn>
                <a:cxn ang="0">
                  <a:pos x="175" y="80"/>
                </a:cxn>
                <a:cxn ang="0">
                  <a:pos x="87" y="78"/>
                </a:cxn>
              </a:cxnLst>
              <a:rect l="0" t="0" r="r" b="b"/>
              <a:pathLst>
                <a:path w="176" h="176">
                  <a:moveTo>
                    <a:pt x="87" y="78"/>
                  </a:moveTo>
                  <a:lnTo>
                    <a:pt x="56" y="0"/>
                  </a:lnTo>
                  <a:lnTo>
                    <a:pt x="72" y="88"/>
                  </a:lnTo>
                  <a:lnTo>
                    <a:pt x="0" y="103"/>
                  </a:lnTo>
                  <a:lnTo>
                    <a:pt x="72" y="103"/>
                  </a:lnTo>
                  <a:lnTo>
                    <a:pt x="104" y="175"/>
                  </a:lnTo>
                  <a:lnTo>
                    <a:pt x="93" y="98"/>
                  </a:lnTo>
                  <a:lnTo>
                    <a:pt x="175" y="80"/>
                  </a:lnTo>
                  <a:lnTo>
                    <a:pt x="87" y="78"/>
                  </a:lnTo>
                </a:path>
              </a:pathLst>
            </a:custGeom>
            <a:solidFill>
              <a:srgbClr val="FAFD00"/>
            </a:solidFill>
            <a:ln w="127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3136" y="3378"/>
              <a:ext cx="28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85"/>
                </a:cxn>
                <a:cxn ang="0">
                  <a:pos x="5" y="95"/>
                </a:cxn>
                <a:cxn ang="0">
                  <a:pos x="2" y="48"/>
                </a:cxn>
                <a:cxn ang="0">
                  <a:pos x="0" y="0"/>
                </a:cxn>
              </a:cxnLst>
              <a:rect l="0" t="0" r="r" b="b"/>
              <a:pathLst>
                <a:path w="28" h="96">
                  <a:moveTo>
                    <a:pt x="0" y="0"/>
                  </a:moveTo>
                  <a:lnTo>
                    <a:pt x="27" y="85"/>
                  </a:lnTo>
                  <a:lnTo>
                    <a:pt x="5" y="95"/>
                  </a:lnTo>
                  <a:lnTo>
                    <a:pt x="2" y="4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7467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Objets numériques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108817"/>
          </a:xfrm>
        </p:spPr>
        <p:txBody>
          <a:bodyPr/>
          <a:lstStyle/>
          <a:p>
            <a:r>
              <a:rPr lang="fr-FR" dirty="0" smtClean="0"/>
              <a:t>Les nombres sont des types Python intégrés</a:t>
            </a:r>
            <a:endParaRPr lang="fr-FR" noProof="0" dirty="0" smtClean="0">
              <a:solidFill>
                <a:srgbClr val="FF0000"/>
              </a:solidFill>
            </a:endParaRPr>
          </a:p>
          <a:p>
            <a:r>
              <a:rPr lang="fr-FR" noProof="0" dirty="0" smtClean="0"/>
              <a:t>Les entiers peuvent être représentés exactement en mémoire et n’ont pas de partie fractionnaire</a:t>
            </a:r>
          </a:p>
          <a:p>
            <a:pPr lvl="1"/>
            <a:r>
              <a:rPr lang="fr-FR" noProof="0" dirty="0" smtClean="0"/>
              <a:t>Exemple :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fr-FR" noProof="0" dirty="0" smtClean="0">
                <a:cs typeface="Courier New" pitchFamily="49" charset="0"/>
              </a:rPr>
              <a:t>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123</a:t>
            </a:r>
            <a:r>
              <a:rPr lang="fr-FR" noProof="0" dirty="0" smtClean="0">
                <a:cs typeface="Courier New" pitchFamily="49" charset="0"/>
              </a:rPr>
              <a:t>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lvl="1"/>
            <a:r>
              <a:rPr lang="fr-FR" noProof="0" dirty="0" smtClean="0"/>
              <a:t>Peuvent être spécifiés en octal, hexadécimal ou binaire</a:t>
            </a:r>
          </a:p>
          <a:p>
            <a:pPr lvl="2"/>
            <a:r>
              <a:rPr lang="fr-FR" noProof="0" dirty="0" smtClean="0"/>
              <a:t>Exemple :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014</a:t>
            </a:r>
            <a:r>
              <a:rPr lang="fr-FR" noProof="0" dirty="0" smtClean="0">
                <a:cs typeface="Courier New" pitchFamily="49" charset="0"/>
              </a:rPr>
              <a:t>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0xC</a:t>
            </a:r>
            <a:r>
              <a:rPr lang="fr-FR" noProof="0" dirty="0" smtClean="0">
                <a:cs typeface="Courier New" pitchFamily="49" charset="0"/>
              </a:rPr>
              <a:t>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0b1100</a:t>
            </a:r>
            <a:r>
              <a:rPr lang="fr-FR" noProof="0" dirty="0" smtClean="0"/>
              <a:t> sont équivalents au décimal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12</a:t>
            </a:r>
          </a:p>
          <a:p>
            <a:r>
              <a:rPr lang="fr-FR" noProof="0" dirty="0" smtClean="0"/>
              <a:t>Les objets en virgule flottante sont représentés en mémoire par</a:t>
            </a:r>
            <a:br>
              <a:rPr lang="fr-FR" noProof="0" dirty="0" smtClean="0"/>
            </a:br>
            <a:r>
              <a:rPr lang="fr-FR" noProof="0" dirty="0" smtClean="0"/>
              <a:t>des approximations</a:t>
            </a:r>
          </a:p>
          <a:p>
            <a:r>
              <a:rPr lang="fr-FR" noProof="0" dirty="0" smtClean="0"/>
              <a:t>Ils ont une partie entière et une partie fractionnaire</a:t>
            </a:r>
          </a:p>
          <a:p>
            <a:pPr lvl="1"/>
            <a:r>
              <a:rPr lang="fr-FR" noProof="0" dirty="0" smtClean="0"/>
              <a:t>Exemple :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4.0</a:t>
            </a:r>
            <a:r>
              <a:rPr lang="fr-FR" noProof="0" dirty="0" smtClean="0">
                <a:cs typeface="Courier New" pitchFamily="49" charset="0"/>
              </a:rPr>
              <a:t>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123.56</a:t>
            </a:r>
            <a:r>
              <a:rPr lang="fr-FR" noProof="0" dirty="0" smtClean="0">
                <a:cs typeface="Courier New" pitchFamily="49" charset="0"/>
              </a:rPr>
              <a:t>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0.000001</a:t>
            </a:r>
          </a:p>
          <a:p>
            <a:pPr lvl="1"/>
            <a:r>
              <a:rPr lang="fr-FR" noProof="0" dirty="0" smtClean="0"/>
              <a:t>Ils peuvent aussi être spécifiés en notation scientifique</a:t>
            </a:r>
          </a:p>
          <a:p>
            <a:pPr lvl="2"/>
            <a:r>
              <a:rPr lang="fr-FR" noProof="0" dirty="0" smtClean="0"/>
              <a:t>Exemple :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1.5e10</a:t>
            </a:r>
            <a:r>
              <a:rPr lang="fr-FR" noProof="0" dirty="0" smtClean="0">
                <a:cs typeface="Courier New" pitchFamily="49" charset="0"/>
              </a:rPr>
              <a:t>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6.9E-6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0710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Opérateurs numériques</a:t>
            </a:r>
            <a:endParaRPr lang="fr-FR" noProof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7636848"/>
              </p:ext>
            </p:extLst>
          </p:nvPr>
        </p:nvGraphicFramePr>
        <p:xfrm>
          <a:off x="1720436" y="1179580"/>
          <a:ext cx="6174627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9714"/>
                <a:gridCol w="2884913"/>
              </a:tblGrid>
              <a:tr h="284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Courier New" pitchFamily="49" charset="0"/>
                          <a:cs typeface="Courier New" pitchFamily="49" charset="0"/>
                        </a:rPr>
                        <a:t>(  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noProof="0" smtClean="0"/>
                        <a:t>Augmente le niveau de priorité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4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Courier New" pitchFamily="49" charset="0"/>
                          <a:cs typeface="Courier New" pitchFamily="49" charset="0"/>
                        </a:rPr>
                        <a:t>a ** 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noProof="0" smtClean="0"/>
                        <a:t>Exponentiation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4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Courier New" pitchFamily="49" charset="0"/>
                          <a:cs typeface="Courier New" pitchFamily="49" charset="0"/>
                        </a:rPr>
                        <a:t>~a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noProof="0" smtClean="0"/>
                        <a:t>NON bit à bit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908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Courier New" pitchFamily="49" charset="0"/>
                          <a:cs typeface="Courier New" pitchFamily="49" charset="0"/>
                        </a:rPr>
                        <a:t>-a</a:t>
                      </a:r>
                      <a:endParaRPr lang="en-US" sz="1500" baseline="0" dirty="0" smtClean="0">
                        <a:latin typeface="+mn-lt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Courier New" pitchFamily="49" charset="0"/>
                          <a:cs typeface="Courier New" pitchFamily="49" charset="0"/>
                        </a:rPr>
                        <a:t>+a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noProof="0" dirty="0" smtClean="0"/>
                        <a:t>Négation</a:t>
                      </a:r>
                      <a:endParaRPr lang="fr-FR" sz="1500" baseline="0" noProof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aseline="0" noProof="0" dirty="0" smtClean="0"/>
                        <a:t>Identité</a:t>
                      </a:r>
                      <a:endParaRPr lang="fr-FR" sz="1500" noProof="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90411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ourier New" pitchFamily="49" charset="0"/>
                          <a:cs typeface="Courier New" pitchFamily="49" charset="0"/>
                        </a:rPr>
                        <a:t>a * b</a:t>
                      </a:r>
                      <a:endParaRPr lang="en-US" sz="1500" dirty="0" smtClean="0">
                        <a:latin typeface="+mn-lt"/>
                        <a:cs typeface="Courier New" pitchFamily="49" charset="0"/>
                      </a:endParaRPr>
                    </a:p>
                    <a:p>
                      <a:r>
                        <a:rPr lang="en-US" sz="1500" dirty="0" smtClean="0">
                          <a:latin typeface="Courier New" pitchFamily="49" charset="0"/>
                          <a:cs typeface="Courier New" pitchFamily="49" charset="0"/>
                        </a:rPr>
                        <a:t>a /</a:t>
                      </a:r>
                      <a:r>
                        <a:rPr lang="en-US" sz="1500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500" baseline="0" dirty="0" smtClean="0">
                        <a:latin typeface="+mn-lt"/>
                        <a:cs typeface="Courier New" pitchFamily="49" charset="0"/>
                      </a:endParaRPr>
                    </a:p>
                    <a:p>
                      <a:r>
                        <a:rPr lang="en-US" sz="1500" baseline="0" dirty="0" smtClean="0">
                          <a:latin typeface="Courier New" pitchFamily="49" charset="0"/>
                          <a:cs typeface="Courier New" pitchFamily="49" charset="0"/>
                        </a:rPr>
                        <a:t>a // b</a:t>
                      </a:r>
                      <a:endParaRPr lang="en-US" sz="1500" baseline="0" dirty="0" smtClean="0">
                        <a:latin typeface="+mn-lt"/>
                        <a:cs typeface="Courier New" pitchFamily="49" charset="0"/>
                      </a:endParaRPr>
                    </a:p>
                    <a:p>
                      <a:r>
                        <a:rPr lang="en-US" sz="1500" baseline="0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r>
                        <a:rPr lang="en-US" sz="1500" dirty="0" smtClean="0">
                          <a:latin typeface="Courier New" pitchFamily="49" charset="0"/>
                          <a:cs typeface="Courier New" pitchFamily="49" charset="0"/>
                        </a:rPr>
                        <a:t> % 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noProof="0" dirty="0" smtClean="0"/>
                        <a:t>Multiplication</a:t>
                      </a:r>
                    </a:p>
                    <a:p>
                      <a:r>
                        <a:rPr lang="fr-FR" sz="1500" noProof="0" dirty="0" smtClean="0"/>
                        <a:t>Division</a:t>
                      </a:r>
                    </a:p>
                    <a:p>
                      <a:r>
                        <a:rPr lang="fr-FR" sz="15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Division entière</a:t>
                      </a:r>
                    </a:p>
                    <a:p>
                      <a:r>
                        <a:rPr lang="fr-FR" sz="1500" baseline="0" noProof="0" dirty="0" smtClean="0"/>
                        <a:t>Modulo</a:t>
                      </a:r>
                      <a:endParaRPr lang="fr-FR" sz="1500" noProof="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908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Courier New" pitchFamily="49" charset="0"/>
                          <a:cs typeface="Courier New" pitchFamily="49" charset="0"/>
                        </a:rPr>
                        <a:t>a + b</a:t>
                      </a:r>
                      <a:endParaRPr lang="en-US" sz="1500" dirty="0" smtClean="0">
                        <a:latin typeface="+mn-lt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Courier New" pitchFamily="49" charset="0"/>
                          <a:cs typeface="Courier New" pitchFamily="49" charset="0"/>
                        </a:rPr>
                        <a:t>a - 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noProof="0" dirty="0" smtClean="0"/>
                        <a:t>Addition</a:t>
                      </a:r>
                      <a:endParaRPr lang="fr-FR" sz="1500" baseline="0" noProof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aseline="0" noProof="0" dirty="0" smtClean="0"/>
                        <a:t>Soustraction</a:t>
                      </a:r>
                      <a:endParaRPr lang="fr-FR" sz="1500" noProof="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4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r>
                        <a:rPr lang="en-US" sz="150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500" dirty="0" smtClean="0">
                          <a:latin typeface="Courier New" pitchFamily="49" charset="0"/>
                          <a:cs typeface="Courier New" pitchFamily="49" charset="0"/>
                        </a:rPr>
                        <a:t>&lt;&lt; b</a:t>
                      </a:r>
                      <a:r>
                        <a:rPr lang="en-US" sz="1500" dirty="0" smtClean="0">
                          <a:latin typeface="+mn-lt"/>
                          <a:cs typeface="Courier New" pitchFamily="49" charset="0"/>
                        </a:rPr>
                        <a:t>, </a:t>
                      </a:r>
                      <a:r>
                        <a:rPr lang="en-US" sz="1500" dirty="0" smtClean="0">
                          <a:latin typeface="Courier New" pitchFamily="49" charset="0"/>
                          <a:cs typeface="Courier New" pitchFamily="49" charset="0"/>
                        </a:rPr>
                        <a:t>a &gt;&gt; 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noProof="0" dirty="0" smtClean="0"/>
                        <a:t>Décalage de bits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4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Courier New" pitchFamily="49" charset="0"/>
                          <a:cs typeface="Courier New" pitchFamily="49" charset="0"/>
                        </a:rPr>
                        <a:t>a &amp; 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noProof="0" dirty="0" smtClean="0"/>
                        <a:t>ET bit à bit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4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Courier New" pitchFamily="49" charset="0"/>
                          <a:cs typeface="Courier New" pitchFamily="49" charset="0"/>
                        </a:rPr>
                        <a:t>a ^ 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noProof="0" dirty="0" smtClean="0"/>
                        <a:t>OU exclusif bit à bit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4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Courier New" pitchFamily="49" charset="0"/>
                          <a:cs typeface="Courier New" pitchFamily="49" charset="0"/>
                        </a:rPr>
                        <a:t>a | 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noProof="0" dirty="0" smtClean="0"/>
                        <a:t>OU bit à bit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9080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ourier New" pitchFamily="49" charset="0"/>
                          <a:cs typeface="Courier New" pitchFamily="49" charset="0"/>
                        </a:rPr>
                        <a:t>a &lt; b</a:t>
                      </a:r>
                      <a:r>
                        <a:rPr lang="en-US" sz="1500" dirty="0" smtClean="0">
                          <a:latin typeface="+mn-lt"/>
                          <a:cs typeface="Courier New" pitchFamily="49" charset="0"/>
                        </a:rPr>
                        <a:t>, </a:t>
                      </a:r>
                      <a:r>
                        <a:rPr lang="en-US" sz="1500" dirty="0" smtClean="0">
                          <a:latin typeface="Courier New" pitchFamily="49" charset="0"/>
                          <a:cs typeface="Courier New" pitchFamily="49" charset="0"/>
                        </a:rPr>
                        <a:t>a &lt;= b</a:t>
                      </a:r>
                      <a:r>
                        <a:rPr lang="en-US" sz="1500" baseline="0" dirty="0" smtClean="0">
                          <a:latin typeface="+mn-lt"/>
                          <a:cs typeface="Courier New" pitchFamily="49" charset="0"/>
                        </a:rPr>
                        <a:t>, </a:t>
                      </a:r>
                      <a:r>
                        <a:rPr lang="en-US" sz="1500" baseline="0" dirty="0" smtClean="0">
                          <a:latin typeface="Courier New" pitchFamily="49" charset="0"/>
                          <a:cs typeface="Courier New" pitchFamily="49" charset="0"/>
                        </a:rPr>
                        <a:t>a &gt; b</a:t>
                      </a:r>
                      <a:r>
                        <a:rPr lang="en-US" sz="1500" baseline="0" dirty="0" smtClean="0">
                          <a:latin typeface="+mn-lt"/>
                          <a:cs typeface="Courier New" pitchFamily="49" charset="0"/>
                        </a:rPr>
                        <a:t>, </a:t>
                      </a:r>
                      <a:r>
                        <a:rPr lang="en-US" sz="1500" baseline="0" dirty="0" smtClean="0">
                          <a:latin typeface="Courier New" pitchFamily="49" charset="0"/>
                          <a:cs typeface="Courier New" pitchFamily="49" charset="0"/>
                        </a:rPr>
                        <a:t>a &gt;= b</a:t>
                      </a:r>
                      <a:endParaRPr lang="en-US" sz="1500" dirty="0" smtClean="0">
                        <a:latin typeface="+mn-lt"/>
                        <a:cs typeface="Courier New" pitchFamily="49" charset="0"/>
                      </a:endParaRPr>
                    </a:p>
                    <a:p>
                      <a:r>
                        <a:rPr lang="en-US" sz="1500" dirty="0" smtClean="0">
                          <a:latin typeface="Courier New" pitchFamily="49" charset="0"/>
                          <a:cs typeface="Courier New" pitchFamily="49" charset="0"/>
                        </a:rPr>
                        <a:t>a != b</a:t>
                      </a:r>
                      <a:r>
                        <a:rPr lang="en-US" sz="1500" dirty="0" smtClean="0">
                          <a:latin typeface="+mn-lt"/>
                          <a:cs typeface="Courier New" pitchFamily="49" charset="0"/>
                        </a:rPr>
                        <a:t>, </a:t>
                      </a:r>
                      <a:r>
                        <a:rPr lang="en-US" sz="1500" dirty="0" smtClean="0">
                          <a:latin typeface="Courier New" pitchFamily="49" charset="0"/>
                          <a:cs typeface="Courier New" pitchFamily="49" charset="0"/>
                        </a:rPr>
                        <a:t>a == 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noProof="0" dirty="0" smtClean="0"/>
                        <a:t>Inégalité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noProof="0" dirty="0" smtClean="0"/>
                        <a:t>Égalité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415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r>
                        <a:rPr lang="en-US" sz="1500" dirty="0" smtClean="0">
                          <a:latin typeface="+mn-lt"/>
                          <a:cs typeface="Courier New" pitchFamily="49" charset="0"/>
                        </a:rPr>
                        <a:t>,</a:t>
                      </a:r>
                      <a:r>
                        <a:rPr lang="en-US" sz="1500" baseline="0" dirty="0" smtClean="0"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n-US" sz="1500" dirty="0" smtClean="0">
                          <a:latin typeface="Courier New" pitchFamily="49" charset="0"/>
                          <a:cs typeface="Courier New" pitchFamily="49" charset="0"/>
                        </a:rPr>
                        <a:t>+=</a:t>
                      </a:r>
                      <a:r>
                        <a:rPr lang="en-US" sz="1500" dirty="0" smtClean="0">
                          <a:latin typeface="+mn-lt"/>
                          <a:cs typeface="Courier New" pitchFamily="49" charset="0"/>
                        </a:rPr>
                        <a:t>,</a:t>
                      </a:r>
                      <a:r>
                        <a:rPr lang="en-US" sz="1500" baseline="0" dirty="0" smtClean="0"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n-US" sz="1500" dirty="0" smtClean="0">
                          <a:latin typeface="Courier New" pitchFamily="49" charset="0"/>
                          <a:cs typeface="Courier New" pitchFamily="49" charset="0"/>
                        </a:rPr>
                        <a:t>-=</a:t>
                      </a:r>
                      <a:r>
                        <a:rPr lang="en-US" sz="1500" dirty="0" smtClean="0">
                          <a:latin typeface="+mn-lt"/>
                          <a:cs typeface="Courier New" pitchFamily="49" charset="0"/>
                        </a:rPr>
                        <a:t>,</a:t>
                      </a:r>
                      <a:r>
                        <a:rPr lang="en-US" sz="1500" baseline="0" dirty="0" smtClean="0"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n-US" sz="1500" dirty="0" smtClean="0">
                          <a:latin typeface="Courier New" pitchFamily="49" charset="0"/>
                          <a:cs typeface="Courier New" pitchFamily="49" charset="0"/>
                        </a:rPr>
                        <a:t>*=</a:t>
                      </a:r>
                      <a:r>
                        <a:rPr lang="en-US" sz="1500" dirty="0" smtClean="0">
                          <a:latin typeface="+mn-lt"/>
                          <a:cs typeface="Courier New" pitchFamily="49" charset="0"/>
                        </a:rPr>
                        <a:t>,</a:t>
                      </a:r>
                      <a:r>
                        <a:rPr lang="en-US" sz="1500" baseline="0" dirty="0" smtClean="0"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n-US" sz="1500" dirty="0" smtClean="0">
                          <a:latin typeface="Courier New" pitchFamily="49" charset="0"/>
                          <a:cs typeface="Courier New" pitchFamily="49" charset="0"/>
                        </a:rPr>
                        <a:t>/=</a:t>
                      </a:r>
                      <a:r>
                        <a:rPr lang="en-US" sz="1500" dirty="0" smtClean="0">
                          <a:latin typeface="+mn-lt"/>
                          <a:cs typeface="Courier New" pitchFamily="49" charset="0"/>
                        </a:rPr>
                        <a:t>,</a:t>
                      </a:r>
                      <a:r>
                        <a:rPr lang="en-US" sz="1500" baseline="0" dirty="0" smtClean="0"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n-US" sz="1500" dirty="0" smtClean="0">
                          <a:latin typeface="Courier New" pitchFamily="49" charset="0"/>
                          <a:cs typeface="Courier New" pitchFamily="49" charset="0"/>
                        </a:rPr>
                        <a:t>%=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noProof="0" dirty="0" smtClean="0"/>
                        <a:t>Affectation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" name="Up Arrow 2"/>
          <p:cNvSpPr/>
          <p:nvPr/>
        </p:nvSpPr>
        <p:spPr bwMode="blackWhite">
          <a:xfrm>
            <a:off x="1027210" y="2543174"/>
            <a:ext cx="504825" cy="2714625"/>
          </a:xfrm>
          <a:prstGeom prst="upArrow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-5400000">
            <a:off x="660497" y="3848100"/>
            <a:ext cx="123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Priorité 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07106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Exemples d’opérateurs numériques</a:t>
            </a:r>
            <a:endParaRPr lang="fr-FR" noProof="0" dirty="0"/>
          </a:p>
        </p:txBody>
      </p:sp>
      <p:sp>
        <p:nvSpPr>
          <p:cNvPr id="3" name="Rectangle 2"/>
          <p:cNvSpPr/>
          <p:nvPr/>
        </p:nvSpPr>
        <p:spPr bwMode="blackWhite">
          <a:xfrm>
            <a:off x="2917372" y="1507837"/>
            <a:ext cx="3552371" cy="4524315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count = 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count = count + 1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count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count += 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count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num = 2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num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count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count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== 3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count++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SyntaxError: invalid syntax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blackWhite">
          <a:xfrm>
            <a:off x="6538687" y="1582837"/>
            <a:ext cx="1226456" cy="817245"/>
          </a:xfrm>
          <a:prstGeom prst="wedgeRoundRectCallout">
            <a:avLst>
              <a:gd name="adj1" fmla="val -87235"/>
              <a:gd name="adj2" fmla="val -102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Plusieurs niveaux de priorité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blackWhite">
          <a:xfrm>
            <a:off x="1467740" y="2290386"/>
            <a:ext cx="1335307" cy="578882"/>
          </a:xfrm>
          <a:prstGeom prst="wedgeRoundRectCallout">
            <a:avLst>
              <a:gd name="adj1" fmla="val 86829"/>
              <a:gd name="adj2" fmla="val 28544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Affectation composée</a:t>
            </a:r>
            <a:endParaRPr lang="fr-FR" dirty="0"/>
          </a:p>
        </p:txBody>
      </p:sp>
      <p:sp>
        <p:nvSpPr>
          <p:cNvPr id="13" name="Rounded Rectangular Callout 12"/>
          <p:cNvSpPr/>
          <p:nvPr/>
        </p:nvSpPr>
        <p:spPr bwMode="blackWhite">
          <a:xfrm>
            <a:off x="856331" y="4197440"/>
            <a:ext cx="1357075" cy="1055608"/>
          </a:xfrm>
          <a:prstGeom prst="wedgeRoundRectCallout">
            <a:avLst>
              <a:gd name="adj1" fmla="val 108099"/>
              <a:gd name="adj2" fmla="val -4809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Le résultat d’une comparaison est booléen</a:t>
            </a:r>
            <a:endParaRPr lang="fr-FR" dirty="0"/>
          </a:p>
        </p:txBody>
      </p:sp>
      <p:sp>
        <p:nvSpPr>
          <p:cNvPr id="9" name="Rounded Rectangular Callout 8"/>
          <p:cNvSpPr/>
          <p:nvPr/>
        </p:nvSpPr>
        <p:spPr bwMode="blackWhite">
          <a:xfrm>
            <a:off x="5856514" y="5153494"/>
            <a:ext cx="2588675" cy="817245"/>
          </a:xfrm>
          <a:prstGeom prst="wedgeRoundRectCallout">
            <a:avLst>
              <a:gd name="adj1" fmla="val -69451"/>
              <a:gd name="adj2" fmla="val 597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Pas d’opérateurs d’incrémentation ni de décrémentation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385543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blackWhite">
          <a:xfrm>
            <a:off x="4979640" y="2737985"/>
            <a:ext cx="2852056" cy="2862322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5 % 3.0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2.0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5 / -3.0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-1.6666666666666667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5 % -3.0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-1.0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5 // -3.0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-2.0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5 is 5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True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Type et opérations numériques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379865"/>
          </a:xfrm>
        </p:spPr>
        <p:txBody>
          <a:bodyPr/>
          <a:lstStyle/>
          <a:p>
            <a:r>
              <a:rPr lang="fr-FR" noProof="0" dirty="0" smtClean="0"/>
              <a:t>Les opérations sur des objets du même type produisent des résultats du même type</a:t>
            </a:r>
          </a:p>
          <a:p>
            <a:r>
              <a:rPr lang="fr-FR" dirty="0" smtClean="0"/>
              <a:t>Les opérations sur des objets </a:t>
            </a:r>
            <a:r>
              <a:rPr lang="fr-FR" noProof="0" dirty="0" smtClean="0"/>
              <a:t>de types différents sont convertis dans le type le plus grand</a:t>
            </a:r>
          </a:p>
        </p:txBody>
      </p:sp>
      <p:sp>
        <p:nvSpPr>
          <p:cNvPr id="3" name="Rectangle 2"/>
          <p:cNvSpPr/>
          <p:nvPr/>
        </p:nvSpPr>
        <p:spPr bwMode="blackWhite">
          <a:xfrm>
            <a:off x="1187783" y="2737985"/>
            <a:ext cx="2852056" cy="2862322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5 / 3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5 % 3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5 // 3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5 / 3.0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1.6666666666666667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5 // 3.0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1.0</a:t>
            </a:r>
            <a:endParaRPr lang="fr-FR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2715482" y="5691642"/>
            <a:ext cx="2148114" cy="578882"/>
          </a:xfrm>
          <a:prstGeom prst="wedgeRoundRectCallout">
            <a:avLst>
              <a:gd name="adj1" fmla="val -35190"/>
              <a:gd name="adj2" fmla="val -114060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La division entière, //, </a:t>
            </a:r>
          </a:p>
          <a:p>
            <a:pPr algn="ctr"/>
            <a:r>
              <a:rPr lang="fr-FR" dirty="0" smtClean="0"/>
              <a:t>supprime les décimales</a:t>
            </a:r>
            <a:endParaRPr lang="fr-FR" dirty="0"/>
          </a:p>
        </p:txBody>
      </p:sp>
      <p:sp>
        <p:nvSpPr>
          <p:cNvPr id="11" name="Rounded Rectangular Callout 10"/>
          <p:cNvSpPr/>
          <p:nvPr/>
        </p:nvSpPr>
        <p:spPr bwMode="blackWhite">
          <a:xfrm>
            <a:off x="162711" y="5393119"/>
            <a:ext cx="1133927" cy="1055608"/>
          </a:xfrm>
          <a:prstGeom prst="wedgeRoundRectCallout">
            <a:avLst>
              <a:gd name="adj1" fmla="val 49114"/>
              <a:gd name="adj2" fmla="val -126924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Valeur entière promue en flottant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blackWhite">
          <a:xfrm>
            <a:off x="3434776" y="2823532"/>
            <a:ext cx="914400" cy="340519"/>
          </a:xfrm>
          <a:prstGeom prst="wedgeRoundRectCallout">
            <a:avLst>
              <a:gd name="adj1" fmla="val -114681"/>
              <a:gd name="adj2" fmla="val -28183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Entiers 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534803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Fonctions arithmétiques pour les types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319783"/>
            <a:ext cx="8599488" cy="1251625"/>
          </a:xfrm>
        </p:spPr>
        <p:txBody>
          <a:bodyPr/>
          <a:lstStyle/>
          <a:p>
            <a:r>
              <a:rPr lang="fr-FR" noProof="0" dirty="0" smtClean="0"/>
              <a:t>Les fonctions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/>
              <a:t> et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/>
              <a:t> retournent l’argument dans le</a:t>
            </a:r>
            <a:br>
              <a:rPr lang="fr-FR" noProof="0" dirty="0" smtClean="0"/>
            </a:br>
            <a:r>
              <a:rPr lang="fr-FR" noProof="0" dirty="0" smtClean="0"/>
              <a:t>type spécifié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L’argument peut être une expression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noProof="0" dirty="0" smtClean="0"/>
              <a:t>L’argument peut être la représentation en chaîne d’une valeur numérique</a:t>
            </a:r>
            <a:endParaRPr lang="fr-FR" noProof="0" dirty="0"/>
          </a:p>
        </p:txBody>
      </p:sp>
      <p:sp>
        <p:nvSpPr>
          <p:cNvPr id="4" name="Rectangle 3"/>
          <p:cNvSpPr/>
          <p:nvPr/>
        </p:nvSpPr>
        <p:spPr bwMode="blackWhite">
          <a:xfrm>
            <a:off x="2875155" y="2694267"/>
            <a:ext cx="3256643" cy="3693319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num = 100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float(num)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100.0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num = '100'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float(num)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100.0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num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'100'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num = int(num)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num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100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int( 9.9 / 3.3 )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5857841" y="3187396"/>
            <a:ext cx="2639388" cy="817245"/>
          </a:xfrm>
          <a:prstGeom prst="wedgeRoundRectCallout">
            <a:avLst>
              <a:gd name="adj1" fmla="val -90312"/>
              <a:gd name="adj2" fmla="val 3355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fr-FR" dirty="0" smtClean="0"/>
              <a:t>Représentation en chaîne d’une valeur numérique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347621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Fonctions arithmétiques pour les bases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716" y="1226451"/>
            <a:ext cx="8599488" cy="1251625"/>
          </a:xfrm>
        </p:spPr>
        <p:txBody>
          <a:bodyPr/>
          <a:lstStyle/>
          <a:p>
            <a:r>
              <a:rPr lang="fr-FR" noProof="0" dirty="0" smtClean="0"/>
              <a:t>Les fonctions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oct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>
                <a:cs typeface="Courier New" pitchFamily="49" charset="0"/>
              </a:rPr>
              <a:t>,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hex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/>
              <a:t> et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bin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/>
              <a:t> retournent l’argument dans la</a:t>
            </a:r>
            <a:br>
              <a:rPr lang="fr-FR" noProof="0" dirty="0" smtClean="0"/>
            </a:br>
            <a:r>
              <a:rPr lang="fr-FR" noProof="0" dirty="0" smtClean="0"/>
              <a:t>base spécifiée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Les opérations</a:t>
            </a:r>
            <a:r>
              <a:rPr lang="fr-FR" dirty="0" smtClean="0">
                <a:cs typeface="Courier New" pitchFamily="49" charset="0"/>
              </a:rPr>
              <a:t> arithmétiques normales s’appliquent pour toutes les </a:t>
            </a:r>
            <a:r>
              <a:rPr lang="fr-FR" noProof="0" dirty="0" smtClean="0">
                <a:cs typeface="Courier New" pitchFamily="49" charset="0"/>
              </a:rPr>
              <a:t>bases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noProof="0" dirty="0" smtClean="0"/>
              <a:t>Les opérations bit à bit sont plus lisibles en binaire</a:t>
            </a:r>
            <a:endParaRPr lang="fr-FR" noProof="0" dirty="0"/>
          </a:p>
        </p:txBody>
      </p:sp>
      <p:sp>
        <p:nvSpPr>
          <p:cNvPr id="4" name="Rectangle 3"/>
          <p:cNvSpPr/>
          <p:nvPr/>
        </p:nvSpPr>
        <p:spPr bwMode="blackWhite">
          <a:xfrm>
            <a:off x="3041404" y="2478076"/>
            <a:ext cx="3272969" cy="3970318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num1 = 12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num2 = 8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oct(num1)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'014'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hex(num1)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'0xc'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bin(num1)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'0b1100'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bin(num2)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'0b1000'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bin(num1 &amp; num2)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'0b1000'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num2 &lt;&lt; 1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16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6365174" y="4880754"/>
            <a:ext cx="1973943" cy="340519"/>
          </a:xfrm>
          <a:prstGeom prst="wedgeRoundRectCallout">
            <a:avLst>
              <a:gd name="adj1" fmla="val -73727"/>
              <a:gd name="adj2" fmla="val 93733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ET bit à bit avec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&amp;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237894" y="3385023"/>
            <a:ext cx="2720896" cy="340519"/>
          </a:xfrm>
          <a:prstGeom prst="wedgeRoundRectCallout">
            <a:avLst>
              <a:gd name="adj1" fmla="val 73546"/>
              <a:gd name="adj2" fmla="val -10540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Convertit dans la base voulue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341971" y="5541420"/>
            <a:ext cx="2550653" cy="340519"/>
          </a:xfrm>
          <a:prstGeom prst="wedgeRoundRectCallout">
            <a:avLst>
              <a:gd name="adj1" fmla="val 91917"/>
              <a:gd name="adj2" fmla="val 4484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Décalage des bits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5857173" y="2800187"/>
            <a:ext cx="1792564" cy="340519"/>
          </a:xfrm>
          <a:prstGeom prst="wedgeRoundRectCallout">
            <a:avLst>
              <a:gd name="adj1" fmla="val -92593"/>
              <a:gd name="adj2" fmla="val -39154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Valeurs en base 10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99172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Formater des nombres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536" y="1286303"/>
            <a:ext cx="8599488" cy="2036455"/>
          </a:xfrm>
        </p:spPr>
        <p:txBody>
          <a:bodyPr/>
          <a:lstStyle/>
          <a:p>
            <a:r>
              <a:rPr lang="fr-FR" noProof="0" dirty="0" smtClean="0"/>
              <a:t>L’opérateur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fr-FR" noProof="0" dirty="0" smtClean="0">
                <a:cs typeface="Courier New" pitchFamily="49" charset="0"/>
              </a:rPr>
              <a:t> convertit les valeurs numériques en chaînes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noProof="0" dirty="0" smtClean="0"/>
              <a:t>Le formatage contrôle la taille et la précision de la représentation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%d</a:t>
            </a:r>
            <a:r>
              <a:rPr lang="fr-FR" noProof="0" dirty="0" smtClean="0"/>
              <a:t> formate en entier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%10d</a:t>
            </a:r>
            <a:r>
              <a:rPr lang="fr-FR" noProof="0" dirty="0" smtClean="0">
                <a:cs typeface="Courier New" pitchFamily="49" charset="0"/>
              </a:rPr>
              <a:t> </a:t>
            </a:r>
            <a:r>
              <a:rPr lang="fr-FR" dirty="0" smtClean="0"/>
              <a:t>formate en entier sur 10 </a:t>
            </a:r>
            <a:r>
              <a:rPr lang="fr-FR" noProof="0" dirty="0" smtClean="0"/>
              <a:t>positions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%f</a:t>
            </a:r>
            <a:r>
              <a:rPr lang="fr-FR" noProof="0" dirty="0" smtClean="0">
                <a:cs typeface="Courier New" pitchFamily="49" charset="0"/>
              </a:rPr>
              <a:t> </a:t>
            </a:r>
            <a:r>
              <a:rPr lang="fr-FR" noProof="0" dirty="0" smtClean="0"/>
              <a:t>formate en flottant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%7.2f</a:t>
            </a:r>
            <a:r>
              <a:rPr lang="fr-FR" noProof="0" dirty="0" smtClean="0">
                <a:cs typeface="Courier New" pitchFamily="49" charset="0"/>
              </a:rPr>
              <a:t> </a:t>
            </a:r>
            <a:r>
              <a:rPr lang="fr-FR" noProof="0" dirty="0" smtClean="0"/>
              <a:t>formate en flottant sur 7 positions avec deux décimales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blackWhite">
          <a:xfrm>
            <a:off x="2325161" y="3414027"/>
            <a:ext cx="5000090" cy="2585323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x = 1.999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'%d' % x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'1'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'%10d' % x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'         1'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'%7.1f' % x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'    2.0'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Square x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is %7.2f' % x ** 2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'Square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 is    4.00'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287275" y="5712234"/>
            <a:ext cx="1980000" cy="504000"/>
          </a:xfrm>
          <a:prstGeom prst="wedgeRoundRectCallout">
            <a:avLst>
              <a:gd name="adj1" fmla="val 66883"/>
              <a:gd name="adj2" fmla="val -10008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Texte supplémentaire dans la chaîne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96642" y="4074329"/>
            <a:ext cx="2160000" cy="340519"/>
          </a:xfrm>
          <a:prstGeom prst="wedgeRoundRectCallout">
            <a:avLst>
              <a:gd name="adj1" fmla="val 65243"/>
              <a:gd name="adj2" fmla="val 87465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Chaîne de 10 caractères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5077141" y="3665707"/>
            <a:ext cx="3486996" cy="578882"/>
          </a:xfrm>
          <a:prstGeom prst="wedgeRoundRectCallout">
            <a:avLst>
              <a:gd name="adj1" fmla="val -83447"/>
              <a:gd name="adj2" fmla="val 1067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Valeurs en virgule flottante converties en chaînes représentant un entier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514598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L’instruction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print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536" y="1286303"/>
            <a:ext cx="8599488" cy="1431161"/>
          </a:xfrm>
        </p:spPr>
        <p:txBody>
          <a:bodyPr/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noProof="0" dirty="0" smtClean="0"/>
              <a:t>accepte des suites d’expressions séparées par des virgules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noProof="0" dirty="0" smtClean="0"/>
              <a:t>Convertit les expressions en chaînes et les écrit sur la sortie standard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La sortie se termine par un caractère </a:t>
            </a:r>
            <a:r>
              <a:rPr lang="fr-FR" dirty="0" err="1" smtClean="0"/>
              <a:t>newline</a:t>
            </a:r>
            <a:endParaRPr lang="fr-FR" noProof="0" dirty="0" smtClean="0">
              <a:solidFill>
                <a:srgbClr val="FF0000"/>
              </a:solidFill>
              <a:cs typeface="Courier New" pitchFamily="49" charset="0"/>
            </a:endParaRPr>
          </a:p>
          <a:p>
            <a:pPr lvl="2"/>
            <a:r>
              <a:rPr lang="fr-FR" dirty="0" err="1" smtClean="0"/>
              <a:t>Newline</a:t>
            </a:r>
            <a:r>
              <a:rPr lang="fr-FR" dirty="0" smtClean="0"/>
              <a:t> </a:t>
            </a:r>
            <a:r>
              <a:rPr lang="fr-FR" noProof="0" dirty="0" smtClean="0">
                <a:cs typeface="Courier New" pitchFamily="49" charset="0"/>
              </a:rPr>
              <a:t>est supprimé si la liste d’arguments se termine par une virgule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1877739" y="2977919"/>
            <a:ext cx="5987571" cy="2308324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x, 'is the value'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1.999 is the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value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'the value of x is', x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the value of x is 1.999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'the value of x is %7.2f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', x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the value of x is %7.2f 1.999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'the value of x is %7.2f' % x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the value of x is    2.00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4871524" y="5564946"/>
            <a:ext cx="2340000" cy="504000"/>
          </a:xfrm>
          <a:prstGeom prst="wedgeRoundRectCallout">
            <a:avLst>
              <a:gd name="adj1" fmla="val 35104"/>
              <a:gd name="adj2" fmla="val -16015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Une seule expression avec formatage de chaîne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114092" y="3528096"/>
            <a:ext cx="1712847" cy="578882"/>
          </a:xfrm>
          <a:prstGeom prst="wedgeRoundRectCallout">
            <a:avLst>
              <a:gd name="adj1" fmla="val 65243"/>
              <a:gd name="adj2" fmla="val 87465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Deux expressions séparées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5886611" y="2843007"/>
            <a:ext cx="2298020" cy="578882"/>
          </a:xfrm>
          <a:prstGeom prst="wedgeRoundRectCallout">
            <a:avLst>
              <a:gd name="adj1" fmla="val -84752"/>
              <a:gd name="adj2" fmla="val 4693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Sortie standard terminée par </a:t>
            </a:r>
            <a:r>
              <a:rPr lang="fr-FR" dirty="0" err="1" smtClean="0"/>
              <a:t>newline</a:t>
            </a:r>
            <a:endParaRPr lang="fr-FR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6693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Objectifs du chapitre </a:t>
            </a:r>
            <a:endParaRPr lang="fr-FR" noProof="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036455"/>
          </a:xfrm>
        </p:spPr>
        <p:txBody>
          <a:bodyPr/>
          <a:lstStyle/>
          <a:p>
            <a:pPr marL="0" indent="0">
              <a:buNone/>
            </a:pPr>
            <a:r>
              <a:rPr lang="fr-FR" noProof="0" dirty="0" smtClean="0"/>
              <a:t>À la fin de ce chapitre, vous saurez </a:t>
            </a:r>
          </a:p>
          <a:p>
            <a:r>
              <a:rPr lang="fr-FR" noProof="0" dirty="0" smtClean="0"/>
              <a:t>Écrire des programmes simples en Python</a:t>
            </a:r>
          </a:p>
          <a:p>
            <a:pPr lvl="1"/>
            <a:r>
              <a:rPr lang="fr-FR" noProof="0" dirty="0" smtClean="0"/>
              <a:t>Créer des variables</a:t>
            </a:r>
          </a:p>
          <a:p>
            <a:pPr lvl="1"/>
            <a:r>
              <a:rPr lang="fr-FR" noProof="0" dirty="0" smtClean="0"/>
              <a:t>Manipuler des valeurs numériques</a:t>
            </a:r>
          </a:p>
          <a:p>
            <a:pPr lvl="1"/>
            <a:r>
              <a:rPr lang="fr-FR" noProof="0" dirty="0" smtClean="0"/>
              <a:t>Manipuler des chaînes de caractères</a:t>
            </a:r>
          </a:p>
          <a:p>
            <a:pPr lvl="1"/>
            <a:r>
              <a:rPr lang="fr-FR" noProof="0" dirty="0" smtClean="0"/>
              <a:t>Utiliser des conditions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Format du manuel d’exercices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920" y="1335646"/>
            <a:ext cx="8599488" cy="2339102"/>
          </a:xfrm>
        </p:spPr>
        <p:txBody>
          <a:bodyPr/>
          <a:lstStyle/>
          <a:p>
            <a:r>
              <a:rPr lang="fr-FR" noProof="0" dirty="0" smtClean="0"/>
              <a:t>Le manuel est structuré de manière à vous aider à réussir les exercices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Objectifs généraux de l’exercice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Objectifs des grandes étapes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Information sur chaque problème à résoudre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Étapes détaillées pour coder et exécuter le programme Python approprié</a:t>
            </a:r>
          </a:p>
          <a:p>
            <a:pPr lvl="2"/>
            <a:r>
              <a:rPr lang="fr-FR" noProof="0" dirty="0" smtClean="0">
                <a:cs typeface="Courier New" pitchFamily="49" charset="0"/>
              </a:rPr>
              <a:t>Numérotées en chiffres, avec les étapes plus petites en lettres</a:t>
            </a:r>
          </a:p>
          <a:p>
            <a:r>
              <a:rPr lang="fr-FR" noProof="0" dirty="0" smtClean="0"/>
              <a:t>Tout le monde n’aura pas </a:t>
            </a:r>
            <a:r>
              <a:rPr lang="fr-FR" noProof="0" dirty="0" smtClean="0"/>
              <a:t>besoin </a:t>
            </a:r>
            <a:r>
              <a:rPr lang="fr-FR" noProof="0" dirty="0" smtClean="0"/>
              <a:t>du plus bas niveau de détail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76785872"/>
              </p:ext>
            </p:extLst>
          </p:nvPr>
        </p:nvGraphicFramePr>
        <p:xfrm>
          <a:off x="4019962" y="1962171"/>
          <a:ext cx="609600" cy="304800"/>
        </p:xfrm>
        <a:graphic>
          <a:graphicData uri="http://schemas.openxmlformats.org/presentationml/2006/ole">
            <p:oleObj spid="_x0000_s2159" r:id="rId5" imgW="722163" imgH="362513" progId="">
              <p:embed/>
            </p:oleObj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86522169"/>
              </p:ext>
            </p:extLst>
          </p:nvPr>
        </p:nvGraphicFramePr>
        <p:xfrm>
          <a:off x="5965533" y="2250476"/>
          <a:ext cx="371475" cy="257175"/>
        </p:xfrm>
        <a:graphic>
          <a:graphicData uri="http://schemas.openxmlformats.org/presentationml/2006/ole">
            <p:oleObj spid="_x0000_s2160" r:id="rId6" imgW="381959" imgH="259201" progId="">
              <p:embed/>
            </p:oleObj>
          </a:graphicData>
        </a:graphic>
      </p:graphicFrame>
    </p:spTree>
    <p:custDataLst>
      <p:tags r:id="rId2"/>
    </p:custDataLst>
    <p:extLst>
      <p:ext uri="{BB962C8B-B14F-4D97-AF65-F5344CB8AC3E}">
        <p14:creationId xmlns="" xmlns:p14="http://schemas.microsoft.com/office/powerpoint/2010/main" val="2620865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Exemple de format du manuel</a:t>
            </a:r>
            <a:endParaRPr lang="fr-FR"/>
          </a:p>
        </p:txBody>
      </p:sp>
      <p:sp>
        <p:nvSpPr>
          <p:cNvPr id="4" name="Rectangle 3"/>
          <p:cNvSpPr/>
          <p:nvPr/>
        </p:nvSpPr>
        <p:spPr bwMode="blackWhite">
          <a:xfrm>
            <a:off x="358108" y="2461116"/>
            <a:ext cx="7480269" cy="3139321"/>
          </a:xfrm>
          <a:prstGeom prst="rect">
            <a:avLst/>
          </a:prstGeom>
          <a:solidFill>
            <a:srgbClr val="D5EA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b="1" dirty="0" smtClean="0"/>
              <a:t>Mélange de types en arithmétique et règles de priorité</a:t>
            </a:r>
          </a:p>
          <a:p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fr-FR" sz="1800" i="1" dirty="0" smtClean="0"/>
              <a:t>Vous allez créer des équations pour convertir des températures de Celsius en Fahrenheit, et de Fahrenheit en Celsius.</a:t>
            </a:r>
          </a:p>
          <a:p>
            <a:r>
              <a:rPr lang="fr-FR" sz="1800" dirty="0" smtClean="0"/>
              <a:t> </a:t>
            </a:r>
          </a:p>
          <a:p>
            <a:r>
              <a:rPr lang="fr-FR" sz="1800" dirty="0" smtClean="0"/>
              <a:t>Apportez les modifications suivantes sous le commentaire 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Part B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dirty="0" smtClean="0"/>
              <a:t>:</a:t>
            </a:r>
          </a:p>
          <a:p>
            <a:r>
              <a:rPr lang="fr-FR" sz="1800" dirty="0" smtClean="0"/>
              <a:t> </a:t>
            </a:r>
          </a:p>
          <a:p>
            <a:pPr marL="228600" indent="-228600"/>
            <a:r>
              <a:rPr lang="fr-FR" sz="1800" dirty="0" smtClean="0"/>
              <a:t>1.	Créez les calculs pour convertir de Celsius en Fahrenheit et de Fahrenheit en Celsius. Les résultats doivent être en virgule flottante.</a:t>
            </a:r>
            <a:endParaRPr lang="fr-FR" sz="1800" i="1" dirty="0" smtClean="0"/>
          </a:p>
          <a:p>
            <a:pPr marL="228600" indent="-228600"/>
            <a:r>
              <a:rPr lang="fr-FR" sz="1800" dirty="0" smtClean="0"/>
              <a:t> </a:t>
            </a:r>
          </a:p>
          <a:p>
            <a:pPr marL="228600" indent="-228600"/>
            <a:r>
              <a:rPr lang="fr-FR" sz="1800" dirty="0" smtClean="0"/>
              <a:t>2.	Modifiez les affectations de Paris et Honolulu en valeurs entières.</a:t>
            </a:r>
            <a:endParaRPr lang="fr-FR" sz="1800" i="1" dirty="0"/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6507284" y="2186918"/>
            <a:ext cx="2517770" cy="578882"/>
          </a:xfrm>
          <a:prstGeom prst="wedgeRoundRectCallout">
            <a:avLst>
              <a:gd name="adj1" fmla="val -48103"/>
              <a:gd name="adj2" fmla="val 90014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4300" lvl="1"/>
            <a:r>
              <a:rPr lang="fr-FR" dirty="0" smtClean="0">
                <a:cs typeface="Courier New" pitchFamily="49" charset="0"/>
              </a:rPr>
              <a:t>Informations sur le problème à résoudre</a:t>
            </a:r>
            <a:endParaRPr lang="fr-FR" dirty="0"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7431153" y="5559812"/>
            <a:ext cx="1712847" cy="578882"/>
          </a:xfrm>
          <a:prstGeom prst="wedgeRoundRectCallout">
            <a:avLst>
              <a:gd name="adj1" fmla="val -87930"/>
              <a:gd name="adj2" fmla="val -4860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>
                <a:cs typeface="Courier New" pitchFamily="49" charset="0"/>
              </a:rPr>
              <a:t>Étapes détaillées du codage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4600415" y="1435180"/>
            <a:ext cx="2105185" cy="340519"/>
          </a:xfrm>
          <a:prstGeom prst="wedgeRoundRectCallout">
            <a:avLst>
              <a:gd name="adj1" fmla="val -72899"/>
              <a:gd name="adj2" fmla="val 18976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>
                <a:cs typeface="Courier New" pitchFamily="49" charset="0"/>
              </a:rPr>
              <a:t>Objectif de l’étape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34810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785225" cy="725487"/>
          </a:xfrm>
        </p:spPr>
        <p:txBody>
          <a:bodyPr/>
          <a:lstStyle/>
          <a:p>
            <a:r>
              <a:rPr lang="fr-FR" noProof="0" dirty="0" smtClean="0"/>
              <a:t>Exercice 2.1 :</a:t>
            </a:r>
            <a:br>
              <a:rPr lang="fr-FR" noProof="0" dirty="0" smtClean="0"/>
            </a:br>
            <a:r>
              <a:rPr lang="fr-FR" noProof="0" dirty="0" smtClean="0"/>
              <a:t>Arithmétique </a:t>
            </a:r>
            <a:r>
              <a:rPr lang="fr-FR" dirty="0" smtClean="0"/>
              <a:t>et t</a:t>
            </a:r>
            <a:r>
              <a:rPr lang="fr-FR" noProof="0" dirty="0" err="1" smtClean="0"/>
              <a:t>ypes</a:t>
            </a:r>
            <a:r>
              <a:rPr lang="fr-FR" noProof="0" dirty="0" smtClean="0"/>
              <a:t> numériques</a:t>
            </a:r>
            <a:endParaRPr lang="fr-FR" noProof="0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256" y="3474172"/>
            <a:ext cx="8599488" cy="369332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fr-FR" i="1" noProof="0" dirty="0" smtClean="0">
                <a:latin typeface="Century Schoolbook" pitchFamily="18" charset="0"/>
              </a:rPr>
              <a:t>Veuillez vous reporter au Manuel d’exercices </a:t>
            </a:r>
            <a:endParaRPr lang="fr-FR" i="1" noProof="0" dirty="0">
              <a:latin typeface="Century Schoolbook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4646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Nombres et chaînes de caractères</a:t>
            </a:r>
            <a:endParaRPr lang="fr-FR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548548" y="2225545"/>
            <a:ext cx="555942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Char char="•"/>
              <a:defRPr b="1">
                <a:solidFill>
                  <a:srgbClr val="000080"/>
                </a:solidFill>
                <a:latin typeface="+mn-lt"/>
                <a:ea typeface="+mn-ea"/>
                <a:cs typeface="+mn-cs"/>
              </a:defRPr>
            </a:lvl1pPr>
            <a:lvl2pPr marL="685800" indent="-34131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—"/>
              <a:defRPr>
                <a:solidFill>
                  <a:srgbClr val="000080"/>
                </a:solidFill>
                <a:latin typeface="+mn-lt"/>
              </a:defRPr>
            </a:lvl2pPr>
            <a:lvl3pPr marL="1017588" indent="-217488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3pPr>
            <a:lvl4pPr marL="1363663" indent="-231775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4pPr>
            <a:lvl5pPr marL="17097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5pPr>
            <a:lvl6pPr marL="21669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6241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0813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5385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sz="1800" dirty="0" smtClean="0"/>
              <a:t>Objets et variables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sz="1800" dirty="0" smtClean="0"/>
              <a:t>Types numériques et opérations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sz="1800" dirty="0" smtClean="0"/>
              <a:t>Types chaîne et opérations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sz="1800" dirty="0" smtClean="0"/>
              <a:t>Expressions et instructions conditionnelles</a:t>
            </a:r>
            <a:endParaRPr lang="fr-FR" sz="1800" dirty="0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2567598" y="4029956"/>
            <a:ext cx="228600" cy="311150"/>
            <a:chOff x="208" y="730"/>
            <a:chExt cx="249" cy="292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62744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Objets chaînes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944396"/>
          </a:xfrm>
        </p:spPr>
        <p:txBody>
          <a:bodyPr/>
          <a:lstStyle/>
          <a:p>
            <a:r>
              <a:rPr lang="fr-FR" dirty="0" smtClean="0"/>
              <a:t>Les chaînes sont des types intégrés de Python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smtClean="0"/>
              <a:t>Type séquence</a:t>
            </a:r>
          </a:p>
          <a:p>
            <a:pPr lvl="2"/>
            <a:r>
              <a:rPr lang="fr-FR" dirty="0" smtClean="0"/>
              <a:t>Suite de caractères ordonnée de gauche à droite</a:t>
            </a:r>
          </a:p>
          <a:p>
            <a:pPr lvl="2"/>
            <a:r>
              <a:rPr lang="fr-FR" dirty="0" smtClean="0"/>
              <a:t>On peut référencer les éléments individuels, </a:t>
            </a:r>
            <a:r>
              <a:rPr lang="fr-FR" i="1" dirty="0" smtClean="0">
                <a:solidFill>
                  <a:schemeClr val="tx1"/>
                </a:solidFill>
                <a:latin typeface="Century Schoolbook" pitchFamily="18" charset="0"/>
              </a:rPr>
              <a:t>découpage</a:t>
            </a:r>
            <a:endParaRPr lang="fr-FR" dirty="0" smtClean="0">
              <a:solidFill>
                <a:schemeClr val="tx1"/>
              </a:solidFill>
              <a:latin typeface="Century Schoolbook" pitchFamily="18" charset="0"/>
            </a:endParaRPr>
          </a:p>
          <a:p>
            <a:pPr lvl="1"/>
            <a:r>
              <a:rPr lang="fr-FR" dirty="0" smtClean="0"/>
              <a:t>Type immuable</a:t>
            </a:r>
          </a:p>
          <a:p>
            <a:pPr lvl="2"/>
            <a:r>
              <a:rPr lang="fr-FR" dirty="0" smtClean="0"/>
              <a:t>L’objet ne peut pas être changé</a:t>
            </a:r>
            <a:endParaRPr lang="fr-FR" i="1" dirty="0" smtClean="0"/>
          </a:p>
          <a:p>
            <a:r>
              <a:rPr lang="fr-FR" dirty="0" smtClean="0"/>
              <a:t>Les valeurs sont définies entre une paire de guillemets</a:t>
            </a:r>
          </a:p>
          <a:p>
            <a:pPr lvl="1"/>
            <a:r>
              <a:rPr lang="fr-FR" dirty="0" smtClean="0"/>
              <a:t>Guillemets simples et guillemets doubles sont équivalents</a:t>
            </a:r>
          </a:p>
          <a:p>
            <a:pPr lvl="1"/>
            <a:r>
              <a:rPr lang="fr-FR" dirty="0" smtClean="0">
                <a:cs typeface="Courier New" pitchFamily="49" charset="0"/>
              </a:rPr>
              <a:t>Les guillemets triples sont permis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921497" y="4357132"/>
            <a:ext cx="6447979" cy="1477328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name = 'Guido'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question = "Don't you love Python?"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question = 'Don't you love Python?'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SyntaxError: invalid syntax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question = ''' Don't you love Python?'''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7351758" y="4329424"/>
            <a:ext cx="1524000" cy="578882"/>
          </a:xfrm>
          <a:prstGeom prst="wedgeRoundRectCallout">
            <a:avLst>
              <a:gd name="adj1" fmla="val -117551"/>
              <a:gd name="adj2" fmla="val 3452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L’erreur vient du guillemet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1010386" y="5926908"/>
            <a:ext cx="2664000" cy="324000"/>
          </a:xfrm>
          <a:prstGeom prst="wedgeRoundRectCallout">
            <a:avLst>
              <a:gd name="adj1" fmla="val 68184"/>
              <a:gd name="adj2" fmla="val -8676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Chaîne entre guillemets triples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774855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Découpage de chaînes (</a:t>
            </a:r>
            <a:r>
              <a:rPr lang="fr-FR" i="1" noProof="0" dirty="0" err="1" smtClean="0"/>
              <a:t>slicing</a:t>
            </a:r>
            <a:r>
              <a:rPr lang="fr-FR" noProof="0" dirty="0" smtClean="0"/>
              <a:t>)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6108" y="1289767"/>
            <a:ext cx="8599488" cy="974626"/>
          </a:xfrm>
        </p:spPr>
        <p:txBody>
          <a:bodyPr/>
          <a:lstStyle/>
          <a:p>
            <a:r>
              <a:rPr lang="fr-FR" noProof="0" dirty="0" smtClean="0"/>
              <a:t>Une </a:t>
            </a:r>
            <a:r>
              <a:rPr lang="fr-FR" dirty="0" smtClean="0"/>
              <a:t>tranche</a:t>
            </a:r>
            <a:r>
              <a:rPr lang="fr-FR" noProof="0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(</a:t>
            </a:r>
            <a:r>
              <a:rPr lang="fr-FR" i="1" dirty="0" smtClean="0"/>
              <a:t>slice</a:t>
            </a:r>
            <a:r>
              <a:rPr lang="fr-FR" dirty="0" smtClean="0"/>
              <a:t>) </a:t>
            </a:r>
            <a:r>
              <a:rPr lang="fr-FR" noProof="0" dirty="0" smtClean="0"/>
              <a:t>est </a:t>
            </a:r>
            <a:r>
              <a:rPr lang="fr-FR" noProof="0" dirty="0" smtClean="0"/>
              <a:t>une portion de séquence</a:t>
            </a:r>
          </a:p>
          <a:p>
            <a:pPr lvl="1"/>
            <a:r>
              <a:rPr lang="fr-FR" noProof="0" dirty="0" smtClean="0"/>
              <a:t>Décrite par son décalage</a:t>
            </a:r>
          </a:p>
          <a:p>
            <a:pPr lvl="1"/>
            <a:r>
              <a:rPr lang="fr-FR" noProof="0" dirty="0" smtClean="0"/>
              <a:t>La délimitation est une plage spécifiée </a:t>
            </a:r>
            <a:r>
              <a:rPr lang="fr-FR" noProof="0" dirty="0" smtClean="0"/>
              <a:t>par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début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fin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blackWhite">
          <a:xfrm>
            <a:off x="2741384" y="3296930"/>
            <a:ext cx="3938815" cy="3139321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sea = 'Atlantic Ocean'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sea[0]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'A'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sea[0:8]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'Atlantic'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sea[:8]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'Atlantic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sea[9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:]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'Ocean'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sea[:]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'Atlantic Ocean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972057" y="4302775"/>
            <a:ext cx="1656000" cy="396000"/>
          </a:xfrm>
          <a:prstGeom prst="wedgeRoundRectCallout">
            <a:avLst>
              <a:gd name="adj1" fmla="val 67449"/>
              <a:gd name="adj2" fmla="val -6171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Tranche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délimitée</a:t>
            </a:r>
            <a:endParaRPr lang="fr-FR" dirty="0" smtClean="0"/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5459352" y="4971597"/>
            <a:ext cx="1973943" cy="817245"/>
          </a:xfrm>
          <a:prstGeom prst="wedgeRoundRectCallout">
            <a:avLst>
              <a:gd name="adj1" fmla="val -106816"/>
              <a:gd name="adj2" fmla="val 1425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Tranche non délimitée allant jusqu’à la fin</a:t>
            </a:r>
            <a:endParaRPr lang="fr-F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59711776"/>
              </p:ext>
            </p:extLst>
          </p:nvPr>
        </p:nvGraphicFramePr>
        <p:xfrm>
          <a:off x="776502" y="2311392"/>
          <a:ext cx="7590996" cy="898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214"/>
                <a:gridCol w="542214"/>
                <a:gridCol w="542214"/>
                <a:gridCol w="542214"/>
                <a:gridCol w="542214"/>
                <a:gridCol w="542214"/>
                <a:gridCol w="542214"/>
                <a:gridCol w="542214"/>
                <a:gridCol w="542214"/>
                <a:gridCol w="542214"/>
                <a:gridCol w="542214"/>
                <a:gridCol w="542214"/>
                <a:gridCol w="542214"/>
                <a:gridCol w="542214"/>
              </a:tblGrid>
              <a:tr h="43499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6308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="" xmlns:p14="http://schemas.microsoft.com/office/powerpoint/2010/main" val="1081223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blackWhite">
          <a:xfrm>
            <a:off x="3106055" y="3485292"/>
            <a:ext cx="2612573" cy="2862322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s-ES" sz="1800" b="1" dirty="0">
                <a:latin typeface="Courier New" pitchFamily="49" charset="0"/>
                <a:cs typeface="Courier New" pitchFamily="49" charset="0"/>
              </a:rPr>
              <a:t>sea[-14]</a:t>
            </a:r>
          </a:p>
          <a:p>
            <a:r>
              <a:rPr lang="es-ES" sz="1800" dirty="0">
                <a:latin typeface="Courier New" pitchFamily="49" charset="0"/>
                <a:cs typeface="Courier New" pitchFamily="49" charset="0"/>
              </a:rPr>
              <a:t>'A'</a:t>
            </a:r>
          </a:p>
          <a:p>
            <a:r>
              <a:rPr lang="es-E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s-ES" sz="1800" b="1" dirty="0">
                <a:latin typeface="Courier New" pitchFamily="49" charset="0"/>
                <a:cs typeface="Courier New" pitchFamily="49" charset="0"/>
              </a:rPr>
              <a:t>sea[-1]</a:t>
            </a:r>
          </a:p>
          <a:p>
            <a:r>
              <a:rPr lang="es-ES" sz="1800" dirty="0">
                <a:latin typeface="Courier New" pitchFamily="49" charset="0"/>
                <a:cs typeface="Courier New" pitchFamily="49" charset="0"/>
              </a:rPr>
              <a:t>'n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s-E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s-ES" sz="1800" b="1" dirty="0">
                <a:latin typeface="Courier New" pitchFamily="49" charset="0"/>
                <a:cs typeface="Courier New" pitchFamily="49" charset="0"/>
              </a:rPr>
              <a:t>sea[-14:-6]</a:t>
            </a:r>
          </a:p>
          <a:p>
            <a:r>
              <a:rPr lang="es-ES" sz="1800" dirty="0">
                <a:latin typeface="Courier New" pitchFamily="49" charset="0"/>
                <a:cs typeface="Courier New" pitchFamily="49" charset="0"/>
              </a:rPr>
              <a:t>'Atlantic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s-E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s-ES" sz="1800" b="1" dirty="0">
                <a:latin typeface="Courier New" pitchFamily="49" charset="0"/>
                <a:cs typeface="Courier New" pitchFamily="49" charset="0"/>
              </a:rPr>
              <a:t>sea[-</a:t>
            </a:r>
            <a:r>
              <a:rPr lang="es-ES" sz="1800" b="1" dirty="0" smtClean="0">
                <a:latin typeface="Courier New" pitchFamily="49" charset="0"/>
                <a:cs typeface="Courier New" pitchFamily="49" charset="0"/>
              </a:rPr>
              <a:t>14:8]</a:t>
            </a:r>
            <a:endParaRPr lang="es-E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s-ES" sz="1800" dirty="0">
                <a:latin typeface="Courier New" pitchFamily="49" charset="0"/>
                <a:cs typeface="Courier New" pitchFamily="49" charset="0"/>
              </a:rPr>
              <a:t>'Atlantic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s-ES" sz="1800" b="1" dirty="0">
                <a:latin typeface="Courier New" pitchFamily="49" charset="0"/>
                <a:cs typeface="Courier New" pitchFamily="49" charset="0"/>
              </a:rPr>
              <a:t>sea[-6:-13]</a:t>
            </a:r>
          </a:p>
          <a:p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s-E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Découpage de chaînes (</a:t>
            </a:r>
            <a:r>
              <a:rPr lang="fr-FR" i="1" dirty="0" err="1" smtClean="0"/>
              <a:t>slicing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/>
              <a:t>(suite)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34795"/>
            <a:ext cx="8599488" cy="671979"/>
          </a:xfrm>
        </p:spPr>
        <p:txBody>
          <a:bodyPr/>
          <a:lstStyle/>
          <a:p>
            <a:r>
              <a:rPr lang="fr-FR" noProof="0" dirty="0" smtClean="0"/>
              <a:t>On peut décrire un décalage à partir de la fin d’une chaîne</a:t>
            </a:r>
          </a:p>
          <a:p>
            <a:pPr lvl="1"/>
            <a:r>
              <a:rPr lang="fr-FR" noProof="0" dirty="0" smtClean="0"/>
              <a:t>Utiliser un décalage négatif</a:t>
            </a: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1030515" y="4189928"/>
            <a:ext cx="1973943" cy="578882"/>
          </a:xfrm>
          <a:prstGeom prst="wedgeRoundRectCallout">
            <a:avLst>
              <a:gd name="adj1" fmla="val 67449"/>
              <a:gd name="adj2" fmla="val -6171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Décalage à partir</a:t>
            </a:r>
            <a:br>
              <a:rPr lang="fr-FR" dirty="0" smtClean="0"/>
            </a:br>
            <a:r>
              <a:rPr lang="fr-FR" dirty="0" smtClean="0"/>
              <a:t>de la fin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87024556"/>
              </p:ext>
            </p:extLst>
          </p:nvPr>
        </p:nvGraphicFramePr>
        <p:xfrm>
          <a:off x="621611" y="2105063"/>
          <a:ext cx="7900778" cy="1160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130"/>
                <a:gridCol w="614316"/>
                <a:gridCol w="585834"/>
                <a:gridCol w="590550"/>
                <a:gridCol w="590550"/>
                <a:gridCol w="455510"/>
                <a:gridCol w="555611"/>
                <a:gridCol w="555611"/>
                <a:gridCol w="555611"/>
                <a:gridCol w="555611"/>
                <a:gridCol w="555611"/>
                <a:gridCol w="555611"/>
                <a:gridCol w="555611"/>
                <a:gridCol w="555611"/>
              </a:tblGrid>
              <a:tr h="39478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4788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" name="Rounded Rectangular Callout 9"/>
          <p:cNvSpPr/>
          <p:nvPr/>
        </p:nvSpPr>
        <p:spPr bwMode="blackWhite">
          <a:xfrm>
            <a:off x="663767" y="5603557"/>
            <a:ext cx="2160000" cy="578882"/>
          </a:xfrm>
          <a:prstGeom prst="wedgeRoundRectCallout">
            <a:avLst>
              <a:gd name="adj1" fmla="val 67449"/>
              <a:gd name="adj2" fmla="val 3681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mtClean="0"/>
              <a:t>Une slice non définie génère une chaîne vide</a:t>
            </a:r>
            <a:endParaRPr lang="fr-FR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blackWhite">
          <a:xfrm>
            <a:off x="6049974" y="4568547"/>
            <a:ext cx="2232000" cy="578882"/>
          </a:xfrm>
          <a:prstGeom prst="wedgeRoundRectCallout">
            <a:avLst>
              <a:gd name="adj1" fmla="val -92572"/>
              <a:gd name="adj2" fmla="val 7442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mtClean="0"/>
              <a:t>Les descriptions peuvent être mélangées</a:t>
            </a:r>
            <a:endParaRPr lang="fr-FR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541692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blackWhite">
          <a:xfrm>
            <a:off x="2657432" y="3301435"/>
            <a:ext cx="4122056" cy="3139321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s-ES" sz="1800" b="1" dirty="0">
                <a:latin typeface="Courier New" pitchFamily="49" charset="0"/>
                <a:cs typeface="Courier New" pitchFamily="49" charset="0"/>
              </a:rPr>
              <a:t>sea[1:12:2]</a:t>
            </a:r>
          </a:p>
          <a:p>
            <a:r>
              <a:rPr lang="es-ES" sz="1800" dirty="0">
                <a:latin typeface="Courier New" pitchFamily="49" charset="0"/>
                <a:cs typeface="Courier New" pitchFamily="49" charset="0"/>
              </a:rPr>
              <a:t>'tatcOe'</a:t>
            </a:r>
          </a:p>
          <a:p>
            <a:r>
              <a:rPr lang="es-E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s-ES" sz="1800" b="1" dirty="0">
                <a:latin typeface="Courier New" pitchFamily="49" charset="0"/>
                <a:cs typeface="Courier New" pitchFamily="49" charset="0"/>
              </a:rPr>
              <a:t>sea[-14</a:t>
            </a:r>
            <a:r>
              <a:rPr lang="es-ES" sz="1800" b="1" dirty="0" smtClean="0">
                <a:latin typeface="Courier New" pitchFamily="49" charset="0"/>
                <a:cs typeface="Courier New" pitchFamily="49" charset="0"/>
              </a:rPr>
              <a:t>:-4:3</a:t>
            </a:r>
            <a:r>
              <a:rPr lang="es-ES" sz="18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'AaiO'</a:t>
            </a:r>
          </a:p>
          <a:p>
            <a:r>
              <a:rPr lang="es-E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s-ES" sz="1800" b="1" dirty="0">
                <a:latin typeface="Courier New" pitchFamily="49" charset="0"/>
                <a:cs typeface="Courier New" pitchFamily="49" charset="0"/>
              </a:rPr>
              <a:t>sea[::-1]</a:t>
            </a:r>
          </a:p>
          <a:p>
            <a:r>
              <a:rPr lang="es-ES" sz="1800" dirty="0">
                <a:latin typeface="Courier New" pitchFamily="49" charset="0"/>
                <a:cs typeface="Courier New" pitchFamily="49" charset="0"/>
              </a:rPr>
              <a:t>'naecO citnaltA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sea[13]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'!'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Traceback (most recent call 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TypeError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'str' object does not support item assignment</a:t>
            </a:r>
            <a:endParaRPr lang="es-E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Découpage de chaînes (</a:t>
            </a:r>
            <a:r>
              <a:rPr lang="fr-FR" i="1" dirty="0" err="1" smtClean="0"/>
              <a:t>slicing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/>
              <a:t>(suite)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087" y="1309395"/>
            <a:ext cx="8599488" cy="671979"/>
          </a:xfrm>
        </p:spPr>
        <p:txBody>
          <a:bodyPr/>
          <a:lstStyle/>
          <a:p>
            <a:r>
              <a:rPr lang="fr-FR" noProof="0" dirty="0" smtClean="0"/>
              <a:t>Un pas permet d’accéder à des valeurs non séquentielles</a:t>
            </a:r>
          </a:p>
          <a:p>
            <a:pPr lvl="1"/>
            <a:r>
              <a:rPr lang="fr-FR" noProof="0" dirty="0" smtClean="0"/>
              <a:t>Utilisez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début:fin:pas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fr-FR" noProof="0" dirty="0" smtClean="0"/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672962" y="5225218"/>
            <a:ext cx="2196000" cy="360000"/>
          </a:xfrm>
          <a:prstGeom prst="wedgeRoundRectCallout">
            <a:avLst>
              <a:gd name="adj1" fmla="val 67449"/>
              <a:gd name="adj2" fmla="val -6171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La chaîne est immuable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5378858" y="4252635"/>
            <a:ext cx="1973943" cy="578882"/>
          </a:xfrm>
          <a:prstGeom prst="wedgeRoundRectCallout">
            <a:avLst>
              <a:gd name="adj1" fmla="val -75198"/>
              <a:gd name="adj2" fmla="val -6222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Chaque troisième élément, de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-14</a:t>
            </a:r>
            <a:r>
              <a:rPr lang="fr-FR" dirty="0" smtClean="0"/>
              <a:t> à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-4</a:t>
            </a:r>
            <a:r>
              <a:rPr lang="fr-FR" dirty="0" smtClean="0"/>
              <a:t>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blackWhite">
          <a:xfrm>
            <a:off x="297902" y="4242156"/>
            <a:ext cx="1980000" cy="324000"/>
          </a:xfrm>
          <a:prstGeom prst="wedgeRoundRectCallout">
            <a:avLst>
              <a:gd name="adj1" fmla="val 69655"/>
              <a:gd name="adj2" fmla="val 53365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Inversion de la chaîne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blackWhite">
          <a:xfrm>
            <a:off x="5792516" y="3261468"/>
            <a:ext cx="1973943" cy="578882"/>
          </a:xfrm>
          <a:prstGeom prst="wedgeRoundRectCallout">
            <a:avLst>
              <a:gd name="adj1" fmla="val -97073"/>
              <a:gd name="adj2" fmla="val -5493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Chaque deuxième élément, de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fr-FR" dirty="0" smtClean="0"/>
              <a:t> à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45580908"/>
              </p:ext>
            </p:extLst>
          </p:nvPr>
        </p:nvGraphicFramePr>
        <p:xfrm>
          <a:off x="621611" y="2028863"/>
          <a:ext cx="7900778" cy="1160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130"/>
                <a:gridCol w="614316"/>
                <a:gridCol w="585834"/>
                <a:gridCol w="590550"/>
                <a:gridCol w="590550"/>
                <a:gridCol w="455510"/>
                <a:gridCol w="555611"/>
                <a:gridCol w="555611"/>
                <a:gridCol w="555611"/>
                <a:gridCol w="555611"/>
                <a:gridCol w="555611"/>
                <a:gridCol w="555611"/>
                <a:gridCol w="555611"/>
                <a:gridCol w="555611"/>
              </a:tblGrid>
              <a:tr h="39478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4788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="" xmlns:p14="http://schemas.microsoft.com/office/powerpoint/2010/main" val="467394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Operations sur les chaînes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274763"/>
            <a:ext cx="8599488" cy="1431161"/>
          </a:xfrm>
        </p:spPr>
        <p:txBody>
          <a:bodyPr/>
          <a:lstStyle/>
          <a:p>
            <a:r>
              <a:rPr lang="fr-FR" noProof="0" dirty="0" smtClean="0"/>
              <a:t>Les opérateurs créent et retournent de nouveaux objets chaîne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noProof="0" dirty="0" smtClean="0"/>
              <a:t> répétition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fr-FR" noProof="0" dirty="0" smtClean="0"/>
              <a:t> concaténation</a:t>
            </a:r>
          </a:p>
          <a:p>
            <a:r>
              <a:rPr lang="fr-FR" noProof="0" dirty="0" smtClean="0"/>
              <a:t>La fonction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>
                <a:cs typeface="Courier New" pitchFamily="49" charset="0"/>
              </a:rPr>
              <a:t> </a:t>
            </a:r>
            <a:r>
              <a:rPr lang="fr-FR" noProof="0" dirty="0" smtClean="0"/>
              <a:t>retourne son argument sous forme de chaîne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2451598" y="2713261"/>
            <a:ext cx="4472210" cy="3693319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name = 'Guido'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name * 3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'GuidoGuidoGuido'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name[0] * 3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'GGG'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name + name + name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'GuidoGuidoGuido'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name[0] * 3 + name + name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'GGGGuidoGuido'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str(-12.5)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'-12.5'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str( 7 / 3.0 )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'2.33333333333'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1364845" y="2900118"/>
            <a:ext cx="1045029" cy="340519"/>
          </a:xfrm>
          <a:prstGeom prst="wedgeRoundRectCallout">
            <a:avLst>
              <a:gd name="adj1" fmla="val 100782"/>
              <a:gd name="adj2" fmla="val 23530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Répétition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5519553" y="5382236"/>
            <a:ext cx="1825384" cy="340519"/>
          </a:xfrm>
          <a:prstGeom prst="wedgeRoundRectCallout">
            <a:avLst>
              <a:gd name="adj1" fmla="val -111708"/>
              <a:gd name="adj2" fmla="val -66516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mtClean="0"/>
              <a:t>Conversion de type</a:t>
            </a:r>
            <a:endParaRPr lang="fr-FR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885874" y="4027455"/>
            <a:ext cx="1524000" cy="340519"/>
          </a:xfrm>
          <a:prstGeom prst="wedgeRoundRectCallout">
            <a:avLst>
              <a:gd name="adj1" fmla="val 73719"/>
              <a:gd name="adj2" fmla="val 1926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Concaténation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53512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Méthodes des chaînes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862048"/>
          </a:xfrm>
        </p:spPr>
        <p:txBody>
          <a:bodyPr/>
          <a:lstStyle/>
          <a:p>
            <a:r>
              <a:rPr lang="fr-FR" noProof="0" dirty="0" smtClean="0"/>
              <a:t>Fonctions qui opèrent sur des objets de type chaîne</a:t>
            </a:r>
          </a:p>
          <a:p>
            <a:pPr lvl="1"/>
            <a:r>
              <a:rPr lang="fr-FR" noProof="0" dirty="0" smtClean="0"/>
              <a:t>Syntaxe : 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chaîne.méthode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230188" lvl="1" indent="-230188">
              <a:spcBef>
                <a:spcPts val="1400"/>
              </a:spcBef>
              <a:buSzPct val="115000"/>
              <a:buFont typeface="Arial" charset="0"/>
              <a:buChar char="•"/>
            </a:pPr>
            <a:r>
              <a:rPr lang="fr-FR" b="1" i="1" noProof="0" dirty="0" err="1" smtClean="0">
                <a:latin typeface="Courier New" pitchFamily="49" charset="0"/>
                <a:cs typeface="Courier New" pitchFamily="49" charset="0"/>
              </a:rPr>
              <a:t>chaîne</a:t>
            </a:r>
            <a:r>
              <a:rPr lang="fr-FR" b="1" noProof="0" dirty="0" err="1" smtClean="0">
                <a:latin typeface="Courier New" pitchFamily="49" charset="0"/>
                <a:cs typeface="Courier New" pitchFamily="49" charset="0"/>
              </a:rPr>
              <a:t>.upper</a:t>
            </a:r>
            <a:r>
              <a:rPr lang="fr-FR" b="1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b="1" noProof="0" dirty="0" smtClean="0">
                <a:cs typeface="Courier New" pitchFamily="49" charset="0"/>
              </a:rPr>
              <a:t> and </a:t>
            </a:r>
            <a:r>
              <a:rPr lang="fr-FR" b="1" i="1" noProof="0" dirty="0" err="1" smtClean="0">
                <a:latin typeface="Courier New" pitchFamily="49" charset="0"/>
                <a:cs typeface="Courier New" pitchFamily="49" charset="0"/>
              </a:rPr>
              <a:t>chaîne</a:t>
            </a:r>
            <a:r>
              <a:rPr lang="fr-FR" b="1" noProof="0" dirty="0" err="1" smtClean="0">
                <a:latin typeface="Courier New" pitchFamily="49" charset="0"/>
                <a:cs typeface="Courier New" pitchFamily="49" charset="0"/>
              </a:rPr>
              <a:t>.lower</a:t>
            </a:r>
            <a:r>
              <a:rPr lang="fr-FR" b="1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b="1" noProof="0" dirty="0" smtClean="0">
                <a:cs typeface="Courier New" pitchFamily="49" charset="0"/>
              </a:rPr>
              <a:t> </a:t>
            </a:r>
            <a:r>
              <a:rPr lang="fr-FR" b="1" noProof="0" dirty="0" smtClean="0"/>
              <a:t>retournent une nouvelle chaîne</a:t>
            </a:r>
          </a:p>
          <a:p>
            <a:pPr marL="230188" lvl="1" indent="-230188">
              <a:spcBef>
                <a:spcPts val="1400"/>
              </a:spcBef>
              <a:buSzPct val="115000"/>
              <a:buFont typeface="Arial" charset="0"/>
              <a:buChar char="•"/>
            </a:pPr>
            <a:r>
              <a:rPr lang="fr-FR" b="1" i="1" dirty="0" smtClean="0">
                <a:latin typeface="Courier New" pitchFamily="49" charset="0"/>
                <a:cs typeface="Courier New" pitchFamily="49" charset="0"/>
              </a:rPr>
              <a:t>chaîne</a:t>
            </a:r>
            <a:r>
              <a:rPr lang="fr-FR" b="1" noProof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b="1" noProof="0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fr-FR" b="1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b="1" noProof="0" dirty="0" smtClean="0">
                <a:cs typeface="Courier New" pitchFamily="49" charset="0"/>
              </a:rPr>
              <a:t>, </a:t>
            </a:r>
            <a:r>
              <a:rPr lang="fr-FR" b="1" i="1" dirty="0" smtClean="0">
                <a:latin typeface="Courier New" pitchFamily="49" charset="0"/>
                <a:cs typeface="Courier New" pitchFamily="49" charset="0"/>
              </a:rPr>
              <a:t>chaîne</a:t>
            </a:r>
            <a:r>
              <a:rPr lang="fr-FR" b="1" noProof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b="1" noProof="0" dirty="0" err="1" smtClean="0">
                <a:latin typeface="Courier New" pitchFamily="49" charset="0"/>
                <a:cs typeface="Courier New" pitchFamily="49" charset="0"/>
              </a:rPr>
              <a:t>islower</a:t>
            </a:r>
            <a:r>
              <a:rPr lang="fr-FR" b="1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b="1" noProof="0" dirty="0" smtClean="0">
                <a:cs typeface="Courier New" pitchFamily="49" charset="0"/>
              </a:rPr>
              <a:t> et </a:t>
            </a:r>
            <a:r>
              <a:rPr lang="fr-FR" b="1" i="1" dirty="0" smtClean="0">
                <a:latin typeface="Courier New" pitchFamily="49" charset="0"/>
                <a:cs typeface="Courier New" pitchFamily="49" charset="0"/>
              </a:rPr>
              <a:t>chaîne</a:t>
            </a:r>
            <a:r>
              <a:rPr lang="fr-FR" b="1" noProof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b="1" noProof="0" dirty="0" err="1" smtClean="0">
                <a:latin typeface="Courier New" pitchFamily="49" charset="0"/>
                <a:cs typeface="Courier New" pitchFamily="49" charset="0"/>
              </a:rPr>
              <a:t>isdigit</a:t>
            </a:r>
            <a:r>
              <a:rPr lang="fr-FR" b="1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b="1" noProof="0" dirty="0" smtClean="0"/>
              <a:t> retournent un booléen</a:t>
            </a:r>
            <a:endParaRPr lang="fr-FR" noProof="0" dirty="0"/>
          </a:p>
        </p:txBody>
      </p:sp>
      <p:sp>
        <p:nvSpPr>
          <p:cNvPr id="8" name="Rectangle 7"/>
          <p:cNvSpPr/>
          <p:nvPr/>
        </p:nvSpPr>
        <p:spPr bwMode="blackWhite">
          <a:xfrm>
            <a:off x="2673916" y="3318682"/>
            <a:ext cx="4216400" cy="2862322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bigsea = sea.upper()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bigsea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'ATLANTIC OCEAN'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smallsea = sea.lower()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smallsea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'atlantic ocean'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smallsea.isupper()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smallsea.islower()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9" name="Rounded Rectangular Callout 8"/>
          <p:cNvSpPr/>
          <p:nvPr/>
        </p:nvSpPr>
        <p:spPr bwMode="blackWhite">
          <a:xfrm>
            <a:off x="549528" y="3599079"/>
            <a:ext cx="1548000" cy="576000"/>
          </a:xfrm>
          <a:prstGeom prst="wedgeRoundRectCallout">
            <a:avLst>
              <a:gd name="adj1" fmla="val 93575"/>
              <a:gd name="adj2" fmla="val -7130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Retourne une nouvelle chaîne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blackWhite">
          <a:xfrm>
            <a:off x="1143544" y="4525021"/>
            <a:ext cx="1152000" cy="540000"/>
          </a:xfrm>
          <a:prstGeom prst="wedgeRoundRectCallout">
            <a:avLst>
              <a:gd name="adj1" fmla="val 81338"/>
              <a:gd name="adj2" fmla="val 83203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Retourne un booléen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1901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Nombres et chaînes de caractères</a:t>
            </a:r>
            <a:endParaRPr lang="fr-FR" noProof="0" dirty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8548" y="2225545"/>
            <a:ext cx="5559425" cy="3046988"/>
          </a:xfrm>
        </p:spPr>
        <p:txBody>
          <a:bodyPr/>
          <a:lstStyle/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noProof="0" dirty="0" smtClean="0"/>
              <a:t>Objets et variables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noProof="0" dirty="0" smtClean="0"/>
              <a:t>Types numériques et opérations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dirty="0" smtClean="0"/>
              <a:t>Types chaîne et opérations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noProof="0" dirty="0" smtClean="0"/>
              <a:t>Expressions et instructions conditionnelles</a:t>
            </a:r>
            <a:endParaRPr lang="fr-FR" noProof="0" dirty="0"/>
          </a:p>
        </p:txBody>
      </p:sp>
      <p:grpSp>
        <p:nvGrpSpPr>
          <p:cNvPr id="248836" name="Group 4"/>
          <p:cNvGrpSpPr>
            <a:grpSpLocks/>
          </p:cNvGrpSpPr>
          <p:nvPr/>
        </p:nvGrpSpPr>
        <p:grpSpPr bwMode="auto">
          <a:xfrm>
            <a:off x="2567598" y="2271582"/>
            <a:ext cx="228600" cy="311150"/>
            <a:chOff x="208" y="730"/>
            <a:chExt cx="249" cy="292"/>
          </a:xfrm>
        </p:grpSpPr>
        <p:sp>
          <p:nvSpPr>
            <p:cNvPr id="248837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8838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839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Méthodes des chaînes</a:t>
            </a:r>
            <a:br>
              <a:rPr lang="fr-FR" noProof="0" dirty="0" smtClean="0"/>
            </a:br>
            <a:r>
              <a:rPr lang="fr-FR" noProof="0" dirty="0" smtClean="0"/>
              <a:t>(suite)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948978"/>
          </a:xfrm>
        </p:spPr>
        <p:txBody>
          <a:bodyPr/>
          <a:lstStyle/>
          <a:p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chaîne</a:t>
            </a:r>
            <a:r>
              <a:rPr lang="fr-FR" b="1" noProof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b="1" noProof="0" dirty="0" err="1" smtClean="0">
                <a:latin typeface="Courier New" pitchFamily="49" charset="0"/>
                <a:cs typeface="Courier New" pitchFamily="49" charset="0"/>
              </a:rPr>
              <a:t>find</a:t>
            </a:r>
            <a:r>
              <a:rPr lang="fr-FR" b="1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b="1" noProof="0" dirty="0" smtClean="0">
                <a:cs typeface="Courier New" pitchFamily="49" charset="0"/>
              </a:rPr>
              <a:t> et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chaîne</a:t>
            </a:r>
            <a:r>
              <a:rPr lang="fr-FR" b="1" noProof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b="1" noProof="0" dirty="0" err="1" smtClean="0">
                <a:latin typeface="Courier New" pitchFamily="49" charset="0"/>
                <a:cs typeface="Courier New" pitchFamily="49" charset="0"/>
              </a:rPr>
              <a:t>rfind</a:t>
            </a:r>
            <a:r>
              <a:rPr lang="fr-FR" b="1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b="1" noProof="0" dirty="0" smtClean="0"/>
              <a:t> retournent le décalage de la chaîne recherchée</a:t>
            </a:r>
            <a:endParaRPr lang="fr-FR" noProof="0" dirty="0" smtClean="0"/>
          </a:p>
          <a:p>
            <a:pPr lvl="1"/>
            <a:r>
              <a:rPr lang="fr-FR" noProof="0" dirty="0" smtClean="0"/>
              <a:t>Ou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fr-FR" noProof="0" dirty="0" smtClean="0"/>
              <a:t> si elle n’est pas trouvée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2027993" y="2505288"/>
            <a:ext cx="5517322" cy="2031325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sea = 'Atlantic Ocean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sea.find('a')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sea.rfind('a')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12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sea[sea.find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('a'):sea.rfind('a')]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'antic Oce'</a:t>
            </a: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788912" y="2628733"/>
            <a:ext cx="1045029" cy="340519"/>
          </a:xfrm>
          <a:prstGeom prst="wedgeRoundRectCallout">
            <a:avLst>
              <a:gd name="adj1" fmla="val 73729"/>
              <a:gd name="adj2" fmla="val 12406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mtClean="0"/>
              <a:t>Décalage</a:t>
            </a:r>
            <a:endParaRPr lang="fr-FR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4786654" y="4600113"/>
            <a:ext cx="2628000" cy="540000"/>
          </a:xfrm>
          <a:prstGeom prst="wedgeRoundRectCallout">
            <a:avLst>
              <a:gd name="adj1" fmla="val -29575"/>
              <a:gd name="adj2" fmla="val -11836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Utiliser les valeurs retournées pour le découpage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240062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Méthodes des chaînes</a:t>
            </a:r>
            <a:br>
              <a:rPr lang="fr-FR" noProof="0" dirty="0" smtClean="0"/>
            </a:br>
            <a:r>
              <a:rPr lang="fr-FR" noProof="0" dirty="0" smtClean="0"/>
              <a:t>(suite)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601260"/>
          </a:xfrm>
        </p:spPr>
        <p:txBody>
          <a:bodyPr/>
          <a:lstStyle/>
          <a:p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chaîne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.replace(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ancienne,nouvelle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noProof="0" dirty="0" smtClean="0">
                <a:cs typeface="Courier New" pitchFamily="49" charset="0"/>
              </a:rPr>
              <a:t> </a:t>
            </a:r>
            <a:r>
              <a:rPr lang="fr-FR" noProof="0" dirty="0" smtClean="0"/>
              <a:t>retourne une nouvelle chaîne après avoir remplacé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ancienne </a:t>
            </a:r>
            <a:r>
              <a:rPr lang="fr-FR" noProof="0" dirty="0" smtClean="0"/>
              <a:t>par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nouvelle</a:t>
            </a:r>
            <a:endParaRPr lang="fr-FR" b="1" noProof="0" dirty="0" smtClean="0"/>
          </a:p>
          <a:p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chaîne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.split()</a:t>
            </a:r>
            <a:r>
              <a:rPr lang="fr-FR" noProof="0" dirty="0" smtClean="0">
                <a:cs typeface="Courier New" pitchFamily="49" charset="0"/>
              </a:rPr>
              <a:t> </a:t>
            </a:r>
            <a:r>
              <a:rPr lang="fr-FR" noProof="0" dirty="0" smtClean="0"/>
              <a:t>retourne une </a:t>
            </a:r>
            <a:r>
              <a:rPr lang="fr-FR" i="1" noProof="0" dirty="0" smtClean="0">
                <a:latin typeface="Century Schoolbook" pitchFamily="18" charset="0"/>
              </a:rPr>
              <a:t>liste</a:t>
            </a:r>
            <a:r>
              <a:rPr lang="fr-FR" noProof="0" dirty="0" smtClean="0"/>
              <a:t> de chaînes basée sur un délimiteur</a:t>
            </a:r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pPr marL="344487" lvl="1" indent="0">
              <a:buNone/>
            </a:pPr>
            <a:endParaRPr lang="fr-FR" b="1" noProof="0" dirty="0" smtClean="0"/>
          </a:p>
          <a:p>
            <a:r>
              <a:rPr lang="fr-FR" noProof="0" dirty="0" smtClean="0"/>
              <a:t>Ces méthodes et d’autres sont décrites dans la </a:t>
            </a:r>
            <a:r>
              <a:rPr lang="fr-FR" i="1" noProof="0" dirty="0" smtClean="0"/>
              <a:t>Standard Library </a:t>
            </a:r>
            <a:r>
              <a:rPr lang="fr-FR" i="1" noProof="0" dirty="0" err="1" smtClean="0"/>
              <a:t>Reference</a:t>
            </a:r>
            <a:endParaRPr lang="fr-FR" i="1" noProof="0" dirty="0"/>
          </a:p>
        </p:txBody>
      </p:sp>
      <p:sp>
        <p:nvSpPr>
          <p:cNvPr id="8" name="Rectangle 7"/>
          <p:cNvSpPr/>
          <p:nvPr/>
        </p:nvSpPr>
        <p:spPr bwMode="blackWhite">
          <a:xfrm>
            <a:off x="2070100" y="2564509"/>
            <a:ext cx="5270500" cy="2585323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sea.replace('a','Z')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'AtlZntic OceZn'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sea.replace('Atlantic','Pacific')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'Pacific Ocean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sea.split(' ')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['Atlantic', 'Ocean']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csv = 'The,Atlantic,Ocean'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csv.split(',')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['The', 'Atlantic', 'Ocean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blackWhite">
          <a:xfrm>
            <a:off x="6961854" y="4080511"/>
            <a:ext cx="1788121" cy="340519"/>
          </a:xfrm>
          <a:prstGeom prst="wedgeRoundRectCallout">
            <a:avLst>
              <a:gd name="adj1" fmla="val -82748"/>
              <a:gd name="adj2" fmla="val 3039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Retourne une liste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8"/>
          <p:cNvSpPr/>
          <p:nvPr/>
        </p:nvSpPr>
        <p:spPr bwMode="blackWhite">
          <a:xfrm>
            <a:off x="155526" y="3599079"/>
            <a:ext cx="1548000" cy="576000"/>
          </a:xfrm>
          <a:prstGeom prst="wedgeRoundRectCallout">
            <a:avLst>
              <a:gd name="adj1" fmla="val 83490"/>
              <a:gd name="adj2" fmla="val -4936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Retourne une nouvelle chaîne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102165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Chaînes spéciales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658" y="1308239"/>
            <a:ext cx="8599488" cy="3703578"/>
          </a:xfrm>
        </p:spPr>
        <p:txBody>
          <a:bodyPr/>
          <a:lstStyle/>
          <a:p>
            <a:r>
              <a:rPr lang="fr-FR" noProof="0" dirty="0" smtClean="0"/>
              <a:t>Les objets chaîne peuvent contenir des séquences d’échappement</a:t>
            </a:r>
          </a:p>
          <a:p>
            <a:pPr lvl="1"/>
            <a:r>
              <a:rPr lang="fr-FR" noProof="0" dirty="0" smtClean="0"/>
              <a:t>Encodages spéciaux décrits après un </a:t>
            </a:r>
            <a:r>
              <a:rPr lang="fr-FR" noProof="0" dirty="0" err="1" smtClean="0"/>
              <a:t>backslash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lvl="2"/>
            <a:r>
              <a:rPr lang="fr-FR" noProof="0" dirty="0" smtClean="0"/>
              <a:t>Pour les caractères difficiles à saisir au clavier,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\v</a:t>
            </a:r>
          </a:p>
          <a:p>
            <a:pPr lvl="2"/>
            <a:r>
              <a:rPr lang="fr-FR" noProof="0" dirty="0" smtClean="0"/>
              <a:t>Pour les caractères qui ont déjà une signification,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\'</a:t>
            </a:r>
          </a:p>
          <a:p>
            <a:pPr lvl="2"/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noProof="0" dirty="0" smtClean="0"/>
              <a:t>Les chaînes brutes ignorent la signification spéciale de l’antislash,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lvl="1"/>
            <a:r>
              <a:rPr lang="fr-FR" noProof="0" dirty="0" smtClean="0"/>
              <a:t>Spécifiées par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fr-FR" noProof="0" dirty="0" smtClean="0"/>
              <a:t> avant le guillemet ouvrant</a:t>
            </a:r>
            <a:endParaRPr lang="fr-FR" noProof="0" dirty="0" smtClean="0">
              <a:cs typeface="Courier New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05340580"/>
              </p:ext>
            </p:extLst>
          </p:nvPr>
        </p:nvGraphicFramePr>
        <p:xfrm>
          <a:off x="998764" y="2664479"/>
          <a:ext cx="787294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6944"/>
                <a:gridCol w="5616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>
                          <a:latin typeface="Courier New" pitchFamily="49" charset="0"/>
                          <a:cs typeface="Courier New" pitchFamily="49" charset="0"/>
                        </a:rPr>
                        <a:t>\'</a:t>
                      </a:r>
                      <a:r>
                        <a:rPr lang="fr-FR" noProof="0" dirty="0" smtClean="0">
                          <a:latin typeface="+mn-lt"/>
                          <a:cs typeface="Courier New" pitchFamily="49" charset="0"/>
                        </a:rPr>
                        <a:t>, </a:t>
                      </a:r>
                      <a:r>
                        <a:rPr lang="fr-FR" noProof="0" dirty="0" smtClean="0">
                          <a:latin typeface="Courier New" pitchFamily="49" charset="0"/>
                          <a:cs typeface="Courier New" pitchFamily="49" charset="0"/>
                        </a:rPr>
                        <a:t>\"</a:t>
                      </a:r>
                      <a:r>
                        <a:rPr lang="fr-FR" noProof="0" dirty="0" smtClean="0">
                          <a:latin typeface="+mn-lt"/>
                          <a:cs typeface="Courier New" pitchFamily="49" charset="0"/>
                        </a:rPr>
                        <a:t>, </a:t>
                      </a:r>
                      <a:r>
                        <a:rPr lang="fr-FR" noProof="0" dirty="0" smtClean="0">
                          <a:latin typeface="Courier New" pitchFamily="49" charset="0"/>
                          <a:cs typeface="Courier New" pitchFamily="49" charset="0"/>
                        </a:rPr>
                        <a:t>\\</a:t>
                      </a:r>
                      <a:endParaRPr lang="fr-FR" noProof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Guillemet simple</a:t>
                      </a:r>
                      <a:r>
                        <a:rPr lang="fr-FR" baseline="0" noProof="0" dirty="0" smtClean="0"/>
                        <a:t>, guillemet double, antislash littéraux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>
                          <a:latin typeface="Courier New" pitchFamily="49" charset="0"/>
                          <a:cs typeface="Courier New" pitchFamily="49" charset="0"/>
                        </a:rPr>
                        <a:t>\r</a:t>
                      </a:r>
                      <a:r>
                        <a:rPr lang="fr-FR" noProof="0" dirty="0" smtClean="0">
                          <a:latin typeface="+mn-lt"/>
                          <a:cs typeface="Courier New" pitchFamily="49" charset="0"/>
                        </a:rPr>
                        <a:t>,</a:t>
                      </a:r>
                      <a:r>
                        <a:rPr lang="fr-FR" baseline="0" noProof="0" dirty="0" smtClean="0"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fr-FR" noProof="0" dirty="0" smtClean="0">
                          <a:latin typeface="Courier New" pitchFamily="49" charset="0"/>
                          <a:cs typeface="Courier New" pitchFamily="49" charset="0"/>
                        </a:rPr>
                        <a:t>\n </a:t>
                      </a:r>
                      <a:endParaRPr lang="fr-FR" noProof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Retour chariot</a:t>
                      </a:r>
                      <a:r>
                        <a:rPr lang="fr-FR" baseline="0" noProof="0" dirty="0" smtClean="0"/>
                        <a:t>, </a:t>
                      </a:r>
                      <a:r>
                        <a:rPr lang="fr-FR" baseline="0" noProof="0" dirty="0" err="1" smtClean="0"/>
                        <a:t>newline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smtClean="0">
                          <a:latin typeface="Courier New" pitchFamily="49" charset="0"/>
                          <a:cs typeface="Courier New" pitchFamily="49" charset="0"/>
                        </a:rPr>
                        <a:t>\t</a:t>
                      </a:r>
                      <a:endParaRPr lang="fr-FR" noProof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smtClean="0"/>
                        <a:t>Tabulation</a:t>
                      </a:r>
                      <a:endParaRPr lang="fr-FR" noProof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smtClean="0"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r>
                        <a:rPr lang="fr-FR" i="1" noProof="0" smtClean="0">
                          <a:latin typeface="Courier New" pitchFamily="49" charset="0"/>
                          <a:cs typeface="Courier New" pitchFamily="49" charset="0"/>
                        </a:rPr>
                        <a:t>num</a:t>
                      </a:r>
                      <a:r>
                        <a:rPr lang="fr-FR" i="0" noProof="0" smtClean="0">
                          <a:latin typeface="+mn-lt"/>
                          <a:cs typeface="Courier New" pitchFamily="49" charset="0"/>
                        </a:rPr>
                        <a:t>,</a:t>
                      </a:r>
                      <a:r>
                        <a:rPr lang="fr-FR" i="0" baseline="0" noProof="0" smtClean="0"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fr-FR" noProof="0" smtClean="0">
                          <a:latin typeface="Courier New" pitchFamily="49" charset="0"/>
                          <a:cs typeface="Courier New" pitchFamily="49" charset="0"/>
                        </a:rPr>
                        <a:t>\x</a:t>
                      </a:r>
                      <a:r>
                        <a:rPr lang="fr-FR" i="1" noProof="0" smtClean="0">
                          <a:latin typeface="Courier New" pitchFamily="49" charset="0"/>
                          <a:cs typeface="Courier New" pitchFamily="49" charset="0"/>
                        </a:rPr>
                        <a:t>num</a:t>
                      </a:r>
                      <a:endParaRPr lang="fr-FR" i="1" noProof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Nombre octal, hexadécimal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 bwMode="blackWhite">
          <a:xfrm>
            <a:off x="2694220" y="5062163"/>
            <a:ext cx="3755560" cy="1200329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print '\t is tab'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	 is tab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print r'\t is tab'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\t is tab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712584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Nombres et chaînes de caractères</a:t>
            </a:r>
            <a:endParaRPr lang="fr-FR" noProof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548548" y="2225545"/>
            <a:ext cx="555942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Char char="•"/>
              <a:defRPr b="1">
                <a:solidFill>
                  <a:srgbClr val="000080"/>
                </a:solidFill>
                <a:latin typeface="+mn-lt"/>
                <a:ea typeface="+mn-ea"/>
                <a:cs typeface="+mn-cs"/>
              </a:defRPr>
            </a:lvl1pPr>
            <a:lvl2pPr marL="685800" indent="-34131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—"/>
              <a:defRPr>
                <a:solidFill>
                  <a:srgbClr val="000080"/>
                </a:solidFill>
                <a:latin typeface="+mn-lt"/>
              </a:defRPr>
            </a:lvl2pPr>
            <a:lvl3pPr marL="1017588" indent="-217488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3pPr>
            <a:lvl4pPr marL="1363663" indent="-231775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4pPr>
            <a:lvl5pPr marL="17097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5pPr>
            <a:lvl6pPr marL="21669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6241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0813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5385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sz="1800" dirty="0" smtClean="0"/>
              <a:t>Objets et variables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sz="1800" dirty="0" smtClean="0"/>
              <a:t>Types numériques et opérations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sz="1800" dirty="0" smtClean="0"/>
              <a:t>Types chaîne et opérations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sz="1800" dirty="0" smtClean="0"/>
              <a:t>Expressions et instructions conditionnelles</a:t>
            </a:r>
            <a:endParaRPr lang="fr-FR" sz="1800" dirty="0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2567598" y="4913182"/>
            <a:ext cx="228600" cy="311150"/>
            <a:chOff x="208" y="730"/>
            <a:chExt cx="249" cy="292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324725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Expressions et instructions conditionnelles simples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245957"/>
            <a:ext cx="8599488" cy="2313454"/>
          </a:xfrm>
        </p:spPr>
        <p:txBody>
          <a:bodyPr/>
          <a:lstStyle/>
          <a:p>
            <a:r>
              <a:rPr lang="fr-FR" noProof="0" dirty="0" smtClean="0"/>
              <a:t>Génèrent une </a:t>
            </a:r>
            <a:r>
              <a:rPr lang="fr-FR" noProof="0" dirty="0" smtClean="0"/>
              <a:t>valeur </a:t>
            </a:r>
            <a:r>
              <a:rPr lang="fr-FR" noProof="0" dirty="0" smtClean="0"/>
              <a:t>booléenne : 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noProof="0" dirty="0" smtClean="0"/>
              <a:t> ou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fr-FR" noProof="0" dirty="0" smtClean="0"/>
          </a:p>
          <a:p>
            <a:pPr lvl="1"/>
            <a:r>
              <a:rPr lang="fr-FR" noProof="0" dirty="0" smtClean="0"/>
              <a:t>Les chaînes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noProof="0" dirty="0" smtClean="0"/>
              <a:t> et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'False'</a:t>
            </a:r>
            <a:r>
              <a:rPr lang="fr-FR" noProof="0" dirty="0" smtClean="0"/>
              <a:t> sont toutes deux évaluées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noProof="0" dirty="0" smtClean="0"/>
              <a:t>Types d’Expressions et instructions conditionnelles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Identité d’objet,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is</a:t>
            </a:r>
            <a:endParaRPr lang="fr-FR" noProof="0" dirty="0" smtClean="0"/>
          </a:p>
          <a:p>
            <a:pPr lvl="1"/>
            <a:r>
              <a:rPr lang="fr-FR" noProof="0" dirty="0" smtClean="0">
                <a:cs typeface="Courier New" pitchFamily="49" charset="0"/>
              </a:rPr>
              <a:t>Relations arithmétiques ; par exemple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noProof="0" dirty="0" smtClean="0">
                <a:cs typeface="Courier New" pitchFamily="49" charset="0"/>
              </a:rPr>
              <a:t>ou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==</a:t>
            </a:r>
            <a:endParaRPr lang="fr-FR" noProof="0" dirty="0" smtClean="0"/>
          </a:p>
          <a:p>
            <a:pPr lvl="1"/>
            <a:r>
              <a:rPr lang="fr-FR" noProof="0" dirty="0" smtClean="0">
                <a:cs typeface="Courier New" pitchFamily="49" charset="0"/>
              </a:rPr>
              <a:t>Les opérateurs d’égalité et d’inégalité pour les chaînes sont les mêmes que pour les objets numériques</a:t>
            </a:r>
            <a:endParaRPr lang="fr-FR" i="1" noProof="0" dirty="0"/>
          </a:p>
        </p:txBody>
      </p:sp>
      <p:sp>
        <p:nvSpPr>
          <p:cNvPr id="4" name="Rectangle 3"/>
          <p:cNvSpPr/>
          <p:nvPr/>
        </p:nvSpPr>
        <p:spPr bwMode="blackWhite">
          <a:xfrm>
            <a:off x="2896512" y="3574919"/>
            <a:ext cx="3350976" cy="2862322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sea =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'Atlantic'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ocean = sea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ocean is sea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ocean == sea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7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7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8337727" y="1216375"/>
            <a:ext cx="328612" cy="561975"/>
            <a:chOff x="1569" y="816"/>
            <a:chExt cx="207" cy="354"/>
          </a:xfrm>
        </p:grpSpPr>
        <p:sp>
          <p:nvSpPr>
            <p:cNvPr id="6" name="Freeform 26"/>
            <p:cNvSpPr>
              <a:spLocks noChangeAspect="1"/>
            </p:cNvSpPr>
            <p:nvPr/>
          </p:nvSpPr>
          <p:spPr bwMode="blackWhite">
            <a:xfrm>
              <a:off x="1596" y="1136"/>
              <a:ext cx="160" cy="34"/>
            </a:xfrm>
            <a:custGeom>
              <a:avLst/>
              <a:gdLst/>
              <a:ahLst/>
              <a:cxnLst>
                <a:cxn ang="0">
                  <a:pos x="272" y="26"/>
                </a:cxn>
                <a:cxn ang="0">
                  <a:pos x="272" y="2"/>
                </a:cxn>
                <a:cxn ang="0">
                  <a:pos x="270" y="2"/>
                </a:cxn>
                <a:cxn ang="0">
                  <a:pos x="266" y="2"/>
                </a:cxn>
                <a:cxn ang="0">
                  <a:pos x="258" y="2"/>
                </a:cxn>
                <a:cxn ang="0">
                  <a:pos x="248" y="2"/>
                </a:cxn>
                <a:cxn ang="0">
                  <a:pos x="234" y="2"/>
                </a:cxn>
                <a:cxn ang="0">
                  <a:pos x="220" y="2"/>
                </a:cxn>
                <a:cxn ang="0">
                  <a:pos x="204" y="2"/>
                </a:cxn>
                <a:cxn ang="0">
                  <a:pos x="186" y="2"/>
                </a:cxn>
                <a:cxn ang="0">
                  <a:pos x="162" y="0"/>
                </a:cxn>
                <a:cxn ang="0">
                  <a:pos x="136" y="0"/>
                </a:cxn>
                <a:cxn ang="0">
                  <a:pos x="110" y="0"/>
                </a:cxn>
                <a:cxn ang="0">
                  <a:pos x="86" y="2"/>
                </a:cxn>
                <a:cxn ang="0">
                  <a:pos x="70" y="2"/>
                </a:cxn>
                <a:cxn ang="0">
                  <a:pos x="54" y="2"/>
                </a:cxn>
                <a:cxn ang="0">
                  <a:pos x="40" y="2"/>
                </a:cxn>
                <a:cxn ang="0">
                  <a:pos x="26" y="2"/>
                </a:cxn>
                <a:cxn ang="0">
                  <a:pos x="16" y="2"/>
                </a:cxn>
                <a:cxn ang="0">
                  <a:pos x="8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10"/>
                </a:cxn>
                <a:cxn ang="0">
                  <a:pos x="2" y="18"/>
                </a:cxn>
                <a:cxn ang="0">
                  <a:pos x="2" y="24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6"/>
                </a:cxn>
                <a:cxn ang="0">
                  <a:pos x="10" y="40"/>
                </a:cxn>
                <a:cxn ang="0">
                  <a:pos x="24" y="46"/>
                </a:cxn>
                <a:cxn ang="0">
                  <a:pos x="40" y="50"/>
                </a:cxn>
                <a:cxn ang="0">
                  <a:pos x="60" y="52"/>
                </a:cxn>
                <a:cxn ang="0">
                  <a:pos x="84" y="56"/>
                </a:cxn>
                <a:cxn ang="0">
                  <a:pos x="108" y="58"/>
                </a:cxn>
                <a:cxn ang="0">
                  <a:pos x="136" y="58"/>
                </a:cxn>
                <a:cxn ang="0">
                  <a:pos x="164" y="58"/>
                </a:cxn>
                <a:cxn ang="0">
                  <a:pos x="188" y="56"/>
                </a:cxn>
                <a:cxn ang="0">
                  <a:pos x="212" y="52"/>
                </a:cxn>
                <a:cxn ang="0">
                  <a:pos x="232" y="50"/>
                </a:cxn>
                <a:cxn ang="0">
                  <a:pos x="248" y="46"/>
                </a:cxn>
                <a:cxn ang="0">
                  <a:pos x="262" y="40"/>
                </a:cxn>
                <a:cxn ang="0">
                  <a:pos x="270" y="36"/>
                </a:cxn>
                <a:cxn ang="0">
                  <a:pos x="272" y="30"/>
                </a:cxn>
                <a:cxn ang="0">
                  <a:pos x="272" y="28"/>
                </a:cxn>
                <a:cxn ang="0">
                  <a:pos x="272" y="26"/>
                </a:cxn>
              </a:cxnLst>
              <a:rect l="0" t="0" r="r" b="b"/>
              <a:pathLst>
                <a:path w="272" h="58">
                  <a:moveTo>
                    <a:pt x="272" y="26"/>
                  </a:moveTo>
                  <a:lnTo>
                    <a:pt x="272" y="2"/>
                  </a:lnTo>
                  <a:lnTo>
                    <a:pt x="270" y="2"/>
                  </a:lnTo>
                  <a:lnTo>
                    <a:pt x="266" y="2"/>
                  </a:lnTo>
                  <a:lnTo>
                    <a:pt x="258" y="2"/>
                  </a:lnTo>
                  <a:lnTo>
                    <a:pt x="248" y="2"/>
                  </a:lnTo>
                  <a:lnTo>
                    <a:pt x="234" y="2"/>
                  </a:lnTo>
                  <a:lnTo>
                    <a:pt x="220" y="2"/>
                  </a:lnTo>
                  <a:lnTo>
                    <a:pt x="204" y="2"/>
                  </a:lnTo>
                  <a:lnTo>
                    <a:pt x="186" y="2"/>
                  </a:lnTo>
                  <a:lnTo>
                    <a:pt x="162" y="0"/>
                  </a:lnTo>
                  <a:lnTo>
                    <a:pt x="136" y="0"/>
                  </a:lnTo>
                  <a:lnTo>
                    <a:pt x="110" y="0"/>
                  </a:lnTo>
                  <a:lnTo>
                    <a:pt x="86" y="2"/>
                  </a:lnTo>
                  <a:lnTo>
                    <a:pt x="70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26" y="2"/>
                  </a:lnTo>
                  <a:lnTo>
                    <a:pt x="16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10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6"/>
                  </a:lnTo>
                  <a:lnTo>
                    <a:pt x="10" y="40"/>
                  </a:lnTo>
                  <a:lnTo>
                    <a:pt x="24" y="46"/>
                  </a:lnTo>
                  <a:lnTo>
                    <a:pt x="40" y="50"/>
                  </a:lnTo>
                  <a:lnTo>
                    <a:pt x="60" y="52"/>
                  </a:lnTo>
                  <a:lnTo>
                    <a:pt x="84" y="56"/>
                  </a:lnTo>
                  <a:lnTo>
                    <a:pt x="108" y="58"/>
                  </a:lnTo>
                  <a:lnTo>
                    <a:pt x="136" y="58"/>
                  </a:lnTo>
                  <a:lnTo>
                    <a:pt x="164" y="58"/>
                  </a:lnTo>
                  <a:lnTo>
                    <a:pt x="188" y="56"/>
                  </a:lnTo>
                  <a:lnTo>
                    <a:pt x="212" y="52"/>
                  </a:lnTo>
                  <a:lnTo>
                    <a:pt x="232" y="50"/>
                  </a:lnTo>
                  <a:lnTo>
                    <a:pt x="248" y="46"/>
                  </a:lnTo>
                  <a:lnTo>
                    <a:pt x="262" y="40"/>
                  </a:lnTo>
                  <a:lnTo>
                    <a:pt x="270" y="36"/>
                  </a:lnTo>
                  <a:lnTo>
                    <a:pt x="272" y="30"/>
                  </a:lnTo>
                  <a:lnTo>
                    <a:pt x="272" y="28"/>
                  </a:lnTo>
                  <a:lnTo>
                    <a:pt x="272" y="26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Oval 27"/>
            <p:cNvSpPr>
              <a:spLocks noChangeAspect="1" noChangeArrowheads="1"/>
            </p:cNvSpPr>
            <p:nvPr/>
          </p:nvSpPr>
          <p:spPr bwMode="blackWhite">
            <a:xfrm>
              <a:off x="1595" y="1121"/>
              <a:ext cx="162" cy="3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Line 28"/>
            <p:cNvSpPr>
              <a:spLocks noChangeAspect="1" noChangeShapeType="1"/>
            </p:cNvSpPr>
            <p:nvPr/>
          </p:nvSpPr>
          <p:spPr bwMode="auto">
            <a:xfrm flipH="1">
              <a:off x="1662" y="1003"/>
              <a:ext cx="13" cy="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Rectangle 29"/>
            <p:cNvSpPr>
              <a:spLocks noChangeAspect="1" noChangeArrowheads="1"/>
            </p:cNvSpPr>
            <p:nvPr/>
          </p:nvSpPr>
          <p:spPr bwMode="blackWhite">
            <a:xfrm>
              <a:off x="1662" y="1003"/>
              <a:ext cx="23" cy="139"/>
            </a:xfrm>
            <a:prstGeom prst="rect">
              <a:avLst/>
            </a:prstGeom>
            <a:solidFill>
              <a:srgbClr val="CC990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30"/>
            <p:cNvSpPr>
              <a:spLocks noChangeAspect="1"/>
            </p:cNvSpPr>
            <p:nvPr/>
          </p:nvSpPr>
          <p:spPr bwMode="blackWhite">
            <a:xfrm>
              <a:off x="1569" y="816"/>
              <a:ext cx="207" cy="207"/>
            </a:xfrm>
            <a:custGeom>
              <a:avLst/>
              <a:gdLst/>
              <a:ahLst/>
              <a:cxnLst>
                <a:cxn ang="0">
                  <a:pos x="352" y="176"/>
                </a:cxn>
                <a:cxn ang="0">
                  <a:pos x="176" y="352"/>
                </a:cxn>
                <a:cxn ang="0">
                  <a:pos x="0" y="176"/>
                </a:cxn>
                <a:cxn ang="0">
                  <a:pos x="176" y="0"/>
                </a:cxn>
                <a:cxn ang="0">
                  <a:pos x="352" y="176"/>
                </a:cxn>
              </a:cxnLst>
              <a:rect l="0" t="0" r="r" b="b"/>
              <a:pathLst>
                <a:path w="352" h="352">
                  <a:moveTo>
                    <a:pt x="352" y="176"/>
                  </a:moveTo>
                  <a:lnTo>
                    <a:pt x="176" y="352"/>
                  </a:lnTo>
                  <a:lnTo>
                    <a:pt x="0" y="176"/>
                  </a:lnTo>
                  <a:lnTo>
                    <a:pt x="176" y="0"/>
                  </a:lnTo>
                  <a:lnTo>
                    <a:pt x="352" y="176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31"/>
            <p:cNvSpPr>
              <a:spLocks noChangeAspect="1"/>
            </p:cNvSpPr>
            <p:nvPr/>
          </p:nvSpPr>
          <p:spPr bwMode="auto">
            <a:xfrm>
              <a:off x="1650" y="871"/>
              <a:ext cx="44" cy="106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8" y="8"/>
                </a:cxn>
                <a:cxn ang="0">
                  <a:pos x="54" y="14"/>
                </a:cxn>
                <a:cxn ang="0">
                  <a:pos x="66" y="20"/>
                </a:cxn>
                <a:cxn ang="0">
                  <a:pos x="70" y="28"/>
                </a:cxn>
                <a:cxn ang="0">
                  <a:pos x="70" y="38"/>
                </a:cxn>
                <a:cxn ang="0">
                  <a:pos x="60" y="46"/>
                </a:cxn>
                <a:cxn ang="0">
                  <a:pos x="46" y="52"/>
                </a:cxn>
                <a:cxn ang="0">
                  <a:pos x="28" y="56"/>
                </a:cxn>
                <a:cxn ang="0">
                  <a:pos x="16" y="62"/>
                </a:cxn>
                <a:cxn ang="0">
                  <a:pos x="10" y="68"/>
                </a:cxn>
                <a:cxn ang="0">
                  <a:pos x="8" y="72"/>
                </a:cxn>
                <a:cxn ang="0">
                  <a:pos x="10" y="76"/>
                </a:cxn>
                <a:cxn ang="0">
                  <a:pos x="14" y="80"/>
                </a:cxn>
                <a:cxn ang="0">
                  <a:pos x="28" y="84"/>
                </a:cxn>
                <a:cxn ang="0">
                  <a:pos x="50" y="90"/>
                </a:cxn>
                <a:cxn ang="0">
                  <a:pos x="60" y="94"/>
                </a:cxn>
                <a:cxn ang="0">
                  <a:pos x="68" y="98"/>
                </a:cxn>
                <a:cxn ang="0">
                  <a:pos x="72" y="102"/>
                </a:cxn>
                <a:cxn ang="0">
                  <a:pos x="72" y="108"/>
                </a:cxn>
                <a:cxn ang="0">
                  <a:pos x="68" y="114"/>
                </a:cxn>
                <a:cxn ang="0">
                  <a:pos x="64" y="120"/>
                </a:cxn>
                <a:cxn ang="0">
                  <a:pos x="54" y="124"/>
                </a:cxn>
                <a:cxn ang="0">
                  <a:pos x="44" y="128"/>
                </a:cxn>
                <a:cxn ang="0">
                  <a:pos x="24" y="134"/>
                </a:cxn>
                <a:cxn ang="0">
                  <a:pos x="12" y="142"/>
                </a:cxn>
                <a:cxn ang="0">
                  <a:pos x="8" y="148"/>
                </a:cxn>
                <a:cxn ang="0">
                  <a:pos x="12" y="156"/>
                </a:cxn>
                <a:cxn ang="0">
                  <a:pos x="18" y="160"/>
                </a:cxn>
                <a:cxn ang="0">
                  <a:pos x="32" y="166"/>
                </a:cxn>
                <a:cxn ang="0">
                  <a:pos x="50" y="172"/>
                </a:cxn>
                <a:cxn ang="0">
                  <a:pos x="74" y="180"/>
                </a:cxn>
              </a:cxnLst>
              <a:rect l="0" t="0" r="r" b="b"/>
              <a:pathLst>
                <a:path w="74" h="180">
                  <a:moveTo>
                    <a:pt x="0" y="0"/>
                  </a:moveTo>
                  <a:lnTo>
                    <a:pt x="14" y="2"/>
                  </a:lnTo>
                  <a:lnTo>
                    <a:pt x="26" y="6"/>
                  </a:lnTo>
                  <a:lnTo>
                    <a:pt x="38" y="8"/>
                  </a:lnTo>
                  <a:lnTo>
                    <a:pt x="48" y="12"/>
                  </a:lnTo>
                  <a:lnTo>
                    <a:pt x="54" y="14"/>
                  </a:lnTo>
                  <a:lnTo>
                    <a:pt x="60" y="16"/>
                  </a:lnTo>
                  <a:lnTo>
                    <a:pt x="66" y="20"/>
                  </a:lnTo>
                  <a:lnTo>
                    <a:pt x="68" y="22"/>
                  </a:lnTo>
                  <a:lnTo>
                    <a:pt x="70" y="28"/>
                  </a:lnTo>
                  <a:lnTo>
                    <a:pt x="70" y="32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0" y="46"/>
                  </a:lnTo>
                  <a:lnTo>
                    <a:pt x="54" y="50"/>
                  </a:lnTo>
                  <a:lnTo>
                    <a:pt x="46" y="52"/>
                  </a:lnTo>
                  <a:lnTo>
                    <a:pt x="38" y="54"/>
                  </a:lnTo>
                  <a:lnTo>
                    <a:pt x="28" y="56"/>
                  </a:lnTo>
                  <a:lnTo>
                    <a:pt x="22" y="60"/>
                  </a:lnTo>
                  <a:lnTo>
                    <a:pt x="16" y="62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8" y="72"/>
                  </a:lnTo>
                  <a:lnTo>
                    <a:pt x="8" y="74"/>
                  </a:lnTo>
                  <a:lnTo>
                    <a:pt x="10" y="76"/>
                  </a:lnTo>
                  <a:lnTo>
                    <a:pt x="12" y="78"/>
                  </a:lnTo>
                  <a:lnTo>
                    <a:pt x="14" y="80"/>
                  </a:lnTo>
                  <a:lnTo>
                    <a:pt x="20" y="82"/>
                  </a:lnTo>
                  <a:lnTo>
                    <a:pt x="28" y="84"/>
                  </a:lnTo>
                  <a:lnTo>
                    <a:pt x="38" y="88"/>
                  </a:lnTo>
                  <a:lnTo>
                    <a:pt x="50" y="90"/>
                  </a:lnTo>
                  <a:lnTo>
                    <a:pt x="56" y="92"/>
                  </a:lnTo>
                  <a:lnTo>
                    <a:pt x="60" y="94"/>
                  </a:lnTo>
                  <a:lnTo>
                    <a:pt x="64" y="96"/>
                  </a:lnTo>
                  <a:lnTo>
                    <a:pt x="68" y="98"/>
                  </a:lnTo>
                  <a:lnTo>
                    <a:pt x="70" y="100"/>
                  </a:lnTo>
                  <a:lnTo>
                    <a:pt x="72" y="102"/>
                  </a:lnTo>
                  <a:lnTo>
                    <a:pt x="72" y="106"/>
                  </a:lnTo>
                  <a:lnTo>
                    <a:pt x="72" y="108"/>
                  </a:lnTo>
                  <a:lnTo>
                    <a:pt x="70" y="110"/>
                  </a:lnTo>
                  <a:lnTo>
                    <a:pt x="68" y="114"/>
                  </a:lnTo>
                  <a:lnTo>
                    <a:pt x="66" y="116"/>
                  </a:lnTo>
                  <a:lnTo>
                    <a:pt x="64" y="120"/>
                  </a:lnTo>
                  <a:lnTo>
                    <a:pt x="60" y="122"/>
                  </a:lnTo>
                  <a:lnTo>
                    <a:pt x="54" y="124"/>
                  </a:lnTo>
                  <a:lnTo>
                    <a:pt x="50" y="126"/>
                  </a:lnTo>
                  <a:lnTo>
                    <a:pt x="44" y="128"/>
                  </a:lnTo>
                  <a:lnTo>
                    <a:pt x="34" y="132"/>
                  </a:lnTo>
                  <a:lnTo>
                    <a:pt x="24" y="134"/>
                  </a:lnTo>
                  <a:lnTo>
                    <a:pt x="18" y="138"/>
                  </a:lnTo>
                  <a:lnTo>
                    <a:pt x="12" y="142"/>
                  </a:lnTo>
                  <a:lnTo>
                    <a:pt x="10" y="146"/>
                  </a:lnTo>
                  <a:lnTo>
                    <a:pt x="8" y="148"/>
                  </a:lnTo>
                  <a:lnTo>
                    <a:pt x="10" y="152"/>
                  </a:lnTo>
                  <a:lnTo>
                    <a:pt x="12" y="156"/>
                  </a:lnTo>
                  <a:lnTo>
                    <a:pt x="14" y="158"/>
                  </a:lnTo>
                  <a:lnTo>
                    <a:pt x="18" y="160"/>
                  </a:lnTo>
                  <a:lnTo>
                    <a:pt x="24" y="164"/>
                  </a:lnTo>
                  <a:lnTo>
                    <a:pt x="32" y="166"/>
                  </a:lnTo>
                  <a:lnTo>
                    <a:pt x="40" y="170"/>
                  </a:lnTo>
                  <a:lnTo>
                    <a:pt x="50" y="172"/>
                  </a:lnTo>
                  <a:lnTo>
                    <a:pt x="62" y="176"/>
                  </a:lnTo>
                  <a:lnTo>
                    <a:pt x="74" y="18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573641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Expressions et instructions conditionnelles chaînées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251625"/>
          </a:xfrm>
        </p:spPr>
        <p:txBody>
          <a:bodyPr/>
          <a:lstStyle/>
          <a:p>
            <a:r>
              <a:rPr lang="fr-FR" noProof="0" dirty="0" smtClean="0"/>
              <a:t>Il est possible de chaîner plusieurs conditions simples pour générer une valeur booléenne globale</a:t>
            </a:r>
          </a:p>
          <a:p>
            <a:pPr lvl="1"/>
            <a:r>
              <a:rPr lang="fr-FR" noProof="0" dirty="0" smtClean="0"/>
              <a:t>Évaluées de gauche à droite par ordre de priorité</a:t>
            </a:r>
          </a:p>
          <a:p>
            <a:pPr lvl="1"/>
            <a:r>
              <a:rPr lang="fr-FR" noProof="0" dirty="0" smtClean="0"/>
              <a:t>Toutes les conditions doivent retourner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noProof="0" dirty="0" smtClean="0"/>
              <a:t> pour que le tout soit vrai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3167754" y="2904408"/>
            <a:ext cx="2333161" cy="2585323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 = 3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 = 4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 = 4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 &lt; b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 &lt; b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&lt; c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334537" y="3083091"/>
            <a:ext cx="2702578" cy="340519"/>
          </a:xfrm>
          <a:prstGeom prst="wedgeRoundRectCallout">
            <a:avLst>
              <a:gd name="adj1" fmla="val 52496"/>
              <a:gd name="adj2" fmla="val 24922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Tous les tests retournent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453483" y="4845738"/>
            <a:ext cx="2506115" cy="340519"/>
          </a:xfrm>
          <a:prstGeom prst="wedgeRoundRectCallout">
            <a:avLst>
              <a:gd name="adj1" fmla="val 65594"/>
              <a:gd name="adj2" fmla="val -122395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Le second test est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 bwMode="blackWhite">
          <a:xfrm>
            <a:off x="6012541" y="4720349"/>
            <a:ext cx="1727202" cy="578882"/>
          </a:xfrm>
          <a:prstGeom prst="wedgeRoundRectCallout">
            <a:avLst>
              <a:gd name="adj1" fmla="val -94910"/>
              <a:gd name="adj2" fmla="val -2045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>
                <a:latin typeface="+mn-lt"/>
                <a:cs typeface="Courier New" pitchFamily="49" charset="0"/>
              </a:rPr>
              <a:t>Le premier test est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blackWhite">
          <a:xfrm>
            <a:off x="5914393" y="3410921"/>
            <a:ext cx="2664612" cy="340519"/>
          </a:xfrm>
          <a:prstGeom prst="wedgeRoundRectCallout">
            <a:avLst>
              <a:gd name="adj1" fmla="val -78576"/>
              <a:gd name="adj2" fmla="val 9874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Évaluation de gauche à droite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097437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Expressions et instructions conditionnelles composées</a:t>
            </a:r>
            <a:endParaRPr lang="fr-FR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8244" y="1310547"/>
            <a:ext cx="8599488" cy="1277273"/>
          </a:xfrm>
        </p:spPr>
        <p:txBody>
          <a:bodyPr/>
          <a:lstStyle/>
          <a:p>
            <a:r>
              <a:rPr lang="fr-FR" dirty="0" smtClean="0"/>
              <a:t>Plusieurs conditions simples jointes par des opérateurs booléens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fr-FR" dirty="0" smtClean="0"/>
              <a:t> retourne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dirty="0" smtClean="0"/>
              <a:t> si les deux opérandes sont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or</a:t>
            </a:r>
            <a:r>
              <a:rPr lang="fr-FR" dirty="0" smtClean="0"/>
              <a:t> retourne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dirty="0" smtClean="0"/>
              <a:t> si l’une ou l’autre est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fr-FR" dirty="0" smtClean="0"/>
              <a:t> inverse la valeur booléenne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2854536" y="2728975"/>
            <a:ext cx="3608608" cy="3139321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a &gt; b or b == c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a &gt; b and b == c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a = True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not a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not a &gt; b and b == c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6249046" y="2558715"/>
            <a:ext cx="2628000" cy="288000"/>
          </a:xfrm>
          <a:prstGeom prst="wedgeRoundRectCallout">
            <a:avLst>
              <a:gd name="adj1" fmla="val -71374"/>
              <a:gd name="adj2" fmla="val 7005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L’une ou l’autre retourne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4363707" y="5648653"/>
            <a:ext cx="2088000" cy="340519"/>
          </a:xfrm>
          <a:prstGeom prst="wedgeRoundRectCallout">
            <a:avLst>
              <a:gd name="adj1" fmla="val -88995"/>
              <a:gd name="adj2" fmla="val -3110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Le tout </a:t>
            </a:r>
            <a:r>
              <a:rPr lang="fr-FR" dirty="0" smtClean="0"/>
              <a:t>retourne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 bwMode="blackWhite">
          <a:xfrm>
            <a:off x="954970" y="4725277"/>
            <a:ext cx="1727202" cy="340519"/>
          </a:xfrm>
          <a:prstGeom prst="wedgeRoundRectCallout">
            <a:avLst>
              <a:gd name="adj1" fmla="val 73472"/>
              <a:gd name="adj2" fmla="val -24423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>
                <a:latin typeface="+mn-lt"/>
                <a:cs typeface="Courier New" pitchFamily="49" charset="0"/>
              </a:rPr>
              <a:t>Inverser la valeur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blackWhite">
          <a:xfrm>
            <a:off x="5550163" y="4009194"/>
            <a:ext cx="1727202" cy="578882"/>
          </a:xfrm>
          <a:prstGeom prst="wedgeRoundRectCallout">
            <a:avLst>
              <a:gd name="adj1" fmla="val -99162"/>
              <a:gd name="adj2" fmla="val -41593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>
                <a:latin typeface="+mn-lt"/>
                <a:cs typeface="Courier New" pitchFamily="49" charset="0"/>
              </a:rPr>
              <a:t>Affectation booléenne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266690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Instructions conditionnelles 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385816"/>
          </a:xfrm>
        </p:spPr>
        <p:txBody>
          <a:bodyPr/>
          <a:lstStyle/>
          <a:p>
            <a:r>
              <a:rPr lang="fr-FR" noProof="0" dirty="0" smtClean="0"/>
              <a:t>Groupe d’instructions traitées comme une seule unité du point de vue syntaxique</a:t>
            </a:r>
          </a:p>
          <a:p>
            <a:pPr lvl="1"/>
            <a:r>
              <a:rPr lang="fr-FR" noProof="0" dirty="0" smtClean="0"/>
              <a:t>Par exemple une instruction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fr-FR" noProof="0" dirty="0" smtClean="0">
                <a:cs typeface="Courier New" pitchFamily="49" charset="0"/>
              </a:rPr>
              <a:t> </a:t>
            </a:r>
            <a:r>
              <a:rPr lang="fr-FR" noProof="0" dirty="0" smtClean="0"/>
              <a:t>ou une boucle</a:t>
            </a:r>
          </a:p>
          <a:p>
            <a:pPr lvl="2"/>
            <a:r>
              <a:rPr lang="fr-FR" noProof="0" dirty="0" smtClean="0"/>
              <a:t>Les instructions de contrôle de flux sont composées</a:t>
            </a:r>
          </a:p>
          <a:p>
            <a:r>
              <a:rPr lang="fr-FR" noProof="0" dirty="0" smtClean="0"/>
              <a:t>Commence par une instruction d’en-tête suivie du signe </a:t>
            </a:r>
            <a:r>
              <a:rPr lang="fr-FR" noProof="0" dirty="0" smtClean="0"/>
              <a:t>deux-points (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:)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noProof="0" dirty="0" smtClean="0"/>
              <a:t>Les instructions suivantes sont liées à l’en-tête et basées sur la</a:t>
            </a:r>
            <a:br>
              <a:rPr lang="fr-FR" noProof="0" dirty="0" smtClean="0"/>
            </a:br>
            <a:r>
              <a:rPr lang="fr-FR" noProof="0" dirty="0" smtClean="0"/>
              <a:t>même indentation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Un bloc de code</a:t>
            </a:r>
            <a:endParaRPr lang="fr-FR" noProof="0" dirty="0" smtClean="0"/>
          </a:p>
          <a:p>
            <a:pPr lvl="1"/>
            <a:r>
              <a:rPr lang="fr-FR" noProof="0" dirty="0" smtClean="0"/>
              <a:t>L’une des caractéristiques de lisibilité de Python</a:t>
            </a:r>
          </a:p>
          <a:p>
            <a:pPr lvl="1"/>
            <a:r>
              <a:rPr lang="fr-FR" noProof="0" dirty="0" smtClean="0"/>
              <a:t>Le guide de style Python, </a:t>
            </a:r>
            <a:r>
              <a:rPr lang="fr-FR" i="1" u="sng" noProof="0" dirty="0" smtClean="0"/>
              <a:t>P</a:t>
            </a:r>
            <a:r>
              <a:rPr lang="fr-FR" i="1" noProof="0" dirty="0" smtClean="0"/>
              <a:t>ython </a:t>
            </a:r>
            <a:r>
              <a:rPr lang="fr-FR" i="1" u="sng" noProof="0" dirty="0" err="1" smtClean="0"/>
              <a:t>E</a:t>
            </a:r>
            <a:r>
              <a:rPr lang="fr-FR" i="1" noProof="0" dirty="0" err="1" smtClean="0"/>
              <a:t>nhancement</a:t>
            </a:r>
            <a:r>
              <a:rPr lang="fr-FR" i="1" noProof="0" dirty="0" smtClean="0"/>
              <a:t> </a:t>
            </a:r>
            <a:r>
              <a:rPr lang="fr-FR" i="1" u="sng" noProof="0" dirty="0" err="1" smtClean="0"/>
              <a:t>P</a:t>
            </a:r>
            <a:r>
              <a:rPr lang="fr-FR" i="1" noProof="0" dirty="0" err="1" smtClean="0"/>
              <a:t>roposal</a:t>
            </a:r>
            <a:r>
              <a:rPr lang="fr-FR" i="1" noProof="0" dirty="0" smtClean="0"/>
              <a:t> (PEP) 8</a:t>
            </a:r>
            <a:r>
              <a:rPr lang="fr-FR" noProof="0" dirty="0" smtClean="0"/>
              <a:t>, recommande une indentation de quatre espaces</a:t>
            </a:r>
          </a:p>
          <a:p>
            <a:r>
              <a:rPr lang="fr-FR" noProof="0" dirty="0" smtClean="0"/>
              <a:t>La fin d’un bloc de code est détectée par l’absence d’indentation</a:t>
            </a:r>
          </a:p>
          <a:p>
            <a:pPr lvl="1"/>
            <a:r>
              <a:rPr lang="fr-FR" noProof="0" dirty="0" smtClean="0"/>
              <a:t>Ou une ligne vide si l’on entre des instructions dans l’interpréteur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097437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L’instruction 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if</a:t>
            </a:r>
            <a:endParaRPr lang="fr-FR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626908"/>
          </a:xfrm>
        </p:spPr>
        <p:txBody>
          <a:bodyPr/>
          <a:lstStyle/>
          <a:p>
            <a:r>
              <a:rPr lang="fr-FR" dirty="0" smtClean="0"/>
              <a:t>Évalue la valeur booléenne d’une expression et exécute le bloc associé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fr-FR" dirty="0" smtClean="0"/>
              <a:t> vaut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fr-FR" dirty="0" smtClean="0"/>
              <a:t>, tout le reste est considéré comme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smtClean="0"/>
              <a:t>Syntaxe :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Le bloc associé à la première condition qui retourne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dirty="0" smtClean="0"/>
              <a:t> est exécuté</a:t>
            </a:r>
          </a:p>
          <a:p>
            <a:pPr lvl="1"/>
            <a:r>
              <a:rPr lang="fr-FR" dirty="0" smtClean="0">
                <a:cs typeface="Courier New" pitchFamily="49" charset="0"/>
              </a:rPr>
              <a:t>Le bloc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dirty="0" smtClean="0">
                <a:cs typeface="Courier New" pitchFamily="49" charset="0"/>
              </a:rPr>
              <a:t> est exécuté si aucune condition ne retourne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 bwMode="blackWhite">
          <a:xfrm>
            <a:off x="2937329" y="2480163"/>
            <a:ext cx="2931886" cy="2585323"/>
          </a:xfrm>
          <a:prstGeom prst="rect">
            <a:avLst/>
          </a:prstGeom>
          <a:solidFill>
            <a:srgbClr val="D5EA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fr-FR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conditionA</a:t>
            </a: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blocA</a:t>
            </a:r>
            <a:endParaRPr lang="fr-FR" sz="1800" i="1" dirty="0" smtClean="0">
              <a:latin typeface="Courier New" pitchFamily="49" charset="0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elif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conditionB</a:t>
            </a: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blocB</a:t>
            </a:r>
            <a:endParaRPr lang="fr-FR" sz="1800" i="1" dirty="0" smtClean="0">
              <a:latin typeface="Courier New" pitchFamily="49" charset="0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elif</a:t>
            </a:r>
            <a:r>
              <a:rPr kumimoji="0" lang="fr-F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8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conditionC</a:t>
            </a:r>
            <a:r>
              <a:rPr kumimoji="0" lang="fr-F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blocC</a:t>
            </a:r>
            <a:endParaRPr lang="fr-FR" sz="1800" i="1" dirty="0" smtClean="0">
              <a:latin typeface="Courier New" pitchFamily="49" charset="0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blocD</a:t>
            </a:r>
            <a:endParaRPr lang="fr-FR" sz="1800" i="1" dirty="0" smtClean="0">
              <a:latin typeface="Courier New" pitchFamily="49" charset="0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resteDuCode</a:t>
            </a:r>
            <a:endParaRPr kumimoji="0" lang="fr-FR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1164772" y="2761168"/>
            <a:ext cx="1260000" cy="817245"/>
          </a:xfrm>
          <a:prstGeom prst="wedgeRoundRectCallout">
            <a:avLst>
              <a:gd name="adj1" fmla="val 138435"/>
              <a:gd name="adj2" fmla="val -28946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L’indentation définit le bloc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5745842" y="3210221"/>
            <a:ext cx="2610138" cy="578882"/>
          </a:xfrm>
          <a:prstGeom prst="wedgeRoundRectCallout">
            <a:avLst>
              <a:gd name="adj1" fmla="val -68553"/>
              <a:gd name="adj2" fmla="val -3758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Un nombre quelconque d’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fr-FR" dirty="0" smtClean="0"/>
              <a:t> optionnels peut suivre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1008741" y="4365791"/>
            <a:ext cx="1727202" cy="578882"/>
          </a:xfrm>
          <a:prstGeom prst="wedgeRoundRectCallout">
            <a:avLst>
              <a:gd name="adj1" fmla="val 68325"/>
              <a:gd name="adj2" fmla="val -52504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L’unique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dirty="0" smtClean="0"/>
              <a:t> est optionnel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097437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Tests simples</a:t>
            </a:r>
            <a:endParaRPr lang="fr-FR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408" y="1327867"/>
            <a:ext cx="8599488" cy="369332"/>
          </a:xfrm>
        </p:spPr>
        <p:txBody>
          <a:bodyPr/>
          <a:lstStyle/>
          <a:p>
            <a:r>
              <a:rPr lang="fr-FR" smtClean="0"/>
              <a:t>Les fonctions peuvent retourner une valeur booléenne</a:t>
            </a:r>
            <a:endParaRPr lang="fr-FR"/>
          </a:p>
        </p:txBody>
      </p:sp>
      <p:sp>
        <p:nvSpPr>
          <p:cNvPr id="4" name="Rectangle 3"/>
          <p:cNvSpPr/>
          <p:nvPr/>
        </p:nvSpPr>
        <p:spPr bwMode="blackWhite">
          <a:xfrm>
            <a:off x="2643295" y="1922939"/>
            <a:ext cx="5045518" cy="3139321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sea = 'atlantic'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if sea.islower():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print sea.upper()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ATLANTIC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if sea.isupper():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print sea, 'is upper'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print sea, 'is not upper'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atlantic is not upper</a:t>
            </a:r>
            <a:endParaRPr lang="fr-FR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883441" y="1922939"/>
            <a:ext cx="1690912" cy="578882"/>
          </a:xfrm>
          <a:prstGeom prst="wedgeRoundRectCallout">
            <a:avLst>
              <a:gd name="adj1" fmla="val 85086"/>
              <a:gd name="adj2" fmla="val 3807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islower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 donne un booléen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770269" y="4271768"/>
            <a:ext cx="1828796" cy="578882"/>
          </a:xfrm>
          <a:prstGeom prst="wedgeRoundRectCallout">
            <a:avLst>
              <a:gd name="adj1" fmla="val 76899"/>
              <a:gd name="adj2" fmla="val -8353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La condition</a:t>
            </a:r>
            <a:br>
              <a:rPr lang="fr-FR" dirty="0" smtClean="0"/>
            </a:br>
            <a:r>
              <a:rPr lang="fr-FR" dirty="0" smtClean="0"/>
              <a:t>était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883441" y="3073170"/>
            <a:ext cx="1690912" cy="578882"/>
          </a:xfrm>
          <a:prstGeom prst="wedgeRoundRectCallout">
            <a:avLst>
              <a:gd name="adj1" fmla="val 61052"/>
              <a:gd name="adj2" fmla="val -6974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>
                <a:latin typeface="+mn-lt"/>
                <a:cs typeface="Courier New" pitchFamily="49" charset="0"/>
              </a:rPr>
              <a:t>La ligne vide termine le bloc</a:t>
            </a:r>
            <a:endParaRPr lang="fr-FR" dirty="0">
              <a:latin typeface="+mn-lt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280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Objets Python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283224"/>
          </a:xfrm>
        </p:spPr>
        <p:txBody>
          <a:bodyPr/>
          <a:lstStyle/>
          <a:p>
            <a:r>
              <a:rPr lang="fr-FR" noProof="0" dirty="0" smtClean="0"/>
              <a:t>Un objet est une instance d’une valeur de donnée stockée dans un emplacement mémoire</a:t>
            </a:r>
          </a:p>
          <a:p>
            <a:pPr lvl="1"/>
            <a:r>
              <a:rPr lang="fr-FR" noProof="0" dirty="0" smtClean="0"/>
              <a:t>La mémoire est allouée quand l’objet est créé</a:t>
            </a:r>
          </a:p>
          <a:p>
            <a:pPr lvl="1"/>
            <a:r>
              <a:rPr lang="fr-FR" noProof="0" dirty="0" smtClean="0"/>
              <a:t>Elle est libérée quand il n’est plus référencé</a:t>
            </a:r>
          </a:p>
          <a:p>
            <a:pPr lvl="2"/>
            <a:r>
              <a:rPr lang="fr-FR" i="1" noProof="0" dirty="0" smtClean="0">
                <a:latin typeface="Century Schoolbook" pitchFamily="18" charset="0"/>
              </a:rPr>
              <a:t>Ramasse-miettes</a:t>
            </a:r>
            <a:endParaRPr lang="fr-FR" noProof="0" dirty="0" smtClean="0">
              <a:latin typeface="Century Schoolbook" pitchFamily="18" charset="0"/>
            </a:endParaRP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fr-FR" noProof="0" dirty="0" smtClean="0"/>
              <a:t>, 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2.5</a:t>
            </a:r>
            <a:r>
              <a:rPr lang="fr-FR" noProof="0" dirty="0" smtClean="0">
                <a:cs typeface="Courier New" pitchFamily="49" charset="0"/>
              </a:rPr>
              <a:t> et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Welcome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noProof="0" dirty="0" smtClean="0">
                <a:cs typeface="Courier New" pitchFamily="49" charset="0"/>
              </a:rPr>
              <a:t> </a:t>
            </a:r>
            <a:r>
              <a:rPr lang="fr-FR" noProof="0" dirty="0" smtClean="0"/>
              <a:t>sont tous des objets</a:t>
            </a:r>
            <a:endParaRPr lang="fr-FR" i="1" noProof="0" dirty="0" smtClean="0"/>
          </a:p>
          <a:p>
            <a:r>
              <a:rPr lang="fr-FR" noProof="0" dirty="0" smtClean="0"/>
              <a:t>Un objet a un </a:t>
            </a:r>
            <a:r>
              <a:rPr lang="fr-FR" i="1" noProof="0" dirty="0" smtClean="0">
                <a:latin typeface="Century Schoolbook" pitchFamily="18" charset="0"/>
              </a:rPr>
              <a:t>type</a:t>
            </a:r>
            <a:endParaRPr lang="fr-FR" noProof="0" dirty="0" smtClean="0">
              <a:latin typeface="Century Schoolbook" pitchFamily="18" charset="0"/>
            </a:endParaRP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fr-FR" noProof="0" dirty="0" smtClean="0">
                <a:cs typeface="Courier New" pitchFamily="49" charset="0"/>
              </a:rPr>
              <a:t> </a:t>
            </a:r>
            <a:r>
              <a:rPr lang="fr-FR" noProof="0" dirty="0" smtClean="0"/>
              <a:t>est un type entier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2.5</a:t>
            </a:r>
            <a:r>
              <a:rPr lang="fr-FR" noProof="0" dirty="0" smtClean="0"/>
              <a:t> est un type en virgule flottante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Welcome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noProof="0" dirty="0" smtClean="0"/>
              <a:t> est un type chaîne</a:t>
            </a:r>
            <a:endParaRPr lang="fr-FR" i="1" noProof="0" dirty="0" smtClean="0"/>
          </a:p>
          <a:p>
            <a:r>
              <a:rPr lang="fr-FR" noProof="0" dirty="0" smtClean="0"/>
              <a:t>Le type d’un objet dicte les opérations possibles sur cet objet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Arithmétique sur les entiers et les flottants</a:t>
            </a:r>
            <a:endParaRPr lang="fr-FR" noProof="0" dirty="0" smtClean="0"/>
          </a:p>
          <a:p>
            <a:pPr lvl="1"/>
            <a:r>
              <a:rPr lang="fr-FR" noProof="0" dirty="0" smtClean="0"/>
              <a:t>Concaténation sur les chaînes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0710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Tester les nombres et les chaînes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355575"/>
            <a:ext cx="8599488" cy="671979"/>
          </a:xfrm>
        </p:spPr>
        <p:txBody>
          <a:bodyPr/>
          <a:lstStyle/>
          <a:p>
            <a:r>
              <a:rPr lang="fr-FR" noProof="0" dirty="0" smtClean="0"/>
              <a:t>Le </a:t>
            </a:r>
            <a:r>
              <a:rPr lang="fr-FR" dirty="0" smtClean="0"/>
              <a:t>0 numérique</a:t>
            </a:r>
            <a:r>
              <a:rPr lang="fr-FR" noProof="0" dirty="0" smtClean="0"/>
              <a:t>, les chaînes vides et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fr-FR" noProof="0" dirty="0" smtClean="0">
                <a:cs typeface="Courier New" pitchFamily="49" charset="0"/>
              </a:rPr>
              <a:t> </a:t>
            </a:r>
            <a:r>
              <a:rPr lang="fr-FR" noProof="0" dirty="0" smtClean="0"/>
              <a:t>sont considérées comme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lvl="1"/>
            <a:r>
              <a:rPr lang="fr-FR" noProof="0" dirty="0" smtClean="0"/>
              <a:t>Tout le reste est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blackWhite">
          <a:xfrm>
            <a:off x="2666782" y="2216765"/>
            <a:ext cx="5045518" cy="3139321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sea = 'atlantic'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 sea: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sea, 'is there'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atlantic is there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0: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'Zero is true'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else: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'Zero is false'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Zero is false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431181" y="2988985"/>
            <a:ext cx="2235602" cy="578882"/>
          </a:xfrm>
          <a:prstGeom prst="wedgeRoundRectCallout">
            <a:avLst>
              <a:gd name="adj1" fmla="val 93764"/>
              <a:gd name="adj2" fmla="val -7977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Vérifie si la variable référence quelque chose 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097437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Tester des alternatives avec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elif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309395"/>
            <a:ext cx="8599488" cy="671979"/>
          </a:xfrm>
        </p:spPr>
        <p:txBody>
          <a:bodyPr/>
          <a:lstStyle/>
          <a:p>
            <a:r>
              <a:rPr lang="fr-FR" noProof="0" dirty="0" smtClean="0"/>
              <a:t>Il est possible de combiner une </a:t>
            </a:r>
            <a:r>
              <a:rPr lang="fr-FR" dirty="0" smtClean="0"/>
              <a:t>suite de </a:t>
            </a:r>
            <a:r>
              <a:rPr lang="fr-FR" noProof="0" dirty="0" smtClean="0"/>
              <a:t>tests avec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elif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blackWhite">
          <a:xfrm>
            <a:off x="2049241" y="1868266"/>
            <a:ext cx="5045518" cy="3139321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sea 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'baltic'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sea == 'atlantic':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sea, 'is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green'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elif sea == 'pacific':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sea, 'is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elif sea ==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'red':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sea, 'is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red'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sea, 'is unknown'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baltic is unknown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6119238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L’instruction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pass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128514"/>
          </a:xfrm>
        </p:spPr>
        <p:txBody>
          <a:bodyPr/>
          <a:lstStyle/>
          <a:p>
            <a:r>
              <a:rPr lang="fr-FR" noProof="0" dirty="0" smtClean="0"/>
              <a:t>Ne fait rien explicitement</a:t>
            </a:r>
          </a:p>
          <a:p>
            <a:pPr lvl="1"/>
            <a:r>
              <a:rPr lang="fr-FR" noProof="0" dirty="0" smtClean="0"/>
              <a:t>Instruction vide</a:t>
            </a:r>
          </a:p>
          <a:p>
            <a:r>
              <a:rPr lang="fr-FR" noProof="0" dirty="0" smtClean="0"/>
              <a:t>Sert de </a:t>
            </a:r>
            <a:r>
              <a:rPr lang="fr-FR" noProof="0" dirty="0" smtClean="0"/>
              <a:t>« marque-place » </a:t>
            </a:r>
            <a:r>
              <a:rPr lang="fr-FR" noProof="0" dirty="0" smtClean="0"/>
              <a:t>là où une instruction est </a:t>
            </a:r>
            <a:r>
              <a:rPr lang="fr-FR" dirty="0" smtClean="0"/>
              <a:t>requise</a:t>
            </a:r>
            <a:endParaRPr lang="fr-FR" noProof="0" dirty="0" smtClean="0"/>
          </a:p>
        </p:txBody>
      </p:sp>
      <p:sp>
        <p:nvSpPr>
          <p:cNvPr id="4" name="Rectangle 3"/>
          <p:cNvSpPr/>
          <p:nvPr/>
        </p:nvSpPr>
        <p:spPr bwMode="blackWhite">
          <a:xfrm>
            <a:off x="2645237" y="2886599"/>
            <a:ext cx="4276261" cy="1754326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 not sea: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pass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'I see the sea'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 see the sea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763815" y="3079998"/>
            <a:ext cx="1690912" cy="578882"/>
          </a:xfrm>
          <a:prstGeom prst="wedgeRoundRectCallout">
            <a:avLst>
              <a:gd name="adj1" fmla="val 101180"/>
              <a:gd name="adj2" fmla="val -2075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>
                <a:latin typeface="+mn-lt"/>
                <a:cs typeface="Courier New" pitchFamily="49" charset="0"/>
              </a:rPr>
              <a:t>Marque-place entre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+mn-lt"/>
                <a:cs typeface="Courier New" pitchFamily="49" charset="0"/>
              </a:rPr>
              <a:t> 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3206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785225" cy="725487"/>
          </a:xfrm>
        </p:spPr>
        <p:txBody>
          <a:bodyPr/>
          <a:lstStyle/>
          <a:p>
            <a:r>
              <a:rPr lang="fr-FR" noProof="0" dirty="0" smtClean="0"/>
              <a:t>Exercice 2.2 :</a:t>
            </a:r>
            <a:br>
              <a:rPr lang="fr-FR" noProof="0" dirty="0" smtClean="0"/>
            </a:br>
            <a:r>
              <a:rPr lang="fr-FR" noProof="0" dirty="0" smtClean="0"/>
              <a:t>Chaînes de caractères et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if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256" y="3437224"/>
            <a:ext cx="8599488" cy="369332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fr-FR" i="1" noProof="0" dirty="0" smtClean="0">
                <a:latin typeface="Century Schoolbook" pitchFamily="18" charset="0"/>
              </a:rPr>
              <a:t>Veuillez vous reporter au Manuel d’exercices </a:t>
            </a:r>
            <a:endParaRPr lang="fr-FR" i="1" noProof="0" dirty="0">
              <a:latin typeface="Century Schoolbook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5963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Résumé du chapitre </a:t>
            </a:r>
            <a:endParaRPr lang="fr-FR" noProof="0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036455"/>
          </a:xfrm>
        </p:spPr>
        <p:txBody>
          <a:bodyPr/>
          <a:lstStyle/>
          <a:p>
            <a:pPr marL="0" indent="0">
              <a:buNone/>
            </a:pPr>
            <a:r>
              <a:rPr lang="fr-FR" noProof="0" dirty="0" smtClean="0"/>
              <a:t>Vous savez maintenant </a:t>
            </a:r>
          </a:p>
          <a:p>
            <a:r>
              <a:rPr lang="fr-FR" dirty="0" smtClean="0"/>
              <a:t>Écrire des programmes simples en Python</a:t>
            </a:r>
          </a:p>
          <a:p>
            <a:pPr lvl="1"/>
            <a:r>
              <a:rPr lang="fr-FR" dirty="0" smtClean="0"/>
              <a:t>Créer des variables</a:t>
            </a:r>
          </a:p>
          <a:p>
            <a:pPr lvl="1"/>
            <a:r>
              <a:rPr lang="fr-FR" dirty="0" smtClean="0"/>
              <a:t>Manipuler des valeurs numériques</a:t>
            </a:r>
          </a:p>
          <a:p>
            <a:pPr lvl="1"/>
            <a:r>
              <a:rPr lang="fr-FR" dirty="0" smtClean="0"/>
              <a:t>Manipuler des chaînes de caractères</a:t>
            </a:r>
          </a:p>
          <a:p>
            <a:pPr lvl="1"/>
            <a:r>
              <a:rPr lang="fr-FR" dirty="0" smtClean="0"/>
              <a:t>Utiliser des conditions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Objets </a:t>
            </a:r>
            <a:r>
              <a:rPr lang="fr-FR" dirty="0" smtClean="0"/>
              <a:t>Python</a:t>
            </a:r>
            <a:br>
              <a:rPr lang="fr-FR" dirty="0" smtClean="0"/>
            </a:br>
            <a:r>
              <a:rPr lang="fr-FR" dirty="0" smtClean="0"/>
              <a:t>(suite)</a:t>
            </a:r>
            <a:endParaRPr lang="fr-FR" noProof="0" dirty="0"/>
          </a:p>
        </p:txBody>
      </p:sp>
      <p:sp>
        <p:nvSpPr>
          <p:cNvPr id="5" name="Rectangle 4"/>
          <p:cNvSpPr/>
          <p:nvPr/>
        </p:nvSpPr>
        <p:spPr bwMode="blackWhite">
          <a:xfrm>
            <a:off x="692900" y="1670000"/>
            <a:ext cx="2549072" cy="861774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562767" y="1670000"/>
            <a:ext cx="1560282" cy="919401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0x14539A3A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blackWhite">
          <a:xfrm>
            <a:off x="794498" y="3589851"/>
            <a:ext cx="2447473" cy="646331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1 +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 bwMode="blackWhite">
          <a:xfrm>
            <a:off x="6442368" y="3190165"/>
            <a:ext cx="1612904" cy="919401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0x14539A3B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 bwMode="blackWhite">
          <a:xfrm>
            <a:off x="4448473" y="3195759"/>
            <a:ext cx="1565716" cy="919401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0x14539A3A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 bwMode="blackWhite">
          <a:xfrm>
            <a:off x="5422735" y="4659585"/>
            <a:ext cx="1603837" cy="919401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0x14539A3C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6823364" y="1489978"/>
            <a:ext cx="1690918" cy="817245"/>
          </a:xfrm>
          <a:prstGeom prst="wedgeRoundRectCallout">
            <a:avLst>
              <a:gd name="adj1" fmla="val -104953"/>
              <a:gd name="adj2" fmla="val 3849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Adresse mémoire</a:t>
            </a:r>
            <a:endParaRPr kumimoji="0" lang="fr-FR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aseline="0" dirty="0" smtClean="0"/>
              <a:t>Type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Valeur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0710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Variables</a:t>
            </a:r>
            <a:endParaRPr lang="fr-FR" noProof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492990"/>
          </a:xfrm>
        </p:spPr>
        <p:txBody>
          <a:bodyPr/>
          <a:lstStyle/>
          <a:p>
            <a:r>
              <a:rPr lang="fr-FR" noProof="0" dirty="0" smtClean="0"/>
              <a:t>Une variable est une référence nommée à un objet</a:t>
            </a:r>
            <a:endParaRPr lang="fr-FR" i="1" noProof="0" dirty="0" smtClean="0"/>
          </a:p>
          <a:p>
            <a:pPr lvl="1"/>
            <a:r>
              <a:rPr lang="fr-FR" dirty="0" smtClean="0"/>
              <a:t>Les </a:t>
            </a:r>
            <a:r>
              <a:rPr lang="fr-FR" dirty="0" smtClean="0"/>
              <a:t>opérations </a:t>
            </a:r>
            <a:r>
              <a:rPr lang="fr-FR" noProof="0" dirty="0" smtClean="0"/>
              <a:t>sur </a:t>
            </a:r>
            <a:r>
              <a:rPr lang="fr-FR" noProof="0" dirty="0" smtClean="0"/>
              <a:t>les variables utilisent l’objet référencé</a:t>
            </a:r>
          </a:p>
          <a:p>
            <a:pPr lvl="1"/>
            <a:r>
              <a:rPr lang="fr-FR" noProof="0" dirty="0" smtClean="0"/>
              <a:t>Les opérations dépendent du type de l’objet</a:t>
            </a:r>
          </a:p>
          <a:p>
            <a:pPr lvl="1"/>
            <a:r>
              <a:rPr lang="fr-FR" noProof="0" dirty="0" smtClean="0"/>
              <a:t>L’instance de </a:t>
            </a:r>
            <a:r>
              <a:rPr lang="fr-FR" noProof="0" dirty="0" smtClean="0"/>
              <a:t>la variable </a:t>
            </a:r>
            <a:r>
              <a:rPr lang="fr-FR" noProof="0" dirty="0" smtClean="0"/>
              <a:t>est </a:t>
            </a:r>
            <a:r>
              <a:rPr lang="fr-FR" noProof="0" dirty="0" smtClean="0"/>
              <a:t>créée </a:t>
            </a:r>
            <a:r>
              <a:rPr lang="fr-FR" noProof="0" dirty="0" smtClean="0"/>
              <a:t>quand un objet est affecté</a:t>
            </a:r>
          </a:p>
          <a:p>
            <a:pPr lvl="2"/>
            <a:r>
              <a:rPr lang="fr-FR" noProof="0" dirty="0" smtClean="0"/>
              <a:t>Un </a:t>
            </a:r>
            <a:r>
              <a:rPr lang="fr-FR" i="1" noProof="0" dirty="0" smtClean="0">
                <a:latin typeface="Century Schoolbook" pitchFamily="18" charset="0"/>
              </a:rPr>
              <a:t>identificateur</a:t>
            </a:r>
            <a:endParaRPr lang="fr-FR" noProof="0" dirty="0" smtClean="0">
              <a:latin typeface="Century Schoolbook" pitchFamily="18" charset="0"/>
            </a:endParaRPr>
          </a:p>
          <a:p>
            <a:r>
              <a:rPr lang="fr-FR" noProof="0" dirty="0" smtClean="0"/>
              <a:t>On modifie une variable en lui affectant un objet</a:t>
            </a:r>
            <a:r>
              <a:rPr lang="fr-FR" dirty="0" smtClean="0"/>
              <a:t> différent </a:t>
            </a:r>
            <a:endParaRPr lang="fr-FR" noProof="0" dirty="0" smtClean="0"/>
          </a:p>
          <a:p>
            <a:r>
              <a:rPr lang="fr-FR" noProof="0" dirty="0" smtClean="0"/>
              <a:t>On peut référencer n’importe quel type d’objet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0710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Variables</a:t>
            </a:r>
            <a:br>
              <a:rPr lang="fr-FR" noProof="0" dirty="0" smtClean="0"/>
            </a:br>
            <a:r>
              <a:rPr lang="fr-FR" dirty="0" smtClean="0"/>
              <a:t>(suite)</a:t>
            </a:r>
            <a:endParaRPr lang="fr-FR" noProof="0" dirty="0"/>
          </a:p>
        </p:txBody>
      </p:sp>
      <p:sp>
        <p:nvSpPr>
          <p:cNvPr id="5" name="Rectangle 4"/>
          <p:cNvSpPr/>
          <p:nvPr/>
        </p:nvSpPr>
        <p:spPr bwMode="blackWhite">
          <a:xfrm>
            <a:off x="380991" y="1766998"/>
            <a:ext cx="3251201" cy="923330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count = 1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count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5606475" y="1777676"/>
            <a:ext cx="1400629" cy="817245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0x14539A3E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blackWhite">
          <a:xfrm>
            <a:off x="391380" y="3190887"/>
            <a:ext cx="3314700" cy="923330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count = count + 2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count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 bwMode="blackWhite">
          <a:xfrm>
            <a:off x="7486075" y="3143985"/>
            <a:ext cx="1400629" cy="817245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0x14539A3B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 bwMode="blackWhite">
          <a:xfrm>
            <a:off x="5657266" y="3149579"/>
            <a:ext cx="1400629" cy="817245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0x14539A3E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 bwMode="blackWhite">
          <a:xfrm>
            <a:off x="6459189" y="4194305"/>
            <a:ext cx="1400629" cy="817245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0x14539A3C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 bwMode="blackWhite">
          <a:xfrm>
            <a:off x="3945507" y="2148304"/>
            <a:ext cx="721672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Arrow Connector 6"/>
          <p:cNvCxnSpPr>
            <a:stCxn id="2" idx="3"/>
          </p:cNvCxnSpPr>
          <p:nvPr/>
        </p:nvCxnSpPr>
        <p:spPr bwMode="blackWhite">
          <a:xfrm flipV="1">
            <a:off x="4667179" y="2302192"/>
            <a:ext cx="939296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" name="TextBox 12"/>
          <p:cNvSpPr txBox="1"/>
          <p:nvPr/>
        </p:nvSpPr>
        <p:spPr bwMode="blackWhite">
          <a:xfrm>
            <a:off x="3945507" y="4449037"/>
            <a:ext cx="721672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Straight Arrow Connector 13"/>
          <p:cNvCxnSpPr>
            <a:stCxn id="13" idx="3"/>
            <a:endCxn id="11" idx="1"/>
          </p:cNvCxnSpPr>
          <p:nvPr/>
        </p:nvCxnSpPr>
        <p:spPr bwMode="blackWhite">
          <a:xfrm>
            <a:off x="4667179" y="4602926"/>
            <a:ext cx="1792010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5" name="Rounded Rectangular Callout 14"/>
          <p:cNvSpPr/>
          <p:nvPr/>
        </p:nvSpPr>
        <p:spPr bwMode="blackWhite">
          <a:xfrm>
            <a:off x="7202794" y="1115337"/>
            <a:ext cx="1908000" cy="1532334"/>
          </a:xfrm>
          <a:prstGeom prst="wedgeRoundRectCallout">
            <a:avLst>
              <a:gd name="adj1" fmla="val -48736"/>
              <a:gd name="adj2" fmla="val 69716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 ramasse-miettes récupérera ces emplacements mémoire quand ils ne seront plus utilisés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 bwMode="blackWhite">
          <a:xfrm>
            <a:off x="3945507" y="3406330"/>
            <a:ext cx="721672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Arrow Connector 17"/>
          <p:cNvCxnSpPr>
            <a:stCxn id="17" idx="3"/>
            <a:endCxn id="10" idx="1"/>
          </p:cNvCxnSpPr>
          <p:nvPr/>
        </p:nvCxnSpPr>
        <p:spPr bwMode="blackWhite">
          <a:xfrm flipV="1">
            <a:off x="4667179" y="3558202"/>
            <a:ext cx="990087" cy="201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" name="Rectangle 15"/>
          <p:cNvSpPr/>
          <p:nvPr/>
        </p:nvSpPr>
        <p:spPr bwMode="blackWhite">
          <a:xfrm>
            <a:off x="380991" y="5314588"/>
            <a:ext cx="3251201" cy="923330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count = 'Hello'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count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Hello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ounded Rectangle 18"/>
          <p:cNvSpPr/>
          <p:nvPr/>
        </p:nvSpPr>
        <p:spPr bwMode="blackWhite">
          <a:xfrm>
            <a:off x="6502480" y="5275299"/>
            <a:ext cx="1400629" cy="817245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0x14539B42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str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blackWhite">
          <a:xfrm>
            <a:off x="3988798" y="5530031"/>
            <a:ext cx="721672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Straight Arrow Connector 20"/>
          <p:cNvCxnSpPr>
            <a:stCxn id="20" idx="3"/>
            <a:endCxn id="19" idx="1"/>
          </p:cNvCxnSpPr>
          <p:nvPr/>
        </p:nvCxnSpPr>
        <p:spPr bwMode="blackWhite">
          <a:xfrm>
            <a:off x="4710470" y="5683920"/>
            <a:ext cx="1792010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custDataLst>
      <p:tags r:id="rId1"/>
    </p:custDataLst>
    <p:extLst>
      <p:ext uri="{BB962C8B-B14F-4D97-AF65-F5344CB8AC3E}">
        <p14:creationId xmlns="" xmlns:p14="http://schemas.microsoft.com/office/powerpoint/2010/main" val="151804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Référence partagée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5769" y="1226556"/>
            <a:ext cx="8599488" cy="1277273"/>
          </a:xfrm>
        </p:spPr>
        <p:txBody>
          <a:bodyPr/>
          <a:lstStyle/>
          <a:p>
            <a:r>
              <a:rPr lang="fr-FR" noProof="0" dirty="0" smtClean="0"/>
              <a:t>Plusieurs variables référencent le même objet</a:t>
            </a:r>
          </a:p>
          <a:p>
            <a:pPr lvl="1"/>
            <a:r>
              <a:rPr lang="fr-FR" noProof="0" dirty="0" smtClean="0"/>
              <a:t>Créée en affectant une variable à une autre</a:t>
            </a:r>
          </a:p>
          <a:p>
            <a:pPr lvl="1"/>
            <a:r>
              <a:rPr lang="fr-FR" noProof="0" dirty="0" smtClean="0"/>
              <a:t>Confirmée avec l’opérateur de test d’identité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is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noProof="0" dirty="0" smtClean="0"/>
              <a:t>Peut être réaffectée à un autre objet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1322609" y="2543443"/>
            <a:ext cx="2797631" cy="2308324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count = 1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count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pt-BR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num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count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num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num is count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blackWhite">
          <a:xfrm>
            <a:off x="6284879" y="2664747"/>
            <a:ext cx="1600205" cy="919401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0x14539A3E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blackWhite">
          <a:xfrm>
            <a:off x="4623911" y="3035375"/>
            <a:ext cx="801823" cy="338554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 bwMode="blackWhite">
          <a:xfrm flipV="1">
            <a:off x="5425734" y="3189264"/>
            <a:ext cx="859145" cy="153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" name="TextBox 7"/>
          <p:cNvSpPr txBox="1"/>
          <p:nvPr/>
        </p:nvSpPr>
        <p:spPr bwMode="blackWhite">
          <a:xfrm>
            <a:off x="4623911" y="3608532"/>
            <a:ext cx="554960" cy="338554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 bwMode="blackWhite">
          <a:xfrm flipV="1">
            <a:off x="5178871" y="3343152"/>
            <a:ext cx="1106008" cy="4346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Rectangle 10"/>
          <p:cNvSpPr/>
          <p:nvPr/>
        </p:nvSpPr>
        <p:spPr bwMode="blackWhite">
          <a:xfrm>
            <a:off x="1322610" y="4948609"/>
            <a:ext cx="2797631" cy="1477328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num = 2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num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num is count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 bwMode="blackWhite">
          <a:xfrm>
            <a:off x="6284877" y="4513652"/>
            <a:ext cx="1600206" cy="919401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0x14539A3E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blackWhite">
          <a:xfrm>
            <a:off x="4622796" y="4964116"/>
            <a:ext cx="801823" cy="338554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 bwMode="blackWhite">
          <a:xfrm>
            <a:off x="5424619" y="5133393"/>
            <a:ext cx="869501" cy="24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5" name="Rounded Rectangle 14"/>
          <p:cNvSpPr/>
          <p:nvPr/>
        </p:nvSpPr>
        <p:spPr bwMode="blackWhite">
          <a:xfrm>
            <a:off x="6284879" y="5477054"/>
            <a:ext cx="1600207" cy="919401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0x14539A3F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blackWhite">
          <a:xfrm>
            <a:off x="4623909" y="5628617"/>
            <a:ext cx="554960" cy="338554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 bwMode="blackWhite">
          <a:xfrm>
            <a:off x="5178869" y="5797894"/>
            <a:ext cx="1115251" cy="85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8" name="Rounded Rectangular Callout 17"/>
          <p:cNvSpPr/>
          <p:nvPr/>
        </p:nvSpPr>
        <p:spPr bwMode="blackWhite">
          <a:xfrm>
            <a:off x="152400" y="3859286"/>
            <a:ext cx="965200" cy="578882"/>
          </a:xfrm>
          <a:prstGeom prst="wedgeRoundRectCallout">
            <a:avLst>
              <a:gd name="adj1" fmla="val 70233"/>
              <a:gd name="adj2" fmla="val 7607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Résultat booléen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78141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Noms de variables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211263"/>
            <a:ext cx="8599488" cy="2339102"/>
          </a:xfrm>
        </p:spPr>
        <p:txBody>
          <a:bodyPr/>
          <a:lstStyle/>
          <a:p>
            <a:r>
              <a:rPr lang="fr-FR" noProof="0" dirty="0" smtClean="0"/>
              <a:t>Règles de nommage des variables</a:t>
            </a:r>
          </a:p>
          <a:p>
            <a:pPr lvl="1"/>
            <a:r>
              <a:rPr lang="fr-FR" noProof="0" dirty="0" smtClean="0"/>
              <a:t>Commencer par une lettre ou un </a:t>
            </a:r>
            <a:r>
              <a:rPr lang="fr-FR" dirty="0" err="1" smtClean="0"/>
              <a:t>underscore</a:t>
            </a:r>
            <a:endParaRPr lang="fr-FR" noProof="0" dirty="0" smtClean="0">
              <a:solidFill>
                <a:srgbClr val="FF0000"/>
              </a:solidFill>
            </a:endParaRPr>
          </a:p>
          <a:p>
            <a:pPr lvl="1"/>
            <a:r>
              <a:rPr lang="fr-FR" noProof="0" dirty="0" smtClean="0"/>
              <a:t>Suivi  d’un nombre quelconque de lettres, chiffres ou blancs soulignés</a:t>
            </a:r>
          </a:p>
          <a:p>
            <a:pPr lvl="2"/>
            <a:r>
              <a:rPr lang="fr-FR" noProof="0" dirty="0" smtClean="0"/>
              <a:t>Sensibles à la casse</a:t>
            </a:r>
          </a:p>
          <a:p>
            <a:pPr lvl="1"/>
            <a:r>
              <a:rPr lang="fr-FR" noProof="0" dirty="0" smtClean="0"/>
              <a:t>Les mots-clés sont interdits</a:t>
            </a:r>
          </a:p>
          <a:p>
            <a:pPr lvl="1"/>
            <a:r>
              <a:rPr lang="fr-FR" noProof="0" dirty="0" smtClean="0"/>
              <a:t>Guide de style Python :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www.python.org/dev/peps/pep-0008</a:t>
            </a:r>
          </a:p>
          <a:p>
            <a:r>
              <a:rPr lang="fr-FR" noProof="0" dirty="0" smtClean="0"/>
              <a:t>Liste des mots-clés</a:t>
            </a:r>
            <a:endParaRPr lang="fr-FR" noProof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92174800"/>
              </p:ext>
            </p:extLst>
          </p:nvPr>
        </p:nvGraphicFramePr>
        <p:xfrm>
          <a:off x="1407884" y="3507015"/>
          <a:ext cx="6096000" cy="296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62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and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elif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if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else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import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raise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assert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except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return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break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exec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try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finally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lambda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while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continue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for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not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with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def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from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or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yield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del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global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="" xmlns:p14="http://schemas.microsoft.com/office/powerpoint/2010/main" val="6071069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1393035204132"/>
  <p:tag name="TL" val="3131302C3534302C343530"/>
  <p:tag name="IPF" val="422C576F726B696E672057697468204E756D6265727320616E6420537472696E67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76F726B696E672057697468204E756D6265727320616E6420537472696E677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7974686F6E204275696C742D696E20547970657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E756D65726963204F626A656374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E756D65726963204F70657261746F727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E756D65726963204F70657261746F7273204578616D706C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E756D65726963204F7065726174696F6E205479706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726974686D6574696320547970696E672046756E6374696F6E7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726974686D6574696320426173652046756E6374696F6E7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66F726D617474696E67204E756D6265727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7072696E742053746174656D656E7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86170746572204F626A6563746976657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66F726D617474696E67204E756D6265727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66F726D617474696E67204E756D6265727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1352C45786572636973653A2041726974686D6574696320616E64204E756D65726963205479706573"/>
  <p:tag name="IPF" val="522C48616E64732D4F6E20457865726369736520322E313A2041726974686D6574696320616E64204E756D657269632054797065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76F726B696E672057697468204E756D6265727320616E6420537472696E677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72696E67204F626A6563747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72696E6720536C6963696E6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72696E6720536C6963696E67202028636F6E74696E7565642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72696E6720536C6963696E67202028636F6E74696E7565642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72696E67204F7065726174696F6E7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72696E67204D6574686F64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76F726B696E672057697468204E756D6265727320616E6420537472696E677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72696E67204D6574686F64732028636F6E74696E7565642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72696E67204D6574686F64732028636F6E74696E7565642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0656369616C20537472696E677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76F726B696E672057697468204E756D6265727320616E6420537472696E677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696D706C6520436F6E646974696F6E616C7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C617267657220436F6E646974696F6E616C7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F6D706F756E6420436F6E646974696F6E616C7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F6D706F756E642053746174656D656E747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8652069662053746174656D656E7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696D706C652054657374696E6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07974686F6E204F626A6563747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57374696E67204E756D6265727320616E6420537472696E677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57374696E6720416C7465726E617469766573205573696E6720656C696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86520706173732053746174656D656E7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2302C45786572636973653A20537472696E677320616E64206966"/>
  <p:tag name="IPF" val="522C48616E64732D4F6E20457865726369736520322E323A20537472696E677320616E6420696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22C436861707465722053756D6D61727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F626A6563747320496C6C757374726174656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661726961626C657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661726961626C657320496C6C757374726174656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6861726564205265666572656E636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661726961626C65204E616D6573"/>
</p:tagLst>
</file>

<file path=ppt/theme/theme1.xml><?xml version="1.0" encoding="utf-8"?>
<a:theme xmlns:a="http://schemas.openxmlformats.org/drawingml/2006/main" name="chapter 2">
  <a:themeElements>
    <a:clrScheme name="">
      <a:dk1>
        <a:srgbClr val="000080"/>
      </a:dk1>
      <a:lt1>
        <a:srgbClr val="FFCC99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FFE2C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2</Template>
  <TotalTime>2935</TotalTime>
  <Words>4707</Words>
  <Application>Microsoft Office PowerPoint</Application>
  <PresentationFormat>Affichage à l'écran (4:3)</PresentationFormat>
  <Paragraphs>1141</Paragraphs>
  <Slides>44</Slides>
  <Notes>44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0</vt:i4>
      </vt:variant>
      <vt:variant>
        <vt:lpstr>Titres des diapositives</vt:lpstr>
      </vt:variant>
      <vt:variant>
        <vt:i4>44</vt:i4>
      </vt:variant>
    </vt:vector>
  </HeadingPairs>
  <TitlesOfParts>
    <vt:vector size="45" baseType="lpstr">
      <vt:lpstr>chapter 2</vt:lpstr>
      <vt:lpstr>Nombres et chaînes de caractères</vt:lpstr>
      <vt:lpstr>Objectifs du chapitre </vt:lpstr>
      <vt:lpstr>Nombres et chaînes de caractères</vt:lpstr>
      <vt:lpstr>Objets Python</vt:lpstr>
      <vt:lpstr>Objets Python (suite)</vt:lpstr>
      <vt:lpstr>Variables</vt:lpstr>
      <vt:lpstr>Variables (suite)</vt:lpstr>
      <vt:lpstr>Référence partagée</vt:lpstr>
      <vt:lpstr>Noms de variables</vt:lpstr>
      <vt:lpstr>Nombres et chaînes de caractères</vt:lpstr>
      <vt:lpstr>Types intégrés</vt:lpstr>
      <vt:lpstr>Objets numériques</vt:lpstr>
      <vt:lpstr>Opérateurs numériques</vt:lpstr>
      <vt:lpstr>Exemples d’opérateurs numériques</vt:lpstr>
      <vt:lpstr>Type et opérations numériques</vt:lpstr>
      <vt:lpstr>Fonctions arithmétiques pour les types</vt:lpstr>
      <vt:lpstr>Fonctions arithmétiques pour les bases</vt:lpstr>
      <vt:lpstr>Formater des nombres</vt:lpstr>
      <vt:lpstr>L’instruction print</vt:lpstr>
      <vt:lpstr>Format du manuel d’exercices</vt:lpstr>
      <vt:lpstr>Exemple de format du manuel</vt:lpstr>
      <vt:lpstr>Exercice 2.1 : Arithmétique et types numériques</vt:lpstr>
      <vt:lpstr>Nombres et chaînes de caractères</vt:lpstr>
      <vt:lpstr>Objets chaînes</vt:lpstr>
      <vt:lpstr>Découpage de chaînes (slicing)</vt:lpstr>
      <vt:lpstr>Découpage de chaînes (slicing) (suite)</vt:lpstr>
      <vt:lpstr>Découpage de chaînes (slicing) (suite)</vt:lpstr>
      <vt:lpstr>Operations sur les chaînes</vt:lpstr>
      <vt:lpstr>Méthodes des chaînes</vt:lpstr>
      <vt:lpstr>Méthodes des chaînes (suite)</vt:lpstr>
      <vt:lpstr>Méthodes des chaînes (suite)</vt:lpstr>
      <vt:lpstr>Chaînes spéciales</vt:lpstr>
      <vt:lpstr>Nombres et chaînes de caractères</vt:lpstr>
      <vt:lpstr>Expressions et instructions conditionnelles simples</vt:lpstr>
      <vt:lpstr>Expressions et instructions conditionnelles chaînées</vt:lpstr>
      <vt:lpstr>Expressions et instructions conditionnelles composées</vt:lpstr>
      <vt:lpstr>Instructions conditionnelles </vt:lpstr>
      <vt:lpstr>L’instruction if</vt:lpstr>
      <vt:lpstr>Tests simples</vt:lpstr>
      <vt:lpstr>Tester les nombres et les chaînes</vt:lpstr>
      <vt:lpstr>Tester des alternatives avec elif</vt:lpstr>
      <vt:lpstr>L’instruction pass</vt:lpstr>
      <vt:lpstr>Exercice 2.2 : Chaînes de caractères et if</vt:lpstr>
      <vt:lpstr>Résumé du chapitre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Nombres et chaînes</dc:title>
  <dc:creator>frank schmidt;mcb</dc:creator>
  <cp:keywords>Presentation Styles, Instructional Design</cp:keywords>
  <dc:description>Tagged 7/12/2012 8:21:53 AM</dc:description>
  <cp:lastModifiedBy>admin</cp:lastModifiedBy>
  <cp:revision>272</cp:revision>
  <cp:lastPrinted>2005-11-17T23:48:36Z</cp:lastPrinted>
  <dcterms:created xsi:type="dcterms:W3CDTF">2012-01-25T14:34:52Z</dcterms:created>
  <dcterms:modified xsi:type="dcterms:W3CDTF">2012-10-11T19:23:03Z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August 2006</vt:lpwstr>
  </property>
  <property fmtid="{D5CDD505-2E9C-101B-9397-08002B2CF9AE}" pid="3" name="Owner">
    <vt:lpwstr>Kendall Laine</vt:lpwstr>
  </property>
</Properties>
</file>