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41.xml" ContentType="application/vnd.openxmlformats-officedocument.presentationml.notesSlide+xml"/>
  <Override PartName="/ppt/tags/tag45.xml" ContentType="application/vnd.openxmlformats-officedocument.presentationml.tags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39.xml" ContentType="application/vnd.openxmlformats-officedocument.presentationml.tags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notesSlides/notesSlide24.xml" ContentType="application/vnd.openxmlformats-officedocument.presentationml.notesSlide+xml"/>
  <Override PartName="/ppt/tags/tag28.xml" ContentType="application/vnd.openxmlformats-officedocument.presentationml.tags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notesSlides/notesSlide42.xml" ContentType="application/vnd.openxmlformats-officedocument.presentationml.notesSlide+xml"/>
  <Override PartName="/ppt/tags/tag4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31.xml" ContentType="application/vnd.openxmlformats-officedocument.presentationml.notesSlide+xml"/>
  <Override PartName="/ppt/tags/tag33.xml" ContentType="application/vnd.openxmlformats-officedocument.presentationml.tags+xml"/>
  <Override PartName="/ppt/notesSlides/notesSlide40.xml" ContentType="application/vnd.openxmlformats-officedocument.presentationml.notesSlide+xml"/>
  <Override PartName="/ppt/tags/tag44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notesSlides/notesSlide43.xml" ContentType="application/vnd.openxmlformats-officedocument.presentationml.notesSlide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tags/tag36.xml" ContentType="application/vnd.openxmlformats-officedocument.presentationml.tag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6.xml" ContentType="application/vnd.openxmlformats-officedocument.presentationml.notesSlide+xml"/>
  <Override PartName="/ppt/tags/tag37.xml" ContentType="application/vnd.openxmlformats-officedocument.presentationml.tags+xml"/>
  <Override PartName="/ppt/notesSlides/notesSlide44.xml" ContentType="application/vnd.openxmlformats-officedocument.presentationml.notesSlide+xml"/>
  <Override PartName="/ppt/tags/tag48.xml" ContentType="application/vnd.openxmlformats-officedocument.presentationml.tags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3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52"/>
  </p:notesMasterIdLst>
  <p:handoutMasterIdLst>
    <p:handoutMasterId r:id="rId53"/>
  </p:handoutMasterIdLst>
  <p:sldIdLst>
    <p:sldId id="273" r:id="rId2"/>
    <p:sldId id="257" r:id="rId3"/>
    <p:sldId id="258" r:id="rId4"/>
    <p:sldId id="274" r:id="rId5"/>
    <p:sldId id="278" r:id="rId6"/>
    <p:sldId id="277" r:id="rId7"/>
    <p:sldId id="279" r:id="rId8"/>
    <p:sldId id="280" r:id="rId9"/>
    <p:sldId id="283" r:id="rId10"/>
    <p:sldId id="281" r:id="rId11"/>
    <p:sldId id="282" r:id="rId12"/>
    <p:sldId id="276" r:id="rId13"/>
    <p:sldId id="319" r:id="rId14"/>
    <p:sldId id="284" r:id="rId15"/>
    <p:sldId id="285" r:id="rId16"/>
    <p:sldId id="286" r:id="rId17"/>
    <p:sldId id="287" r:id="rId18"/>
    <p:sldId id="289" r:id="rId19"/>
    <p:sldId id="290" r:id="rId20"/>
    <p:sldId id="310" r:id="rId21"/>
    <p:sldId id="314" r:id="rId22"/>
    <p:sldId id="315" r:id="rId23"/>
    <p:sldId id="322" r:id="rId24"/>
    <p:sldId id="311" r:id="rId25"/>
    <p:sldId id="312" r:id="rId26"/>
    <p:sldId id="313" r:id="rId27"/>
    <p:sldId id="318" r:id="rId28"/>
    <p:sldId id="291" r:id="rId29"/>
    <p:sldId id="288" r:id="rId30"/>
    <p:sldId id="293" r:id="rId31"/>
    <p:sldId id="294" r:id="rId32"/>
    <p:sldId id="292" r:id="rId33"/>
    <p:sldId id="295" r:id="rId34"/>
    <p:sldId id="317" r:id="rId35"/>
    <p:sldId id="296" r:id="rId36"/>
    <p:sldId id="297" r:id="rId37"/>
    <p:sldId id="299" r:id="rId38"/>
    <p:sldId id="300" r:id="rId39"/>
    <p:sldId id="302" r:id="rId40"/>
    <p:sldId id="303" r:id="rId41"/>
    <p:sldId id="301" r:id="rId42"/>
    <p:sldId id="320" r:id="rId43"/>
    <p:sldId id="321" r:id="rId44"/>
    <p:sldId id="304" r:id="rId45"/>
    <p:sldId id="306" r:id="rId46"/>
    <p:sldId id="307" r:id="rId47"/>
    <p:sldId id="308" r:id="rId48"/>
    <p:sldId id="309" r:id="rId49"/>
    <p:sldId id="262" r:id="rId50"/>
    <p:sldId id="323" r:id="rId51"/>
  </p:sldIdLst>
  <p:sldSz cx="9144000" cy="6858000" type="screen4x3"/>
  <p:notesSz cx="69977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endall Lain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CCC"/>
    <a:srgbClr val="CCECFF"/>
    <a:srgbClr val="FFCCFF"/>
    <a:srgbClr val="D5EAFF"/>
    <a:srgbClr val="CCFFCC"/>
    <a:srgbClr val="DDDDDD"/>
    <a:srgbClr val="663300"/>
    <a:srgbClr val="0033CC"/>
    <a:srgbClr val="FFFF66"/>
    <a:srgbClr val="FF505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358" autoAdjust="0"/>
    <p:restoredTop sz="74900" autoAdjust="0"/>
  </p:normalViewPr>
  <p:slideViewPr>
    <p:cSldViewPr snapToGrid="0">
      <p:cViewPr varScale="1">
        <p:scale>
          <a:sx n="131" d="100"/>
          <a:sy n="131" d="100"/>
        </p:scale>
        <p:origin x="-1644" y="-84"/>
      </p:cViewPr>
      <p:guideLst>
        <p:guide orient="horz" pos="950"/>
        <p:guide orient="horz" pos="1740"/>
        <p:guide pos="268"/>
        <p:guide pos="1937"/>
        <p:guide pos="1694"/>
      </p:guideLst>
    </p:cSldViewPr>
  </p:slideViewPr>
  <p:outlineViewPr>
    <p:cViewPr>
      <p:scale>
        <a:sx n="33" d="100"/>
        <a:sy n="33" d="100"/>
      </p:scale>
      <p:origin x="0" y="1872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-3492" y="-108"/>
      </p:cViewPr>
      <p:guideLst>
        <p:guide orient="horz" pos="2920"/>
        <p:guide pos="22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fld id="{3C1E6D23-EA2E-4E93-A794-A67CF3988668}" type="slidenum">
              <a:rPr lang="en-US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6283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871663" y="228600"/>
            <a:ext cx="4835525" cy="3625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0" y="8890000"/>
            <a:ext cx="69977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063" tIns="39532" rIns="79063" bIns="39532">
            <a:spAutoFit/>
          </a:bodyPr>
          <a:lstStyle/>
          <a:p>
            <a:pPr marL="176213" defTabSz="889000">
              <a:spcBef>
                <a:spcPct val="50000"/>
              </a:spcBef>
              <a:tabLst>
                <a:tab pos="3411538" algn="ctr"/>
                <a:tab pos="6610350" algn="r"/>
              </a:tabLst>
            </a:pP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900" dirty="0">
                <a:cs typeface="Times New Roman" pitchFamily="18" charset="0"/>
              </a:rPr>
              <a:t>© </a:t>
            </a:r>
            <a:r>
              <a:rPr lang="en-US" sz="700" dirty="0" smtClean="0">
                <a:solidFill>
                  <a:schemeClr val="tx2"/>
                </a:solidFill>
              </a:rPr>
              <a:t>2012 Learning Tree International, Inc. </a:t>
            </a:r>
            <a:r>
              <a:rPr lang="en-US" sz="700" dirty="0">
                <a:solidFill>
                  <a:schemeClr val="tx2"/>
                </a:solidFill>
              </a:rPr>
              <a:t>All rights reserved. Not to be reproduced by any means without prior consent. 	</a:t>
            </a:r>
            <a:r>
              <a:rPr lang="en-US" sz="1300" dirty="0" smtClean="0">
                <a:solidFill>
                  <a:schemeClr val="tx2"/>
                </a:solidFill>
              </a:rPr>
              <a:t>1905-3-</a:t>
            </a:r>
            <a:fld id="{ACD5D17B-6C0A-44B6-A067-EE234E02CF69}" type="slidenum">
              <a:rPr lang="en-US" sz="1300" smtClean="0">
                <a:solidFill>
                  <a:schemeClr val="tx2"/>
                </a:solidFill>
              </a:rPr>
              <a:pPr marL="176213" defTabSz="889000">
                <a:spcBef>
                  <a:spcPct val="50000"/>
                </a:spcBef>
                <a:tabLst>
                  <a:tab pos="3411538" algn="ctr"/>
                  <a:tab pos="6610350" algn="r"/>
                </a:tabLst>
              </a:pPr>
              <a:t>‹N°›</a:t>
            </a:fld>
            <a:r>
              <a:rPr lang="en-US" sz="700" dirty="0">
                <a:solidFill>
                  <a:schemeClr val="tx2"/>
                </a:solidFill>
              </a:rPr>
              <a:t>		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306388" y="3729038"/>
            <a:ext cx="5127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1225">
              <a:spcBef>
                <a:spcPct val="50000"/>
              </a:spcBef>
            </a:pPr>
            <a:r>
              <a:rPr lang="en-US" i="1" dirty="0"/>
              <a:t>Notes:</a:t>
            </a:r>
          </a:p>
        </p:txBody>
      </p:sp>
      <p:sp>
        <p:nvSpPr>
          <p:cNvPr id="181270" name="Rectangle 22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228600" y="3957638"/>
            <a:ext cx="6488113" cy="1227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648076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&lt;*s*o*u*r*c*e*&gt;*1*9*0*5*a*2*-*3*-*1*&lt;*/*s*o*u*r*c*e*&gt;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957154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Collections</a:t>
            </a:r>
          </a:p>
          <a:p>
            <a:r>
              <a:rPr lang="en-US" dirty="0" smtClean="0"/>
              <a:t>Direction: Both</a:t>
            </a:r>
          </a:p>
          <a:p>
            <a:r>
              <a:rPr lang="en-US" dirty="0" smtClean="0"/>
              <a:t>Chapter starts: Day 1 at 2:50pm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1 minute</a:t>
            </a:r>
          </a:p>
          <a:p>
            <a:r>
              <a:rPr lang="en-US" b="1" dirty="0"/>
              <a:t>Presentation Style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Must Read</a:t>
            </a:r>
          </a:p>
          <a:p>
            <a:r>
              <a:rPr lang="en-US" b="1" dirty="0"/>
              <a:t>Present:</a:t>
            </a:r>
            <a:r>
              <a:rPr lang="en-US" dirty="0"/>
              <a:t> In this chapter, you’ll learn </a:t>
            </a:r>
            <a:r>
              <a:rPr lang="en-US" dirty="0" smtClean="0"/>
              <a:t>…. </a:t>
            </a:r>
            <a:r>
              <a:rPr lang="en-US" dirty="0"/>
              <a:t>[Describe the objectives for this chapter]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&lt;*s*o*u*r*c*e*&gt;*1*9*0*5*a*2*-*3*-*1*0*&lt;*/*s*o*u*r*c*e*&gt;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717088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List Methods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</a:t>
            </a:r>
            <a:r>
              <a:rPr lang="en-US" dirty="0" smtClean="0">
                <a:solidFill>
                  <a:srgbClr val="0000FF"/>
                </a:solidFill>
              </a:rPr>
              <a:t>minutes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0" dirty="0" smtClean="0"/>
              <a:t>This is a 2 page example, so</a:t>
            </a:r>
            <a:r>
              <a:rPr lang="en-US" b="0" baseline="0" dirty="0" smtClean="0"/>
              <a:t> you need</a:t>
            </a:r>
            <a:r>
              <a:rPr lang="en-US" b="0" dirty="0" smtClean="0"/>
              <a:t> p11 up</a:t>
            </a:r>
            <a:endParaRPr lang="en-US" b="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&lt;*s*o*u*r*c*e*&gt;*1*9*0*5*a*2*-*3*-*1*1*&lt;*/*s*o*u*r*c*e*&gt;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List Methods Example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&lt;*s*o*u*r*c*e*&gt;*1*9*0*5*a*2*-*3*-*1*2*&lt;*/*s*o*u*r*c*e*&gt;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Tuple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&lt;*s*o*u*r*c*e*&gt;*1*9*0*5*a*2*-*3*-*1*3*&lt;*/*s*o*u*r*c*e*&gt;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Tuple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&lt;*s*o*u*r*c*e*&gt;*1*9*0*5*a*2*-*3*-*1*4*&lt;*/*s*o*u*r*c*e*&gt;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Tuple Operations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&lt;*s*o*u*r*c*e*&gt;*1*9*0*5*a*2*-*3*-*1*5*&lt;*/*s*o*u*r*c*e*&gt;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2197220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Use Lists or Tuples?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>
                <a:solidFill>
                  <a:srgbClr val="0000FF"/>
                </a:solidFill>
              </a:rPr>
              <a:t>General</a:t>
            </a:r>
          </a:p>
          <a:p>
            <a:r>
              <a:rPr lang="en-US" b="1" dirty="0"/>
              <a:t>Present:</a:t>
            </a:r>
            <a:r>
              <a:rPr lang="en-US" b="0" dirty="0"/>
              <a:t> </a:t>
            </a:r>
            <a:endParaRPr lang="en-US" b="0" dirty="0" smtClean="0"/>
          </a:p>
          <a:p>
            <a:r>
              <a:rPr lang="en-US" b="0" dirty="0" smtClean="0"/>
              <a:t>Benefit of tuples vs list:</a:t>
            </a:r>
            <a:r>
              <a:rPr lang="en-US" b="0" baseline="0" dirty="0" smtClean="0"/>
              <a:t> data integrity</a:t>
            </a:r>
          </a:p>
          <a:p>
            <a:r>
              <a:rPr lang="en-US" b="0" baseline="0" dirty="0" smtClean="0"/>
              <a:t>also - more efficient internal storage format since they are immutable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&lt;*s*o*u*r*c*e*&gt;*1*9*0*5*a*2*-*3*-*1*6*&lt;*/*s*o*u*r*c*e*&gt;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Dictionary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&lt;*s*o*u*r*c*e*&gt;*1*9*0*5*a*2*-*3*-*1*7*&lt;*/*s*o*u*r*c*e*&gt;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Dictionary Operations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&lt;*s*o*u*r*c*e*&gt;*1*9*0*5*a*2*-*3*-*1*8*&lt;*/*s*o*u*r*c*e*&gt;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315748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Dictionary Methods and Functions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endParaRPr lang="en-US" b="0" dirty="0">
              <a:solidFill>
                <a:srgbClr val="0000FF"/>
              </a:solidFill>
            </a:endParaRPr>
          </a:p>
          <a:p>
            <a:endParaRPr lang="en-US" b="0" dirty="0">
              <a:solidFill>
                <a:srgbClr val="0000FF"/>
              </a:solidFill>
            </a:endParaRPr>
          </a:p>
          <a:p>
            <a:r>
              <a:rPr lang="en-US" b="0" dirty="0" smtClean="0"/>
              <a:t>On update - same named key in the argument dictionary overwrites</a:t>
            </a:r>
            <a:r>
              <a:rPr lang="en-US" b="0" baseline="0" dirty="0" smtClean="0"/>
              <a:t> </a:t>
            </a:r>
            <a:r>
              <a:rPr lang="en-US" b="0" dirty="0" smtClean="0"/>
              <a:t>same keyed value in dictionary.  </a:t>
            </a:r>
          </a:p>
          <a:p>
            <a:endParaRPr lang="en-US" b="0" dirty="0" smtClean="0"/>
          </a:p>
          <a:p>
            <a:r>
              <a:rPr lang="en-US" b="0" dirty="0" smtClean="0"/>
              <a:t>Otherwise, new k:v pairs added</a:t>
            </a:r>
          </a:p>
          <a:p>
            <a:endParaRPr lang="en-US" b="0" dirty="0" smtClean="0"/>
          </a:p>
          <a:p>
            <a:r>
              <a:rPr lang="en-US" b="0" dirty="0" smtClean="0"/>
              <a:t>dict.key gives either the value or False for illegal key</a:t>
            </a:r>
          </a:p>
          <a:p>
            <a:endParaRPr lang="en-US" b="0" dirty="0" smtClean="0"/>
          </a:p>
          <a:p>
            <a:r>
              <a:rPr lang="en-US" b="0" dirty="0" smtClean="0"/>
              <a:t>When using dict[k] for illegal key raises the KeyError exception</a:t>
            </a:r>
            <a:endParaRPr lang="en-US" b="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&lt;*s*o*u*r*c*e*&gt;*1*9*0*5*a*2*-*3*-*1*9*&lt;*/*s*o*u*r*c*e*&gt;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717088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Dictionary Methods Example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>
                <a:solidFill>
                  <a:srgbClr val="0000FF"/>
                </a:solidFill>
              </a:rPr>
              <a:t>General</a:t>
            </a:r>
          </a:p>
          <a:p>
            <a:r>
              <a:rPr lang="en-US" dirty="0" smtClean="0"/>
              <a:t>Compare</a:t>
            </a:r>
            <a:r>
              <a:rPr lang="en-US" baseline="0" dirty="0" smtClean="0"/>
              <a:t> and contrast the final two input lines - key error vs returned None value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&lt;*s*o*u*r*c*e*&gt;*1*9*0*5*a*2*-*3*-*2*&lt;*/*s*o*u*r*c*e*&gt;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Chapter Objectives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 smtClean="0"/>
              <a:t>: </a:t>
            </a:r>
            <a:r>
              <a:rPr lang="en-US" dirty="0">
                <a:solidFill>
                  <a:srgbClr val="0000FF"/>
                </a:solidFill>
              </a:rPr>
              <a:t>1 minute</a:t>
            </a:r>
          </a:p>
          <a:p>
            <a:r>
              <a:rPr lang="en-US" b="1" dirty="0"/>
              <a:t>Presentation Style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Must Read</a:t>
            </a:r>
          </a:p>
          <a:p>
            <a:r>
              <a:rPr lang="en-US" b="1" dirty="0"/>
              <a:t>Present:</a:t>
            </a:r>
            <a:r>
              <a:rPr lang="en-US" dirty="0"/>
              <a:t> [Describe the objectives for this chapter]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&lt;*s*o*u*r*c*e*&gt;*1*9*0*5*a*2*-*3*-*2*0*&lt;*/*s*o*u*r*c*e*&gt;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2677351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Complex Collections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0" dirty="0" smtClean="0"/>
              <a:t>Answer to second question is dependent on answer to 1st</a:t>
            </a:r>
          </a:p>
          <a:p>
            <a:endParaRPr lang="en-US" b="0" dirty="0" smtClean="0"/>
          </a:p>
          <a:p>
            <a:r>
              <a:rPr lang="en-US" b="0" dirty="0" smtClean="0"/>
              <a:t>Be prepared to</a:t>
            </a:r>
            <a:r>
              <a:rPr lang="en-US" b="0" baseline="0" dirty="0" smtClean="0"/>
              <a:t> discuss</a:t>
            </a:r>
            <a:r>
              <a:rPr lang="en-US" b="0" dirty="0" smtClean="0"/>
              <a:t> several versions from students</a:t>
            </a:r>
          </a:p>
          <a:p>
            <a:endParaRPr lang="en-US" dirty="0"/>
          </a:p>
          <a:p>
            <a:r>
              <a:rPr lang="en-US" dirty="0"/>
              <a:t> pets = [ tup1, tup2 ]</a:t>
            </a:r>
          </a:p>
          <a:p>
            <a:r>
              <a:rPr lang="en-US" dirty="0"/>
              <a:t> pets[1][0</a:t>
            </a:r>
            <a:r>
              <a:rPr lang="en-US" dirty="0" smtClean="0"/>
              <a:t>]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&lt;*s*o*u*r*c*e*&gt;*1*9*0*5*a*2*-*3*-*2*1*&lt;*/*s*o*u*r*c*e*&gt;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Using Lists and Dictionaries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Do now  (5 mins)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&lt;*s*o*u*r*c*e*&gt;*1*9*0*5*a*2*-*3*-*2*2*&lt;*/*s*o*u*r*c*e*&gt;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Using Lists and Dictionaries: A Solution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&lt;*s*o*u*r*c*e*&gt;*1*9*0*5*a*2*-*3*-*2*3*&lt;*/*s*o*u*r*c*e*&gt;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Dictionary Methods and Functions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endParaRPr lang="en-US" b="0" dirty="0">
              <a:solidFill>
                <a:srgbClr val="0000FF"/>
              </a:solidFill>
            </a:endParaRPr>
          </a:p>
          <a:p>
            <a:endParaRPr lang="en-US" b="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&lt;*s*o*u*r*c*e*&gt;*1*9*0*5*a*2*-*3*-*2*4*&lt;*/*s*o*u*r*c*e*&gt;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2677351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zip() Function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>
                <a:solidFill>
                  <a:srgbClr val="0000FF"/>
                </a:solidFill>
              </a:rPr>
              <a:t>General</a:t>
            </a:r>
          </a:p>
          <a:p>
            <a:r>
              <a:rPr lang="en-US" b="1" dirty="0"/>
              <a:t>Present:</a:t>
            </a:r>
            <a:r>
              <a:rPr lang="en-US" b="0" dirty="0"/>
              <a:t> </a:t>
            </a:r>
            <a:endParaRPr lang="en-US" dirty="0" smtClean="0"/>
          </a:p>
          <a:p>
            <a:r>
              <a:rPr lang="en-US" dirty="0" smtClean="0"/>
              <a:t>Scenario</a:t>
            </a:r>
            <a:r>
              <a:rPr lang="en-US" baseline="0" dirty="0" smtClean="0"/>
              <a:t> is you read the first list of country abbreviations from 1 source</a:t>
            </a:r>
          </a:p>
          <a:p>
            <a:r>
              <a:rPr lang="en-US" baseline="0" dirty="0" smtClean="0"/>
              <a:t>Get the second list of county codes from another</a:t>
            </a:r>
          </a:p>
          <a:p>
            <a:r>
              <a:rPr lang="en-US" baseline="0" dirty="0" smtClean="0"/>
              <a:t>	But both are in the same order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zip together into a tuple and they can't be modified</a:t>
            </a:r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&lt;*s*o*u*r*c*e*&gt;*1*9*0*5*a*2*-*3*-*2*5*&lt;*/*s*o*u*r*c*e*&gt;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Sets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&lt;*s*o*u*r*c*e*&gt;*1*9*0*5*a*2*-*3*-*2*6*&lt;*/*s*o*u*r*c*e*&gt;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717088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Sets (continued)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</a:t>
            </a:r>
            <a:r>
              <a:rPr lang="en-US" dirty="0" smtClean="0">
                <a:solidFill>
                  <a:srgbClr val="0000FF"/>
                </a:solidFill>
              </a:rPr>
              <a:t>minutes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Ask about polymorphism again with these operators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&lt;*s*o*u*r*c*e*&gt;*1*9*0*5*a*2*-*3*-*2*7*&lt;*/*s*o*u*r*c*e*&gt;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Collection Membership Testing: in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&lt;*s*o*u*r*c*e*&gt;*1*9*0*5*a*2*-*3*-*2*8*&lt;*/*s*o*u*r*c*e*&gt;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Collections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1 minute</a:t>
            </a:r>
          </a:p>
          <a:p>
            <a:r>
              <a:rPr lang="en-US" b="1" dirty="0"/>
              <a:t>Presentation Style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Must Read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&lt;*s*o*u*r*c*e*&gt;*1*9*0*5*a*2*-*3*-*2*9*&lt;*/*s*o*u*r*c*e*&gt;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Flow Control With Loops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&lt;*s*o*u*r*c*e*&gt;*1*9*0*5*a*2*-*3*-*3*&lt;*/*s*o*u*r*c*e*&gt;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Collections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1 minute</a:t>
            </a:r>
          </a:p>
          <a:p>
            <a:r>
              <a:rPr lang="en-US" b="1" dirty="0"/>
              <a:t>Presentation Style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Must Read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&lt;*s*o*u*r*c*e*&gt;*1*9*0*5*a*2*-*3*-*3*0*&lt;*/*s*o*u*r*c*e*&gt;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2437285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The for Loop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>
                <a:solidFill>
                  <a:srgbClr val="0000FF"/>
                </a:solidFill>
              </a:rPr>
              <a:t>General</a:t>
            </a:r>
          </a:p>
          <a:p>
            <a:endParaRPr lang="en-US" b="0" baseline="0" dirty="0" smtClean="0"/>
          </a:p>
          <a:p>
            <a:endParaRPr lang="en-US" b="0" baseline="0" dirty="0" smtClean="0"/>
          </a:p>
          <a:p>
            <a:r>
              <a:rPr lang="en-US" dirty="0" smtClean="0"/>
              <a:t>Ask "How to get a sequence for looping?”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&lt;*s*o*u*r*c*e*&gt;*1*9*0*5*a*2*-*3*-*3*1*&lt;*/*s*o*u*r*c*e*&gt;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Loop Through a Sequence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&lt;*s*o*u*r*c*e*&gt;*1*9*0*5*a*2*-*3*-*3*2*&lt;*/*s*o*u*r*c*e*&gt;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Loop Through a Sequence (continued)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&lt;*s*o*u*r*c*e*&gt;*1*9*0*5*a*2*-*3*-*3*3*&lt;*/*s*o*u*r*c*e*&gt;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291741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Loop Through a Dictionary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>
                <a:solidFill>
                  <a:srgbClr val="0000FF"/>
                </a:solidFill>
              </a:rPr>
              <a:t>General</a:t>
            </a:r>
          </a:p>
          <a:p>
            <a:r>
              <a:rPr lang="en-US" b="1" dirty="0"/>
              <a:t>Present:</a:t>
            </a:r>
            <a:r>
              <a:rPr lang="en-US" b="0" dirty="0"/>
              <a:t> </a:t>
            </a:r>
            <a:endParaRPr lang="en-US" b="0" dirty="0" smtClean="0"/>
          </a:p>
          <a:p>
            <a:r>
              <a:rPr lang="en-US" b="0" dirty="0" smtClean="0"/>
              <a:t>These</a:t>
            </a:r>
            <a:r>
              <a:rPr lang="en-US" b="0" baseline="0" dirty="0" smtClean="0"/>
              <a:t> methods deliver lists - the iterable sequence</a:t>
            </a:r>
          </a:p>
          <a:p>
            <a:r>
              <a:rPr lang="en-US" b="0" baseline="0" dirty="0" smtClean="0"/>
              <a:t>items() delivers lists of tuples</a:t>
            </a:r>
          </a:p>
          <a:p>
            <a:endParaRPr lang="en-US" b="0" baseline="0" dirty="0" smtClean="0"/>
          </a:p>
          <a:p>
            <a:r>
              <a:rPr lang="en-US" b="0" dirty="0" smtClean="0"/>
              <a:t>Ask "Why are the keys and values in this sequence instead of</a:t>
            </a:r>
            <a:r>
              <a:rPr lang="en-US" b="0" baseline="0" dirty="0" smtClean="0"/>
              <a:t> </a:t>
            </a:r>
            <a:r>
              <a:rPr lang="en-US" b="0" dirty="0" smtClean="0"/>
              <a:t>assignment order?"</a:t>
            </a:r>
          </a:p>
          <a:p>
            <a:endParaRPr lang="en-US" b="0" dirty="0" smtClean="0"/>
          </a:p>
          <a:p>
            <a:r>
              <a:rPr lang="en-US" b="0" dirty="0" smtClean="0"/>
              <a:t>Also - keep this slide up for p33 example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&lt;*s*o*u*r*c*e*&gt;*1*9*0*5*a*2*-*3*-*3*4*&lt;*/*s*o*u*r*c*e*&gt;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2381886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Optional Flow Control Within Loops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Point out else: - ask</a:t>
            </a:r>
            <a:r>
              <a:rPr lang="en-US" baseline="0" dirty="0" smtClean="0">
                <a:solidFill>
                  <a:srgbClr val="0000FF"/>
                </a:solidFill>
              </a:rPr>
              <a:t> if any has seen this construct before?  No, then how handled in another language?  Set a flag in</a:t>
            </a:r>
          </a:p>
          <a:p>
            <a:r>
              <a:rPr lang="en-US" baseline="0" dirty="0" smtClean="0">
                <a:solidFill>
                  <a:srgbClr val="0000FF"/>
                </a:solidFill>
              </a:rPr>
              <a:t>the loop and test it out the loop - unpythonic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&lt;*s*o*u*r*c*e*&gt;*1*9*0*5*a*2*-*3*-*3*5*&lt;*/*s*o*u*r*c*e*&gt;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Using break, continue, and else in a Loop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&lt;*s*o*u*r*c*e*&gt;*1*9*0*5*a*2*-*3*-*3*6*&lt;*/*s*o*u*r*c*e*&gt;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2677351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The range Function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Default</a:t>
            </a:r>
            <a:r>
              <a:rPr lang="en-US" baseline="0" dirty="0" smtClean="0">
                <a:solidFill>
                  <a:srgbClr val="0000FF"/>
                </a:solidFill>
              </a:rPr>
              <a:t> step is +1</a:t>
            </a:r>
            <a:endParaRPr lang="en-US" dirty="0" smtClean="0">
              <a:solidFill>
                <a:srgbClr val="0000FF"/>
              </a:solidFill>
            </a:endParaRP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Left to Right range</a:t>
            </a:r>
            <a:r>
              <a:rPr lang="en-US" baseline="0" dirty="0" smtClean="0">
                <a:solidFill>
                  <a:srgbClr val="0000FF"/>
                </a:solidFill>
              </a:rPr>
              <a:t> requires positive step value - range(5,10,2)</a:t>
            </a:r>
          </a:p>
          <a:p>
            <a:r>
              <a:rPr lang="en-US" baseline="0" dirty="0" smtClean="0">
                <a:solidFill>
                  <a:srgbClr val="0000FF"/>
                </a:solidFill>
              </a:rPr>
              <a:t>Right to Left range requires a negative step value - range(9,0,-3)</a:t>
            </a:r>
          </a:p>
          <a:p>
            <a:endParaRPr lang="en-US" baseline="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&lt;*s*o*u*r*c*e*&gt;*1*9*0*5*a*2*-*3*-*3*7*&lt;*/*s*o*u*r*c*e*&gt;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Iterable Object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&lt;*s*o*u*r*c*e*&gt;*1*9*0*5*a*2*-*3*-*3*8*&lt;*/*s*o*u*r*c*e*&gt;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717088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Iteration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Method call is same as next(list1)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&lt;*s*o*u*r*c*e*&gt;*1*9*0*5*a*2*-*3*-*3*9*&lt;*/*s*o*u*r*c*e*&gt;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Iterating Through a Dictionary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&lt;*s*o*u*r*c*e*&gt;*1*9*0*5*a*2*-*3*-*4*&lt;*/*s*o*u*r*c*e*&gt;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996891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Collections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</a:t>
            </a:r>
            <a:r>
              <a:rPr lang="en-US" dirty="0" smtClean="0">
                <a:solidFill>
                  <a:srgbClr val="0000FF"/>
                </a:solidFill>
              </a:rPr>
              <a:t>minutes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&lt;*s*o*u*r*c*e*&gt;*1*9*0*5*a*2*-*3*-*4*0*&lt;*/*s*o*u*r*c*e*&gt;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Iterating Through a Dictionary (continued)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&lt;*s*o*u*r*c*e*&gt;*1*9*0*5*a*2*-*3*-*4*1*&lt;*/*s*o*u*r*c*e*&gt;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2197220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List Comprehension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Very pythonic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/>
              <a:t>Contrast results with letters * 2 or thewords * 2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&lt;*s*o*u*r*c*e*&gt;*1*9*0*5*a*2*-*3*-*4*2*&lt;*/*s*o*u*r*c*e*&gt;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717088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List Comprehension With Conditional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In</a:t>
            </a:r>
            <a:r>
              <a:rPr lang="en-US" baseline="0" dirty="0" smtClean="0">
                <a:solidFill>
                  <a:srgbClr val="0000FF"/>
                </a:solidFill>
              </a:rPr>
              <a:t> the HO they compare each element of 1 list for membership in another.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&lt;*s*o*u*r*c*e*&gt;*1*9*0*5*a*2*-*3*-*4*3*&lt;*/*s*o*u*r*c*e*&gt;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2197220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List Comprehension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</a:p>
          <a:p>
            <a:r>
              <a:rPr lang="en-US" baseline="0" dirty="0" smtClean="0">
                <a:solidFill>
                  <a:srgbClr val="0000FF"/>
                </a:solidFill>
              </a:rPr>
              <a:t>Sharp attendee may suggest using sets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Bonus - if there</a:t>
            </a:r>
            <a:r>
              <a:rPr lang="en-US" baseline="0" dirty="0" smtClean="0">
                <a:solidFill>
                  <a:srgbClr val="0000FF"/>
                </a:solidFill>
              </a:rPr>
              <a:t> is enough time -</a:t>
            </a:r>
          </a:p>
          <a:p>
            <a:r>
              <a:rPr lang="en-US" baseline="0" dirty="0" smtClean="0">
                <a:solidFill>
                  <a:srgbClr val="0000FF"/>
                </a:solidFill>
              </a:rPr>
              <a:t>How to do this with sets instead?</a:t>
            </a:r>
            <a:endParaRPr 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&lt;*s*o*u*r*c*e*&gt;*1*9*0*5*a*2*-*3*-*4*4*&lt;*/*s*o*u*r*c*e*&gt;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Collections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1 minute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&lt;*s*o*u*r*c*e*&gt;*1*9*0*5*a*2*-*3*-*4*5*&lt;*/*s*o*u*r*c*e*&gt;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996891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The while Loop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</a:t>
            </a:r>
            <a:r>
              <a:rPr lang="en-US" dirty="0" smtClean="0">
                <a:solidFill>
                  <a:srgbClr val="0000FF"/>
                </a:solidFill>
              </a:rPr>
              <a:t>minutes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&lt;*s*o*u*r*c*e*&gt;*1*9*0*5*a*2*-*3*-*4*6*&lt;*/*s*o*u*r*c*e*&gt;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while Loop Example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&lt;*s*o*u*r*c*e*&gt;*1*9*0*5*a*2*-*3*-*4*7*&lt;*/*s*o*u*r*c*e*&gt;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2197220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while Loop Example (continued)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>
                <a:solidFill>
                  <a:srgbClr val="0000FF"/>
                </a:solidFill>
              </a:rPr>
              <a:t>General</a:t>
            </a:r>
          </a:p>
          <a:p>
            <a:r>
              <a:rPr lang="en-US" b="1" dirty="0"/>
              <a:t>Present:</a:t>
            </a:r>
            <a:r>
              <a:rPr lang="en-US" b="0" dirty="0"/>
              <a:t> </a:t>
            </a:r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r>
              <a:rPr lang="en-US" b="0" dirty="0" smtClean="0"/>
              <a:t>Show the nested if inside of the loop and the indentation</a:t>
            </a:r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&lt;*s*o*u*r*c*e*&gt;*1*9*0*5*a*2*-*3*-*4*8*&lt;*/*s*o*u*r*c*e*&gt;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60550" y="231775"/>
            <a:ext cx="4902200" cy="3676650"/>
          </a:xfrm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4013200"/>
            <a:ext cx="6619875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Hands-On Exercise 3.1: Collections and Looping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Exercise: Collections and Looping  (30 mins)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20 minutes</a:t>
            </a:r>
          </a:p>
          <a:p>
            <a:r>
              <a:rPr lang="en-US" b="1" dirty="0"/>
              <a:t>Presentation Style: </a:t>
            </a:r>
            <a:r>
              <a:rPr lang="en-US" dirty="0">
                <a:solidFill>
                  <a:srgbClr val="0000FF"/>
                </a:solidFill>
              </a:rPr>
              <a:t>Activity </a:t>
            </a:r>
            <a:r>
              <a:rPr lang="en-US" dirty="0" smtClean="0">
                <a:solidFill>
                  <a:srgbClr val="0000FF"/>
                </a:solidFill>
              </a:rPr>
              <a:t>Instructions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smtClean="0">
                <a:solidFill>
                  <a:srgbClr val="000000"/>
                </a:solidFill>
                <a:latin typeface="Arial"/>
              </a:rPr>
              <a:t>&lt;*s*o*u*r*c*e*&gt;*1*9*0*5*a*2*-*3*-*4*9*&lt;*/*s*o*u*r*c*e*&gt;</a:t>
            </a:r>
            <a:endParaRPr lang="en-US" sz="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60550" y="215900"/>
            <a:ext cx="4903788" cy="3678238"/>
          </a:xfrm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950" y="3905250"/>
            <a:ext cx="655796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Chapter Summary</a:t>
            </a:r>
          </a:p>
          <a:p>
            <a:r>
              <a:rPr lang="en-US" dirty="0" smtClean="0"/>
              <a:t>Direction: Both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2 minutes</a:t>
            </a:r>
          </a:p>
          <a:p>
            <a:r>
              <a:rPr lang="en-US" b="1" dirty="0"/>
              <a:t>Presentation Style</a:t>
            </a:r>
            <a:r>
              <a:rPr lang="en-US" dirty="0"/>
              <a:t>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&lt;*s*o*u*r*c*e*&gt;*1*9*0*5*a*2*-*3*-*5*&lt;*/*s*o*u*r*c*e*&gt;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List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&lt;*s*o*u*r*c*e*&gt;*1*9*0*5*a*2*-*3*-*6*&lt;*/*s*o*u*r*c*e*&gt;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2197220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List Indexing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endParaRPr lang="en-US" b="0" dirty="0">
              <a:solidFill>
                <a:srgbClr val="0000FF"/>
              </a:solidFill>
            </a:endParaRPr>
          </a:p>
          <a:p>
            <a:r>
              <a:rPr lang="en-US" b="0" dirty="0" smtClean="0"/>
              <a:t>Ask after last example "Was mixed itself changed?”</a:t>
            </a:r>
          </a:p>
          <a:p>
            <a:endParaRPr lang="en-US" b="0" dirty="0" smtClean="0"/>
          </a:p>
          <a:p>
            <a:endParaRPr lang="en-US" b="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&lt;*s*o*u*r*c*e*&gt;*1*9*0*5*a*2*-*3*-*7*&lt;*/*s*o*u*r*c*e*&gt;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List Slicing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&lt;*s*o*u*r*c*e*&gt;*1*9*0*5*a*2*-*3*-*8*&lt;*/*s*o*u*r*c*e*&gt;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717088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List Operators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>
                <a:solidFill>
                  <a:srgbClr val="0000FF"/>
                </a:solidFill>
              </a:rPr>
              <a:t>General</a:t>
            </a:r>
          </a:p>
          <a:p>
            <a:r>
              <a:rPr lang="en-US" b="1" dirty="0"/>
              <a:t>Present:</a:t>
            </a:r>
            <a:r>
              <a:rPr lang="en-US" b="0" dirty="0"/>
              <a:t> </a:t>
            </a:r>
            <a:endParaRPr lang="en-US" b="0" dirty="0" smtClean="0"/>
          </a:p>
          <a:p>
            <a:r>
              <a:rPr lang="en-US" b="0" dirty="0" smtClean="0"/>
              <a:t>Ask</a:t>
            </a:r>
            <a:r>
              <a:rPr lang="en-US" b="0" baseline="0" dirty="0" smtClean="0"/>
              <a:t> "How many meanings for the '+' operator?  4 so far 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&lt;*s*o*u*r*c*e*&gt;*1*9*0*5*a*2*-*3*-*9*&lt;*/*s*o*u*r*c*e*&gt;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List Operations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General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87" name="Design_Cover_whBg"/>
          <p:cNvSpPr>
            <a:spLocks noChangeArrowheads="1"/>
          </p:cNvSpPr>
          <p:nvPr/>
        </p:nvSpPr>
        <p:spPr bwMode="white">
          <a:xfrm>
            <a:off x="0" y="3435350"/>
            <a:ext cx="9161463" cy="342265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237584" name="Design_Cover_bgImage" descr="Title Page 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hidden">
          <a:xfrm>
            <a:off x="0" y="0"/>
            <a:ext cx="9144000" cy="3427413"/>
          </a:xfrm>
          <a:prstGeom prst="rect">
            <a:avLst/>
          </a:prstGeom>
          <a:noFill/>
        </p:spPr>
      </p:pic>
      <p:sp>
        <p:nvSpPr>
          <p:cNvPr id="237579" name="Line 2059"/>
          <p:cNvSpPr>
            <a:spLocks noChangeShapeType="1"/>
          </p:cNvSpPr>
          <p:nvPr/>
        </p:nvSpPr>
        <p:spPr bwMode="white">
          <a:xfrm>
            <a:off x="0" y="3435350"/>
            <a:ext cx="9172575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37576" name="Design_Cover_Title"/>
          <p:cNvSpPr>
            <a:spLocks noGrp="1" noChangeArrowheads="1"/>
          </p:cNvSpPr>
          <p:nvPr>
            <p:ph type="ctrTitle" sz="quarter"/>
          </p:nvPr>
        </p:nvSpPr>
        <p:spPr>
          <a:xfrm>
            <a:off x="309563" y="1363663"/>
            <a:ext cx="7548562" cy="16383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t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7577" name="Design_Cover_Chapter"/>
          <p:cNvSpPr>
            <a:spLocks noGrp="1" noChangeArrowheads="1"/>
          </p:cNvSpPr>
          <p:nvPr>
            <p:ph type="subTitle" sz="quarter" idx="1"/>
          </p:nvPr>
        </p:nvSpPr>
        <p:spPr bwMode="invGray">
          <a:xfrm>
            <a:off x="322263" y="398463"/>
            <a:ext cx="4267200" cy="381000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7578" name="Design_Cover_Titlebar"/>
          <p:cNvSpPr>
            <a:spLocks noChangeShapeType="1"/>
          </p:cNvSpPr>
          <p:nvPr/>
        </p:nvSpPr>
        <p:spPr bwMode="black">
          <a:xfrm>
            <a:off x="0" y="3438525"/>
            <a:ext cx="9172575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grpSp>
        <p:nvGrpSpPr>
          <p:cNvPr id="237604" name="Design_Cover_Logo"/>
          <p:cNvGrpSpPr>
            <a:grpSpLocks/>
          </p:cNvGrpSpPr>
          <p:nvPr/>
        </p:nvGrpSpPr>
        <p:grpSpPr bwMode="auto">
          <a:xfrm>
            <a:off x="7151688" y="5919788"/>
            <a:ext cx="1881187" cy="827087"/>
            <a:chOff x="4505" y="3729"/>
            <a:chExt cx="1185" cy="521"/>
          </a:xfrm>
        </p:grpSpPr>
        <p:pic>
          <p:nvPicPr>
            <p:cNvPr id="237605" name="Picture 2085" descr="B&amp;W Educ Trust 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21" y="4177"/>
              <a:ext cx="1169" cy="73"/>
            </a:xfrm>
            <a:prstGeom prst="rect">
              <a:avLst/>
            </a:prstGeom>
            <a:noFill/>
          </p:spPr>
        </p:pic>
        <p:pic>
          <p:nvPicPr>
            <p:cNvPr id="237606" name="Picture 2086" descr="100c,70m Educ Trust 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hidden">
            <a:xfrm>
              <a:off x="4521" y="4175"/>
              <a:ext cx="1169" cy="75"/>
            </a:xfrm>
            <a:prstGeom prst="rect">
              <a:avLst/>
            </a:prstGeom>
            <a:noFill/>
          </p:spPr>
        </p:pic>
        <p:sp>
          <p:nvSpPr>
            <p:cNvPr id="237607" name="Rectangle 2087"/>
            <p:cNvSpPr>
              <a:spLocks noChangeArrowheads="1"/>
            </p:cNvSpPr>
            <p:nvPr userDrawn="1"/>
          </p:nvSpPr>
          <p:spPr bwMode="black">
            <a:xfrm flipV="1">
              <a:off x="4516" y="4094"/>
              <a:ext cx="1154" cy="39"/>
            </a:xfrm>
            <a:prstGeom prst="rect">
              <a:avLst/>
            </a:prstGeom>
            <a:solidFill>
              <a:srgbClr val="B9011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 sz="2400" b="1" dirty="0">
                <a:latin typeface="Times New Roman" pitchFamily="18" charset="0"/>
              </a:endParaRPr>
            </a:p>
          </p:txBody>
        </p:sp>
        <p:grpSp>
          <p:nvGrpSpPr>
            <p:cNvPr id="237608" name="Group 2088"/>
            <p:cNvGrpSpPr>
              <a:grpSpLocks/>
            </p:cNvGrpSpPr>
            <p:nvPr userDrawn="1"/>
          </p:nvGrpSpPr>
          <p:grpSpPr bwMode="auto">
            <a:xfrm>
              <a:off x="4505" y="3729"/>
              <a:ext cx="1175" cy="334"/>
              <a:chOff x="3317" y="3711"/>
              <a:chExt cx="1180" cy="334"/>
            </a:xfrm>
          </p:grpSpPr>
          <p:pic>
            <p:nvPicPr>
              <p:cNvPr id="237609" name="Picture 2089" descr="100c,70m Learn Tree sm®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lum contrast="100000"/>
              </a:blip>
              <a:srcRect/>
              <a:stretch>
                <a:fillRect/>
              </a:stretch>
            </p:blipFill>
            <p:spPr bwMode="auto">
              <a:xfrm>
                <a:off x="3317" y="3711"/>
                <a:ext cx="1180" cy="334"/>
              </a:xfrm>
              <a:prstGeom prst="rect">
                <a:avLst/>
              </a:prstGeom>
              <a:noFill/>
            </p:spPr>
          </p:pic>
          <p:pic>
            <p:nvPicPr>
              <p:cNvPr id="237610" name="Picture 2090" descr="100c,70m Learn Tree sm®"/>
              <p:cNvPicPr>
                <a:picLocks noChangeAspect="1" noChangeArrowheads="1"/>
              </p:cNvPicPr>
              <p:nvPr userDrawn="1"/>
            </p:nvPicPr>
            <p:blipFill>
              <a:blip r:embed="rId5" cstate="print"/>
              <a:srcRect/>
              <a:stretch>
                <a:fillRect/>
              </a:stretch>
            </p:blipFill>
            <p:spPr bwMode="hidden">
              <a:xfrm>
                <a:off x="3317" y="3711"/>
                <a:ext cx="1180" cy="334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5" name="Group 14"/>
          <p:cNvGrpSpPr/>
          <p:nvPr userDrawn="1"/>
        </p:nvGrpSpPr>
        <p:grpSpPr>
          <a:xfrm>
            <a:off x="7152210" y="5919127"/>
            <a:ext cx="712270" cy="528752"/>
            <a:chOff x="7185699" y="5403739"/>
            <a:chExt cx="622300" cy="461963"/>
          </a:xfrm>
        </p:grpSpPr>
        <p:grpSp>
          <p:nvGrpSpPr>
            <p:cNvPr id="16" name="Group 1053"/>
            <p:cNvGrpSpPr>
              <a:grpSpLocks/>
            </p:cNvGrpSpPr>
            <p:nvPr userDrawn="1"/>
          </p:nvGrpSpPr>
          <p:grpSpPr bwMode="auto">
            <a:xfrm>
              <a:off x="7192063" y="5403753"/>
              <a:ext cx="603251" cy="457201"/>
              <a:chOff x="5279" y="3962"/>
              <a:chExt cx="380" cy="288"/>
            </a:xfrm>
          </p:grpSpPr>
          <p:sp>
            <p:nvSpPr>
              <p:cNvPr id="18" name="Freeform 1041"/>
              <p:cNvSpPr>
                <a:spLocks noChangeAspect="1"/>
              </p:cNvSpPr>
              <p:nvPr userDrawn="1"/>
            </p:nvSpPr>
            <p:spPr bwMode="black">
              <a:xfrm>
                <a:off x="5282" y="3969"/>
                <a:ext cx="375" cy="281"/>
              </a:xfrm>
              <a:custGeom>
                <a:avLst/>
                <a:gdLst/>
                <a:ahLst/>
                <a:cxnLst>
                  <a:cxn ang="0">
                    <a:pos x="133" y="1294"/>
                  </a:cxn>
                  <a:cxn ang="0">
                    <a:pos x="274" y="1324"/>
                  </a:cxn>
                  <a:cxn ang="0">
                    <a:pos x="399" y="1324"/>
                  </a:cxn>
                  <a:cxn ang="0">
                    <a:pos x="641" y="1324"/>
                  </a:cxn>
                  <a:cxn ang="0">
                    <a:pos x="935" y="1324"/>
                  </a:cxn>
                  <a:cxn ang="0">
                    <a:pos x="1215" y="1324"/>
                  </a:cxn>
                  <a:cxn ang="0">
                    <a:pos x="1417" y="1324"/>
                  </a:cxn>
                  <a:cxn ang="0">
                    <a:pos x="1513" y="1322"/>
                  </a:cxn>
                  <a:cxn ang="0">
                    <a:pos x="1698" y="1248"/>
                  </a:cxn>
                  <a:cxn ang="0">
                    <a:pos x="1736" y="1171"/>
                  </a:cxn>
                  <a:cxn ang="0">
                    <a:pos x="1560" y="1171"/>
                  </a:cxn>
                  <a:cxn ang="0">
                    <a:pos x="1239" y="1168"/>
                  </a:cxn>
                  <a:cxn ang="0">
                    <a:pos x="1071" y="1118"/>
                  </a:cxn>
                  <a:cxn ang="0">
                    <a:pos x="984" y="1032"/>
                  </a:cxn>
                  <a:cxn ang="0">
                    <a:pos x="965" y="831"/>
                  </a:cxn>
                  <a:cxn ang="0">
                    <a:pos x="1120" y="654"/>
                  </a:cxn>
                  <a:cxn ang="0">
                    <a:pos x="1238" y="633"/>
                  </a:cxn>
                  <a:cxn ang="0">
                    <a:pos x="1420" y="574"/>
                  </a:cxn>
                  <a:cxn ang="0">
                    <a:pos x="1258" y="538"/>
                  </a:cxn>
                  <a:cxn ang="0">
                    <a:pos x="1014" y="603"/>
                  </a:cxn>
                  <a:cxn ang="0">
                    <a:pos x="1129" y="513"/>
                  </a:cxn>
                  <a:cxn ang="0">
                    <a:pos x="1340" y="475"/>
                  </a:cxn>
                  <a:cxn ang="0">
                    <a:pos x="1413" y="442"/>
                  </a:cxn>
                  <a:cxn ang="0">
                    <a:pos x="1181" y="406"/>
                  </a:cxn>
                  <a:cxn ang="0">
                    <a:pos x="1042" y="475"/>
                  </a:cxn>
                  <a:cxn ang="0">
                    <a:pos x="1174" y="371"/>
                  </a:cxn>
                  <a:cxn ang="0">
                    <a:pos x="1357" y="308"/>
                  </a:cxn>
                  <a:cxn ang="0">
                    <a:pos x="1180" y="274"/>
                  </a:cxn>
                  <a:cxn ang="0">
                    <a:pos x="1022" y="361"/>
                  </a:cxn>
                  <a:cxn ang="0">
                    <a:pos x="1163" y="215"/>
                  </a:cxn>
                  <a:cxn ang="0">
                    <a:pos x="1237" y="130"/>
                  </a:cxn>
                  <a:cxn ang="0">
                    <a:pos x="1054" y="204"/>
                  </a:cxn>
                  <a:cxn ang="0">
                    <a:pos x="986" y="237"/>
                  </a:cxn>
                  <a:cxn ang="0">
                    <a:pos x="1113" y="58"/>
                  </a:cxn>
                  <a:cxn ang="0">
                    <a:pos x="947" y="137"/>
                  </a:cxn>
                  <a:cxn ang="0">
                    <a:pos x="922" y="2"/>
                  </a:cxn>
                  <a:cxn ang="0">
                    <a:pos x="844" y="95"/>
                  </a:cxn>
                  <a:cxn ang="0">
                    <a:pos x="750" y="54"/>
                  </a:cxn>
                  <a:cxn ang="0">
                    <a:pos x="684" y="100"/>
                  </a:cxn>
                  <a:cxn ang="0">
                    <a:pos x="783" y="284"/>
                  </a:cxn>
                  <a:cxn ang="0">
                    <a:pos x="614" y="131"/>
                  </a:cxn>
                  <a:cxn ang="0">
                    <a:pos x="514" y="162"/>
                  </a:cxn>
                  <a:cxn ang="0">
                    <a:pos x="689" y="293"/>
                  </a:cxn>
                  <a:cxn ang="0">
                    <a:pos x="702" y="335"/>
                  </a:cxn>
                  <a:cxn ang="0">
                    <a:pos x="460" y="235"/>
                  </a:cxn>
                  <a:cxn ang="0">
                    <a:pos x="423" y="316"/>
                  </a:cxn>
                  <a:cxn ang="0">
                    <a:pos x="637" y="401"/>
                  </a:cxn>
                  <a:cxn ang="0">
                    <a:pos x="706" y="464"/>
                  </a:cxn>
                  <a:cxn ang="0">
                    <a:pos x="522" y="394"/>
                  </a:cxn>
                  <a:cxn ang="0">
                    <a:pos x="346" y="474"/>
                  </a:cxn>
                  <a:cxn ang="0">
                    <a:pos x="451" y="477"/>
                  </a:cxn>
                  <a:cxn ang="0">
                    <a:pos x="662" y="530"/>
                  </a:cxn>
                  <a:cxn ang="0">
                    <a:pos x="724" y="594"/>
                  </a:cxn>
                  <a:cxn ang="0">
                    <a:pos x="469" y="538"/>
                  </a:cxn>
                  <a:cxn ang="0">
                    <a:pos x="326" y="595"/>
                  </a:cxn>
                  <a:cxn ang="0">
                    <a:pos x="520" y="633"/>
                  </a:cxn>
                  <a:cxn ang="0">
                    <a:pos x="633" y="650"/>
                  </a:cxn>
                  <a:cxn ang="0">
                    <a:pos x="773" y="801"/>
                  </a:cxn>
                  <a:cxn ang="0">
                    <a:pos x="772" y="1013"/>
                  </a:cxn>
                  <a:cxn ang="0">
                    <a:pos x="684" y="1113"/>
                  </a:cxn>
                  <a:cxn ang="0">
                    <a:pos x="545" y="1164"/>
                  </a:cxn>
                  <a:cxn ang="0">
                    <a:pos x="221" y="1171"/>
                  </a:cxn>
                  <a:cxn ang="0">
                    <a:pos x="20" y="1171"/>
                  </a:cxn>
                </a:cxnLst>
                <a:rect l="0" t="0" r="r" b="b"/>
                <a:pathLst>
                  <a:path w="1766" h="1324">
                    <a:moveTo>
                      <a:pt x="0" y="1171"/>
                    </a:moveTo>
                    <a:lnTo>
                      <a:pt x="6" y="1180"/>
                    </a:lnTo>
                    <a:lnTo>
                      <a:pt x="13" y="1191"/>
                    </a:lnTo>
                    <a:lnTo>
                      <a:pt x="20" y="1200"/>
                    </a:lnTo>
                    <a:lnTo>
                      <a:pt x="27" y="1209"/>
                    </a:lnTo>
                    <a:lnTo>
                      <a:pt x="35" y="1218"/>
                    </a:lnTo>
                    <a:lnTo>
                      <a:pt x="42" y="1226"/>
                    </a:lnTo>
                    <a:lnTo>
                      <a:pt x="50" y="1234"/>
                    </a:lnTo>
                    <a:lnTo>
                      <a:pt x="58" y="1242"/>
                    </a:lnTo>
                    <a:lnTo>
                      <a:pt x="67" y="1251"/>
                    </a:lnTo>
                    <a:lnTo>
                      <a:pt x="75" y="1257"/>
                    </a:lnTo>
                    <a:lnTo>
                      <a:pt x="84" y="1264"/>
                    </a:lnTo>
                    <a:lnTo>
                      <a:pt x="94" y="1271"/>
                    </a:lnTo>
                    <a:lnTo>
                      <a:pt x="103" y="1277"/>
                    </a:lnTo>
                    <a:lnTo>
                      <a:pt x="113" y="1283"/>
                    </a:lnTo>
                    <a:lnTo>
                      <a:pt x="122" y="1289"/>
                    </a:lnTo>
                    <a:lnTo>
                      <a:pt x="133" y="1294"/>
                    </a:lnTo>
                    <a:lnTo>
                      <a:pt x="143" y="1299"/>
                    </a:lnTo>
                    <a:lnTo>
                      <a:pt x="153" y="1302"/>
                    </a:lnTo>
                    <a:lnTo>
                      <a:pt x="164" y="1307"/>
                    </a:lnTo>
                    <a:lnTo>
                      <a:pt x="175" y="1310"/>
                    </a:lnTo>
                    <a:lnTo>
                      <a:pt x="187" y="1314"/>
                    </a:lnTo>
                    <a:lnTo>
                      <a:pt x="197" y="1316"/>
                    </a:lnTo>
                    <a:lnTo>
                      <a:pt x="209" y="1319"/>
                    </a:lnTo>
                    <a:lnTo>
                      <a:pt x="220" y="1321"/>
                    </a:lnTo>
                    <a:lnTo>
                      <a:pt x="233" y="1322"/>
                    </a:lnTo>
                    <a:lnTo>
                      <a:pt x="244" y="1323"/>
                    </a:lnTo>
                    <a:lnTo>
                      <a:pt x="257" y="1324"/>
                    </a:lnTo>
                    <a:lnTo>
                      <a:pt x="269" y="1324"/>
                    </a:lnTo>
                    <a:lnTo>
                      <a:pt x="269" y="1324"/>
                    </a:lnTo>
                    <a:lnTo>
                      <a:pt x="269" y="1324"/>
                    </a:lnTo>
                    <a:lnTo>
                      <a:pt x="270" y="1324"/>
                    </a:lnTo>
                    <a:lnTo>
                      <a:pt x="272" y="1324"/>
                    </a:lnTo>
                    <a:lnTo>
                      <a:pt x="274" y="1324"/>
                    </a:lnTo>
                    <a:lnTo>
                      <a:pt x="277" y="1324"/>
                    </a:lnTo>
                    <a:lnTo>
                      <a:pt x="280" y="1324"/>
                    </a:lnTo>
                    <a:lnTo>
                      <a:pt x="285" y="1324"/>
                    </a:lnTo>
                    <a:lnTo>
                      <a:pt x="289" y="1324"/>
                    </a:lnTo>
                    <a:lnTo>
                      <a:pt x="295" y="1324"/>
                    </a:lnTo>
                    <a:lnTo>
                      <a:pt x="301" y="1324"/>
                    </a:lnTo>
                    <a:lnTo>
                      <a:pt x="308" y="1324"/>
                    </a:lnTo>
                    <a:lnTo>
                      <a:pt x="315" y="1324"/>
                    </a:lnTo>
                    <a:lnTo>
                      <a:pt x="322" y="1324"/>
                    </a:lnTo>
                    <a:lnTo>
                      <a:pt x="330" y="1324"/>
                    </a:lnTo>
                    <a:lnTo>
                      <a:pt x="338" y="1324"/>
                    </a:lnTo>
                    <a:lnTo>
                      <a:pt x="347" y="1324"/>
                    </a:lnTo>
                    <a:lnTo>
                      <a:pt x="357" y="1324"/>
                    </a:lnTo>
                    <a:lnTo>
                      <a:pt x="367" y="1324"/>
                    </a:lnTo>
                    <a:lnTo>
                      <a:pt x="377" y="1324"/>
                    </a:lnTo>
                    <a:lnTo>
                      <a:pt x="388" y="1324"/>
                    </a:lnTo>
                    <a:lnTo>
                      <a:pt x="399" y="1324"/>
                    </a:lnTo>
                    <a:lnTo>
                      <a:pt x="410" y="1324"/>
                    </a:lnTo>
                    <a:lnTo>
                      <a:pt x="423" y="1324"/>
                    </a:lnTo>
                    <a:lnTo>
                      <a:pt x="436" y="1324"/>
                    </a:lnTo>
                    <a:lnTo>
                      <a:pt x="448" y="1324"/>
                    </a:lnTo>
                    <a:lnTo>
                      <a:pt x="461" y="1324"/>
                    </a:lnTo>
                    <a:lnTo>
                      <a:pt x="475" y="1324"/>
                    </a:lnTo>
                    <a:lnTo>
                      <a:pt x="489" y="1324"/>
                    </a:lnTo>
                    <a:lnTo>
                      <a:pt x="502" y="1324"/>
                    </a:lnTo>
                    <a:lnTo>
                      <a:pt x="517" y="1324"/>
                    </a:lnTo>
                    <a:lnTo>
                      <a:pt x="531" y="1324"/>
                    </a:lnTo>
                    <a:lnTo>
                      <a:pt x="546" y="1324"/>
                    </a:lnTo>
                    <a:lnTo>
                      <a:pt x="561" y="1324"/>
                    </a:lnTo>
                    <a:lnTo>
                      <a:pt x="577" y="1324"/>
                    </a:lnTo>
                    <a:lnTo>
                      <a:pt x="592" y="1324"/>
                    </a:lnTo>
                    <a:lnTo>
                      <a:pt x="608" y="1324"/>
                    </a:lnTo>
                    <a:lnTo>
                      <a:pt x="624" y="1324"/>
                    </a:lnTo>
                    <a:lnTo>
                      <a:pt x="641" y="1324"/>
                    </a:lnTo>
                    <a:lnTo>
                      <a:pt x="658" y="1324"/>
                    </a:lnTo>
                    <a:lnTo>
                      <a:pt x="674" y="1324"/>
                    </a:lnTo>
                    <a:lnTo>
                      <a:pt x="691" y="1324"/>
                    </a:lnTo>
                    <a:lnTo>
                      <a:pt x="709" y="1324"/>
                    </a:lnTo>
                    <a:lnTo>
                      <a:pt x="725" y="1324"/>
                    </a:lnTo>
                    <a:lnTo>
                      <a:pt x="742" y="1324"/>
                    </a:lnTo>
                    <a:lnTo>
                      <a:pt x="759" y="1324"/>
                    </a:lnTo>
                    <a:lnTo>
                      <a:pt x="776" y="1324"/>
                    </a:lnTo>
                    <a:lnTo>
                      <a:pt x="795" y="1324"/>
                    </a:lnTo>
                    <a:lnTo>
                      <a:pt x="812" y="1324"/>
                    </a:lnTo>
                    <a:lnTo>
                      <a:pt x="829" y="1324"/>
                    </a:lnTo>
                    <a:lnTo>
                      <a:pt x="847" y="1324"/>
                    </a:lnTo>
                    <a:lnTo>
                      <a:pt x="865" y="1324"/>
                    </a:lnTo>
                    <a:lnTo>
                      <a:pt x="882" y="1324"/>
                    </a:lnTo>
                    <a:lnTo>
                      <a:pt x="900" y="1324"/>
                    </a:lnTo>
                    <a:lnTo>
                      <a:pt x="917" y="1324"/>
                    </a:lnTo>
                    <a:lnTo>
                      <a:pt x="935" y="1324"/>
                    </a:lnTo>
                    <a:lnTo>
                      <a:pt x="953" y="1324"/>
                    </a:lnTo>
                    <a:lnTo>
                      <a:pt x="970" y="1324"/>
                    </a:lnTo>
                    <a:lnTo>
                      <a:pt x="987" y="1324"/>
                    </a:lnTo>
                    <a:lnTo>
                      <a:pt x="1004" y="1324"/>
                    </a:lnTo>
                    <a:lnTo>
                      <a:pt x="1022" y="1324"/>
                    </a:lnTo>
                    <a:lnTo>
                      <a:pt x="1039" y="1324"/>
                    </a:lnTo>
                    <a:lnTo>
                      <a:pt x="1056" y="1324"/>
                    </a:lnTo>
                    <a:lnTo>
                      <a:pt x="1072" y="1324"/>
                    </a:lnTo>
                    <a:lnTo>
                      <a:pt x="1090" y="1324"/>
                    </a:lnTo>
                    <a:lnTo>
                      <a:pt x="1106" y="1324"/>
                    </a:lnTo>
                    <a:lnTo>
                      <a:pt x="1122" y="1324"/>
                    </a:lnTo>
                    <a:lnTo>
                      <a:pt x="1138" y="1324"/>
                    </a:lnTo>
                    <a:lnTo>
                      <a:pt x="1154" y="1324"/>
                    </a:lnTo>
                    <a:lnTo>
                      <a:pt x="1169" y="1324"/>
                    </a:lnTo>
                    <a:lnTo>
                      <a:pt x="1185" y="1324"/>
                    </a:lnTo>
                    <a:lnTo>
                      <a:pt x="1200" y="1324"/>
                    </a:lnTo>
                    <a:lnTo>
                      <a:pt x="1215" y="1324"/>
                    </a:lnTo>
                    <a:lnTo>
                      <a:pt x="1230" y="1324"/>
                    </a:lnTo>
                    <a:lnTo>
                      <a:pt x="1244" y="1324"/>
                    </a:lnTo>
                    <a:lnTo>
                      <a:pt x="1259" y="1324"/>
                    </a:lnTo>
                    <a:lnTo>
                      <a:pt x="1273" y="1324"/>
                    </a:lnTo>
                    <a:lnTo>
                      <a:pt x="1285" y="1324"/>
                    </a:lnTo>
                    <a:lnTo>
                      <a:pt x="1299" y="1324"/>
                    </a:lnTo>
                    <a:lnTo>
                      <a:pt x="1312" y="1324"/>
                    </a:lnTo>
                    <a:lnTo>
                      <a:pt x="1323" y="1324"/>
                    </a:lnTo>
                    <a:lnTo>
                      <a:pt x="1336" y="1324"/>
                    </a:lnTo>
                    <a:lnTo>
                      <a:pt x="1348" y="1324"/>
                    </a:lnTo>
                    <a:lnTo>
                      <a:pt x="1359" y="1324"/>
                    </a:lnTo>
                    <a:lnTo>
                      <a:pt x="1370" y="1324"/>
                    </a:lnTo>
                    <a:lnTo>
                      <a:pt x="1380" y="1324"/>
                    </a:lnTo>
                    <a:lnTo>
                      <a:pt x="1390" y="1324"/>
                    </a:lnTo>
                    <a:lnTo>
                      <a:pt x="1399" y="1324"/>
                    </a:lnTo>
                    <a:lnTo>
                      <a:pt x="1409" y="1324"/>
                    </a:lnTo>
                    <a:lnTo>
                      <a:pt x="1417" y="1324"/>
                    </a:lnTo>
                    <a:lnTo>
                      <a:pt x="1425" y="1324"/>
                    </a:lnTo>
                    <a:lnTo>
                      <a:pt x="1433" y="1324"/>
                    </a:lnTo>
                    <a:lnTo>
                      <a:pt x="1440" y="1324"/>
                    </a:lnTo>
                    <a:lnTo>
                      <a:pt x="1446" y="1324"/>
                    </a:lnTo>
                    <a:lnTo>
                      <a:pt x="1452" y="1324"/>
                    </a:lnTo>
                    <a:lnTo>
                      <a:pt x="1457" y="1324"/>
                    </a:lnTo>
                    <a:lnTo>
                      <a:pt x="1462" y="1324"/>
                    </a:lnTo>
                    <a:lnTo>
                      <a:pt x="1466" y="1324"/>
                    </a:lnTo>
                    <a:lnTo>
                      <a:pt x="1470" y="1324"/>
                    </a:lnTo>
                    <a:lnTo>
                      <a:pt x="1473" y="1324"/>
                    </a:lnTo>
                    <a:lnTo>
                      <a:pt x="1475" y="1324"/>
                    </a:lnTo>
                    <a:lnTo>
                      <a:pt x="1477" y="1324"/>
                    </a:lnTo>
                    <a:lnTo>
                      <a:pt x="1478" y="1324"/>
                    </a:lnTo>
                    <a:lnTo>
                      <a:pt x="1478" y="1324"/>
                    </a:lnTo>
                    <a:lnTo>
                      <a:pt x="1490" y="1324"/>
                    </a:lnTo>
                    <a:lnTo>
                      <a:pt x="1502" y="1323"/>
                    </a:lnTo>
                    <a:lnTo>
                      <a:pt x="1513" y="1322"/>
                    </a:lnTo>
                    <a:lnTo>
                      <a:pt x="1525" y="1321"/>
                    </a:lnTo>
                    <a:lnTo>
                      <a:pt x="1538" y="1319"/>
                    </a:lnTo>
                    <a:lnTo>
                      <a:pt x="1549" y="1317"/>
                    </a:lnTo>
                    <a:lnTo>
                      <a:pt x="1561" y="1314"/>
                    </a:lnTo>
                    <a:lnTo>
                      <a:pt x="1572" y="1312"/>
                    </a:lnTo>
                    <a:lnTo>
                      <a:pt x="1584" y="1308"/>
                    </a:lnTo>
                    <a:lnTo>
                      <a:pt x="1595" y="1305"/>
                    </a:lnTo>
                    <a:lnTo>
                      <a:pt x="1606" y="1300"/>
                    </a:lnTo>
                    <a:lnTo>
                      <a:pt x="1617" y="1295"/>
                    </a:lnTo>
                    <a:lnTo>
                      <a:pt x="1628" y="1291"/>
                    </a:lnTo>
                    <a:lnTo>
                      <a:pt x="1638" y="1286"/>
                    </a:lnTo>
                    <a:lnTo>
                      <a:pt x="1648" y="1280"/>
                    </a:lnTo>
                    <a:lnTo>
                      <a:pt x="1659" y="1275"/>
                    </a:lnTo>
                    <a:lnTo>
                      <a:pt x="1669" y="1269"/>
                    </a:lnTo>
                    <a:lnTo>
                      <a:pt x="1678" y="1262"/>
                    </a:lnTo>
                    <a:lnTo>
                      <a:pt x="1689" y="1255"/>
                    </a:lnTo>
                    <a:lnTo>
                      <a:pt x="1698" y="1248"/>
                    </a:lnTo>
                    <a:lnTo>
                      <a:pt x="1706" y="1241"/>
                    </a:lnTo>
                    <a:lnTo>
                      <a:pt x="1715" y="1233"/>
                    </a:lnTo>
                    <a:lnTo>
                      <a:pt x="1723" y="1225"/>
                    </a:lnTo>
                    <a:lnTo>
                      <a:pt x="1731" y="1217"/>
                    </a:lnTo>
                    <a:lnTo>
                      <a:pt x="1739" y="1208"/>
                    </a:lnTo>
                    <a:lnTo>
                      <a:pt x="1746" y="1199"/>
                    </a:lnTo>
                    <a:lnTo>
                      <a:pt x="1753" y="1190"/>
                    </a:lnTo>
                    <a:lnTo>
                      <a:pt x="1760" y="1180"/>
                    </a:lnTo>
                    <a:lnTo>
                      <a:pt x="1766" y="1171"/>
                    </a:lnTo>
                    <a:lnTo>
                      <a:pt x="1761" y="1171"/>
                    </a:lnTo>
                    <a:lnTo>
                      <a:pt x="1752" y="1171"/>
                    </a:lnTo>
                    <a:lnTo>
                      <a:pt x="1746" y="1171"/>
                    </a:lnTo>
                    <a:lnTo>
                      <a:pt x="1746" y="1171"/>
                    </a:lnTo>
                    <a:lnTo>
                      <a:pt x="1745" y="1171"/>
                    </a:lnTo>
                    <a:lnTo>
                      <a:pt x="1743" y="1171"/>
                    </a:lnTo>
                    <a:lnTo>
                      <a:pt x="1740" y="1171"/>
                    </a:lnTo>
                    <a:lnTo>
                      <a:pt x="1736" y="1171"/>
                    </a:lnTo>
                    <a:lnTo>
                      <a:pt x="1732" y="1171"/>
                    </a:lnTo>
                    <a:lnTo>
                      <a:pt x="1727" y="1171"/>
                    </a:lnTo>
                    <a:lnTo>
                      <a:pt x="1721" y="1171"/>
                    </a:lnTo>
                    <a:lnTo>
                      <a:pt x="1714" y="1171"/>
                    </a:lnTo>
                    <a:lnTo>
                      <a:pt x="1706" y="1171"/>
                    </a:lnTo>
                    <a:lnTo>
                      <a:pt x="1698" y="1171"/>
                    </a:lnTo>
                    <a:lnTo>
                      <a:pt x="1689" y="1171"/>
                    </a:lnTo>
                    <a:lnTo>
                      <a:pt x="1678" y="1171"/>
                    </a:lnTo>
                    <a:lnTo>
                      <a:pt x="1668" y="1171"/>
                    </a:lnTo>
                    <a:lnTo>
                      <a:pt x="1657" y="1171"/>
                    </a:lnTo>
                    <a:lnTo>
                      <a:pt x="1645" y="1171"/>
                    </a:lnTo>
                    <a:lnTo>
                      <a:pt x="1632" y="1171"/>
                    </a:lnTo>
                    <a:lnTo>
                      <a:pt x="1619" y="1171"/>
                    </a:lnTo>
                    <a:lnTo>
                      <a:pt x="1604" y="1171"/>
                    </a:lnTo>
                    <a:lnTo>
                      <a:pt x="1591" y="1171"/>
                    </a:lnTo>
                    <a:lnTo>
                      <a:pt x="1575" y="1171"/>
                    </a:lnTo>
                    <a:lnTo>
                      <a:pt x="1560" y="1171"/>
                    </a:lnTo>
                    <a:lnTo>
                      <a:pt x="1542" y="1171"/>
                    </a:lnTo>
                    <a:lnTo>
                      <a:pt x="1525" y="1171"/>
                    </a:lnTo>
                    <a:lnTo>
                      <a:pt x="1508" y="1171"/>
                    </a:lnTo>
                    <a:lnTo>
                      <a:pt x="1489" y="1171"/>
                    </a:lnTo>
                    <a:lnTo>
                      <a:pt x="1470" y="1171"/>
                    </a:lnTo>
                    <a:lnTo>
                      <a:pt x="1450" y="1171"/>
                    </a:lnTo>
                    <a:lnTo>
                      <a:pt x="1431" y="1171"/>
                    </a:lnTo>
                    <a:lnTo>
                      <a:pt x="1409" y="1171"/>
                    </a:lnTo>
                    <a:lnTo>
                      <a:pt x="1388" y="1171"/>
                    </a:lnTo>
                    <a:lnTo>
                      <a:pt x="1366" y="1171"/>
                    </a:lnTo>
                    <a:lnTo>
                      <a:pt x="1343" y="1171"/>
                    </a:lnTo>
                    <a:lnTo>
                      <a:pt x="1343" y="1171"/>
                    </a:lnTo>
                    <a:lnTo>
                      <a:pt x="1320" y="1170"/>
                    </a:lnTo>
                    <a:lnTo>
                      <a:pt x="1297" y="1170"/>
                    </a:lnTo>
                    <a:lnTo>
                      <a:pt x="1276" y="1169"/>
                    </a:lnTo>
                    <a:lnTo>
                      <a:pt x="1257" y="1169"/>
                    </a:lnTo>
                    <a:lnTo>
                      <a:pt x="1239" y="1168"/>
                    </a:lnTo>
                    <a:lnTo>
                      <a:pt x="1222" y="1165"/>
                    </a:lnTo>
                    <a:lnTo>
                      <a:pt x="1206" y="1164"/>
                    </a:lnTo>
                    <a:lnTo>
                      <a:pt x="1192" y="1162"/>
                    </a:lnTo>
                    <a:lnTo>
                      <a:pt x="1178" y="1160"/>
                    </a:lnTo>
                    <a:lnTo>
                      <a:pt x="1166" y="1157"/>
                    </a:lnTo>
                    <a:lnTo>
                      <a:pt x="1155" y="1155"/>
                    </a:lnTo>
                    <a:lnTo>
                      <a:pt x="1144" y="1153"/>
                    </a:lnTo>
                    <a:lnTo>
                      <a:pt x="1135" y="1149"/>
                    </a:lnTo>
                    <a:lnTo>
                      <a:pt x="1125" y="1147"/>
                    </a:lnTo>
                    <a:lnTo>
                      <a:pt x="1117" y="1143"/>
                    </a:lnTo>
                    <a:lnTo>
                      <a:pt x="1109" y="1140"/>
                    </a:lnTo>
                    <a:lnTo>
                      <a:pt x="1101" y="1137"/>
                    </a:lnTo>
                    <a:lnTo>
                      <a:pt x="1095" y="1133"/>
                    </a:lnTo>
                    <a:lnTo>
                      <a:pt x="1089" y="1130"/>
                    </a:lnTo>
                    <a:lnTo>
                      <a:pt x="1083" y="1126"/>
                    </a:lnTo>
                    <a:lnTo>
                      <a:pt x="1076" y="1122"/>
                    </a:lnTo>
                    <a:lnTo>
                      <a:pt x="1071" y="1118"/>
                    </a:lnTo>
                    <a:lnTo>
                      <a:pt x="1066" y="1115"/>
                    </a:lnTo>
                    <a:lnTo>
                      <a:pt x="1060" y="1110"/>
                    </a:lnTo>
                    <a:lnTo>
                      <a:pt x="1054" y="1107"/>
                    </a:lnTo>
                    <a:lnTo>
                      <a:pt x="1048" y="1102"/>
                    </a:lnTo>
                    <a:lnTo>
                      <a:pt x="1042" y="1097"/>
                    </a:lnTo>
                    <a:lnTo>
                      <a:pt x="1037" y="1094"/>
                    </a:lnTo>
                    <a:lnTo>
                      <a:pt x="1037" y="1094"/>
                    </a:lnTo>
                    <a:lnTo>
                      <a:pt x="1031" y="1089"/>
                    </a:lnTo>
                    <a:lnTo>
                      <a:pt x="1025" y="1085"/>
                    </a:lnTo>
                    <a:lnTo>
                      <a:pt x="1019" y="1080"/>
                    </a:lnTo>
                    <a:lnTo>
                      <a:pt x="1014" y="1074"/>
                    </a:lnTo>
                    <a:lnTo>
                      <a:pt x="1008" y="1069"/>
                    </a:lnTo>
                    <a:lnTo>
                      <a:pt x="1003" y="1062"/>
                    </a:lnTo>
                    <a:lnTo>
                      <a:pt x="998" y="1055"/>
                    </a:lnTo>
                    <a:lnTo>
                      <a:pt x="993" y="1048"/>
                    </a:lnTo>
                    <a:lnTo>
                      <a:pt x="988" y="1040"/>
                    </a:lnTo>
                    <a:lnTo>
                      <a:pt x="984" y="1032"/>
                    </a:lnTo>
                    <a:lnTo>
                      <a:pt x="979" y="1023"/>
                    </a:lnTo>
                    <a:lnTo>
                      <a:pt x="975" y="1013"/>
                    </a:lnTo>
                    <a:lnTo>
                      <a:pt x="971" y="1004"/>
                    </a:lnTo>
                    <a:lnTo>
                      <a:pt x="968" y="994"/>
                    </a:lnTo>
                    <a:lnTo>
                      <a:pt x="964" y="983"/>
                    </a:lnTo>
                    <a:lnTo>
                      <a:pt x="962" y="973"/>
                    </a:lnTo>
                    <a:lnTo>
                      <a:pt x="960" y="961"/>
                    </a:lnTo>
                    <a:lnTo>
                      <a:pt x="957" y="950"/>
                    </a:lnTo>
                    <a:lnTo>
                      <a:pt x="956" y="938"/>
                    </a:lnTo>
                    <a:lnTo>
                      <a:pt x="955" y="926"/>
                    </a:lnTo>
                    <a:lnTo>
                      <a:pt x="955" y="913"/>
                    </a:lnTo>
                    <a:lnTo>
                      <a:pt x="955" y="900"/>
                    </a:lnTo>
                    <a:lnTo>
                      <a:pt x="956" y="888"/>
                    </a:lnTo>
                    <a:lnTo>
                      <a:pt x="957" y="874"/>
                    </a:lnTo>
                    <a:lnTo>
                      <a:pt x="960" y="860"/>
                    </a:lnTo>
                    <a:lnTo>
                      <a:pt x="962" y="846"/>
                    </a:lnTo>
                    <a:lnTo>
                      <a:pt x="965" y="831"/>
                    </a:lnTo>
                    <a:lnTo>
                      <a:pt x="969" y="816"/>
                    </a:lnTo>
                    <a:lnTo>
                      <a:pt x="973" y="801"/>
                    </a:lnTo>
                    <a:lnTo>
                      <a:pt x="979" y="786"/>
                    </a:lnTo>
                    <a:lnTo>
                      <a:pt x="985" y="771"/>
                    </a:lnTo>
                    <a:lnTo>
                      <a:pt x="993" y="756"/>
                    </a:lnTo>
                    <a:lnTo>
                      <a:pt x="1001" y="744"/>
                    </a:lnTo>
                    <a:lnTo>
                      <a:pt x="1009" y="731"/>
                    </a:lnTo>
                    <a:lnTo>
                      <a:pt x="1019" y="720"/>
                    </a:lnTo>
                    <a:lnTo>
                      <a:pt x="1029" y="709"/>
                    </a:lnTo>
                    <a:lnTo>
                      <a:pt x="1039" y="700"/>
                    </a:lnTo>
                    <a:lnTo>
                      <a:pt x="1051" y="691"/>
                    </a:lnTo>
                    <a:lnTo>
                      <a:pt x="1062" y="684"/>
                    </a:lnTo>
                    <a:lnTo>
                      <a:pt x="1074" y="676"/>
                    </a:lnTo>
                    <a:lnTo>
                      <a:pt x="1085" y="670"/>
                    </a:lnTo>
                    <a:lnTo>
                      <a:pt x="1097" y="664"/>
                    </a:lnTo>
                    <a:lnTo>
                      <a:pt x="1108" y="659"/>
                    </a:lnTo>
                    <a:lnTo>
                      <a:pt x="1120" y="654"/>
                    </a:lnTo>
                    <a:lnTo>
                      <a:pt x="1131" y="650"/>
                    </a:lnTo>
                    <a:lnTo>
                      <a:pt x="1143" y="647"/>
                    </a:lnTo>
                    <a:lnTo>
                      <a:pt x="1153" y="644"/>
                    </a:lnTo>
                    <a:lnTo>
                      <a:pt x="1163" y="641"/>
                    </a:lnTo>
                    <a:lnTo>
                      <a:pt x="1174" y="639"/>
                    </a:lnTo>
                    <a:lnTo>
                      <a:pt x="1183" y="638"/>
                    </a:lnTo>
                    <a:lnTo>
                      <a:pt x="1191" y="637"/>
                    </a:lnTo>
                    <a:lnTo>
                      <a:pt x="1199" y="636"/>
                    </a:lnTo>
                    <a:lnTo>
                      <a:pt x="1207" y="634"/>
                    </a:lnTo>
                    <a:lnTo>
                      <a:pt x="1213" y="634"/>
                    </a:lnTo>
                    <a:lnTo>
                      <a:pt x="1219" y="633"/>
                    </a:lnTo>
                    <a:lnTo>
                      <a:pt x="1222" y="633"/>
                    </a:lnTo>
                    <a:lnTo>
                      <a:pt x="1226" y="633"/>
                    </a:lnTo>
                    <a:lnTo>
                      <a:pt x="1228" y="633"/>
                    </a:lnTo>
                    <a:lnTo>
                      <a:pt x="1228" y="633"/>
                    </a:lnTo>
                    <a:lnTo>
                      <a:pt x="1231" y="633"/>
                    </a:lnTo>
                    <a:lnTo>
                      <a:pt x="1238" y="633"/>
                    </a:lnTo>
                    <a:lnTo>
                      <a:pt x="1249" y="633"/>
                    </a:lnTo>
                    <a:lnTo>
                      <a:pt x="1262" y="633"/>
                    </a:lnTo>
                    <a:lnTo>
                      <a:pt x="1279" y="633"/>
                    </a:lnTo>
                    <a:lnTo>
                      <a:pt x="1296" y="633"/>
                    </a:lnTo>
                    <a:lnTo>
                      <a:pt x="1315" y="633"/>
                    </a:lnTo>
                    <a:lnTo>
                      <a:pt x="1334" y="633"/>
                    </a:lnTo>
                    <a:lnTo>
                      <a:pt x="1352" y="633"/>
                    </a:lnTo>
                    <a:lnTo>
                      <a:pt x="1371" y="633"/>
                    </a:lnTo>
                    <a:lnTo>
                      <a:pt x="1387" y="633"/>
                    </a:lnTo>
                    <a:lnTo>
                      <a:pt x="1401" y="633"/>
                    </a:lnTo>
                    <a:lnTo>
                      <a:pt x="1411" y="633"/>
                    </a:lnTo>
                    <a:lnTo>
                      <a:pt x="1418" y="633"/>
                    </a:lnTo>
                    <a:lnTo>
                      <a:pt x="1420" y="633"/>
                    </a:lnTo>
                    <a:lnTo>
                      <a:pt x="1420" y="627"/>
                    </a:lnTo>
                    <a:lnTo>
                      <a:pt x="1420" y="614"/>
                    </a:lnTo>
                    <a:lnTo>
                      <a:pt x="1420" y="595"/>
                    </a:lnTo>
                    <a:lnTo>
                      <a:pt x="1420" y="574"/>
                    </a:lnTo>
                    <a:lnTo>
                      <a:pt x="1420" y="556"/>
                    </a:lnTo>
                    <a:lnTo>
                      <a:pt x="1420" y="542"/>
                    </a:lnTo>
                    <a:lnTo>
                      <a:pt x="1420" y="538"/>
                    </a:lnTo>
                    <a:lnTo>
                      <a:pt x="1420" y="538"/>
                    </a:lnTo>
                    <a:lnTo>
                      <a:pt x="1418" y="538"/>
                    </a:lnTo>
                    <a:lnTo>
                      <a:pt x="1416" y="538"/>
                    </a:lnTo>
                    <a:lnTo>
                      <a:pt x="1411" y="538"/>
                    </a:lnTo>
                    <a:lnTo>
                      <a:pt x="1405" y="538"/>
                    </a:lnTo>
                    <a:lnTo>
                      <a:pt x="1397" y="538"/>
                    </a:lnTo>
                    <a:lnTo>
                      <a:pt x="1388" y="538"/>
                    </a:lnTo>
                    <a:lnTo>
                      <a:pt x="1376" y="538"/>
                    </a:lnTo>
                    <a:lnTo>
                      <a:pt x="1363" y="538"/>
                    </a:lnTo>
                    <a:lnTo>
                      <a:pt x="1347" y="538"/>
                    </a:lnTo>
                    <a:lnTo>
                      <a:pt x="1328" y="538"/>
                    </a:lnTo>
                    <a:lnTo>
                      <a:pt x="1307" y="538"/>
                    </a:lnTo>
                    <a:lnTo>
                      <a:pt x="1284" y="538"/>
                    </a:lnTo>
                    <a:lnTo>
                      <a:pt x="1258" y="538"/>
                    </a:lnTo>
                    <a:lnTo>
                      <a:pt x="1228" y="538"/>
                    </a:lnTo>
                    <a:lnTo>
                      <a:pt x="1209" y="538"/>
                    </a:lnTo>
                    <a:lnTo>
                      <a:pt x="1191" y="539"/>
                    </a:lnTo>
                    <a:lnTo>
                      <a:pt x="1174" y="541"/>
                    </a:lnTo>
                    <a:lnTo>
                      <a:pt x="1157" y="545"/>
                    </a:lnTo>
                    <a:lnTo>
                      <a:pt x="1140" y="548"/>
                    </a:lnTo>
                    <a:lnTo>
                      <a:pt x="1124" y="553"/>
                    </a:lnTo>
                    <a:lnTo>
                      <a:pt x="1109" y="557"/>
                    </a:lnTo>
                    <a:lnTo>
                      <a:pt x="1094" y="562"/>
                    </a:lnTo>
                    <a:lnTo>
                      <a:pt x="1082" y="568"/>
                    </a:lnTo>
                    <a:lnTo>
                      <a:pt x="1069" y="572"/>
                    </a:lnTo>
                    <a:lnTo>
                      <a:pt x="1057" y="578"/>
                    </a:lnTo>
                    <a:lnTo>
                      <a:pt x="1046" y="584"/>
                    </a:lnTo>
                    <a:lnTo>
                      <a:pt x="1037" y="589"/>
                    </a:lnTo>
                    <a:lnTo>
                      <a:pt x="1028" y="594"/>
                    </a:lnTo>
                    <a:lnTo>
                      <a:pt x="1021" y="599"/>
                    </a:lnTo>
                    <a:lnTo>
                      <a:pt x="1014" y="603"/>
                    </a:lnTo>
                    <a:lnTo>
                      <a:pt x="1008" y="607"/>
                    </a:lnTo>
                    <a:lnTo>
                      <a:pt x="1003" y="609"/>
                    </a:lnTo>
                    <a:lnTo>
                      <a:pt x="1001" y="611"/>
                    </a:lnTo>
                    <a:lnTo>
                      <a:pt x="999" y="614"/>
                    </a:lnTo>
                    <a:lnTo>
                      <a:pt x="998" y="614"/>
                    </a:lnTo>
                    <a:lnTo>
                      <a:pt x="1007" y="602"/>
                    </a:lnTo>
                    <a:lnTo>
                      <a:pt x="1015" y="591"/>
                    </a:lnTo>
                    <a:lnTo>
                      <a:pt x="1025" y="580"/>
                    </a:lnTo>
                    <a:lnTo>
                      <a:pt x="1034" y="571"/>
                    </a:lnTo>
                    <a:lnTo>
                      <a:pt x="1045" y="562"/>
                    </a:lnTo>
                    <a:lnTo>
                      <a:pt x="1056" y="553"/>
                    </a:lnTo>
                    <a:lnTo>
                      <a:pt x="1068" y="546"/>
                    </a:lnTo>
                    <a:lnTo>
                      <a:pt x="1079" y="538"/>
                    </a:lnTo>
                    <a:lnTo>
                      <a:pt x="1091" y="531"/>
                    </a:lnTo>
                    <a:lnTo>
                      <a:pt x="1104" y="525"/>
                    </a:lnTo>
                    <a:lnTo>
                      <a:pt x="1116" y="518"/>
                    </a:lnTo>
                    <a:lnTo>
                      <a:pt x="1129" y="513"/>
                    </a:lnTo>
                    <a:lnTo>
                      <a:pt x="1142" y="508"/>
                    </a:lnTo>
                    <a:lnTo>
                      <a:pt x="1154" y="503"/>
                    </a:lnTo>
                    <a:lnTo>
                      <a:pt x="1168" y="500"/>
                    </a:lnTo>
                    <a:lnTo>
                      <a:pt x="1181" y="496"/>
                    </a:lnTo>
                    <a:lnTo>
                      <a:pt x="1193" y="493"/>
                    </a:lnTo>
                    <a:lnTo>
                      <a:pt x="1207" y="489"/>
                    </a:lnTo>
                    <a:lnTo>
                      <a:pt x="1220" y="487"/>
                    </a:lnTo>
                    <a:lnTo>
                      <a:pt x="1234" y="485"/>
                    </a:lnTo>
                    <a:lnTo>
                      <a:pt x="1246" y="482"/>
                    </a:lnTo>
                    <a:lnTo>
                      <a:pt x="1259" y="481"/>
                    </a:lnTo>
                    <a:lnTo>
                      <a:pt x="1272" y="480"/>
                    </a:lnTo>
                    <a:lnTo>
                      <a:pt x="1283" y="479"/>
                    </a:lnTo>
                    <a:lnTo>
                      <a:pt x="1296" y="478"/>
                    </a:lnTo>
                    <a:lnTo>
                      <a:pt x="1307" y="477"/>
                    </a:lnTo>
                    <a:lnTo>
                      <a:pt x="1319" y="477"/>
                    </a:lnTo>
                    <a:lnTo>
                      <a:pt x="1329" y="477"/>
                    </a:lnTo>
                    <a:lnTo>
                      <a:pt x="1340" y="475"/>
                    </a:lnTo>
                    <a:lnTo>
                      <a:pt x="1350" y="475"/>
                    </a:lnTo>
                    <a:lnTo>
                      <a:pt x="1359" y="475"/>
                    </a:lnTo>
                    <a:lnTo>
                      <a:pt x="1368" y="477"/>
                    </a:lnTo>
                    <a:lnTo>
                      <a:pt x="1376" y="477"/>
                    </a:lnTo>
                    <a:lnTo>
                      <a:pt x="1385" y="477"/>
                    </a:lnTo>
                    <a:lnTo>
                      <a:pt x="1391" y="477"/>
                    </a:lnTo>
                    <a:lnTo>
                      <a:pt x="1398" y="478"/>
                    </a:lnTo>
                    <a:lnTo>
                      <a:pt x="1404" y="478"/>
                    </a:lnTo>
                    <a:lnTo>
                      <a:pt x="1409" y="478"/>
                    </a:lnTo>
                    <a:lnTo>
                      <a:pt x="1413" y="479"/>
                    </a:lnTo>
                    <a:lnTo>
                      <a:pt x="1416" y="479"/>
                    </a:lnTo>
                    <a:lnTo>
                      <a:pt x="1418" y="479"/>
                    </a:lnTo>
                    <a:lnTo>
                      <a:pt x="1420" y="479"/>
                    </a:lnTo>
                    <a:lnTo>
                      <a:pt x="1420" y="480"/>
                    </a:lnTo>
                    <a:lnTo>
                      <a:pt x="1419" y="474"/>
                    </a:lnTo>
                    <a:lnTo>
                      <a:pt x="1417" y="460"/>
                    </a:lnTo>
                    <a:lnTo>
                      <a:pt x="1413" y="442"/>
                    </a:lnTo>
                    <a:lnTo>
                      <a:pt x="1409" y="421"/>
                    </a:lnTo>
                    <a:lnTo>
                      <a:pt x="1405" y="403"/>
                    </a:lnTo>
                    <a:lnTo>
                      <a:pt x="1402" y="389"/>
                    </a:lnTo>
                    <a:lnTo>
                      <a:pt x="1401" y="383"/>
                    </a:lnTo>
                    <a:lnTo>
                      <a:pt x="1381" y="382"/>
                    </a:lnTo>
                    <a:lnTo>
                      <a:pt x="1361" y="381"/>
                    </a:lnTo>
                    <a:lnTo>
                      <a:pt x="1343" y="381"/>
                    </a:lnTo>
                    <a:lnTo>
                      <a:pt x="1323" y="382"/>
                    </a:lnTo>
                    <a:lnTo>
                      <a:pt x="1306" y="383"/>
                    </a:lnTo>
                    <a:lnTo>
                      <a:pt x="1289" y="384"/>
                    </a:lnTo>
                    <a:lnTo>
                      <a:pt x="1272" y="387"/>
                    </a:lnTo>
                    <a:lnTo>
                      <a:pt x="1256" y="389"/>
                    </a:lnTo>
                    <a:lnTo>
                      <a:pt x="1239" y="391"/>
                    </a:lnTo>
                    <a:lnTo>
                      <a:pt x="1224" y="395"/>
                    </a:lnTo>
                    <a:lnTo>
                      <a:pt x="1209" y="398"/>
                    </a:lnTo>
                    <a:lnTo>
                      <a:pt x="1195" y="403"/>
                    </a:lnTo>
                    <a:lnTo>
                      <a:pt x="1181" y="406"/>
                    </a:lnTo>
                    <a:lnTo>
                      <a:pt x="1168" y="411"/>
                    </a:lnTo>
                    <a:lnTo>
                      <a:pt x="1155" y="416"/>
                    </a:lnTo>
                    <a:lnTo>
                      <a:pt x="1144" y="420"/>
                    </a:lnTo>
                    <a:lnTo>
                      <a:pt x="1132" y="425"/>
                    </a:lnTo>
                    <a:lnTo>
                      <a:pt x="1122" y="429"/>
                    </a:lnTo>
                    <a:lnTo>
                      <a:pt x="1112" y="434"/>
                    </a:lnTo>
                    <a:lnTo>
                      <a:pt x="1102" y="439"/>
                    </a:lnTo>
                    <a:lnTo>
                      <a:pt x="1093" y="443"/>
                    </a:lnTo>
                    <a:lnTo>
                      <a:pt x="1085" y="448"/>
                    </a:lnTo>
                    <a:lnTo>
                      <a:pt x="1077" y="451"/>
                    </a:lnTo>
                    <a:lnTo>
                      <a:pt x="1070" y="456"/>
                    </a:lnTo>
                    <a:lnTo>
                      <a:pt x="1064" y="459"/>
                    </a:lnTo>
                    <a:lnTo>
                      <a:pt x="1059" y="464"/>
                    </a:lnTo>
                    <a:lnTo>
                      <a:pt x="1053" y="467"/>
                    </a:lnTo>
                    <a:lnTo>
                      <a:pt x="1049" y="470"/>
                    </a:lnTo>
                    <a:lnTo>
                      <a:pt x="1045" y="473"/>
                    </a:lnTo>
                    <a:lnTo>
                      <a:pt x="1042" y="475"/>
                    </a:lnTo>
                    <a:lnTo>
                      <a:pt x="1040" y="477"/>
                    </a:lnTo>
                    <a:lnTo>
                      <a:pt x="1038" y="479"/>
                    </a:lnTo>
                    <a:lnTo>
                      <a:pt x="1037" y="479"/>
                    </a:lnTo>
                    <a:lnTo>
                      <a:pt x="1037" y="480"/>
                    </a:lnTo>
                    <a:lnTo>
                      <a:pt x="1042" y="470"/>
                    </a:lnTo>
                    <a:lnTo>
                      <a:pt x="1049" y="459"/>
                    </a:lnTo>
                    <a:lnTo>
                      <a:pt x="1057" y="449"/>
                    </a:lnTo>
                    <a:lnTo>
                      <a:pt x="1066" y="440"/>
                    </a:lnTo>
                    <a:lnTo>
                      <a:pt x="1076" y="431"/>
                    </a:lnTo>
                    <a:lnTo>
                      <a:pt x="1086" y="422"/>
                    </a:lnTo>
                    <a:lnTo>
                      <a:pt x="1097" y="414"/>
                    </a:lnTo>
                    <a:lnTo>
                      <a:pt x="1109" y="406"/>
                    </a:lnTo>
                    <a:lnTo>
                      <a:pt x="1121" y="398"/>
                    </a:lnTo>
                    <a:lnTo>
                      <a:pt x="1133" y="390"/>
                    </a:lnTo>
                    <a:lnTo>
                      <a:pt x="1147" y="383"/>
                    </a:lnTo>
                    <a:lnTo>
                      <a:pt x="1160" y="376"/>
                    </a:lnTo>
                    <a:lnTo>
                      <a:pt x="1174" y="371"/>
                    </a:lnTo>
                    <a:lnTo>
                      <a:pt x="1188" y="364"/>
                    </a:lnTo>
                    <a:lnTo>
                      <a:pt x="1201" y="358"/>
                    </a:lnTo>
                    <a:lnTo>
                      <a:pt x="1214" y="352"/>
                    </a:lnTo>
                    <a:lnTo>
                      <a:pt x="1228" y="348"/>
                    </a:lnTo>
                    <a:lnTo>
                      <a:pt x="1242" y="342"/>
                    </a:lnTo>
                    <a:lnTo>
                      <a:pt x="1254" y="337"/>
                    </a:lnTo>
                    <a:lnTo>
                      <a:pt x="1267" y="334"/>
                    </a:lnTo>
                    <a:lnTo>
                      <a:pt x="1280" y="329"/>
                    </a:lnTo>
                    <a:lnTo>
                      <a:pt x="1291" y="326"/>
                    </a:lnTo>
                    <a:lnTo>
                      <a:pt x="1302" y="322"/>
                    </a:lnTo>
                    <a:lnTo>
                      <a:pt x="1313" y="320"/>
                    </a:lnTo>
                    <a:lnTo>
                      <a:pt x="1322" y="316"/>
                    </a:lnTo>
                    <a:lnTo>
                      <a:pt x="1332" y="314"/>
                    </a:lnTo>
                    <a:lnTo>
                      <a:pt x="1340" y="312"/>
                    </a:lnTo>
                    <a:lnTo>
                      <a:pt x="1347" y="311"/>
                    </a:lnTo>
                    <a:lnTo>
                      <a:pt x="1352" y="310"/>
                    </a:lnTo>
                    <a:lnTo>
                      <a:pt x="1357" y="308"/>
                    </a:lnTo>
                    <a:lnTo>
                      <a:pt x="1360" y="307"/>
                    </a:lnTo>
                    <a:lnTo>
                      <a:pt x="1363" y="307"/>
                    </a:lnTo>
                    <a:lnTo>
                      <a:pt x="1363" y="307"/>
                    </a:lnTo>
                    <a:lnTo>
                      <a:pt x="1360" y="302"/>
                    </a:lnTo>
                    <a:lnTo>
                      <a:pt x="1353" y="287"/>
                    </a:lnTo>
                    <a:lnTo>
                      <a:pt x="1343" y="268"/>
                    </a:lnTo>
                    <a:lnTo>
                      <a:pt x="1334" y="250"/>
                    </a:lnTo>
                    <a:lnTo>
                      <a:pt x="1327" y="236"/>
                    </a:lnTo>
                    <a:lnTo>
                      <a:pt x="1325" y="230"/>
                    </a:lnTo>
                    <a:lnTo>
                      <a:pt x="1304" y="235"/>
                    </a:lnTo>
                    <a:lnTo>
                      <a:pt x="1284" y="239"/>
                    </a:lnTo>
                    <a:lnTo>
                      <a:pt x="1266" y="244"/>
                    </a:lnTo>
                    <a:lnTo>
                      <a:pt x="1247" y="250"/>
                    </a:lnTo>
                    <a:lnTo>
                      <a:pt x="1229" y="255"/>
                    </a:lnTo>
                    <a:lnTo>
                      <a:pt x="1212" y="261"/>
                    </a:lnTo>
                    <a:lnTo>
                      <a:pt x="1196" y="267"/>
                    </a:lnTo>
                    <a:lnTo>
                      <a:pt x="1180" y="274"/>
                    </a:lnTo>
                    <a:lnTo>
                      <a:pt x="1165" y="280"/>
                    </a:lnTo>
                    <a:lnTo>
                      <a:pt x="1150" y="287"/>
                    </a:lnTo>
                    <a:lnTo>
                      <a:pt x="1136" y="292"/>
                    </a:lnTo>
                    <a:lnTo>
                      <a:pt x="1123" y="299"/>
                    </a:lnTo>
                    <a:lnTo>
                      <a:pt x="1110" y="305"/>
                    </a:lnTo>
                    <a:lnTo>
                      <a:pt x="1099" y="312"/>
                    </a:lnTo>
                    <a:lnTo>
                      <a:pt x="1087" y="318"/>
                    </a:lnTo>
                    <a:lnTo>
                      <a:pt x="1078" y="323"/>
                    </a:lnTo>
                    <a:lnTo>
                      <a:pt x="1068" y="329"/>
                    </a:lnTo>
                    <a:lnTo>
                      <a:pt x="1060" y="335"/>
                    </a:lnTo>
                    <a:lnTo>
                      <a:pt x="1052" y="340"/>
                    </a:lnTo>
                    <a:lnTo>
                      <a:pt x="1045" y="344"/>
                    </a:lnTo>
                    <a:lnTo>
                      <a:pt x="1038" y="349"/>
                    </a:lnTo>
                    <a:lnTo>
                      <a:pt x="1033" y="352"/>
                    </a:lnTo>
                    <a:lnTo>
                      <a:pt x="1029" y="356"/>
                    </a:lnTo>
                    <a:lnTo>
                      <a:pt x="1024" y="359"/>
                    </a:lnTo>
                    <a:lnTo>
                      <a:pt x="1022" y="361"/>
                    </a:lnTo>
                    <a:lnTo>
                      <a:pt x="1019" y="363"/>
                    </a:lnTo>
                    <a:lnTo>
                      <a:pt x="1018" y="364"/>
                    </a:lnTo>
                    <a:lnTo>
                      <a:pt x="1017" y="365"/>
                    </a:lnTo>
                    <a:lnTo>
                      <a:pt x="1024" y="352"/>
                    </a:lnTo>
                    <a:lnTo>
                      <a:pt x="1032" y="340"/>
                    </a:lnTo>
                    <a:lnTo>
                      <a:pt x="1040" y="328"/>
                    </a:lnTo>
                    <a:lnTo>
                      <a:pt x="1049" y="316"/>
                    </a:lnTo>
                    <a:lnTo>
                      <a:pt x="1059" y="305"/>
                    </a:lnTo>
                    <a:lnTo>
                      <a:pt x="1070" y="293"/>
                    </a:lnTo>
                    <a:lnTo>
                      <a:pt x="1080" y="283"/>
                    </a:lnTo>
                    <a:lnTo>
                      <a:pt x="1092" y="272"/>
                    </a:lnTo>
                    <a:lnTo>
                      <a:pt x="1104" y="261"/>
                    </a:lnTo>
                    <a:lnTo>
                      <a:pt x="1115" y="252"/>
                    </a:lnTo>
                    <a:lnTo>
                      <a:pt x="1128" y="242"/>
                    </a:lnTo>
                    <a:lnTo>
                      <a:pt x="1139" y="232"/>
                    </a:lnTo>
                    <a:lnTo>
                      <a:pt x="1152" y="224"/>
                    </a:lnTo>
                    <a:lnTo>
                      <a:pt x="1163" y="215"/>
                    </a:lnTo>
                    <a:lnTo>
                      <a:pt x="1175" y="207"/>
                    </a:lnTo>
                    <a:lnTo>
                      <a:pt x="1186" y="200"/>
                    </a:lnTo>
                    <a:lnTo>
                      <a:pt x="1198" y="193"/>
                    </a:lnTo>
                    <a:lnTo>
                      <a:pt x="1208" y="186"/>
                    </a:lnTo>
                    <a:lnTo>
                      <a:pt x="1219" y="181"/>
                    </a:lnTo>
                    <a:lnTo>
                      <a:pt x="1228" y="175"/>
                    </a:lnTo>
                    <a:lnTo>
                      <a:pt x="1236" y="170"/>
                    </a:lnTo>
                    <a:lnTo>
                      <a:pt x="1244" y="166"/>
                    </a:lnTo>
                    <a:lnTo>
                      <a:pt x="1251" y="162"/>
                    </a:lnTo>
                    <a:lnTo>
                      <a:pt x="1256" y="159"/>
                    </a:lnTo>
                    <a:lnTo>
                      <a:pt x="1260" y="156"/>
                    </a:lnTo>
                    <a:lnTo>
                      <a:pt x="1264" y="154"/>
                    </a:lnTo>
                    <a:lnTo>
                      <a:pt x="1266" y="153"/>
                    </a:lnTo>
                    <a:lnTo>
                      <a:pt x="1267" y="153"/>
                    </a:lnTo>
                    <a:lnTo>
                      <a:pt x="1262" y="149"/>
                    </a:lnTo>
                    <a:lnTo>
                      <a:pt x="1252" y="141"/>
                    </a:lnTo>
                    <a:lnTo>
                      <a:pt x="1237" y="130"/>
                    </a:lnTo>
                    <a:lnTo>
                      <a:pt x="1220" y="118"/>
                    </a:lnTo>
                    <a:lnTo>
                      <a:pt x="1205" y="107"/>
                    </a:lnTo>
                    <a:lnTo>
                      <a:pt x="1195" y="99"/>
                    </a:lnTo>
                    <a:lnTo>
                      <a:pt x="1190" y="95"/>
                    </a:lnTo>
                    <a:lnTo>
                      <a:pt x="1185" y="99"/>
                    </a:lnTo>
                    <a:lnTo>
                      <a:pt x="1178" y="103"/>
                    </a:lnTo>
                    <a:lnTo>
                      <a:pt x="1170" y="108"/>
                    </a:lnTo>
                    <a:lnTo>
                      <a:pt x="1161" y="115"/>
                    </a:lnTo>
                    <a:lnTo>
                      <a:pt x="1152" y="123"/>
                    </a:lnTo>
                    <a:lnTo>
                      <a:pt x="1140" y="131"/>
                    </a:lnTo>
                    <a:lnTo>
                      <a:pt x="1129" y="140"/>
                    </a:lnTo>
                    <a:lnTo>
                      <a:pt x="1117" y="151"/>
                    </a:lnTo>
                    <a:lnTo>
                      <a:pt x="1105" y="161"/>
                    </a:lnTo>
                    <a:lnTo>
                      <a:pt x="1092" y="171"/>
                    </a:lnTo>
                    <a:lnTo>
                      <a:pt x="1079" y="182"/>
                    </a:lnTo>
                    <a:lnTo>
                      <a:pt x="1067" y="193"/>
                    </a:lnTo>
                    <a:lnTo>
                      <a:pt x="1054" y="204"/>
                    </a:lnTo>
                    <a:lnTo>
                      <a:pt x="1041" y="215"/>
                    </a:lnTo>
                    <a:lnTo>
                      <a:pt x="1030" y="225"/>
                    </a:lnTo>
                    <a:lnTo>
                      <a:pt x="1018" y="236"/>
                    </a:lnTo>
                    <a:lnTo>
                      <a:pt x="1008" y="245"/>
                    </a:lnTo>
                    <a:lnTo>
                      <a:pt x="998" y="254"/>
                    </a:lnTo>
                    <a:lnTo>
                      <a:pt x="988" y="262"/>
                    </a:lnTo>
                    <a:lnTo>
                      <a:pt x="980" y="269"/>
                    </a:lnTo>
                    <a:lnTo>
                      <a:pt x="973" y="275"/>
                    </a:lnTo>
                    <a:lnTo>
                      <a:pt x="968" y="281"/>
                    </a:lnTo>
                    <a:lnTo>
                      <a:pt x="963" y="284"/>
                    </a:lnTo>
                    <a:lnTo>
                      <a:pt x="961" y="287"/>
                    </a:lnTo>
                    <a:lnTo>
                      <a:pt x="960" y="288"/>
                    </a:lnTo>
                    <a:lnTo>
                      <a:pt x="963" y="280"/>
                    </a:lnTo>
                    <a:lnTo>
                      <a:pt x="968" y="270"/>
                    </a:lnTo>
                    <a:lnTo>
                      <a:pt x="972" y="260"/>
                    </a:lnTo>
                    <a:lnTo>
                      <a:pt x="979" y="249"/>
                    </a:lnTo>
                    <a:lnTo>
                      <a:pt x="986" y="237"/>
                    </a:lnTo>
                    <a:lnTo>
                      <a:pt x="994" y="224"/>
                    </a:lnTo>
                    <a:lnTo>
                      <a:pt x="1002" y="211"/>
                    </a:lnTo>
                    <a:lnTo>
                      <a:pt x="1011" y="198"/>
                    </a:lnTo>
                    <a:lnTo>
                      <a:pt x="1021" y="184"/>
                    </a:lnTo>
                    <a:lnTo>
                      <a:pt x="1030" y="170"/>
                    </a:lnTo>
                    <a:lnTo>
                      <a:pt x="1039" y="158"/>
                    </a:lnTo>
                    <a:lnTo>
                      <a:pt x="1048" y="144"/>
                    </a:lnTo>
                    <a:lnTo>
                      <a:pt x="1057" y="131"/>
                    </a:lnTo>
                    <a:lnTo>
                      <a:pt x="1067" y="120"/>
                    </a:lnTo>
                    <a:lnTo>
                      <a:pt x="1075" y="108"/>
                    </a:lnTo>
                    <a:lnTo>
                      <a:pt x="1083" y="96"/>
                    </a:lnTo>
                    <a:lnTo>
                      <a:pt x="1091" y="87"/>
                    </a:lnTo>
                    <a:lnTo>
                      <a:pt x="1097" y="79"/>
                    </a:lnTo>
                    <a:lnTo>
                      <a:pt x="1102" y="71"/>
                    </a:lnTo>
                    <a:lnTo>
                      <a:pt x="1107" y="65"/>
                    </a:lnTo>
                    <a:lnTo>
                      <a:pt x="1110" y="61"/>
                    </a:lnTo>
                    <a:lnTo>
                      <a:pt x="1113" y="58"/>
                    </a:lnTo>
                    <a:lnTo>
                      <a:pt x="1113" y="57"/>
                    </a:lnTo>
                    <a:lnTo>
                      <a:pt x="1109" y="54"/>
                    </a:lnTo>
                    <a:lnTo>
                      <a:pt x="1098" y="47"/>
                    </a:lnTo>
                    <a:lnTo>
                      <a:pt x="1082" y="38"/>
                    </a:lnTo>
                    <a:lnTo>
                      <a:pt x="1066" y="29"/>
                    </a:lnTo>
                    <a:lnTo>
                      <a:pt x="1049" y="22"/>
                    </a:lnTo>
                    <a:lnTo>
                      <a:pt x="1037" y="19"/>
                    </a:lnTo>
                    <a:lnTo>
                      <a:pt x="1032" y="24"/>
                    </a:lnTo>
                    <a:lnTo>
                      <a:pt x="1025" y="32"/>
                    </a:lnTo>
                    <a:lnTo>
                      <a:pt x="1017" y="42"/>
                    </a:lnTo>
                    <a:lnTo>
                      <a:pt x="1008" y="54"/>
                    </a:lnTo>
                    <a:lnTo>
                      <a:pt x="998" y="67"/>
                    </a:lnTo>
                    <a:lnTo>
                      <a:pt x="987" y="82"/>
                    </a:lnTo>
                    <a:lnTo>
                      <a:pt x="977" y="95"/>
                    </a:lnTo>
                    <a:lnTo>
                      <a:pt x="966" y="110"/>
                    </a:lnTo>
                    <a:lnTo>
                      <a:pt x="956" y="124"/>
                    </a:lnTo>
                    <a:lnTo>
                      <a:pt x="947" y="137"/>
                    </a:lnTo>
                    <a:lnTo>
                      <a:pt x="939" y="148"/>
                    </a:lnTo>
                    <a:lnTo>
                      <a:pt x="932" y="159"/>
                    </a:lnTo>
                    <a:lnTo>
                      <a:pt x="926" y="166"/>
                    </a:lnTo>
                    <a:lnTo>
                      <a:pt x="923" y="170"/>
                    </a:lnTo>
                    <a:lnTo>
                      <a:pt x="922" y="173"/>
                    </a:lnTo>
                    <a:lnTo>
                      <a:pt x="922" y="169"/>
                    </a:lnTo>
                    <a:lnTo>
                      <a:pt x="922" y="161"/>
                    </a:lnTo>
                    <a:lnTo>
                      <a:pt x="922" y="149"/>
                    </a:lnTo>
                    <a:lnTo>
                      <a:pt x="922" y="133"/>
                    </a:lnTo>
                    <a:lnTo>
                      <a:pt x="922" y="115"/>
                    </a:lnTo>
                    <a:lnTo>
                      <a:pt x="922" y="95"/>
                    </a:lnTo>
                    <a:lnTo>
                      <a:pt x="922" y="76"/>
                    </a:lnTo>
                    <a:lnTo>
                      <a:pt x="922" y="56"/>
                    </a:lnTo>
                    <a:lnTo>
                      <a:pt x="922" y="39"/>
                    </a:lnTo>
                    <a:lnTo>
                      <a:pt x="922" y="23"/>
                    </a:lnTo>
                    <a:lnTo>
                      <a:pt x="922" y="10"/>
                    </a:lnTo>
                    <a:lnTo>
                      <a:pt x="922" y="2"/>
                    </a:lnTo>
                    <a:lnTo>
                      <a:pt x="922" y="0"/>
                    </a:lnTo>
                    <a:lnTo>
                      <a:pt x="911" y="0"/>
                    </a:lnTo>
                    <a:lnTo>
                      <a:pt x="893" y="0"/>
                    </a:lnTo>
                    <a:lnTo>
                      <a:pt x="882" y="0"/>
                    </a:lnTo>
                    <a:lnTo>
                      <a:pt x="878" y="0"/>
                    </a:lnTo>
                    <a:lnTo>
                      <a:pt x="869" y="0"/>
                    </a:lnTo>
                    <a:lnTo>
                      <a:pt x="864" y="0"/>
                    </a:lnTo>
                    <a:lnTo>
                      <a:pt x="859" y="0"/>
                    </a:lnTo>
                    <a:lnTo>
                      <a:pt x="849" y="0"/>
                    </a:lnTo>
                    <a:lnTo>
                      <a:pt x="844" y="0"/>
                    </a:lnTo>
                    <a:lnTo>
                      <a:pt x="844" y="2"/>
                    </a:lnTo>
                    <a:lnTo>
                      <a:pt x="844" y="10"/>
                    </a:lnTo>
                    <a:lnTo>
                      <a:pt x="844" y="23"/>
                    </a:lnTo>
                    <a:lnTo>
                      <a:pt x="844" y="39"/>
                    </a:lnTo>
                    <a:lnTo>
                      <a:pt x="844" y="56"/>
                    </a:lnTo>
                    <a:lnTo>
                      <a:pt x="844" y="76"/>
                    </a:lnTo>
                    <a:lnTo>
                      <a:pt x="844" y="95"/>
                    </a:lnTo>
                    <a:lnTo>
                      <a:pt x="844" y="115"/>
                    </a:lnTo>
                    <a:lnTo>
                      <a:pt x="844" y="133"/>
                    </a:lnTo>
                    <a:lnTo>
                      <a:pt x="844" y="149"/>
                    </a:lnTo>
                    <a:lnTo>
                      <a:pt x="844" y="161"/>
                    </a:lnTo>
                    <a:lnTo>
                      <a:pt x="844" y="169"/>
                    </a:lnTo>
                    <a:lnTo>
                      <a:pt x="844" y="173"/>
                    </a:lnTo>
                    <a:lnTo>
                      <a:pt x="843" y="170"/>
                    </a:lnTo>
                    <a:lnTo>
                      <a:pt x="839" y="166"/>
                    </a:lnTo>
                    <a:lnTo>
                      <a:pt x="833" y="159"/>
                    </a:lnTo>
                    <a:lnTo>
                      <a:pt x="825" y="148"/>
                    </a:lnTo>
                    <a:lnTo>
                      <a:pt x="814" y="137"/>
                    </a:lnTo>
                    <a:lnTo>
                      <a:pt x="804" y="124"/>
                    </a:lnTo>
                    <a:lnTo>
                      <a:pt x="793" y="110"/>
                    </a:lnTo>
                    <a:lnTo>
                      <a:pt x="781" y="95"/>
                    </a:lnTo>
                    <a:lnTo>
                      <a:pt x="770" y="82"/>
                    </a:lnTo>
                    <a:lnTo>
                      <a:pt x="759" y="67"/>
                    </a:lnTo>
                    <a:lnTo>
                      <a:pt x="750" y="54"/>
                    </a:lnTo>
                    <a:lnTo>
                      <a:pt x="742" y="42"/>
                    </a:lnTo>
                    <a:lnTo>
                      <a:pt x="735" y="32"/>
                    </a:lnTo>
                    <a:lnTo>
                      <a:pt x="730" y="24"/>
                    </a:lnTo>
                    <a:lnTo>
                      <a:pt x="729" y="19"/>
                    </a:lnTo>
                    <a:lnTo>
                      <a:pt x="717" y="22"/>
                    </a:lnTo>
                    <a:lnTo>
                      <a:pt x="700" y="29"/>
                    </a:lnTo>
                    <a:lnTo>
                      <a:pt x="684" y="38"/>
                    </a:lnTo>
                    <a:lnTo>
                      <a:pt x="668" y="47"/>
                    </a:lnTo>
                    <a:lnTo>
                      <a:pt x="657" y="54"/>
                    </a:lnTo>
                    <a:lnTo>
                      <a:pt x="652" y="57"/>
                    </a:lnTo>
                    <a:lnTo>
                      <a:pt x="653" y="58"/>
                    </a:lnTo>
                    <a:lnTo>
                      <a:pt x="656" y="61"/>
                    </a:lnTo>
                    <a:lnTo>
                      <a:pt x="659" y="67"/>
                    </a:lnTo>
                    <a:lnTo>
                      <a:pt x="665" y="72"/>
                    </a:lnTo>
                    <a:lnTo>
                      <a:pt x="671" y="80"/>
                    </a:lnTo>
                    <a:lnTo>
                      <a:pt x="677" y="90"/>
                    </a:lnTo>
                    <a:lnTo>
                      <a:pt x="684" y="100"/>
                    </a:lnTo>
                    <a:lnTo>
                      <a:pt x="694" y="111"/>
                    </a:lnTo>
                    <a:lnTo>
                      <a:pt x="702" y="124"/>
                    </a:lnTo>
                    <a:lnTo>
                      <a:pt x="711" y="137"/>
                    </a:lnTo>
                    <a:lnTo>
                      <a:pt x="720" y="151"/>
                    </a:lnTo>
                    <a:lnTo>
                      <a:pt x="729" y="164"/>
                    </a:lnTo>
                    <a:lnTo>
                      <a:pt x="738" y="178"/>
                    </a:lnTo>
                    <a:lnTo>
                      <a:pt x="747" y="193"/>
                    </a:lnTo>
                    <a:lnTo>
                      <a:pt x="755" y="207"/>
                    </a:lnTo>
                    <a:lnTo>
                      <a:pt x="763" y="221"/>
                    </a:lnTo>
                    <a:lnTo>
                      <a:pt x="770" y="234"/>
                    </a:lnTo>
                    <a:lnTo>
                      <a:pt x="775" y="246"/>
                    </a:lnTo>
                    <a:lnTo>
                      <a:pt x="780" y="258"/>
                    </a:lnTo>
                    <a:lnTo>
                      <a:pt x="783" y="269"/>
                    </a:lnTo>
                    <a:lnTo>
                      <a:pt x="786" y="278"/>
                    </a:lnTo>
                    <a:lnTo>
                      <a:pt x="787" y="288"/>
                    </a:lnTo>
                    <a:lnTo>
                      <a:pt x="786" y="287"/>
                    </a:lnTo>
                    <a:lnTo>
                      <a:pt x="783" y="284"/>
                    </a:lnTo>
                    <a:lnTo>
                      <a:pt x="780" y="281"/>
                    </a:lnTo>
                    <a:lnTo>
                      <a:pt x="775" y="275"/>
                    </a:lnTo>
                    <a:lnTo>
                      <a:pt x="768" y="269"/>
                    </a:lnTo>
                    <a:lnTo>
                      <a:pt x="762" y="262"/>
                    </a:lnTo>
                    <a:lnTo>
                      <a:pt x="752" y="254"/>
                    </a:lnTo>
                    <a:lnTo>
                      <a:pt x="743" y="245"/>
                    </a:lnTo>
                    <a:lnTo>
                      <a:pt x="734" y="236"/>
                    </a:lnTo>
                    <a:lnTo>
                      <a:pt x="722" y="225"/>
                    </a:lnTo>
                    <a:lnTo>
                      <a:pt x="711" y="215"/>
                    </a:lnTo>
                    <a:lnTo>
                      <a:pt x="699" y="204"/>
                    </a:lnTo>
                    <a:lnTo>
                      <a:pt x="688" y="193"/>
                    </a:lnTo>
                    <a:lnTo>
                      <a:pt x="675" y="182"/>
                    </a:lnTo>
                    <a:lnTo>
                      <a:pt x="662" y="171"/>
                    </a:lnTo>
                    <a:lnTo>
                      <a:pt x="650" y="161"/>
                    </a:lnTo>
                    <a:lnTo>
                      <a:pt x="638" y="151"/>
                    </a:lnTo>
                    <a:lnTo>
                      <a:pt x="626" y="140"/>
                    </a:lnTo>
                    <a:lnTo>
                      <a:pt x="614" y="131"/>
                    </a:lnTo>
                    <a:lnTo>
                      <a:pt x="603" y="123"/>
                    </a:lnTo>
                    <a:lnTo>
                      <a:pt x="592" y="115"/>
                    </a:lnTo>
                    <a:lnTo>
                      <a:pt x="582" y="108"/>
                    </a:lnTo>
                    <a:lnTo>
                      <a:pt x="573" y="103"/>
                    </a:lnTo>
                    <a:lnTo>
                      <a:pt x="565" y="99"/>
                    </a:lnTo>
                    <a:lnTo>
                      <a:pt x="557" y="95"/>
                    </a:lnTo>
                    <a:lnTo>
                      <a:pt x="552" y="100"/>
                    </a:lnTo>
                    <a:lnTo>
                      <a:pt x="542" y="110"/>
                    </a:lnTo>
                    <a:lnTo>
                      <a:pt x="528" y="124"/>
                    </a:lnTo>
                    <a:lnTo>
                      <a:pt x="514" y="138"/>
                    </a:lnTo>
                    <a:lnTo>
                      <a:pt x="504" y="148"/>
                    </a:lnTo>
                    <a:lnTo>
                      <a:pt x="499" y="153"/>
                    </a:lnTo>
                    <a:lnTo>
                      <a:pt x="500" y="153"/>
                    </a:lnTo>
                    <a:lnTo>
                      <a:pt x="501" y="154"/>
                    </a:lnTo>
                    <a:lnTo>
                      <a:pt x="505" y="156"/>
                    </a:lnTo>
                    <a:lnTo>
                      <a:pt x="509" y="159"/>
                    </a:lnTo>
                    <a:lnTo>
                      <a:pt x="514" y="162"/>
                    </a:lnTo>
                    <a:lnTo>
                      <a:pt x="521" y="166"/>
                    </a:lnTo>
                    <a:lnTo>
                      <a:pt x="528" y="170"/>
                    </a:lnTo>
                    <a:lnTo>
                      <a:pt x="535" y="175"/>
                    </a:lnTo>
                    <a:lnTo>
                      <a:pt x="544" y="181"/>
                    </a:lnTo>
                    <a:lnTo>
                      <a:pt x="553" y="186"/>
                    </a:lnTo>
                    <a:lnTo>
                      <a:pt x="562" y="193"/>
                    </a:lnTo>
                    <a:lnTo>
                      <a:pt x="573" y="200"/>
                    </a:lnTo>
                    <a:lnTo>
                      <a:pt x="584" y="207"/>
                    </a:lnTo>
                    <a:lnTo>
                      <a:pt x="595" y="215"/>
                    </a:lnTo>
                    <a:lnTo>
                      <a:pt x="606" y="224"/>
                    </a:lnTo>
                    <a:lnTo>
                      <a:pt x="619" y="232"/>
                    </a:lnTo>
                    <a:lnTo>
                      <a:pt x="630" y="242"/>
                    </a:lnTo>
                    <a:lnTo>
                      <a:pt x="642" y="252"/>
                    </a:lnTo>
                    <a:lnTo>
                      <a:pt x="653" y="261"/>
                    </a:lnTo>
                    <a:lnTo>
                      <a:pt x="666" y="272"/>
                    </a:lnTo>
                    <a:lnTo>
                      <a:pt x="677" y="283"/>
                    </a:lnTo>
                    <a:lnTo>
                      <a:pt x="689" y="293"/>
                    </a:lnTo>
                    <a:lnTo>
                      <a:pt x="699" y="305"/>
                    </a:lnTo>
                    <a:lnTo>
                      <a:pt x="711" y="316"/>
                    </a:lnTo>
                    <a:lnTo>
                      <a:pt x="721" y="328"/>
                    </a:lnTo>
                    <a:lnTo>
                      <a:pt x="730" y="340"/>
                    </a:lnTo>
                    <a:lnTo>
                      <a:pt x="740" y="352"/>
                    </a:lnTo>
                    <a:lnTo>
                      <a:pt x="749" y="365"/>
                    </a:lnTo>
                    <a:lnTo>
                      <a:pt x="749" y="365"/>
                    </a:lnTo>
                    <a:lnTo>
                      <a:pt x="748" y="364"/>
                    </a:lnTo>
                    <a:lnTo>
                      <a:pt x="747" y="363"/>
                    </a:lnTo>
                    <a:lnTo>
                      <a:pt x="744" y="361"/>
                    </a:lnTo>
                    <a:lnTo>
                      <a:pt x="741" y="359"/>
                    </a:lnTo>
                    <a:lnTo>
                      <a:pt x="736" y="356"/>
                    </a:lnTo>
                    <a:lnTo>
                      <a:pt x="732" y="352"/>
                    </a:lnTo>
                    <a:lnTo>
                      <a:pt x="725" y="349"/>
                    </a:lnTo>
                    <a:lnTo>
                      <a:pt x="718" y="344"/>
                    </a:lnTo>
                    <a:lnTo>
                      <a:pt x="710" y="340"/>
                    </a:lnTo>
                    <a:lnTo>
                      <a:pt x="702" y="335"/>
                    </a:lnTo>
                    <a:lnTo>
                      <a:pt x="692" y="329"/>
                    </a:lnTo>
                    <a:lnTo>
                      <a:pt x="682" y="323"/>
                    </a:lnTo>
                    <a:lnTo>
                      <a:pt x="672" y="318"/>
                    </a:lnTo>
                    <a:lnTo>
                      <a:pt x="660" y="312"/>
                    </a:lnTo>
                    <a:lnTo>
                      <a:pt x="648" y="305"/>
                    </a:lnTo>
                    <a:lnTo>
                      <a:pt x="635" y="299"/>
                    </a:lnTo>
                    <a:lnTo>
                      <a:pt x="621" y="292"/>
                    </a:lnTo>
                    <a:lnTo>
                      <a:pt x="607" y="287"/>
                    </a:lnTo>
                    <a:lnTo>
                      <a:pt x="593" y="280"/>
                    </a:lnTo>
                    <a:lnTo>
                      <a:pt x="578" y="274"/>
                    </a:lnTo>
                    <a:lnTo>
                      <a:pt x="562" y="267"/>
                    </a:lnTo>
                    <a:lnTo>
                      <a:pt x="546" y="261"/>
                    </a:lnTo>
                    <a:lnTo>
                      <a:pt x="530" y="255"/>
                    </a:lnTo>
                    <a:lnTo>
                      <a:pt x="513" y="250"/>
                    </a:lnTo>
                    <a:lnTo>
                      <a:pt x="495" y="244"/>
                    </a:lnTo>
                    <a:lnTo>
                      <a:pt x="478" y="239"/>
                    </a:lnTo>
                    <a:lnTo>
                      <a:pt x="460" y="235"/>
                    </a:lnTo>
                    <a:lnTo>
                      <a:pt x="441" y="230"/>
                    </a:lnTo>
                    <a:lnTo>
                      <a:pt x="441" y="230"/>
                    </a:lnTo>
                    <a:lnTo>
                      <a:pt x="438" y="235"/>
                    </a:lnTo>
                    <a:lnTo>
                      <a:pt x="430" y="245"/>
                    </a:lnTo>
                    <a:lnTo>
                      <a:pt x="418" y="260"/>
                    </a:lnTo>
                    <a:lnTo>
                      <a:pt x="407" y="276"/>
                    </a:lnTo>
                    <a:lnTo>
                      <a:pt x="395" y="291"/>
                    </a:lnTo>
                    <a:lnTo>
                      <a:pt x="387" y="303"/>
                    </a:lnTo>
                    <a:lnTo>
                      <a:pt x="384" y="307"/>
                    </a:lnTo>
                    <a:lnTo>
                      <a:pt x="385" y="307"/>
                    </a:lnTo>
                    <a:lnTo>
                      <a:pt x="387" y="307"/>
                    </a:lnTo>
                    <a:lnTo>
                      <a:pt x="390" y="308"/>
                    </a:lnTo>
                    <a:lnTo>
                      <a:pt x="394" y="310"/>
                    </a:lnTo>
                    <a:lnTo>
                      <a:pt x="400" y="311"/>
                    </a:lnTo>
                    <a:lnTo>
                      <a:pt x="407" y="312"/>
                    </a:lnTo>
                    <a:lnTo>
                      <a:pt x="414" y="314"/>
                    </a:lnTo>
                    <a:lnTo>
                      <a:pt x="423" y="316"/>
                    </a:lnTo>
                    <a:lnTo>
                      <a:pt x="432" y="319"/>
                    </a:lnTo>
                    <a:lnTo>
                      <a:pt x="443" y="321"/>
                    </a:lnTo>
                    <a:lnTo>
                      <a:pt x="453" y="325"/>
                    </a:lnTo>
                    <a:lnTo>
                      <a:pt x="464" y="328"/>
                    </a:lnTo>
                    <a:lnTo>
                      <a:pt x="476" y="331"/>
                    </a:lnTo>
                    <a:lnTo>
                      <a:pt x="489" y="336"/>
                    </a:lnTo>
                    <a:lnTo>
                      <a:pt x="501" y="341"/>
                    </a:lnTo>
                    <a:lnTo>
                      <a:pt x="514" y="345"/>
                    </a:lnTo>
                    <a:lnTo>
                      <a:pt x="528" y="350"/>
                    </a:lnTo>
                    <a:lnTo>
                      <a:pt x="542" y="356"/>
                    </a:lnTo>
                    <a:lnTo>
                      <a:pt x="555" y="360"/>
                    </a:lnTo>
                    <a:lnTo>
                      <a:pt x="569" y="366"/>
                    </a:lnTo>
                    <a:lnTo>
                      <a:pt x="583" y="373"/>
                    </a:lnTo>
                    <a:lnTo>
                      <a:pt x="597" y="379"/>
                    </a:lnTo>
                    <a:lnTo>
                      <a:pt x="611" y="386"/>
                    </a:lnTo>
                    <a:lnTo>
                      <a:pt x="623" y="392"/>
                    </a:lnTo>
                    <a:lnTo>
                      <a:pt x="637" y="401"/>
                    </a:lnTo>
                    <a:lnTo>
                      <a:pt x="650" y="407"/>
                    </a:lnTo>
                    <a:lnTo>
                      <a:pt x="661" y="416"/>
                    </a:lnTo>
                    <a:lnTo>
                      <a:pt x="673" y="424"/>
                    </a:lnTo>
                    <a:lnTo>
                      <a:pt x="684" y="433"/>
                    </a:lnTo>
                    <a:lnTo>
                      <a:pt x="695" y="441"/>
                    </a:lnTo>
                    <a:lnTo>
                      <a:pt x="705" y="450"/>
                    </a:lnTo>
                    <a:lnTo>
                      <a:pt x="714" y="459"/>
                    </a:lnTo>
                    <a:lnTo>
                      <a:pt x="722" y="470"/>
                    </a:lnTo>
                    <a:lnTo>
                      <a:pt x="729" y="480"/>
                    </a:lnTo>
                    <a:lnTo>
                      <a:pt x="729" y="479"/>
                    </a:lnTo>
                    <a:lnTo>
                      <a:pt x="728" y="479"/>
                    </a:lnTo>
                    <a:lnTo>
                      <a:pt x="726" y="477"/>
                    </a:lnTo>
                    <a:lnTo>
                      <a:pt x="724" y="475"/>
                    </a:lnTo>
                    <a:lnTo>
                      <a:pt x="720" y="473"/>
                    </a:lnTo>
                    <a:lnTo>
                      <a:pt x="717" y="471"/>
                    </a:lnTo>
                    <a:lnTo>
                      <a:pt x="712" y="467"/>
                    </a:lnTo>
                    <a:lnTo>
                      <a:pt x="706" y="464"/>
                    </a:lnTo>
                    <a:lnTo>
                      <a:pt x="700" y="460"/>
                    </a:lnTo>
                    <a:lnTo>
                      <a:pt x="694" y="457"/>
                    </a:lnTo>
                    <a:lnTo>
                      <a:pt x="687" y="454"/>
                    </a:lnTo>
                    <a:lnTo>
                      <a:pt x="679" y="449"/>
                    </a:lnTo>
                    <a:lnTo>
                      <a:pt x="669" y="444"/>
                    </a:lnTo>
                    <a:lnTo>
                      <a:pt x="660" y="440"/>
                    </a:lnTo>
                    <a:lnTo>
                      <a:pt x="651" y="435"/>
                    </a:lnTo>
                    <a:lnTo>
                      <a:pt x="641" y="432"/>
                    </a:lnTo>
                    <a:lnTo>
                      <a:pt x="629" y="427"/>
                    </a:lnTo>
                    <a:lnTo>
                      <a:pt x="618" y="422"/>
                    </a:lnTo>
                    <a:lnTo>
                      <a:pt x="606" y="418"/>
                    </a:lnTo>
                    <a:lnTo>
                      <a:pt x="593" y="413"/>
                    </a:lnTo>
                    <a:lnTo>
                      <a:pt x="581" y="409"/>
                    </a:lnTo>
                    <a:lnTo>
                      <a:pt x="567" y="405"/>
                    </a:lnTo>
                    <a:lnTo>
                      <a:pt x="552" y="401"/>
                    </a:lnTo>
                    <a:lnTo>
                      <a:pt x="538" y="397"/>
                    </a:lnTo>
                    <a:lnTo>
                      <a:pt x="522" y="394"/>
                    </a:lnTo>
                    <a:lnTo>
                      <a:pt x="507" y="391"/>
                    </a:lnTo>
                    <a:lnTo>
                      <a:pt x="491" y="388"/>
                    </a:lnTo>
                    <a:lnTo>
                      <a:pt x="474" y="386"/>
                    </a:lnTo>
                    <a:lnTo>
                      <a:pt x="456" y="384"/>
                    </a:lnTo>
                    <a:lnTo>
                      <a:pt x="439" y="383"/>
                    </a:lnTo>
                    <a:lnTo>
                      <a:pt x="422" y="382"/>
                    </a:lnTo>
                    <a:lnTo>
                      <a:pt x="403" y="381"/>
                    </a:lnTo>
                    <a:lnTo>
                      <a:pt x="384" y="381"/>
                    </a:lnTo>
                    <a:lnTo>
                      <a:pt x="365" y="382"/>
                    </a:lnTo>
                    <a:lnTo>
                      <a:pt x="346" y="383"/>
                    </a:lnTo>
                    <a:lnTo>
                      <a:pt x="346" y="383"/>
                    </a:lnTo>
                    <a:lnTo>
                      <a:pt x="346" y="389"/>
                    </a:lnTo>
                    <a:lnTo>
                      <a:pt x="346" y="403"/>
                    </a:lnTo>
                    <a:lnTo>
                      <a:pt x="346" y="421"/>
                    </a:lnTo>
                    <a:lnTo>
                      <a:pt x="346" y="442"/>
                    </a:lnTo>
                    <a:lnTo>
                      <a:pt x="346" y="460"/>
                    </a:lnTo>
                    <a:lnTo>
                      <a:pt x="346" y="474"/>
                    </a:lnTo>
                    <a:lnTo>
                      <a:pt x="346" y="480"/>
                    </a:lnTo>
                    <a:lnTo>
                      <a:pt x="346" y="479"/>
                    </a:lnTo>
                    <a:lnTo>
                      <a:pt x="348" y="479"/>
                    </a:lnTo>
                    <a:lnTo>
                      <a:pt x="350" y="479"/>
                    </a:lnTo>
                    <a:lnTo>
                      <a:pt x="354" y="479"/>
                    </a:lnTo>
                    <a:lnTo>
                      <a:pt x="357" y="478"/>
                    </a:lnTo>
                    <a:lnTo>
                      <a:pt x="363" y="478"/>
                    </a:lnTo>
                    <a:lnTo>
                      <a:pt x="369" y="478"/>
                    </a:lnTo>
                    <a:lnTo>
                      <a:pt x="376" y="477"/>
                    </a:lnTo>
                    <a:lnTo>
                      <a:pt x="383" y="477"/>
                    </a:lnTo>
                    <a:lnTo>
                      <a:pt x="391" y="477"/>
                    </a:lnTo>
                    <a:lnTo>
                      <a:pt x="400" y="477"/>
                    </a:lnTo>
                    <a:lnTo>
                      <a:pt x="409" y="475"/>
                    </a:lnTo>
                    <a:lnTo>
                      <a:pt x="418" y="475"/>
                    </a:lnTo>
                    <a:lnTo>
                      <a:pt x="429" y="475"/>
                    </a:lnTo>
                    <a:lnTo>
                      <a:pt x="439" y="477"/>
                    </a:lnTo>
                    <a:lnTo>
                      <a:pt x="451" y="477"/>
                    </a:lnTo>
                    <a:lnTo>
                      <a:pt x="462" y="477"/>
                    </a:lnTo>
                    <a:lnTo>
                      <a:pt x="474" y="478"/>
                    </a:lnTo>
                    <a:lnTo>
                      <a:pt x="486" y="479"/>
                    </a:lnTo>
                    <a:lnTo>
                      <a:pt x="499" y="480"/>
                    </a:lnTo>
                    <a:lnTo>
                      <a:pt x="512" y="482"/>
                    </a:lnTo>
                    <a:lnTo>
                      <a:pt x="524" y="483"/>
                    </a:lnTo>
                    <a:lnTo>
                      <a:pt x="537" y="486"/>
                    </a:lnTo>
                    <a:lnTo>
                      <a:pt x="550" y="488"/>
                    </a:lnTo>
                    <a:lnTo>
                      <a:pt x="562" y="492"/>
                    </a:lnTo>
                    <a:lnTo>
                      <a:pt x="576" y="495"/>
                    </a:lnTo>
                    <a:lnTo>
                      <a:pt x="589" y="498"/>
                    </a:lnTo>
                    <a:lnTo>
                      <a:pt x="601" y="502"/>
                    </a:lnTo>
                    <a:lnTo>
                      <a:pt x="614" y="507"/>
                    </a:lnTo>
                    <a:lnTo>
                      <a:pt x="627" y="511"/>
                    </a:lnTo>
                    <a:lnTo>
                      <a:pt x="639" y="517"/>
                    </a:lnTo>
                    <a:lnTo>
                      <a:pt x="651" y="523"/>
                    </a:lnTo>
                    <a:lnTo>
                      <a:pt x="662" y="530"/>
                    </a:lnTo>
                    <a:lnTo>
                      <a:pt x="674" y="536"/>
                    </a:lnTo>
                    <a:lnTo>
                      <a:pt x="686" y="543"/>
                    </a:lnTo>
                    <a:lnTo>
                      <a:pt x="696" y="551"/>
                    </a:lnTo>
                    <a:lnTo>
                      <a:pt x="706" y="561"/>
                    </a:lnTo>
                    <a:lnTo>
                      <a:pt x="715" y="570"/>
                    </a:lnTo>
                    <a:lnTo>
                      <a:pt x="725" y="580"/>
                    </a:lnTo>
                    <a:lnTo>
                      <a:pt x="734" y="591"/>
                    </a:lnTo>
                    <a:lnTo>
                      <a:pt x="742" y="602"/>
                    </a:lnTo>
                    <a:lnTo>
                      <a:pt x="749" y="614"/>
                    </a:lnTo>
                    <a:lnTo>
                      <a:pt x="749" y="614"/>
                    </a:lnTo>
                    <a:lnTo>
                      <a:pt x="748" y="614"/>
                    </a:lnTo>
                    <a:lnTo>
                      <a:pt x="747" y="611"/>
                    </a:lnTo>
                    <a:lnTo>
                      <a:pt x="744" y="609"/>
                    </a:lnTo>
                    <a:lnTo>
                      <a:pt x="741" y="607"/>
                    </a:lnTo>
                    <a:lnTo>
                      <a:pt x="735" y="603"/>
                    </a:lnTo>
                    <a:lnTo>
                      <a:pt x="730" y="599"/>
                    </a:lnTo>
                    <a:lnTo>
                      <a:pt x="724" y="594"/>
                    </a:lnTo>
                    <a:lnTo>
                      <a:pt x="715" y="589"/>
                    </a:lnTo>
                    <a:lnTo>
                      <a:pt x="706" y="584"/>
                    </a:lnTo>
                    <a:lnTo>
                      <a:pt x="696" y="578"/>
                    </a:lnTo>
                    <a:lnTo>
                      <a:pt x="686" y="572"/>
                    </a:lnTo>
                    <a:lnTo>
                      <a:pt x="674" y="568"/>
                    </a:lnTo>
                    <a:lnTo>
                      <a:pt x="660" y="562"/>
                    </a:lnTo>
                    <a:lnTo>
                      <a:pt x="646" y="557"/>
                    </a:lnTo>
                    <a:lnTo>
                      <a:pt x="631" y="553"/>
                    </a:lnTo>
                    <a:lnTo>
                      <a:pt x="615" y="548"/>
                    </a:lnTo>
                    <a:lnTo>
                      <a:pt x="598" y="545"/>
                    </a:lnTo>
                    <a:lnTo>
                      <a:pt x="580" y="541"/>
                    </a:lnTo>
                    <a:lnTo>
                      <a:pt x="560" y="539"/>
                    </a:lnTo>
                    <a:lnTo>
                      <a:pt x="539" y="538"/>
                    </a:lnTo>
                    <a:lnTo>
                      <a:pt x="519" y="538"/>
                    </a:lnTo>
                    <a:lnTo>
                      <a:pt x="519" y="538"/>
                    </a:lnTo>
                    <a:lnTo>
                      <a:pt x="492" y="538"/>
                    </a:lnTo>
                    <a:lnTo>
                      <a:pt x="469" y="538"/>
                    </a:lnTo>
                    <a:lnTo>
                      <a:pt x="447" y="538"/>
                    </a:lnTo>
                    <a:lnTo>
                      <a:pt x="426" y="538"/>
                    </a:lnTo>
                    <a:lnTo>
                      <a:pt x="409" y="538"/>
                    </a:lnTo>
                    <a:lnTo>
                      <a:pt x="393" y="538"/>
                    </a:lnTo>
                    <a:lnTo>
                      <a:pt x="378" y="538"/>
                    </a:lnTo>
                    <a:lnTo>
                      <a:pt x="367" y="538"/>
                    </a:lnTo>
                    <a:lnTo>
                      <a:pt x="355" y="538"/>
                    </a:lnTo>
                    <a:lnTo>
                      <a:pt x="346" y="538"/>
                    </a:lnTo>
                    <a:lnTo>
                      <a:pt x="339" y="538"/>
                    </a:lnTo>
                    <a:lnTo>
                      <a:pt x="333" y="538"/>
                    </a:lnTo>
                    <a:lnTo>
                      <a:pt x="330" y="538"/>
                    </a:lnTo>
                    <a:lnTo>
                      <a:pt x="327" y="538"/>
                    </a:lnTo>
                    <a:lnTo>
                      <a:pt x="326" y="538"/>
                    </a:lnTo>
                    <a:lnTo>
                      <a:pt x="326" y="542"/>
                    </a:lnTo>
                    <a:lnTo>
                      <a:pt x="326" y="556"/>
                    </a:lnTo>
                    <a:lnTo>
                      <a:pt x="326" y="574"/>
                    </a:lnTo>
                    <a:lnTo>
                      <a:pt x="326" y="595"/>
                    </a:lnTo>
                    <a:lnTo>
                      <a:pt x="326" y="614"/>
                    </a:lnTo>
                    <a:lnTo>
                      <a:pt x="326" y="627"/>
                    </a:lnTo>
                    <a:lnTo>
                      <a:pt x="326" y="633"/>
                    </a:lnTo>
                    <a:lnTo>
                      <a:pt x="329" y="633"/>
                    </a:lnTo>
                    <a:lnTo>
                      <a:pt x="334" y="633"/>
                    </a:lnTo>
                    <a:lnTo>
                      <a:pt x="343" y="633"/>
                    </a:lnTo>
                    <a:lnTo>
                      <a:pt x="356" y="633"/>
                    </a:lnTo>
                    <a:lnTo>
                      <a:pt x="370" y="633"/>
                    </a:lnTo>
                    <a:lnTo>
                      <a:pt x="387" y="633"/>
                    </a:lnTo>
                    <a:lnTo>
                      <a:pt x="405" y="633"/>
                    </a:lnTo>
                    <a:lnTo>
                      <a:pt x="423" y="633"/>
                    </a:lnTo>
                    <a:lnTo>
                      <a:pt x="441" y="633"/>
                    </a:lnTo>
                    <a:lnTo>
                      <a:pt x="460" y="633"/>
                    </a:lnTo>
                    <a:lnTo>
                      <a:pt x="477" y="633"/>
                    </a:lnTo>
                    <a:lnTo>
                      <a:pt x="493" y="633"/>
                    </a:lnTo>
                    <a:lnTo>
                      <a:pt x="508" y="633"/>
                    </a:lnTo>
                    <a:lnTo>
                      <a:pt x="520" y="633"/>
                    </a:lnTo>
                    <a:lnTo>
                      <a:pt x="529" y="633"/>
                    </a:lnTo>
                    <a:lnTo>
                      <a:pt x="536" y="633"/>
                    </a:lnTo>
                    <a:lnTo>
                      <a:pt x="537" y="633"/>
                    </a:lnTo>
                    <a:lnTo>
                      <a:pt x="538" y="633"/>
                    </a:lnTo>
                    <a:lnTo>
                      <a:pt x="540" y="633"/>
                    </a:lnTo>
                    <a:lnTo>
                      <a:pt x="544" y="633"/>
                    </a:lnTo>
                    <a:lnTo>
                      <a:pt x="547" y="633"/>
                    </a:lnTo>
                    <a:lnTo>
                      <a:pt x="553" y="634"/>
                    </a:lnTo>
                    <a:lnTo>
                      <a:pt x="559" y="634"/>
                    </a:lnTo>
                    <a:lnTo>
                      <a:pt x="566" y="636"/>
                    </a:lnTo>
                    <a:lnTo>
                      <a:pt x="574" y="637"/>
                    </a:lnTo>
                    <a:lnTo>
                      <a:pt x="583" y="638"/>
                    </a:lnTo>
                    <a:lnTo>
                      <a:pt x="592" y="639"/>
                    </a:lnTo>
                    <a:lnTo>
                      <a:pt x="601" y="641"/>
                    </a:lnTo>
                    <a:lnTo>
                      <a:pt x="612" y="644"/>
                    </a:lnTo>
                    <a:lnTo>
                      <a:pt x="622" y="647"/>
                    </a:lnTo>
                    <a:lnTo>
                      <a:pt x="633" y="650"/>
                    </a:lnTo>
                    <a:lnTo>
                      <a:pt x="644" y="654"/>
                    </a:lnTo>
                    <a:lnTo>
                      <a:pt x="654" y="659"/>
                    </a:lnTo>
                    <a:lnTo>
                      <a:pt x="666" y="664"/>
                    </a:lnTo>
                    <a:lnTo>
                      <a:pt x="676" y="670"/>
                    </a:lnTo>
                    <a:lnTo>
                      <a:pt x="688" y="676"/>
                    </a:lnTo>
                    <a:lnTo>
                      <a:pt x="698" y="684"/>
                    </a:lnTo>
                    <a:lnTo>
                      <a:pt x="709" y="691"/>
                    </a:lnTo>
                    <a:lnTo>
                      <a:pt x="718" y="700"/>
                    </a:lnTo>
                    <a:lnTo>
                      <a:pt x="727" y="709"/>
                    </a:lnTo>
                    <a:lnTo>
                      <a:pt x="736" y="720"/>
                    </a:lnTo>
                    <a:lnTo>
                      <a:pt x="744" y="731"/>
                    </a:lnTo>
                    <a:lnTo>
                      <a:pt x="751" y="744"/>
                    </a:lnTo>
                    <a:lnTo>
                      <a:pt x="758" y="756"/>
                    </a:lnTo>
                    <a:lnTo>
                      <a:pt x="764" y="771"/>
                    </a:lnTo>
                    <a:lnTo>
                      <a:pt x="767" y="786"/>
                    </a:lnTo>
                    <a:lnTo>
                      <a:pt x="767" y="786"/>
                    </a:lnTo>
                    <a:lnTo>
                      <a:pt x="773" y="801"/>
                    </a:lnTo>
                    <a:lnTo>
                      <a:pt x="778" y="816"/>
                    </a:lnTo>
                    <a:lnTo>
                      <a:pt x="782" y="831"/>
                    </a:lnTo>
                    <a:lnTo>
                      <a:pt x="785" y="846"/>
                    </a:lnTo>
                    <a:lnTo>
                      <a:pt x="788" y="860"/>
                    </a:lnTo>
                    <a:lnTo>
                      <a:pt x="789" y="874"/>
                    </a:lnTo>
                    <a:lnTo>
                      <a:pt x="790" y="888"/>
                    </a:lnTo>
                    <a:lnTo>
                      <a:pt x="791" y="900"/>
                    </a:lnTo>
                    <a:lnTo>
                      <a:pt x="791" y="913"/>
                    </a:lnTo>
                    <a:lnTo>
                      <a:pt x="791" y="926"/>
                    </a:lnTo>
                    <a:lnTo>
                      <a:pt x="790" y="938"/>
                    </a:lnTo>
                    <a:lnTo>
                      <a:pt x="789" y="950"/>
                    </a:lnTo>
                    <a:lnTo>
                      <a:pt x="787" y="961"/>
                    </a:lnTo>
                    <a:lnTo>
                      <a:pt x="785" y="973"/>
                    </a:lnTo>
                    <a:lnTo>
                      <a:pt x="782" y="983"/>
                    </a:lnTo>
                    <a:lnTo>
                      <a:pt x="779" y="994"/>
                    </a:lnTo>
                    <a:lnTo>
                      <a:pt x="775" y="1004"/>
                    </a:lnTo>
                    <a:lnTo>
                      <a:pt x="772" y="1013"/>
                    </a:lnTo>
                    <a:lnTo>
                      <a:pt x="768" y="1023"/>
                    </a:lnTo>
                    <a:lnTo>
                      <a:pt x="764" y="1032"/>
                    </a:lnTo>
                    <a:lnTo>
                      <a:pt x="759" y="1040"/>
                    </a:lnTo>
                    <a:lnTo>
                      <a:pt x="755" y="1048"/>
                    </a:lnTo>
                    <a:lnTo>
                      <a:pt x="749" y="1055"/>
                    </a:lnTo>
                    <a:lnTo>
                      <a:pt x="744" y="1062"/>
                    </a:lnTo>
                    <a:lnTo>
                      <a:pt x="738" y="1069"/>
                    </a:lnTo>
                    <a:lnTo>
                      <a:pt x="733" y="1074"/>
                    </a:lnTo>
                    <a:lnTo>
                      <a:pt x="727" y="1080"/>
                    </a:lnTo>
                    <a:lnTo>
                      <a:pt x="721" y="1085"/>
                    </a:lnTo>
                    <a:lnTo>
                      <a:pt x="715" y="1089"/>
                    </a:lnTo>
                    <a:lnTo>
                      <a:pt x="710" y="1094"/>
                    </a:lnTo>
                    <a:lnTo>
                      <a:pt x="704" y="1097"/>
                    </a:lnTo>
                    <a:lnTo>
                      <a:pt x="699" y="1102"/>
                    </a:lnTo>
                    <a:lnTo>
                      <a:pt x="694" y="1105"/>
                    </a:lnTo>
                    <a:lnTo>
                      <a:pt x="689" y="1110"/>
                    </a:lnTo>
                    <a:lnTo>
                      <a:pt x="684" y="1113"/>
                    </a:lnTo>
                    <a:lnTo>
                      <a:pt x="680" y="1117"/>
                    </a:lnTo>
                    <a:lnTo>
                      <a:pt x="674" y="1122"/>
                    </a:lnTo>
                    <a:lnTo>
                      <a:pt x="669" y="1125"/>
                    </a:lnTo>
                    <a:lnTo>
                      <a:pt x="664" y="1128"/>
                    </a:lnTo>
                    <a:lnTo>
                      <a:pt x="659" y="1132"/>
                    </a:lnTo>
                    <a:lnTo>
                      <a:pt x="653" y="1135"/>
                    </a:lnTo>
                    <a:lnTo>
                      <a:pt x="646" y="1139"/>
                    </a:lnTo>
                    <a:lnTo>
                      <a:pt x="639" y="1142"/>
                    </a:lnTo>
                    <a:lnTo>
                      <a:pt x="633" y="1145"/>
                    </a:lnTo>
                    <a:lnTo>
                      <a:pt x="624" y="1148"/>
                    </a:lnTo>
                    <a:lnTo>
                      <a:pt x="616" y="1150"/>
                    </a:lnTo>
                    <a:lnTo>
                      <a:pt x="606" y="1154"/>
                    </a:lnTo>
                    <a:lnTo>
                      <a:pt x="596" y="1156"/>
                    </a:lnTo>
                    <a:lnTo>
                      <a:pt x="585" y="1158"/>
                    </a:lnTo>
                    <a:lnTo>
                      <a:pt x="573" y="1161"/>
                    </a:lnTo>
                    <a:lnTo>
                      <a:pt x="559" y="1163"/>
                    </a:lnTo>
                    <a:lnTo>
                      <a:pt x="545" y="1164"/>
                    </a:lnTo>
                    <a:lnTo>
                      <a:pt x="529" y="1166"/>
                    </a:lnTo>
                    <a:lnTo>
                      <a:pt x="512" y="1168"/>
                    </a:lnTo>
                    <a:lnTo>
                      <a:pt x="493" y="1169"/>
                    </a:lnTo>
                    <a:lnTo>
                      <a:pt x="472" y="1169"/>
                    </a:lnTo>
                    <a:lnTo>
                      <a:pt x="452" y="1170"/>
                    </a:lnTo>
                    <a:lnTo>
                      <a:pt x="428" y="1170"/>
                    </a:lnTo>
                    <a:lnTo>
                      <a:pt x="403" y="1171"/>
                    </a:lnTo>
                    <a:lnTo>
                      <a:pt x="403" y="1171"/>
                    </a:lnTo>
                    <a:lnTo>
                      <a:pt x="380" y="1171"/>
                    </a:lnTo>
                    <a:lnTo>
                      <a:pt x="358" y="1171"/>
                    </a:lnTo>
                    <a:lnTo>
                      <a:pt x="338" y="1171"/>
                    </a:lnTo>
                    <a:lnTo>
                      <a:pt x="317" y="1171"/>
                    </a:lnTo>
                    <a:lnTo>
                      <a:pt x="296" y="1171"/>
                    </a:lnTo>
                    <a:lnTo>
                      <a:pt x="277" y="1171"/>
                    </a:lnTo>
                    <a:lnTo>
                      <a:pt x="258" y="1171"/>
                    </a:lnTo>
                    <a:lnTo>
                      <a:pt x="240" y="1171"/>
                    </a:lnTo>
                    <a:lnTo>
                      <a:pt x="221" y="1171"/>
                    </a:lnTo>
                    <a:lnTo>
                      <a:pt x="204" y="1171"/>
                    </a:lnTo>
                    <a:lnTo>
                      <a:pt x="188" y="1171"/>
                    </a:lnTo>
                    <a:lnTo>
                      <a:pt x="172" y="1171"/>
                    </a:lnTo>
                    <a:lnTo>
                      <a:pt x="157" y="1171"/>
                    </a:lnTo>
                    <a:lnTo>
                      <a:pt x="142" y="1171"/>
                    </a:lnTo>
                    <a:lnTo>
                      <a:pt x="128" y="1171"/>
                    </a:lnTo>
                    <a:lnTo>
                      <a:pt x="114" y="1171"/>
                    </a:lnTo>
                    <a:lnTo>
                      <a:pt x="102" y="1171"/>
                    </a:lnTo>
                    <a:lnTo>
                      <a:pt x="90" y="1171"/>
                    </a:lnTo>
                    <a:lnTo>
                      <a:pt x="79" y="1171"/>
                    </a:lnTo>
                    <a:lnTo>
                      <a:pt x="68" y="1171"/>
                    </a:lnTo>
                    <a:lnTo>
                      <a:pt x="58" y="1171"/>
                    </a:lnTo>
                    <a:lnTo>
                      <a:pt x="49" y="1171"/>
                    </a:lnTo>
                    <a:lnTo>
                      <a:pt x="41" y="1171"/>
                    </a:lnTo>
                    <a:lnTo>
                      <a:pt x="34" y="1171"/>
                    </a:lnTo>
                    <a:lnTo>
                      <a:pt x="27" y="1171"/>
                    </a:lnTo>
                    <a:lnTo>
                      <a:pt x="20" y="1171"/>
                    </a:lnTo>
                    <a:lnTo>
                      <a:pt x="15" y="1171"/>
                    </a:lnTo>
                    <a:lnTo>
                      <a:pt x="11" y="1171"/>
                    </a:lnTo>
                    <a:lnTo>
                      <a:pt x="7" y="1171"/>
                    </a:lnTo>
                    <a:lnTo>
                      <a:pt x="4" y="1171"/>
                    </a:lnTo>
                    <a:lnTo>
                      <a:pt x="1" y="1171"/>
                    </a:lnTo>
                    <a:lnTo>
                      <a:pt x="0" y="1171"/>
                    </a:lnTo>
                    <a:lnTo>
                      <a:pt x="0" y="117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" name="Freeform 1042"/>
              <p:cNvSpPr>
                <a:spLocks noChangeAspect="1"/>
              </p:cNvSpPr>
              <p:nvPr userDrawn="1"/>
            </p:nvSpPr>
            <p:spPr bwMode="white">
              <a:xfrm>
                <a:off x="5575" y="4084"/>
                <a:ext cx="8" cy="49"/>
              </a:xfrm>
              <a:custGeom>
                <a:avLst/>
                <a:gdLst/>
                <a:ahLst/>
                <a:cxnLst>
                  <a:cxn ang="0">
                    <a:pos x="0" y="230"/>
                  </a:cxn>
                  <a:cxn ang="0">
                    <a:pos x="4" y="218"/>
                  </a:cxn>
                  <a:cxn ang="0">
                    <a:pos x="7" y="207"/>
                  </a:cxn>
                  <a:cxn ang="0">
                    <a:pos x="11" y="195"/>
                  </a:cxn>
                  <a:cxn ang="0">
                    <a:pos x="14" y="183"/>
                  </a:cxn>
                  <a:cxn ang="0">
                    <a:pos x="17" y="170"/>
                  </a:cxn>
                  <a:cxn ang="0">
                    <a:pos x="21" y="156"/>
                  </a:cxn>
                  <a:cxn ang="0">
                    <a:pos x="23" y="142"/>
                  </a:cxn>
                  <a:cxn ang="0">
                    <a:pos x="27" y="129"/>
                  </a:cxn>
                  <a:cxn ang="0">
                    <a:pos x="29" y="114"/>
                  </a:cxn>
                  <a:cxn ang="0">
                    <a:pos x="31" y="99"/>
                  </a:cxn>
                  <a:cxn ang="0">
                    <a:pos x="34" y="84"/>
                  </a:cxn>
                  <a:cxn ang="0">
                    <a:pos x="35" y="68"/>
                  </a:cxn>
                  <a:cxn ang="0">
                    <a:pos x="37" y="51"/>
                  </a:cxn>
                  <a:cxn ang="0">
                    <a:pos x="37" y="34"/>
                  </a:cxn>
                  <a:cxn ang="0">
                    <a:pos x="38" y="17"/>
                  </a:cxn>
                  <a:cxn ang="0">
                    <a:pos x="38" y="0"/>
                  </a:cxn>
                </a:cxnLst>
                <a:rect l="0" t="0" r="r" b="b"/>
                <a:pathLst>
                  <a:path w="38" h="230">
                    <a:moveTo>
                      <a:pt x="0" y="230"/>
                    </a:moveTo>
                    <a:lnTo>
                      <a:pt x="4" y="218"/>
                    </a:lnTo>
                    <a:lnTo>
                      <a:pt x="7" y="207"/>
                    </a:lnTo>
                    <a:lnTo>
                      <a:pt x="11" y="195"/>
                    </a:lnTo>
                    <a:lnTo>
                      <a:pt x="14" y="183"/>
                    </a:lnTo>
                    <a:lnTo>
                      <a:pt x="17" y="170"/>
                    </a:lnTo>
                    <a:lnTo>
                      <a:pt x="21" y="156"/>
                    </a:lnTo>
                    <a:lnTo>
                      <a:pt x="23" y="142"/>
                    </a:lnTo>
                    <a:lnTo>
                      <a:pt x="27" y="129"/>
                    </a:lnTo>
                    <a:lnTo>
                      <a:pt x="29" y="114"/>
                    </a:lnTo>
                    <a:lnTo>
                      <a:pt x="31" y="99"/>
                    </a:lnTo>
                    <a:lnTo>
                      <a:pt x="34" y="84"/>
                    </a:lnTo>
                    <a:lnTo>
                      <a:pt x="35" y="68"/>
                    </a:lnTo>
                    <a:lnTo>
                      <a:pt x="37" y="51"/>
                    </a:lnTo>
                    <a:lnTo>
                      <a:pt x="37" y="34"/>
                    </a:lnTo>
                    <a:lnTo>
                      <a:pt x="38" y="17"/>
                    </a:lnTo>
                    <a:lnTo>
                      <a:pt x="38" y="0"/>
                    </a:lnTo>
                  </a:path>
                </a:pathLst>
              </a:custGeom>
              <a:noFill/>
              <a:ln w="158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" name="Freeform 1043"/>
              <p:cNvSpPr>
                <a:spLocks noChangeAspect="1"/>
              </p:cNvSpPr>
              <p:nvPr userDrawn="1"/>
            </p:nvSpPr>
            <p:spPr bwMode="white">
              <a:xfrm>
                <a:off x="5464" y="3970"/>
                <a:ext cx="119" cy="114"/>
              </a:xfrm>
              <a:custGeom>
                <a:avLst/>
                <a:gdLst/>
                <a:ahLst/>
                <a:cxnLst>
                  <a:cxn ang="0">
                    <a:pos x="538" y="538"/>
                  </a:cxn>
                  <a:cxn ang="0">
                    <a:pos x="536" y="483"/>
                  </a:cxn>
                  <a:cxn ang="0">
                    <a:pos x="527" y="432"/>
                  </a:cxn>
                  <a:cxn ang="0">
                    <a:pos x="514" y="381"/>
                  </a:cxn>
                  <a:cxn ang="0">
                    <a:pos x="494" y="331"/>
                  </a:cxn>
                  <a:cxn ang="0">
                    <a:pos x="471" y="284"/>
                  </a:cxn>
                  <a:cxn ang="0">
                    <a:pos x="444" y="240"/>
                  </a:cxn>
                  <a:cxn ang="0">
                    <a:pos x="413" y="199"/>
                  </a:cxn>
                  <a:cxn ang="0">
                    <a:pos x="378" y="160"/>
                  </a:cxn>
                  <a:cxn ang="0">
                    <a:pos x="339" y="125"/>
                  </a:cxn>
                  <a:cxn ang="0">
                    <a:pos x="298" y="94"/>
                  </a:cxn>
                  <a:cxn ang="0">
                    <a:pos x="254" y="67"/>
                  </a:cxn>
                  <a:cxn ang="0">
                    <a:pos x="207" y="44"/>
                  </a:cxn>
                  <a:cxn ang="0">
                    <a:pos x="157" y="24"/>
                  </a:cxn>
                  <a:cxn ang="0">
                    <a:pos x="106" y="11"/>
                  </a:cxn>
                  <a:cxn ang="0">
                    <a:pos x="55" y="2"/>
                  </a:cxn>
                  <a:cxn ang="0">
                    <a:pos x="0" y="0"/>
                  </a:cxn>
                </a:cxnLst>
                <a:rect l="0" t="0" r="r" b="b"/>
                <a:pathLst>
                  <a:path w="538" h="538">
                    <a:moveTo>
                      <a:pt x="538" y="538"/>
                    </a:moveTo>
                    <a:lnTo>
                      <a:pt x="536" y="483"/>
                    </a:lnTo>
                    <a:lnTo>
                      <a:pt x="527" y="432"/>
                    </a:lnTo>
                    <a:lnTo>
                      <a:pt x="514" y="381"/>
                    </a:lnTo>
                    <a:lnTo>
                      <a:pt x="494" y="331"/>
                    </a:lnTo>
                    <a:lnTo>
                      <a:pt x="471" y="284"/>
                    </a:lnTo>
                    <a:lnTo>
                      <a:pt x="444" y="240"/>
                    </a:lnTo>
                    <a:lnTo>
                      <a:pt x="413" y="199"/>
                    </a:lnTo>
                    <a:lnTo>
                      <a:pt x="378" y="160"/>
                    </a:lnTo>
                    <a:lnTo>
                      <a:pt x="339" y="125"/>
                    </a:lnTo>
                    <a:lnTo>
                      <a:pt x="298" y="94"/>
                    </a:lnTo>
                    <a:lnTo>
                      <a:pt x="254" y="67"/>
                    </a:lnTo>
                    <a:lnTo>
                      <a:pt x="207" y="44"/>
                    </a:lnTo>
                    <a:lnTo>
                      <a:pt x="157" y="24"/>
                    </a:lnTo>
                    <a:lnTo>
                      <a:pt x="106" y="11"/>
                    </a:lnTo>
                    <a:lnTo>
                      <a:pt x="55" y="2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" name="Freeform 1044"/>
              <p:cNvSpPr>
                <a:spLocks noChangeAspect="1"/>
              </p:cNvSpPr>
              <p:nvPr userDrawn="1"/>
            </p:nvSpPr>
            <p:spPr bwMode="white">
              <a:xfrm>
                <a:off x="5351" y="3970"/>
                <a:ext cx="118" cy="114"/>
              </a:xfrm>
              <a:custGeom>
                <a:avLst/>
                <a:gdLst/>
                <a:ahLst/>
                <a:cxnLst>
                  <a:cxn ang="0">
                    <a:pos x="556" y="0"/>
                  </a:cxn>
                  <a:cxn ang="0">
                    <a:pos x="500" y="2"/>
                  </a:cxn>
                  <a:cxn ang="0">
                    <a:pos x="445" y="11"/>
                  </a:cxn>
                  <a:cxn ang="0">
                    <a:pos x="392" y="24"/>
                  </a:cxn>
                  <a:cxn ang="0">
                    <a:pos x="340" y="44"/>
                  </a:cxn>
                  <a:cxn ang="0">
                    <a:pos x="292" y="67"/>
                  </a:cxn>
                  <a:cxn ang="0">
                    <a:pos x="245" y="94"/>
                  </a:cxn>
                  <a:cxn ang="0">
                    <a:pos x="203" y="125"/>
                  </a:cxn>
                  <a:cxn ang="0">
                    <a:pos x="164" y="160"/>
                  </a:cxn>
                  <a:cxn ang="0">
                    <a:pos x="128" y="199"/>
                  </a:cxn>
                  <a:cxn ang="0">
                    <a:pos x="96" y="240"/>
                  </a:cxn>
                  <a:cxn ang="0">
                    <a:pos x="68" y="284"/>
                  </a:cxn>
                  <a:cxn ang="0">
                    <a:pos x="44" y="331"/>
                  </a:cxn>
                  <a:cxn ang="0">
                    <a:pos x="26" y="381"/>
                  </a:cxn>
                  <a:cxn ang="0">
                    <a:pos x="12" y="432"/>
                  </a:cxn>
                  <a:cxn ang="0">
                    <a:pos x="4" y="483"/>
                  </a:cxn>
                  <a:cxn ang="0">
                    <a:pos x="0" y="538"/>
                  </a:cxn>
                </a:cxnLst>
                <a:rect l="0" t="0" r="r" b="b"/>
                <a:pathLst>
                  <a:path w="556" h="538">
                    <a:moveTo>
                      <a:pt x="556" y="0"/>
                    </a:moveTo>
                    <a:lnTo>
                      <a:pt x="500" y="2"/>
                    </a:lnTo>
                    <a:lnTo>
                      <a:pt x="445" y="11"/>
                    </a:lnTo>
                    <a:lnTo>
                      <a:pt x="392" y="24"/>
                    </a:lnTo>
                    <a:lnTo>
                      <a:pt x="340" y="44"/>
                    </a:lnTo>
                    <a:lnTo>
                      <a:pt x="292" y="67"/>
                    </a:lnTo>
                    <a:lnTo>
                      <a:pt x="245" y="94"/>
                    </a:lnTo>
                    <a:lnTo>
                      <a:pt x="203" y="125"/>
                    </a:lnTo>
                    <a:lnTo>
                      <a:pt x="164" y="160"/>
                    </a:lnTo>
                    <a:lnTo>
                      <a:pt x="128" y="199"/>
                    </a:lnTo>
                    <a:lnTo>
                      <a:pt x="96" y="240"/>
                    </a:lnTo>
                    <a:lnTo>
                      <a:pt x="68" y="284"/>
                    </a:lnTo>
                    <a:lnTo>
                      <a:pt x="44" y="331"/>
                    </a:lnTo>
                    <a:lnTo>
                      <a:pt x="26" y="381"/>
                    </a:lnTo>
                    <a:lnTo>
                      <a:pt x="12" y="432"/>
                    </a:lnTo>
                    <a:lnTo>
                      <a:pt x="4" y="483"/>
                    </a:lnTo>
                    <a:lnTo>
                      <a:pt x="0" y="538"/>
                    </a:lnTo>
                  </a:path>
                </a:pathLst>
              </a:custGeom>
              <a:noFill/>
              <a:ln w="158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" name="Freeform 1045"/>
              <p:cNvSpPr>
                <a:spLocks noChangeAspect="1"/>
              </p:cNvSpPr>
              <p:nvPr userDrawn="1"/>
            </p:nvSpPr>
            <p:spPr bwMode="white">
              <a:xfrm>
                <a:off x="5351" y="4084"/>
                <a:ext cx="12" cy="4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"/>
                  </a:cxn>
                  <a:cxn ang="0">
                    <a:pos x="1" y="28"/>
                  </a:cxn>
                  <a:cxn ang="0">
                    <a:pos x="3" y="42"/>
                  </a:cxn>
                  <a:cxn ang="0">
                    <a:pos x="4" y="57"/>
                  </a:cxn>
                  <a:cxn ang="0">
                    <a:pos x="6" y="71"/>
                  </a:cxn>
                  <a:cxn ang="0">
                    <a:pos x="8" y="86"/>
                  </a:cxn>
                  <a:cxn ang="0">
                    <a:pos x="12" y="100"/>
                  </a:cxn>
                  <a:cxn ang="0">
                    <a:pos x="15" y="115"/>
                  </a:cxn>
                  <a:cxn ang="0">
                    <a:pos x="19" y="129"/>
                  </a:cxn>
                  <a:cxn ang="0">
                    <a:pos x="23" y="144"/>
                  </a:cxn>
                  <a:cxn ang="0">
                    <a:pos x="28" y="157"/>
                  </a:cxn>
                  <a:cxn ang="0">
                    <a:pos x="32" y="172"/>
                  </a:cxn>
                  <a:cxn ang="0">
                    <a:pos x="38" y="186"/>
                  </a:cxn>
                  <a:cxn ang="0">
                    <a:pos x="44" y="201"/>
                  </a:cxn>
                  <a:cxn ang="0">
                    <a:pos x="51" y="215"/>
                  </a:cxn>
                  <a:cxn ang="0">
                    <a:pos x="58" y="230"/>
                  </a:cxn>
                </a:cxnLst>
                <a:rect l="0" t="0" r="r" b="b"/>
                <a:pathLst>
                  <a:path w="58" h="230">
                    <a:moveTo>
                      <a:pt x="0" y="0"/>
                    </a:moveTo>
                    <a:lnTo>
                      <a:pt x="0" y="13"/>
                    </a:lnTo>
                    <a:lnTo>
                      <a:pt x="1" y="28"/>
                    </a:lnTo>
                    <a:lnTo>
                      <a:pt x="3" y="42"/>
                    </a:lnTo>
                    <a:lnTo>
                      <a:pt x="4" y="57"/>
                    </a:lnTo>
                    <a:lnTo>
                      <a:pt x="6" y="71"/>
                    </a:lnTo>
                    <a:lnTo>
                      <a:pt x="8" y="86"/>
                    </a:lnTo>
                    <a:lnTo>
                      <a:pt x="12" y="100"/>
                    </a:lnTo>
                    <a:lnTo>
                      <a:pt x="15" y="115"/>
                    </a:lnTo>
                    <a:lnTo>
                      <a:pt x="19" y="129"/>
                    </a:lnTo>
                    <a:lnTo>
                      <a:pt x="23" y="144"/>
                    </a:lnTo>
                    <a:lnTo>
                      <a:pt x="28" y="157"/>
                    </a:lnTo>
                    <a:lnTo>
                      <a:pt x="32" y="172"/>
                    </a:lnTo>
                    <a:lnTo>
                      <a:pt x="38" y="186"/>
                    </a:lnTo>
                    <a:lnTo>
                      <a:pt x="44" y="201"/>
                    </a:lnTo>
                    <a:lnTo>
                      <a:pt x="51" y="215"/>
                    </a:lnTo>
                    <a:lnTo>
                      <a:pt x="58" y="230"/>
                    </a:lnTo>
                  </a:path>
                </a:pathLst>
              </a:custGeom>
              <a:noFill/>
              <a:ln w="158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" name="Freeform 1046"/>
              <p:cNvSpPr>
                <a:spLocks noChangeAspect="1"/>
              </p:cNvSpPr>
              <p:nvPr userDrawn="1"/>
            </p:nvSpPr>
            <p:spPr bwMode="black">
              <a:xfrm>
                <a:off x="5279" y="3962"/>
                <a:ext cx="171" cy="241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433" y="0"/>
                  </a:cxn>
                  <a:cxn ang="0">
                    <a:pos x="506" y="0"/>
                  </a:cxn>
                  <a:cxn ang="0">
                    <a:pos x="614" y="0"/>
                  </a:cxn>
                  <a:cxn ang="0">
                    <a:pos x="714" y="0"/>
                  </a:cxn>
                  <a:cxn ang="0">
                    <a:pos x="767" y="0"/>
                  </a:cxn>
                  <a:cxn ang="0">
                    <a:pos x="784" y="2"/>
                  </a:cxn>
                  <a:cxn ang="0">
                    <a:pos x="719" y="18"/>
                  </a:cxn>
                  <a:cxn ang="0">
                    <a:pos x="657" y="40"/>
                  </a:cxn>
                  <a:cxn ang="0">
                    <a:pos x="600" y="69"/>
                  </a:cxn>
                  <a:cxn ang="0">
                    <a:pos x="546" y="103"/>
                  </a:cxn>
                  <a:cxn ang="0">
                    <a:pos x="496" y="144"/>
                  </a:cxn>
                  <a:cxn ang="0">
                    <a:pos x="452" y="190"/>
                  </a:cxn>
                  <a:cxn ang="0">
                    <a:pos x="413" y="239"/>
                  </a:cxn>
                  <a:cxn ang="0">
                    <a:pos x="379" y="293"/>
                  </a:cxn>
                  <a:cxn ang="0">
                    <a:pos x="351" y="351"/>
                  </a:cxn>
                  <a:cxn ang="0">
                    <a:pos x="330" y="412"/>
                  </a:cxn>
                  <a:cxn ang="0">
                    <a:pos x="315" y="475"/>
                  </a:cxn>
                  <a:cxn ang="0">
                    <a:pos x="308" y="541"/>
                  </a:cxn>
                  <a:cxn ang="0">
                    <a:pos x="307" y="603"/>
                  </a:cxn>
                  <a:cxn ang="0">
                    <a:pos x="313" y="685"/>
                  </a:cxn>
                  <a:cxn ang="0">
                    <a:pos x="334" y="729"/>
                  </a:cxn>
                  <a:cxn ang="0">
                    <a:pos x="422" y="729"/>
                  </a:cxn>
                  <a:cxn ang="0">
                    <a:pos x="527" y="729"/>
                  </a:cxn>
                  <a:cxn ang="0">
                    <a:pos x="577" y="730"/>
                  </a:cxn>
                  <a:cxn ang="0">
                    <a:pos x="637" y="751"/>
                  </a:cxn>
                  <a:cxn ang="0">
                    <a:pos x="688" y="791"/>
                  </a:cxn>
                  <a:cxn ang="0">
                    <a:pos x="728" y="847"/>
                  </a:cxn>
                  <a:cxn ang="0">
                    <a:pos x="747" y="915"/>
                  </a:cxn>
                  <a:cxn ang="0">
                    <a:pos x="745" y="976"/>
                  </a:cxn>
                  <a:cxn ang="0">
                    <a:pos x="719" y="1041"/>
                  </a:cxn>
                  <a:cxn ang="0">
                    <a:pos x="676" y="1089"/>
                  </a:cxn>
                  <a:cxn ang="0">
                    <a:pos x="619" y="1120"/>
                  </a:cxn>
                  <a:cxn ang="0">
                    <a:pos x="556" y="1132"/>
                  </a:cxn>
                  <a:cxn ang="0">
                    <a:pos x="527" y="1132"/>
                  </a:cxn>
                  <a:cxn ang="0">
                    <a:pos x="438" y="1132"/>
                  </a:cxn>
                  <a:cxn ang="0">
                    <a:pos x="329" y="1132"/>
                  </a:cxn>
                  <a:cxn ang="0">
                    <a:pos x="240" y="1132"/>
                  </a:cxn>
                  <a:cxn ang="0">
                    <a:pos x="209" y="1132"/>
                  </a:cxn>
                  <a:cxn ang="0">
                    <a:pos x="133" y="1132"/>
                  </a:cxn>
                  <a:cxn ang="0">
                    <a:pos x="30" y="1132"/>
                  </a:cxn>
                  <a:cxn ang="0">
                    <a:pos x="0" y="1130"/>
                  </a:cxn>
                  <a:cxn ang="0">
                    <a:pos x="0" y="1102"/>
                  </a:cxn>
                  <a:cxn ang="0">
                    <a:pos x="0" y="1046"/>
                  </a:cxn>
                  <a:cxn ang="0">
                    <a:pos x="0" y="968"/>
                  </a:cxn>
                  <a:cxn ang="0">
                    <a:pos x="0" y="875"/>
                  </a:cxn>
                  <a:cxn ang="0">
                    <a:pos x="0" y="771"/>
                  </a:cxn>
                  <a:cxn ang="0">
                    <a:pos x="0" y="667"/>
                  </a:cxn>
                  <a:cxn ang="0">
                    <a:pos x="0" y="563"/>
                  </a:cxn>
                  <a:cxn ang="0">
                    <a:pos x="0" y="470"/>
                  </a:cxn>
                  <a:cxn ang="0">
                    <a:pos x="0" y="392"/>
                  </a:cxn>
                  <a:cxn ang="0">
                    <a:pos x="0" y="336"/>
                  </a:cxn>
                  <a:cxn ang="0">
                    <a:pos x="0" y="308"/>
                  </a:cxn>
                  <a:cxn ang="0">
                    <a:pos x="3" y="261"/>
                  </a:cxn>
                  <a:cxn ang="0">
                    <a:pos x="19" y="198"/>
                  </a:cxn>
                  <a:cxn ang="0">
                    <a:pos x="47" y="141"/>
                  </a:cxn>
                  <a:cxn ang="0">
                    <a:pos x="85" y="92"/>
                  </a:cxn>
                  <a:cxn ang="0">
                    <a:pos x="133" y="52"/>
                  </a:cxn>
                  <a:cxn ang="0">
                    <a:pos x="189" y="22"/>
                  </a:cxn>
                  <a:cxn ang="0">
                    <a:pos x="251" y="4"/>
                  </a:cxn>
                  <a:cxn ang="0">
                    <a:pos x="307" y="0"/>
                  </a:cxn>
                </a:cxnLst>
                <a:rect l="0" t="0" r="r" b="b"/>
                <a:pathLst>
                  <a:path w="806" h="1132">
                    <a:moveTo>
                      <a:pt x="307" y="0"/>
                    </a:moveTo>
                    <a:lnTo>
                      <a:pt x="312" y="0"/>
                    </a:lnTo>
                    <a:lnTo>
                      <a:pt x="324" y="0"/>
                    </a:lnTo>
                    <a:lnTo>
                      <a:pt x="343" y="0"/>
                    </a:lnTo>
                    <a:lnTo>
                      <a:pt x="365" y="0"/>
                    </a:lnTo>
                    <a:lnTo>
                      <a:pt x="386" y="0"/>
                    </a:lnTo>
                    <a:lnTo>
                      <a:pt x="404" y="0"/>
                    </a:lnTo>
                    <a:lnTo>
                      <a:pt x="418" y="0"/>
                    </a:lnTo>
                    <a:lnTo>
                      <a:pt x="422" y="0"/>
                    </a:lnTo>
                    <a:lnTo>
                      <a:pt x="424" y="0"/>
                    </a:lnTo>
                    <a:lnTo>
                      <a:pt x="427" y="0"/>
                    </a:lnTo>
                    <a:lnTo>
                      <a:pt x="433" y="0"/>
                    </a:lnTo>
                    <a:lnTo>
                      <a:pt x="441" y="0"/>
                    </a:lnTo>
                    <a:lnTo>
                      <a:pt x="451" y="0"/>
                    </a:lnTo>
                    <a:lnTo>
                      <a:pt x="463" y="0"/>
                    </a:lnTo>
                    <a:lnTo>
                      <a:pt x="476" y="0"/>
                    </a:lnTo>
                    <a:lnTo>
                      <a:pt x="490" y="0"/>
                    </a:lnTo>
                    <a:lnTo>
                      <a:pt x="506" y="0"/>
                    </a:lnTo>
                    <a:lnTo>
                      <a:pt x="523" y="0"/>
                    </a:lnTo>
                    <a:lnTo>
                      <a:pt x="540" y="0"/>
                    </a:lnTo>
                    <a:lnTo>
                      <a:pt x="558" y="0"/>
                    </a:lnTo>
                    <a:lnTo>
                      <a:pt x="577" y="0"/>
                    </a:lnTo>
                    <a:lnTo>
                      <a:pt x="595" y="0"/>
                    </a:lnTo>
                    <a:lnTo>
                      <a:pt x="614" y="0"/>
                    </a:lnTo>
                    <a:lnTo>
                      <a:pt x="632" y="0"/>
                    </a:lnTo>
                    <a:lnTo>
                      <a:pt x="649" y="0"/>
                    </a:lnTo>
                    <a:lnTo>
                      <a:pt x="667" y="0"/>
                    </a:lnTo>
                    <a:lnTo>
                      <a:pt x="684" y="0"/>
                    </a:lnTo>
                    <a:lnTo>
                      <a:pt x="699" y="0"/>
                    </a:lnTo>
                    <a:lnTo>
                      <a:pt x="714" y="0"/>
                    </a:lnTo>
                    <a:lnTo>
                      <a:pt x="726" y="0"/>
                    </a:lnTo>
                    <a:lnTo>
                      <a:pt x="739" y="0"/>
                    </a:lnTo>
                    <a:lnTo>
                      <a:pt x="748" y="0"/>
                    </a:lnTo>
                    <a:lnTo>
                      <a:pt x="756" y="0"/>
                    </a:lnTo>
                    <a:lnTo>
                      <a:pt x="762" y="0"/>
                    </a:lnTo>
                    <a:lnTo>
                      <a:pt x="767" y="0"/>
                    </a:lnTo>
                    <a:lnTo>
                      <a:pt x="768" y="0"/>
                    </a:lnTo>
                    <a:lnTo>
                      <a:pt x="777" y="0"/>
                    </a:lnTo>
                    <a:lnTo>
                      <a:pt x="797" y="0"/>
                    </a:lnTo>
                    <a:lnTo>
                      <a:pt x="806" y="0"/>
                    </a:lnTo>
                    <a:lnTo>
                      <a:pt x="794" y="1"/>
                    </a:lnTo>
                    <a:lnTo>
                      <a:pt x="784" y="2"/>
                    </a:lnTo>
                    <a:lnTo>
                      <a:pt x="772" y="4"/>
                    </a:lnTo>
                    <a:lnTo>
                      <a:pt x="762" y="7"/>
                    </a:lnTo>
                    <a:lnTo>
                      <a:pt x="751" y="9"/>
                    </a:lnTo>
                    <a:lnTo>
                      <a:pt x="740" y="12"/>
                    </a:lnTo>
                    <a:lnTo>
                      <a:pt x="730" y="15"/>
                    </a:lnTo>
                    <a:lnTo>
                      <a:pt x="719" y="18"/>
                    </a:lnTo>
                    <a:lnTo>
                      <a:pt x="708" y="20"/>
                    </a:lnTo>
                    <a:lnTo>
                      <a:pt x="698" y="24"/>
                    </a:lnTo>
                    <a:lnTo>
                      <a:pt x="687" y="29"/>
                    </a:lnTo>
                    <a:lnTo>
                      <a:pt x="678" y="32"/>
                    </a:lnTo>
                    <a:lnTo>
                      <a:pt x="668" y="35"/>
                    </a:lnTo>
                    <a:lnTo>
                      <a:pt x="657" y="40"/>
                    </a:lnTo>
                    <a:lnTo>
                      <a:pt x="648" y="45"/>
                    </a:lnTo>
                    <a:lnTo>
                      <a:pt x="638" y="49"/>
                    </a:lnTo>
                    <a:lnTo>
                      <a:pt x="628" y="54"/>
                    </a:lnTo>
                    <a:lnTo>
                      <a:pt x="618" y="58"/>
                    </a:lnTo>
                    <a:lnTo>
                      <a:pt x="609" y="63"/>
                    </a:lnTo>
                    <a:lnTo>
                      <a:pt x="600" y="69"/>
                    </a:lnTo>
                    <a:lnTo>
                      <a:pt x="590" y="75"/>
                    </a:lnTo>
                    <a:lnTo>
                      <a:pt x="581" y="79"/>
                    </a:lnTo>
                    <a:lnTo>
                      <a:pt x="572" y="85"/>
                    </a:lnTo>
                    <a:lnTo>
                      <a:pt x="563" y="92"/>
                    </a:lnTo>
                    <a:lnTo>
                      <a:pt x="555" y="98"/>
                    </a:lnTo>
                    <a:lnTo>
                      <a:pt x="546" y="103"/>
                    </a:lnTo>
                    <a:lnTo>
                      <a:pt x="538" y="110"/>
                    </a:lnTo>
                    <a:lnTo>
                      <a:pt x="528" y="116"/>
                    </a:lnTo>
                    <a:lnTo>
                      <a:pt x="520" y="123"/>
                    </a:lnTo>
                    <a:lnTo>
                      <a:pt x="512" y="130"/>
                    </a:lnTo>
                    <a:lnTo>
                      <a:pt x="504" y="137"/>
                    </a:lnTo>
                    <a:lnTo>
                      <a:pt x="496" y="144"/>
                    </a:lnTo>
                    <a:lnTo>
                      <a:pt x="489" y="152"/>
                    </a:lnTo>
                    <a:lnTo>
                      <a:pt x="481" y="159"/>
                    </a:lnTo>
                    <a:lnTo>
                      <a:pt x="474" y="167"/>
                    </a:lnTo>
                    <a:lnTo>
                      <a:pt x="466" y="174"/>
                    </a:lnTo>
                    <a:lnTo>
                      <a:pt x="459" y="182"/>
                    </a:lnTo>
                    <a:lnTo>
                      <a:pt x="452" y="190"/>
                    </a:lnTo>
                    <a:lnTo>
                      <a:pt x="445" y="198"/>
                    </a:lnTo>
                    <a:lnTo>
                      <a:pt x="438" y="206"/>
                    </a:lnTo>
                    <a:lnTo>
                      <a:pt x="432" y="214"/>
                    </a:lnTo>
                    <a:lnTo>
                      <a:pt x="426" y="222"/>
                    </a:lnTo>
                    <a:lnTo>
                      <a:pt x="419" y="231"/>
                    </a:lnTo>
                    <a:lnTo>
                      <a:pt x="413" y="239"/>
                    </a:lnTo>
                    <a:lnTo>
                      <a:pt x="406" y="249"/>
                    </a:lnTo>
                    <a:lnTo>
                      <a:pt x="400" y="258"/>
                    </a:lnTo>
                    <a:lnTo>
                      <a:pt x="395" y="266"/>
                    </a:lnTo>
                    <a:lnTo>
                      <a:pt x="390" y="275"/>
                    </a:lnTo>
                    <a:lnTo>
                      <a:pt x="384" y="284"/>
                    </a:lnTo>
                    <a:lnTo>
                      <a:pt x="379" y="293"/>
                    </a:lnTo>
                    <a:lnTo>
                      <a:pt x="374" y="303"/>
                    </a:lnTo>
                    <a:lnTo>
                      <a:pt x="369" y="313"/>
                    </a:lnTo>
                    <a:lnTo>
                      <a:pt x="365" y="322"/>
                    </a:lnTo>
                    <a:lnTo>
                      <a:pt x="360" y="331"/>
                    </a:lnTo>
                    <a:lnTo>
                      <a:pt x="356" y="342"/>
                    </a:lnTo>
                    <a:lnTo>
                      <a:pt x="351" y="351"/>
                    </a:lnTo>
                    <a:lnTo>
                      <a:pt x="348" y="361"/>
                    </a:lnTo>
                    <a:lnTo>
                      <a:pt x="344" y="372"/>
                    </a:lnTo>
                    <a:lnTo>
                      <a:pt x="339" y="382"/>
                    </a:lnTo>
                    <a:lnTo>
                      <a:pt x="336" y="391"/>
                    </a:lnTo>
                    <a:lnTo>
                      <a:pt x="334" y="402"/>
                    </a:lnTo>
                    <a:lnTo>
                      <a:pt x="330" y="412"/>
                    </a:lnTo>
                    <a:lnTo>
                      <a:pt x="327" y="422"/>
                    </a:lnTo>
                    <a:lnTo>
                      <a:pt x="324" y="433"/>
                    </a:lnTo>
                    <a:lnTo>
                      <a:pt x="322" y="444"/>
                    </a:lnTo>
                    <a:lnTo>
                      <a:pt x="320" y="455"/>
                    </a:lnTo>
                    <a:lnTo>
                      <a:pt x="318" y="465"/>
                    </a:lnTo>
                    <a:lnTo>
                      <a:pt x="315" y="475"/>
                    </a:lnTo>
                    <a:lnTo>
                      <a:pt x="314" y="487"/>
                    </a:lnTo>
                    <a:lnTo>
                      <a:pt x="312" y="497"/>
                    </a:lnTo>
                    <a:lnTo>
                      <a:pt x="311" y="509"/>
                    </a:lnTo>
                    <a:lnTo>
                      <a:pt x="310" y="519"/>
                    </a:lnTo>
                    <a:lnTo>
                      <a:pt x="308" y="531"/>
                    </a:lnTo>
                    <a:lnTo>
                      <a:pt x="308" y="541"/>
                    </a:lnTo>
                    <a:lnTo>
                      <a:pt x="307" y="553"/>
                    </a:lnTo>
                    <a:lnTo>
                      <a:pt x="307" y="564"/>
                    </a:lnTo>
                    <a:lnTo>
                      <a:pt x="307" y="576"/>
                    </a:lnTo>
                    <a:lnTo>
                      <a:pt x="307" y="576"/>
                    </a:lnTo>
                    <a:lnTo>
                      <a:pt x="307" y="589"/>
                    </a:lnTo>
                    <a:lnTo>
                      <a:pt x="307" y="603"/>
                    </a:lnTo>
                    <a:lnTo>
                      <a:pt x="307" y="618"/>
                    </a:lnTo>
                    <a:lnTo>
                      <a:pt x="307" y="632"/>
                    </a:lnTo>
                    <a:lnTo>
                      <a:pt x="308" y="646"/>
                    </a:lnTo>
                    <a:lnTo>
                      <a:pt x="310" y="659"/>
                    </a:lnTo>
                    <a:lnTo>
                      <a:pt x="311" y="672"/>
                    </a:lnTo>
                    <a:lnTo>
                      <a:pt x="313" y="685"/>
                    </a:lnTo>
                    <a:lnTo>
                      <a:pt x="315" y="697"/>
                    </a:lnTo>
                    <a:lnTo>
                      <a:pt x="318" y="708"/>
                    </a:lnTo>
                    <a:lnTo>
                      <a:pt x="322" y="718"/>
                    </a:lnTo>
                    <a:lnTo>
                      <a:pt x="326" y="729"/>
                    </a:lnTo>
                    <a:lnTo>
                      <a:pt x="328" y="729"/>
                    </a:lnTo>
                    <a:lnTo>
                      <a:pt x="334" y="729"/>
                    </a:lnTo>
                    <a:lnTo>
                      <a:pt x="343" y="729"/>
                    </a:lnTo>
                    <a:lnTo>
                      <a:pt x="356" y="729"/>
                    </a:lnTo>
                    <a:lnTo>
                      <a:pt x="369" y="729"/>
                    </a:lnTo>
                    <a:lnTo>
                      <a:pt x="386" y="729"/>
                    </a:lnTo>
                    <a:lnTo>
                      <a:pt x="404" y="729"/>
                    </a:lnTo>
                    <a:lnTo>
                      <a:pt x="422" y="729"/>
                    </a:lnTo>
                    <a:lnTo>
                      <a:pt x="441" y="729"/>
                    </a:lnTo>
                    <a:lnTo>
                      <a:pt x="460" y="729"/>
                    </a:lnTo>
                    <a:lnTo>
                      <a:pt x="479" y="729"/>
                    </a:lnTo>
                    <a:lnTo>
                      <a:pt x="497" y="729"/>
                    </a:lnTo>
                    <a:lnTo>
                      <a:pt x="513" y="729"/>
                    </a:lnTo>
                    <a:lnTo>
                      <a:pt x="527" y="729"/>
                    </a:lnTo>
                    <a:lnTo>
                      <a:pt x="540" y="729"/>
                    </a:lnTo>
                    <a:lnTo>
                      <a:pt x="549" y="729"/>
                    </a:lnTo>
                    <a:lnTo>
                      <a:pt x="555" y="729"/>
                    </a:lnTo>
                    <a:lnTo>
                      <a:pt x="556" y="729"/>
                    </a:lnTo>
                    <a:lnTo>
                      <a:pt x="566" y="729"/>
                    </a:lnTo>
                    <a:lnTo>
                      <a:pt x="577" y="730"/>
                    </a:lnTo>
                    <a:lnTo>
                      <a:pt x="587" y="732"/>
                    </a:lnTo>
                    <a:lnTo>
                      <a:pt x="597" y="735"/>
                    </a:lnTo>
                    <a:lnTo>
                      <a:pt x="608" y="737"/>
                    </a:lnTo>
                    <a:lnTo>
                      <a:pt x="617" y="741"/>
                    </a:lnTo>
                    <a:lnTo>
                      <a:pt x="627" y="745"/>
                    </a:lnTo>
                    <a:lnTo>
                      <a:pt x="637" y="751"/>
                    </a:lnTo>
                    <a:lnTo>
                      <a:pt x="646" y="755"/>
                    </a:lnTo>
                    <a:lnTo>
                      <a:pt x="655" y="762"/>
                    </a:lnTo>
                    <a:lnTo>
                      <a:pt x="664" y="768"/>
                    </a:lnTo>
                    <a:lnTo>
                      <a:pt x="672" y="776"/>
                    </a:lnTo>
                    <a:lnTo>
                      <a:pt x="680" y="783"/>
                    </a:lnTo>
                    <a:lnTo>
                      <a:pt x="688" y="791"/>
                    </a:lnTo>
                    <a:lnTo>
                      <a:pt x="696" y="799"/>
                    </a:lnTo>
                    <a:lnTo>
                      <a:pt x="703" y="808"/>
                    </a:lnTo>
                    <a:lnTo>
                      <a:pt x="710" y="817"/>
                    </a:lnTo>
                    <a:lnTo>
                      <a:pt x="716" y="827"/>
                    </a:lnTo>
                    <a:lnTo>
                      <a:pt x="722" y="837"/>
                    </a:lnTo>
                    <a:lnTo>
                      <a:pt x="728" y="847"/>
                    </a:lnTo>
                    <a:lnTo>
                      <a:pt x="732" y="858"/>
                    </a:lnTo>
                    <a:lnTo>
                      <a:pt x="737" y="869"/>
                    </a:lnTo>
                    <a:lnTo>
                      <a:pt x="740" y="881"/>
                    </a:lnTo>
                    <a:lnTo>
                      <a:pt x="743" y="892"/>
                    </a:lnTo>
                    <a:lnTo>
                      <a:pt x="745" y="904"/>
                    </a:lnTo>
                    <a:lnTo>
                      <a:pt x="747" y="915"/>
                    </a:lnTo>
                    <a:lnTo>
                      <a:pt x="748" y="928"/>
                    </a:lnTo>
                    <a:lnTo>
                      <a:pt x="748" y="940"/>
                    </a:lnTo>
                    <a:lnTo>
                      <a:pt x="748" y="940"/>
                    </a:lnTo>
                    <a:lnTo>
                      <a:pt x="748" y="952"/>
                    </a:lnTo>
                    <a:lnTo>
                      <a:pt x="747" y="965"/>
                    </a:lnTo>
                    <a:lnTo>
                      <a:pt x="745" y="976"/>
                    </a:lnTo>
                    <a:lnTo>
                      <a:pt x="743" y="988"/>
                    </a:lnTo>
                    <a:lnTo>
                      <a:pt x="739" y="999"/>
                    </a:lnTo>
                    <a:lnTo>
                      <a:pt x="736" y="1011"/>
                    </a:lnTo>
                    <a:lnTo>
                      <a:pt x="731" y="1021"/>
                    </a:lnTo>
                    <a:lnTo>
                      <a:pt x="725" y="1031"/>
                    </a:lnTo>
                    <a:lnTo>
                      <a:pt x="719" y="1041"/>
                    </a:lnTo>
                    <a:lnTo>
                      <a:pt x="714" y="1050"/>
                    </a:lnTo>
                    <a:lnTo>
                      <a:pt x="707" y="1059"/>
                    </a:lnTo>
                    <a:lnTo>
                      <a:pt x="700" y="1067"/>
                    </a:lnTo>
                    <a:lnTo>
                      <a:pt x="693" y="1075"/>
                    </a:lnTo>
                    <a:lnTo>
                      <a:pt x="685" y="1082"/>
                    </a:lnTo>
                    <a:lnTo>
                      <a:pt x="676" y="1089"/>
                    </a:lnTo>
                    <a:lnTo>
                      <a:pt x="668" y="1096"/>
                    </a:lnTo>
                    <a:lnTo>
                      <a:pt x="658" y="1102"/>
                    </a:lnTo>
                    <a:lnTo>
                      <a:pt x="649" y="1108"/>
                    </a:lnTo>
                    <a:lnTo>
                      <a:pt x="639" y="1112"/>
                    </a:lnTo>
                    <a:lnTo>
                      <a:pt x="630" y="1117"/>
                    </a:lnTo>
                    <a:lnTo>
                      <a:pt x="619" y="1120"/>
                    </a:lnTo>
                    <a:lnTo>
                      <a:pt x="609" y="1124"/>
                    </a:lnTo>
                    <a:lnTo>
                      <a:pt x="599" y="1127"/>
                    </a:lnTo>
                    <a:lnTo>
                      <a:pt x="588" y="1128"/>
                    </a:lnTo>
                    <a:lnTo>
                      <a:pt x="578" y="1131"/>
                    </a:lnTo>
                    <a:lnTo>
                      <a:pt x="567" y="1132"/>
                    </a:lnTo>
                    <a:lnTo>
                      <a:pt x="556" y="1132"/>
                    </a:lnTo>
                    <a:lnTo>
                      <a:pt x="556" y="1132"/>
                    </a:lnTo>
                    <a:lnTo>
                      <a:pt x="555" y="1132"/>
                    </a:lnTo>
                    <a:lnTo>
                      <a:pt x="551" y="1132"/>
                    </a:lnTo>
                    <a:lnTo>
                      <a:pt x="546" y="1132"/>
                    </a:lnTo>
                    <a:lnTo>
                      <a:pt x="538" y="1132"/>
                    </a:lnTo>
                    <a:lnTo>
                      <a:pt x="527" y="1132"/>
                    </a:lnTo>
                    <a:lnTo>
                      <a:pt x="516" y="1132"/>
                    </a:lnTo>
                    <a:lnTo>
                      <a:pt x="503" y="1132"/>
                    </a:lnTo>
                    <a:lnTo>
                      <a:pt x="488" y="1132"/>
                    </a:lnTo>
                    <a:lnTo>
                      <a:pt x="472" y="1132"/>
                    </a:lnTo>
                    <a:lnTo>
                      <a:pt x="456" y="1132"/>
                    </a:lnTo>
                    <a:lnTo>
                      <a:pt x="438" y="1132"/>
                    </a:lnTo>
                    <a:lnTo>
                      <a:pt x="420" y="1132"/>
                    </a:lnTo>
                    <a:lnTo>
                      <a:pt x="403" y="1132"/>
                    </a:lnTo>
                    <a:lnTo>
                      <a:pt x="383" y="1132"/>
                    </a:lnTo>
                    <a:lnTo>
                      <a:pt x="365" y="1132"/>
                    </a:lnTo>
                    <a:lnTo>
                      <a:pt x="348" y="1132"/>
                    </a:lnTo>
                    <a:lnTo>
                      <a:pt x="329" y="1132"/>
                    </a:lnTo>
                    <a:lnTo>
                      <a:pt x="312" y="1132"/>
                    </a:lnTo>
                    <a:lnTo>
                      <a:pt x="296" y="1132"/>
                    </a:lnTo>
                    <a:lnTo>
                      <a:pt x="280" y="1132"/>
                    </a:lnTo>
                    <a:lnTo>
                      <a:pt x="265" y="1132"/>
                    </a:lnTo>
                    <a:lnTo>
                      <a:pt x="252" y="1132"/>
                    </a:lnTo>
                    <a:lnTo>
                      <a:pt x="240" y="1132"/>
                    </a:lnTo>
                    <a:lnTo>
                      <a:pt x="230" y="1132"/>
                    </a:lnTo>
                    <a:lnTo>
                      <a:pt x="222" y="1132"/>
                    </a:lnTo>
                    <a:lnTo>
                      <a:pt x="216" y="1132"/>
                    </a:lnTo>
                    <a:lnTo>
                      <a:pt x="213" y="1132"/>
                    </a:lnTo>
                    <a:lnTo>
                      <a:pt x="210" y="1132"/>
                    </a:lnTo>
                    <a:lnTo>
                      <a:pt x="209" y="1132"/>
                    </a:lnTo>
                    <a:lnTo>
                      <a:pt x="202" y="1132"/>
                    </a:lnTo>
                    <a:lnTo>
                      <a:pt x="193" y="1132"/>
                    </a:lnTo>
                    <a:lnTo>
                      <a:pt x="182" y="1132"/>
                    </a:lnTo>
                    <a:lnTo>
                      <a:pt x="167" y="1132"/>
                    </a:lnTo>
                    <a:lnTo>
                      <a:pt x="151" y="1132"/>
                    </a:lnTo>
                    <a:lnTo>
                      <a:pt x="133" y="1132"/>
                    </a:lnTo>
                    <a:lnTo>
                      <a:pt x="115" y="1132"/>
                    </a:lnTo>
                    <a:lnTo>
                      <a:pt x="96" y="1132"/>
                    </a:lnTo>
                    <a:lnTo>
                      <a:pt x="78" y="1132"/>
                    </a:lnTo>
                    <a:lnTo>
                      <a:pt x="61" y="1132"/>
                    </a:lnTo>
                    <a:lnTo>
                      <a:pt x="43" y="1132"/>
                    </a:lnTo>
                    <a:lnTo>
                      <a:pt x="30" y="1132"/>
                    </a:lnTo>
                    <a:lnTo>
                      <a:pt x="17" y="1132"/>
                    </a:lnTo>
                    <a:lnTo>
                      <a:pt x="8" y="1132"/>
                    </a:lnTo>
                    <a:lnTo>
                      <a:pt x="2" y="1132"/>
                    </a:lnTo>
                    <a:lnTo>
                      <a:pt x="0" y="1132"/>
                    </a:lnTo>
                    <a:lnTo>
                      <a:pt x="0" y="1131"/>
                    </a:lnTo>
                    <a:lnTo>
                      <a:pt x="0" y="1130"/>
                    </a:lnTo>
                    <a:lnTo>
                      <a:pt x="0" y="1127"/>
                    </a:lnTo>
                    <a:lnTo>
                      <a:pt x="0" y="1124"/>
                    </a:lnTo>
                    <a:lnTo>
                      <a:pt x="0" y="1119"/>
                    </a:lnTo>
                    <a:lnTo>
                      <a:pt x="0" y="1115"/>
                    </a:lnTo>
                    <a:lnTo>
                      <a:pt x="0" y="1109"/>
                    </a:lnTo>
                    <a:lnTo>
                      <a:pt x="0" y="1102"/>
                    </a:lnTo>
                    <a:lnTo>
                      <a:pt x="0" y="1094"/>
                    </a:lnTo>
                    <a:lnTo>
                      <a:pt x="0" y="1086"/>
                    </a:lnTo>
                    <a:lnTo>
                      <a:pt x="0" y="1077"/>
                    </a:lnTo>
                    <a:lnTo>
                      <a:pt x="0" y="1067"/>
                    </a:lnTo>
                    <a:lnTo>
                      <a:pt x="0" y="1057"/>
                    </a:lnTo>
                    <a:lnTo>
                      <a:pt x="0" y="1046"/>
                    </a:lnTo>
                    <a:lnTo>
                      <a:pt x="0" y="1034"/>
                    </a:lnTo>
                    <a:lnTo>
                      <a:pt x="0" y="1022"/>
                    </a:lnTo>
                    <a:lnTo>
                      <a:pt x="0" y="1010"/>
                    </a:lnTo>
                    <a:lnTo>
                      <a:pt x="0" y="996"/>
                    </a:lnTo>
                    <a:lnTo>
                      <a:pt x="0" y="982"/>
                    </a:lnTo>
                    <a:lnTo>
                      <a:pt x="0" y="968"/>
                    </a:lnTo>
                    <a:lnTo>
                      <a:pt x="0" y="953"/>
                    </a:lnTo>
                    <a:lnTo>
                      <a:pt x="0" y="938"/>
                    </a:lnTo>
                    <a:lnTo>
                      <a:pt x="0" y="923"/>
                    </a:lnTo>
                    <a:lnTo>
                      <a:pt x="0" y="907"/>
                    </a:lnTo>
                    <a:lnTo>
                      <a:pt x="0" y="891"/>
                    </a:lnTo>
                    <a:lnTo>
                      <a:pt x="0" y="875"/>
                    </a:lnTo>
                    <a:lnTo>
                      <a:pt x="0" y="858"/>
                    </a:lnTo>
                    <a:lnTo>
                      <a:pt x="0" y="842"/>
                    </a:lnTo>
                    <a:lnTo>
                      <a:pt x="0" y="824"/>
                    </a:lnTo>
                    <a:lnTo>
                      <a:pt x="0" y="807"/>
                    </a:lnTo>
                    <a:lnTo>
                      <a:pt x="0" y="790"/>
                    </a:lnTo>
                    <a:lnTo>
                      <a:pt x="0" y="771"/>
                    </a:lnTo>
                    <a:lnTo>
                      <a:pt x="0" y="754"/>
                    </a:lnTo>
                    <a:lnTo>
                      <a:pt x="0" y="737"/>
                    </a:lnTo>
                    <a:lnTo>
                      <a:pt x="0" y="720"/>
                    </a:lnTo>
                    <a:lnTo>
                      <a:pt x="0" y="701"/>
                    </a:lnTo>
                    <a:lnTo>
                      <a:pt x="0" y="684"/>
                    </a:lnTo>
                    <a:lnTo>
                      <a:pt x="0" y="667"/>
                    </a:lnTo>
                    <a:lnTo>
                      <a:pt x="0" y="648"/>
                    </a:lnTo>
                    <a:lnTo>
                      <a:pt x="0" y="631"/>
                    </a:lnTo>
                    <a:lnTo>
                      <a:pt x="0" y="614"/>
                    </a:lnTo>
                    <a:lnTo>
                      <a:pt x="0" y="596"/>
                    </a:lnTo>
                    <a:lnTo>
                      <a:pt x="0" y="580"/>
                    </a:lnTo>
                    <a:lnTo>
                      <a:pt x="0" y="563"/>
                    </a:lnTo>
                    <a:lnTo>
                      <a:pt x="0" y="547"/>
                    </a:lnTo>
                    <a:lnTo>
                      <a:pt x="0" y="531"/>
                    </a:lnTo>
                    <a:lnTo>
                      <a:pt x="0" y="515"/>
                    </a:lnTo>
                    <a:lnTo>
                      <a:pt x="0" y="500"/>
                    </a:lnTo>
                    <a:lnTo>
                      <a:pt x="0" y="485"/>
                    </a:lnTo>
                    <a:lnTo>
                      <a:pt x="0" y="470"/>
                    </a:lnTo>
                    <a:lnTo>
                      <a:pt x="0" y="456"/>
                    </a:lnTo>
                    <a:lnTo>
                      <a:pt x="0" y="442"/>
                    </a:lnTo>
                    <a:lnTo>
                      <a:pt x="0" y="428"/>
                    </a:lnTo>
                    <a:lnTo>
                      <a:pt x="0" y="416"/>
                    </a:lnTo>
                    <a:lnTo>
                      <a:pt x="0" y="404"/>
                    </a:lnTo>
                    <a:lnTo>
                      <a:pt x="0" y="392"/>
                    </a:lnTo>
                    <a:lnTo>
                      <a:pt x="0" y="381"/>
                    </a:lnTo>
                    <a:lnTo>
                      <a:pt x="0" y="371"/>
                    </a:lnTo>
                    <a:lnTo>
                      <a:pt x="0" y="361"/>
                    </a:lnTo>
                    <a:lnTo>
                      <a:pt x="0" y="352"/>
                    </a:lnTo>
                    <a:lnTo>
                      <a:pt x="0" y="344"/>
                    </a:lnTo>
                    <a:lnTo>
                      <a:pt x="0" y="336"/>
                    </a:lnTo>
                    <a:lnTo>
                      <a:pt x="0" y="329"/>
                    </a:lnTo>
                    <a:lnTo>
                      <a:pt x="0" y="323"/>
                    </a:lnTo>
                    <a:lnTo>
                      <a:pt x="0" y="319"/>
                    </a:lnTo>
                    <a:lnTo>
                      <a:pt x="0" y="314"/>
                    </a:lnTo>
                    <a:lnTo>
                      <a:pt x="0" y="311"/>
                    </a:lnTo>
                    <a:lnTo>
                      <a:pt x="0" y="308"/>
                    </a:lnTo>
                    <a:lnTo>
                      <a:pt x="0" y="307"/>
                    </a:lnTo>
                    <a:lnTo>
                      <a:pt x="0" y="306"/>
                    </a:lnTo>
                    <a:lnTo>
                      <a:pt x="0" y="295"/>
                    </a:lnTo>
                    <a:lnTo>
                      <a:pt x="1" y="283"/>
                    </a:lnTo>
                    <a:lnTo>
                      <a:pt x="2" y="273"/>
                    </a:lnTo>
                    <a:lnTo>
                      <a:pt x="3" y="261"/>
                    </a:lnTo>
                    <a:lnTo>
                      <a:pt x="4" y="251"/>
                    </a:lnTo>
                    <a:lnTo>
                      <a:pt x="7" y="239"/>
                    </a:lnTo>
                    <a:lnTo>
                      <a:pt x="9" y="229"/>
                    </a:lnTo>
                    <a:lnTo>
                      <a:pt x="12" y="219"/>
                    </a:lnTo>
                    <a:lnTo>
                      <a:pt x="15" y="208"/>
                    </a:lnTo>
                    <a:lnTo>
                      <a:pt x="19" y="198"/>
                    </a:lnTo>
                    <a:lnTo>
                      <a:pt x="23" y="187"/>
                    </a:lnTo>
                    <a:lnTo>
                      <a:pt x="26" y="178"/>
                    </a:lnTo>
                    <a:lnTo>
                      <a:pt x="31" y="169"/>
                    </a:lnTo>
                    <a:lnTo>
                      <a:pt x="37" y="159"/>
                    </a:lnTo>
                    <a:lnTo>
                      <a:pt x="41" y="149"/>
                    </a:lnTo>
                    <a:lnTo>
                      <a:pt x="47" y="141"/>
                    </a:lnTo>
                    <a:lnTo>
                      <a:pt x="53" y="132"/>
                    </a:lnTo>
                    <a:lnTo>
                      <a:pt x="58" y="124"/>
                    </a:lnTo>
                    <a:lnTo>
                      <a:pt x="64" y="115"/>
                    </a:lnTo>
                    <a:lnTo>
                      <a:pt x="71" y="107"/>
                    </a:lnTo>
                    <a:lnTo>
                      <a:pt x="78" y="99"/>
                    </a:lnTo>
                    <a:lnTo>
                      <a:pt x="85" y="92"/>
                    </a:lnTo>
                    <a:lnTo>
                      <a:pt x="92" y="84"/>
                    </a:lnTo>
                    <a:lnTo>
                      <a:pt x="100" y="77"/>
                    </a:lnTo>
                    <a:lnTo>
                      <a:pt x="108" y="70"/>
                    </a:lnTo>
                    <a:lnTo>
                      <a:pt x="116" y="64"/>
                    </a:lnTo>
                    <a:lnTo>
                      <a:pt x="124" y="57"/>
                    </a:lnTo>
                    <a:lnTo>
                      <a:pt x="133" y="52"/>
                    </a:lnTo>
                    <a:lnTo>
                      <a:pt x="141" y="46"/>
                    </a:lnTo>
                    <a:lnTo>
                      <a:pt x="151" y="40"/>
                    </a:lnTo>
                    <a:lnTo>
                      <a:pt x="160" y="35"/>
                    </a:lnTo>
                    <a:lnTo>
                      <a:pt x="169" y="31"/>
                    </a:lnTo>
                    <a:lnTo>
                      <a:pt x="179" y="26"/>
                    </a:lnTo>
                    <a:lnTo>
                      <a:pt x="189" y="22"/>
                    </a:lnTo>
                    <a:lnTo>
                      <a:pt x="199" y="18"/>
                    </a:lnTo>
                    <a:lnTo>
                      <a:pt x="208" y="15"/>
                    </a:lnTo>
                    <a:lnTo>
                      <a:pt x="219" y="11"/>
                    </a:lnTo>
                    <a:lnTo>
                      <a:pt x="230" y="9"/>
                    </a:lnTo>
                    <a:lnTo>
                      <a:pt x="240" y="7"/>
                    </a:lnTo>
                    <a:lnTo>
                      <a:pt x="251" y="4"/>
                    </a:lnTo>
                    <a:lnTo>
                      <a:pt x="262" y="2"/>
                    </a:lnTo>
                    <a:lnTo>
                      <a:pt x="273" y="1"/>
                    </a:lnTo>
                    <a:lnTo>
                      <a:pt x="284" y="0"/>
                    </a:lnTo>
                    <a:lnTo>
                      <a:pt x="296" y="0"/>
                    </a:lnTo>
                    <a:lnTo>
                      <a:pt x="307" y="0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" name="Freeform 1047"/>
              <p:cNvSpPr>
                <a:spLocks noChangeAspect="1"/>
              </p:cNvSpPr>
              <p:nvPr userDrawn="1"/>
            </p:nvSpPr>
            <p:spPr bwMode="black">
              <a:xfrm>
                <a:off x="5488" y="3962"/>
                <a:ext cx="171" cy="241"/>
              </a:xfrm>
              <a:custGeom>
                <a:avLst/>
                <a:gdLst/>
                <a:ahLst/>
                <a:cxnLst>
                  <a:cxn ang="0">
                    <a:pos x="432" y="0"/>
                  </a:cxn>
                  <a:cxn ang="0">
                    <a:pos x="363" y="0"/>
                  </a:cxn>
                  <a:cxn ang="0">
                    <a:pos x="310" y="0"/>
                  </a:cxn>
                  <a:cxn ang="0">
                    <a:pos x="211" y="0"/>
                  </a:cxn>
                  <a:cxn ang="0">
                    <a:pos x="107" y="0"/>
                  </a:cxn>
                  <a:cxn ang="0">
                    <a:pos x="44" y="0"/>
                  </a:cxn>
                  <a:cxn ang="0">
                    <a:pos x="11" y="1"/>
                  </a:cxn>
                  <a:cxn ang="0">
                    <a:pos x="73" y="15"/>
                  </a:cxn>
                  <a:cxn ang="0">
                    <a:pos x="134" y="37"/>
                  </a:cxn>
                  <a:cxn ang="0">
                    <a:pos x="191" y="65"/>
                  </a:cxn>
                  <a:cxn ang="0">
                    <a:pos x="245" y="100"/>
                  </a:cxn>
                  <a:cxn ang="0">
                    <a:pos x="296" y="140"/>
                  </a:cxn>
                  <a:cxn ang="0">
                    <a:pos x="343" y="185"/>
                  </a:cxn>
                  <a:cxn ang="0">
                    <a:pos x="385" y="236"/>
                  </a:cxn>
                  <a:cxn ang="0">
                    <a:pos x="420" y="290"/>
                  </a:cxn>
                  <a:cxn ang="0">
                    <a:pos x="450" y="349"/>
                  </a:cxn>
                  <a:cxn ang="0">
                    <a:pos x="473" y="411"/>
                  </a:cxn>
                  <a:cxn ang="0">
                    <a:pos x="490" y="474"/>
                  </a:cxn>
                  <a:cxn ang="0">
                    <a:pos x="498" y="541"/>
                  </a:cxn>
                  <a:cxn ang="0">
                    <a:pos x="498" y="603"/>
                  </a:cxn>
                  <a:cxn ang="0">
                    <a:pos x="485" y="685"/>
                  </a:cxn>
                  <a:cxn ang="0">
                    <a:pos x="472" y="729"/>
                  </a:cxn>
                  <a:cxn ang="0">
                    <a:pos x="384" y="729"/>
                  </a:cxn>
                  <a:cxn ang="0">
                    <a:pos x="279" y="729"/>
                  </a:cxn>
                  <a:cxn ang="0">
                    <a:pos x="227" y="730"/>
                  </a:cxn>
                  <a:cxn ang="0">
                    <a:pos x="163" y="747"/>
                  </a:cxn>
                  <a:cxn ang="0">
                    <a:pos x="108" y="784"/>
                  </a:cxn>
                  <a:cxn ang="0">
                    <a:pos x="67" y="834"/>
                  </a:cxn>
                  <a:cxn ang="0">
                    <a:pos x="43" y="895"/>
                  </a:cxn>
                  <a:cxn ang="0">
                    <a:pos x="39" y="963"/>
                  </a:cxn>
                  <a:cxn ang="0">
                    <a:pos x="59" y="1026"/>
                  </a:cxn>
                  <a:cxn ang="0">
                    <a:pos x="97" y="1075"/>
                  </a:cxn>
                  <a:cxn ang="0">
                    <a:pos x="150" y="1111"/>
                  </a:cxn>
                  <a:cxn ang="0">
                    <a:pos x="214" y="1130"/>
                  </a:cxn>
                  <a:cxn ang="0">
                    <a:pos x="260" y="1132"/>
                  </a:cxn>
                  <a:cxn ang="0">
                    <a:pos x="334" y="1132"/>
                  </a:cxn>
                  <a:cxn ang="0">
                    <a:pos x="441" y="1132"/>
                  </a:cxn>
                  <a:cxn ang="0">
                    <a:pos x="541" y="1132"/>
                  </a:cxn>
                  <a:cxn ang="0">
                    <a:pos x="593" y="1132"/>
                  </a:cxn>
                  <a:cxn ang="0">
                    <a:pos x="639" y="1132"/>
                  </a:cxn>
                  <a:cxn ang="0">
                    <a:pos x="745" y="1132"/>
                  </a:cxn>
                  <a:cxn ang="0">
                    <a:pos x="806" y="1132"/>
                  </a:cxn>
                  <a:cxn ang="0">
                    <a:pos x="806" y="1115"/>
                  </a:cxn>
                  <a:cxn ang="0">
                    <a:pos x="806" y="1067"/>
                  </a:cxn>
                  <a:cxn ang="0">
                    <a:pos x="806" y="996"/>
                  </a:cxn>
                  <a:cxn ang="0">
                    <a:pos x="806" y="907"/>
                  </a:cxn>
                  <a:cxn ang="0">
                    <a:pos x="806" y="807"/>
                  </a:cxn>
                  <a:cxn ang="0">
                    <a:pos x="806" y="701"/>
                  </a:cxn>
                  <a:cxn ang="0">
                    <a:pos x="806" y="596"/>
                  </a:cxn>
                  <a:cxn ang="0">
                    <a:pos x="806" y="500"/>
                  </a:cxn>
                  <a:cxn ang="0">
                    <a:pos x="806" y="416"/>
                  </a:cxn>
                  <a:cxn ang="0">
                    <a:pos x="806" y="352"/>
                  </a:cxn>
                  <a:cxn ang="0">
                    <a:pos x="806" y="314"/>
                  </a:cxn>
                  <a:cxn ang="0">
                    <a:pos x="805" y="283"/>
                  </a:cxn>
                  <a:cxn ang="0">
                    <a:pos x="794" y="219"/>
                  </a:cxn>
                  <a:cxn ang="0">
                    <a:pos x="769" y="159"/>
                  </a:cxn>
                  <a:cxn ang="0">
                    <a:pos x="735" y="107"/>
                  </a:cxn>
                  <a:cxn ang="0">
                    <a:pos x="690" y="64"/>
                  </a:cxn>
                  <a:cxn ang="0">
                    <a:pos x="637" y="31"/>
                  </a:cxn>
                  <a:cxn ang="0">
                    <a:pos x="576" y="9"/>
                  </a:cxn>
                  <a:cxn ang="0">
                    <a:pos x="510" y="0"/>
                  </a:cxn>
                </a:cxnLst>
                <a:rect l="0" t="0" r="r" b="b"/>
                <a:pathLst>
                  <a:path w="806" h="1132">
                    <a:moveTo>
                      <a:pt x="499" y="0"/>
                    </a:moveTo>
                    <a:lnTo>
                      <a:pt x="495" y="0"/>
                    </a:lnTo>
                    <a:lnTo>
                      <a:pt x="485" y="0"/>
                    </a:lnTo>
                    <a:lnTo>
                      <a:pt x="470" y="0"/>
                    </a:lnTo>
                    <a:lnTo>
                      <a:pt x="452" y="0"/>
                    </a:lnTo>
                    <a:lnTo>
                      <a:pt x="432" y="0"/>
                    </a:lnTo>
                    <a:lnTo>
                      <a:pt x="412" y="0"/>
                    </a:lnTo>
                    <a:lnTo>
                      <a:pt x="394" y="0"/>
                    </a:lnTo>
                    <a:lnTo>
                      <a:pt x="379" y="0"/>
                    </a:lnTo>
                    <a:lnTo>
                      <a:pt x="369" y="0"/>
                    </a:lnTo>
                    <a:lnTo>
                      <a:pt x="364" y="0"/>
                    </a:lnTo>
                    <a:lnTo>
                      <a:pt x="363" y="0"/>
                    </a:lnTo>
                    <a:lnTo>
                      <a:pt x="359" y="0"/>
                    </a:lnTo>
                    <a:lnTo>
                      <a:pt x="354" y="0"/>
                    </a:lnTo>
                    <a:lnTo>
                      <a:pt x="346" y="0"/>
                    </a:lnTo>
                    <a:lnTo>
                      <a:pt x="335" y="0"/>
                    </a:lnTo>
                    <a:lnTo>
                      <a:pt x="324" y="0"/>
                    </a:lnTo>
                    <a:lnTo>
                      <a:pt x="310" y="0"/>
                    </a:lnTo>
                    <a:lnTo>
                      <a:pt x="296" y="0"/>
                    </a:lnTo>
                    <a:lnTo>
                      <a:pt x="280" y="0"/>
                    </a:lnTo>
                    <a:lnTo>
                      <a:pt x="264" y="0"/>
                    </a:lnTo>
                    <a:lnTo>
                      <a:pt x="247" y="0"/>
                    </a:lnTo>
                    <a:lnTo>
                      <a:pt x="228" y="0"/>
                    </a:lnTo>
                    <a:lnTo>
                      <a:pt x="211" y="0"/>
                    </a:lnTo>
                    <a:lnTo>
                      <a:pt x="192" y="0"/>
                    </a:lnTo>
                    <a:lnTo>
                      <a:pt x="174" y="0"/>
                    </a:lnTo>
                    <a:lnTo>
                      <a:pt x="157" y="0"/>
                    </a:lnTo>
                    <a:lnTo>
                      <a:pt x="139" y="0"/>
                    </a:lnTo>
                    <a:lnTo>
                      <a:pt x="123" y="0"/>
                    </a:lnTo>
                    <a:lnTo>
                      <a:pt x="107" y="0"/>
                    </a:lnTo>
                    <a:lnTo>
                      <a:pt x="92" y="0"/>
                    </a:lnTo>
                    <a:lnTo>
                      <a:pt x="80" y="0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50" y="0"/>
                    </a:lnTo>
                    <a:lnTo>
                      <a:pt x="44" y="0"/>
                    </a:lnTo>
                    <a:lnTo>
                      <a:pt x="39" y="0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11" y="1"/>
                    </a:lnTo>
                    <a:lnTo>
                      <a:pt x="21" y="3"/>
                    </a:lnTo>
                    <a:lnTo>
                      <a:pt x="31" y="4"/>
                    </a:lnTo>
                    <a:lnTo>
                      <a:pt x="42" y="7"/>
                    </a:lnTo>
                    <a:lnTo>
                      <a:pt x="52" y="9"/>
                    </a:lnTo>
                    <a:lnTo>
                      <a:pt x="62" y="12"/>
                    </a:lnTo>
                    <a:lnTo>
                      <a:pt x="73" y="15"/>
                    </a:lnTo>
                    <a:lnTo>
                      <a:pt x="83" y="18"/>
                    </a:lnTo>
                    <a:lnTo>
                      <a:pt x="93" y="22"/>
                    </a:lnTo>
                    <a:lnTo>
                      <a:pt x="104" y="25"/>
                    </a:lnTo>
                    <a:lnTo>
                      <a:pt x="114" y="29"/>
                    </a:lnTo>
                    <a:lnTo>
                      <a:pt x="123" y="32"/>
                    </a:lnTo>
                    <a:lnTo>
                      <a:pt x="134" y="37"/>
                    </a:lnTo>
                    <a:lnTo>
                      <a:pt x="143" y="41"/>
                    </a:lnTo>
                    <a:lnTo>
                      <a:pt x="153" y="46"/>
                    </a:lnTo>
                    <a:lnTo>
                      <a:pt x="163" y="50"/>
                    </a:lnTo>
                    <a:lnTo>
                      <a:pt x="173" y="55"/>
                    </a:lnTo>
                    <a:lnTo>
                      <a:pt x="182" y="60"/>
                    </a:lnTo>
                    <a:lnTo>
                      <a:pt x="191" y="65"/>
                    </a:lnTo>
                    <a:lnTo>
                      <a:pt x="201" y="70"/>
                    </a:lnTo>
                    <a:lnTo>
                      <a:pt x="210" y="76"/>
                    </a:lnTo>
                    <a:lnTo>
                      <a:pt x="219" y="82"/>
                    </a:lnTo>
                    <a:lnTo>
                      <a:pt x="228" y="87"/>
                    </a:lnTo>
                    <a:lnTo>
                      <a:pt x="237" y="93"/>
                    </a:lnTo>
                    <a:lnTo>
                      <a:pt x="245" y="100"/>
                    </a:lnTo>
                    <a:lnTo>
                      <a:pt x="255" y="106"/>
                    </a:lnTo>
                    <a:lnTo>
                      <a:pt x="263" y="113"/>
                    </a:lnTo>
                    <a:lnTo>
                      <a:pt x="272" y="118"/>
                    </a:lnTo>
                    <a:lnTo>
                      <a:pt x="280" y="125"/>
                    </a:lnTo>
                    <a:lnTo>
                      <a:pt x="288" y="132"/>
                    </a:lnTo>
                    <a:lnTo>
                      <a:pt x="296" y="140"/>
                    </a:lnTo>
                    <a:lnTo>
                      <a:pt x="304" y="147"/>
                    </a:lnTo>
                    <a:lnTo>
                      <a:pt x="312" y="154"/>
                    </a:lnTo>
                    <a:lnTo>
                      <a:pt x="320" y="162"/>
                    </a:lnTo>
                    <a:lnTo>
                      <a:pt x="328" y="170"/>
                    </a:lnTo>
                    <a:lnTo>
                      <a:pt x="335" y="177"/>
                    </a:lnTo>
                    <a:lnTo>
                      <a:pt x="343" y="185"/>
                    </a:lnTo>
                    <a:lnTo>
                      <a:pt x="350" y="193"/>
                    </a:lnTo>
                    <a:lnTo>
                      <a:pt x="357" y="201"/>
                    </a:lnTo>
                    <a:lnTo>
                      <a:pt x="364" y="211"/>
                    </a:lnTo>
                    <a:lnTo>
                      <a:pt x="371" y="219"/>
                    </a:lnTo>
                    <a:lnTo>
                      <a:pt x="378" y="227"/>
                    </a:lnTo>
                    <a:lnTo>
                      <a:pt x="385" y="236"/>
                    </a:lnTo>
                    <a:lnTo>
                      <a:pt x="391" y="245"/>
                    </a:lnTo>
                    <a:lnTo>
                      <a:pt x="397" y="253"/>
                    </a:lnTo>
                    <a:lnTo>
                      <a:pt x="403" y="262"/>
                    </a:lnTo>
                    <a:lnTo>
                      <a:pt x="409" y="272"/>
                    </a:lnTo>
                    <a:lnTo>
                      <a:pt x="415" y="281"/>
                    </a:lnTo>
                    <a:lnTo>
                      <a:pt x="420" y="290"/>
                    </a:lnTo>
                    <a:lnTo>
                      <a:pt x="426" y="300"/>
                    </a:lnTo>
                    <a:lnTo>
                      <a:pt x="431" y="310"/>
                    </a:lnTo>
                    <a:lnTo>
                      <a:pt x="437" y="319"/>
                    </a:lnTo>
                    <a:lnTo>
                      <a:pt x="441" y="329"/>
                    </a:lnTo>
                    <a:lnTo>
                      <a:pt x="446" y="338"/>
                    </a:lnTo>
                    <a:lnTo>
                      <a:pt x="450" y="349"/>
                    </a:lnTo>
                    <a:lnTo>
                      <a:pt x="455" y="359"/>
                    </a:lnTo>
                    <a:lnTo>
                      <a:pt x="458" y="369"/>
                    </a:lnTo>
                    <a:lnTo>
                      <a:pt x="463" y="379"/>
                    </a:lnTo>
                    <a:lnTo>
                      <a:pt x="467" y="389"/>
                    </a:lnTo>
                    <a:lnTo>
                      <a:pt x="470" y="399"/>
                    </a:lnTo>
                    <a:lnTo>
                      <a:pt x="473" y="411"/>
                    </a:lnTo>
                    <a:lnTo>
                      <a:pt x="477" y="421"/>
                    </a:lnTo>
                    <a:lnTo>
                      <a:pt x="479" y="432"/>
                    </a:lnTo>
                    <a:lnTo>
                      <a:pt x="483" y="442"/>
                    </a:lnTo>
                    <a:lnTo>
                      <a:pt x="485" y="452"/>
                    </a:lnTo>
                    <a:lnTo>
                      <a:pt x="487" y="464"/>
                    </a:lnTo>
                    <a:lnTo>
                      <a:pt x="490" y="474"/>
                    </a:lnTo>
                    <a:lnTo>
                      <a:pt x="492" y="486"/>
                    </a:lnTo>
                    <a:lnTo>
                      <a:pt x="493" y="496"/>
                    </a:lnTo>
                    <a:lnTo>
                      <a:pt x="495" y="508"/>
                    </a:lnTo>
                    <a:lnTo>
                      <a:pt x="496" y="519"/>
                    </a:lnTo>
                    <a:lnTo>
                      <a:pt x="498" y="530"/>
                    </a:lnTo>
                    <a:lnTo>
                      <a:pt x="498" y="541"/>
                    </a:lnTo>
                    <a:lnTo>
                      <a:pt x="499" y="553"/>
                    </a:lnTo>
                    <a:lnTo>
                      <a:pt x="499" y="564"/>
                    </a:lnTo>
                    <a:lnTo>
                      <a:pt x="499" y="576"/>
                    </a:lnTo>
                    <a:lnTo>
                      <a:pt x="499" y="576"/>
                    </a:lnTo>
                    <a:lnTo>
                      <a:pt x="499" y="589"/>
                    </a:lnTo>
                    <a:lnTo>
                      <a:pt x="498" y="603"/>
                    </a:lnTo>
                    <a:lnTo>
                      <a:pt x="496" y="618"/>
                    </a:lnTo>
                    <a:lnTo>
                      <a:pt x="494" y="632"/>
                    </a:lnTo>
                    <a:lnTo>
                      <a:pt x="492" y="646"/>
                    </a:lnTo>
                    <a:lnTo>
                      <a:pt x="490" y="659"/>
                    </a:lnTo>
                    <a:lnTo>
                      <a:pt x="487" y="672"/>
                    </a:lnTo>
                    <a:lnTo>
                      <a:pt x="485" y="685"/>
                    </a:lnTo>
                    <a:lnTo>
                      <a:pt x="483" y="697"/>
                    </a:lnTo>
                    <a:lnTo>
                      <a:pt x="482" y="708"/>
                    </a:lnTo>
                    <a:lnTo>
                      <a:pt x="480" y="718"/>
                    </a:lnTo>
                    <a:lnTo>
                      <a:pt x="479" y="729"/>
                    </a:lnTo>
                    <a:lnTo>
                      <a:pt x="478" y="729"/>
                    </a:lnTo>
                    <a:lnTo>
                      <a:pt x="472" y="729"/>
                    </a:lnTo>
                    <a:lnTo>
                      <a:pt x="463" y="729"/>
                    </a:lnTo>
                    <a:lnTo>
                      <a:pt x="450" y="729"/>
                    </a:lnTo>
                    <a:lnTo>
                      <a:pt x="437" y="729"/>
                    </a:lnTo>
                    <a:lnTo>
                      <a:pt x="420" y="729"/>
                    </a:lnTo>
                    <a:lnTo>
                      <a:pt x="402" y="729"/>
                    </a:lnTo>
                    <a:lnTo>
                      <a:pt x="384" y="729"/>
                    </a:lnTo>
                    <a:lnTo>
                      <a:pt x="364" y="729"/>
                    </a:lnTo>
                    <a:lnTo>
                      <a:pt x="346" y="729"/>
                    </a:lnTo>
                    <a:lnTo>
                      <a:pt x="327" y="729"/>
                    </a:lnTo>
                    <a:lnTo>
                      <a:pt x="309" y="729"/>
                    </a:lnTo>
                    <a:lnTo>
                      <a:pt x="293" y="729"/>
                    </a:lnTo>
                    <a:lnTo>
                      <a:pt x="279" y="729"/>
                    </a:lnTo>
                    <a:lnTo>
                      <a:pt x="266" y="729"/>
                    </a:lnTo>
                    <a:lnTo>
                      <a:pt x="257" y="729"/>
                    </a:lnTo>
                    <a:lnTo>
                      <a:pt x="251" y="729"/>
                    </a:lnTo>
                    <a:lnTo>
                      <a:pt x="249" y="729"/>
                    </a:lnTo>
                    <a:lnTo>
                      <a:pt x="239" y="729"/>
                    </a:lnTo>
                    <a:lnTo>
                      <a:pt x="227" y="730"/>
                    </a:lnTo>
                    <a:lnTo>
                      <a:pt x="216" y="731"/>
                    </a:lnTo>
                    <a:lnTo>
                      <a:pt x="205" y="733"/>
                    </a:lnTo>
                    <a:lnTo>
                      <a:pt x="194" y="736"/>
                    </a:lnTo>
                    <a:lnTo>
                      <a:pt x="183" y="739"/>
                    </a:lnTo>
                    <a:lnTo>
                      <a:pt x="173" y="744"/>
                    </a:lnTo>
                    <a:lnTo>
                      <a:pt x="163" y="747"/>
                    </a:lnTo>
                    <a:lnTo>
                      <a:pt x="153" y="753"/>
                    </a:lnTo>
                    <a:lnTo>
                      <a:pt x="144" y="758"/>
                    </a:lnTo>
                    <a:lnTo>
                      <a:pt x="135" y="763"/>
                    </a:lnTo>
                    <a:lnTo>
                      <a:pt x="126" y="770"/>
                    </a:lnTo>
                    <a:lnTo>
                      <a:pt x="116" y="776"/>
                    </a:lnTo>
                    <a:lnTo>
                      <a:pt x="108" y="784"/>
                    </a:lnTo>
                    <a:lnTo>
                      <a:pt x="100" y="791"/>
                    </a:lnTo>
                    <a:lnTo>
                      <a:pt x="93" y="799"/>
                    </a:lnTo>
                    <a:lnTo>
                      <a:pt x="87" y="807"/>
                    </a:lnTo>
                    <a:lnTo>
                      <a:pt x="80" y="815"/>
                    </a:lnTo>
                    <a:lnTo>
                      <a:pt x="73" y="824"/>
                    </a:lnTo>
                    <a:lnTo>
                      <a:pt x="67" y="834"/>
                    </a:lnTo>
                    <a:lnTo>
                      <a:pt x="62" y="843"/>
                    </a:lnTo>
                    <a:lnTo>
                      <a:pt x="58" y="853"/>
                    </a:lnTo>
                    <a:lnTo>
                      <a:pt x="53" y="864"/>
                    </a:lnTo>
                    <a:lnTo>
                      <a:pt x="50" y="874"/>
                    </a:lnTo>
                    <a:lnTo>
                      <a:pt x="46" y="884"/>
                    </a:lnTo>
                    <a:lnTo>
                      <a:pt x="43" y="895"/>
                    </a:lnTo>
                    <a:lnTo>
                      <a:pt x="42" y="906"/>
                    </a:lnTo>
                    <a:lnTo>
                      <a:pt x="39" y="917"/>
                    </a:lnTo>
                    <a:lnTo>
                      <a:pt x="38" y="928"/>
                    </a:lnTo>
                    <a:lnTo>
                      <a:pt x="38" y="940"/>
                    </a:lnTo>
                    <a:lnTo>
                      <a:pt x="38" y="951"/>
                    </a:lnTo>
                    <a:lnTo>
                      <a:pt x="39" y="963"/>
                    </a:lnTo>
                    <a:lnTo>
                      <a:pt x="42" y="974"/>
                    </a:lnTo>
                    <a:lnTo>
                      <a:pt x="44" y="986"/>
                    </a:lnTo>
                    <a:lnTo>
                      <a:pt x="46" y="996"/>
                    </a:lnTo>
                    <a:lnTo>
                      <a:pt x="50" y="1006"/>
                    </a:lnTo>
                    <a:lnTo>
                      <a:pt x="54" y="1016"/>
                    </a:lnTo>
                    <a:lnTo>
                      <a:pt x="59" y="1026"/>
                    </a:lnTo>
                    <a:lnTo>
                      <a:pt x="63" y="1035"/>
                    </a:lnTo>
                    <a:lnTo>
                      <a:pt x="69" y="1043"/>
                    </a:lnTo>
                    <a:lnTo>
                      <a:pt x="75" y="1052"/>
                    </a:lnTo>
                    <a:lnTo>
                      <a:pt x="82" y="1061"/>
                    </a:lnTo>
                    <a:lnTo>
                      <a:pt x="89" y="1069"/>
                    </a:lnTo>
                    <a:lnTo>
                      <a:pt x="97" y="1075"/>
                    </a:lnTo>
                    <a:lnTo>
                      <a:pt x="105" y="1082"/>
                    </a:lnTo>
                    <a:lnTo>
                      <a:pt x="113" y="1089"/>
                    </a:lnTo>
                    <a:lnTo>
                      <a:pt x="122" y="1095"/>
                    </a:lnTo>
                    <a:lnTo>
                      <a:pt x="131" y="1101"/>
                    </a:lnTo>
                    <a:lnTo>
                      <a:pt x="141" y="1105"/>
                    </a:lnTo>
                    <a:lnTo>
                      <a:pt x="150" y="1111"/>
                    </a:lnTo>
                    <a:lnTo>
                      <a:pt x="160" y="1115"/>
                    </a:lnTo>
                    <a:lnTo>
                      <a:pt x="171" y="1119"/>
                    </a:lnTo>
                    <a:lnTo>
                      <a:pt x="181" y="1123"/>
                    </a:lnTo>
                    <a:lnTo>
                      <a:pt x="192" y="1125"/>
                    </a:lnTo>
                    <a:lnTo>
                      <a:pt x="203" y="1127"/>
                    </a:lnTo>
                    <a:lnTo>
                      <a:pt x="214" y="1130"/>
                    </a:lnTo>
                    <a:lnTo>
                      <a:pt x="226" y="1131"/>
                    </a:lnTo>
                    <a:lnTo>
                      <a:pt x="237" y="1132"/>
                    </a:lnTo>
                    <a:lnTo>
                      <a:pt x="249" y="1132"/>
                    </a:lnTo>
                    <a:lnTo>
                      <a:pt x="251" y="1132"/>
                    </a:lnTo>
                    <a:lnTo>
                      <a:pt x="255" y="1132"/>
                    </a:lnTo>
                    <a:lnTo>
                      <a:pt x="260" y="1132"/>
                    </a:lnTo>
                    <a:lnTo>
                      <a:pt x="268" y="1132"/>
                    </a:lnTo>
                    <a:lnTo>
                      <a:pt x="279" y="1132"/>
                    </a:lnTo>
                    <a:lnTo>
                      <a:pt x="290" y="1132"/>
                    </a:lnTo>
                    <a:lnTo>
                      <a:pt x="303" y="1132"/>
                    </a:lnTo>
                    <a:lnTo>
                      <a:pt x="318" y="1132"/>
                    </a:lnTo>
                    <a:lnTo>
                      <a:pt x="334" y="1132"/>
                    </a:lnTo>
                    <a:lnTo>
                      <a:pt x="350" y="1132"/>
                    </a:lnTo>
                    <a:lnTo>
                      <a:pt x="368" y="1132"/>
                    </a:lnTo>
                    <a:lnTo>
                      <a:pt x="386" y="1132"/>
                    </a:lnTo>
                    <a:lnTo>
                      <a:pt x="403" y="1132"/>
                    </a:lnTo>
                    <a:lnTo>
                      <a:pt x="422" y="1132"/>
                    </a:lnTo>
                    <a:lnTo>
                      <a:pt x="441" y="1132"/>
                    </a:lnTo>
                    <a:lnTo>
                      <a:pt x="458" y="1132"/>
                    </a:lnTo>
                    <a:lnTo>
                      <a:pt x="477" y="1132"/>
                    </a:lnTo>
                    <a:lnTo>
                      <a:pt x="494" y="1132"/>
                    </a:lnTo>
                    <a:lnTo>
                      <a:pt x="510" y="1132"/>
                    </a:lnTo>
                    <a:lnTo>
                      <a:pt x="526" y="1132"/>
                    </a:lnTo>
                    <a:lnTo>
                      <a:pt x="541" y="1132"/>
                    </a:lnTo>
                    <a:lnTo>
                      <a:pt x="554" y="1132"/>
                    </a:lnTo>
                    <a:lnTo>
                      <a:pt x="566" y="1132"/>
                    </a:lnTo>
                    <a:lnTo>
                      <a:pt x="576" y="1132"/>
                    </a:lnTo>
                    <a:lnTo>
                      <a:pt x="584" y="1132"/>
                    </a:lnTo>
                    <a:lnTo>
                      <a:pt x="590" y="1132"/>
                    </a:lnTo>
                    <a:lnTo>
                      <a:pt x="593" y="1132"/>
                    </a:lnTo>
                    <a:lnTo>
                      <a:pt x="594" y="1132"/>
                    </a:lnTo>
                    <a:lnTo>
                      <a:pt x="597" y="1132"/>
                    </a:lnTo>
                    <a:lnTo>
                      <a:pt x="604" y="1132"/>
                    </a:lnTo>
                    <a:lnTo>
                      <a:pt x="613" y="1132"/>
                    </a:lnTo>
                    <a:lnTo>
                      <a:pt x="624" y="1132"/>
                    </a:lnTo>
                    <a:lnTo>
                      <a:pt x="639" y="1132"/>
                    </a:lnTo>
                    <a:lnTo>
                      <a:pt x="655" y="1132"/>
                    </a:lnTo>
                    <a:lnTo>
                      <a:pt x="673" y="1132"/>
                    </a:lnTo>
                    <a:lnTo>
                      <a:pt x="691" y="1132"/>
                    </a:lnTo>
                    <a:lnTo>
                      <a:pt x="710" y="1132"/>
                    </a:lnTo>
                    <a:lnTo>
                      <a:pt x="728" y="1132"/>
                    </a:lnTo>
                    <a:lnTo>
                      <a:pt x="745" y="1132"/>
                    </a:lnTo>
                    <a:lnTo>
                      <a:pt x="763" y="1132"/>
                    </a:lnTo>
                    <a:lnTo>
                      <a:pt x="776" y="1132"/>
                    </a:lnTo>
                    <a:lnTo>
                      <a:pt x="789" y="1132"/>
                    </a:lnTo>
                    <a:lnTo>
                      <a:pt x="798" y="1132"/>
                    </a:lnTo>
                    <a:lnTo>
                      <a:pt x="804" y="1132"/>
                    </a:lnTo>
                    <a:lnTo>
                      <a:pt x="806" y="1132"/>
                    </a:lnTo>
                    <a:lnTo>
                      <a:pt x="806" y="1131"/>
                    </a:lnTo>
                    <a:lnTo>
                      <a:pt x="806" y="1130"/>
                    </a:lnTo>
                    <a:lnTo>
                      <a:pt x="806" y="1127"/>
                    </a:lnTo>
                    <a:lnTo>
                      <a:pt x="806" y="1124"/>
                    </a:lnTo>
                    <a:lnTo>
                      <a:pt x="806" y="1119"/>
                    </a:lnTo>
                    <a:lnTo>
                      <a:pt x="806" y="1115"/>
                    </a:lnTo>
                    <a:lnTo>
                      <a:pt x="806" y="1109"/>
                    </a:lnTo>
                    <a:lnTo>
                      <a:pt x="806" y="1102"/>
                    </a:lnTo>
                    <a:lnTo>
                      <a:pt x="806" y="1094"/>
                    </a:lnTo>
                    <a:lnTo>
                      <a:pt x="806" y="1086"/>
                    </a:lnTo>
                    <a:lnTo>
                      <a:pt x="806" y="1077"/>
                    </a:lnTo>
                    <a:lnTo>
                      <a:pt x="806" y="1067"/>
                    </a:lnTo>
                    <a:lnTo>
                      <a:pt x="806" y="1057"/>
                    </a:lnTo>
                    <a:lnTo>
                      <a:pt x="806" y="1046"/>
                    </a:lnTo>
                    <a:lnTo>
                      <a:pt x="806" y="1034"/>
                    </a:lnTo>
                    <a:lnTo>
                      <a:pt x="806" y="1022"/>
                    </a:lnTo>
                    <a:lnTo>
                      <a:pt x="806" y="1010"/>
                    </a:lnTo>
                    <a:lnTo>
                      <a:pt x="806" y="996"/>
                    </a:lnTo>
                    <a:lnTo>
                      <a:pt x="806" y="982"/>
                    </a:lnTo>
                    <a:lnTo>
                      <a:pt x="806" y="968"/>
                    </a:lnTo>
                    <a:lnTo>
                      <a:pt x="806" y="953"/>
                    </a:lnTo>
                    <a:lnTo>
                      <a:pt x="806" y="938"/>
                    </a:lnTo>
                    <a:lnTo>
                      <a:pt x="806" y="923"/>
                    </a:lnTo>
                    <a:lnTo>
                      <a:pt x="806" y="907"/>
                    </a:lnTo>
                    <a:lnTo>
                      <a:pt x="806" y="891"/>
                    </a:lnTo>
                    <a:lnTo>
                      <a:pt x="806" y="875"/>
                    </a:lnTo>
                    <a:lnTo>
                      <a:pt x="806" y="858"/>
                    </a:lnTo>
                    <a:lnTo>
                      <a:pt x="806" y="842"/>
                    </a:lnTo>
                    <a:lnTo>
                      <a:pt x="806" y="824"/>
                    </a:lnTo>
                    <a:lnTo>
                      <a:pt x="806" y="807"/>
                    </a:lnTo>
                    <a:lnTo>
                      <a:pt x="806" y="790"/>
                    </a:lnTo>
                    <a:lnTo>
                      <a:pt x="806" y="771"/>
                    </a:lnTo>
                    <a:lnTo>
                      <a:pt x="806" y="754"/>
                    </a:lnTo>
                    <a:lnTo>
                      <a:pt x="806" y="737"/>
                    </a:lnTo>
                    <a:lnTo>
                      <a:pt x="806" y="720"/>
                    </a:lnTo>
                    <a:lnTo>
                      <a:pt x="806" y="701"/>
                    </a:lnTo>
                    <a:lnTo>
                      <a:pt x="806" y="684"/>
                    </a:lnTo>
                    <a:lnTo>
                      <a:pt x="806" y="667"/>
                    </a:lnTo>
                    <a:lnTo>
                      <a:pt x="806" y="648"/>
                    </a:lnTo>
                    <a:lnTo>
                      <a:pt x="806" y="631"/>
                    </a:lnTo>
                    <a:lnTo>
                      <a:pt x="806" y="614"/>
                    </a:lnTo>
                    <a:lnTo>
                      <a:pt x="806" y="596"/>
                    </a:lnTo>
                    <a:lnTo>
                      <a:pt x="806" y="580"/>
                    </a:lnTo>
                    <a:lnTo>
                      <a:pt x="806" y="563"/>
                    </a:lnTo>
                    <a:lnTo>
                      <a:pt x="806" y="547"/>
                    </a:lnTo>
                    <a:lnTo>
                      <a:pt x="806" y="531"/>
                    </a:lnTo>
                    <a:lnTo>
                      <a:pt x="806" y="515"/>
                    </a:lnTo>
                    <a:lnTo>
                      <a:pt x="806" y="500"/>
                    </a:lnTo>
                    <a:lnTo>
                      <a:pt x="806" y="485"/>
                    </a:lnTo>
                    <a:lnTo>
                      <a:pt x="806" y="470"/>
                    </a:lnTo>
                    <a:lnTo>
                      <a:pt x="806" y="456"/>
                    </a:lnTo>
                    <a:lnTo>
                      <a:pt x="806" y="442"/>
                    </a:lnTo>
                    <a:lnTo>
                      <a:pt x="806" y="428"/>
                    </a:lnTo>
                    <a:lnTo>
                      <a:pt x="806" y="416"/>
                    </a:lnTo>
                    <a:lnTo>
                      <a:pt x="806" y="404"/>
                    </a:lnTo>
                    <a:lnTo>
                      <a:pt x="806" y="392"/>
                    </a:lnTo>
                    <a:lnTo>
                      <a:pt x="806" y="381"/>
                    </a:lnTo>
                    <a:lnTo>
                      <a:pt x="806" y="371"/>
                    </a:lnTo>
                    <a:lnTo>
                      <a:pt x="806" y="361"/>
                    </a:lnTo>
                    <a:lnTo>
                      <a:pt x="806" y="352"/>
                    </a:lnTo>
                    <a:lnTo>
                      <a:pt x="806" y="344"/>
                    </a:lnTo>
                    <a:lnTo>
                      <a:pt x="806" y="336"/>
                    </a:lnTo>
                    <a:lnTo>
                      <a:pt x="806" y="329"/>
                    </a:lnTo>
                    <a:lnTo>
                      <a:pt x="806" y="323"/>
                    </a:lnTo>
                    <a:lnTo>
                      <a:pt x="806" y="319"/>
                    </a:lnTo>
                    <a:lnTo>
                      <a:pt x="806" y="314"/>
                    </a:lnTo>
                    <a:lnTo>
                      <a:pt x="806" y="311"/>
                    </a:lnTo>
                    <a:lnTo>
                      <a:pt x="806" y="308"/>
                    </a:lnTo>
                    <a:lnTo>
                      <a:pt x="806" y="307"/>
                    </a:lnTo>
                    <a:lnTo>
                      <a:pt x="806" y="306"/>
                    </a:lnTo>
                    <a:lnTo>
                      <a:pt x="806" y="295"/>
                    </a:lnTo>
                    <a:lnTo>
                      <a:pt x="805" y="283"/>
                    </a:lnTo>
                    <a:lnTo>
                      <a:pt x="804" y="273"/>
                    </a:lnTo>
                    <a:lnTo>
                      <a:pt x="803" y="261"/>
                    </a:lnTo>
                    <a:lnTo>
                      <a:pt x="802" y="251"/>
                    </a:lnTo>
                    <a:lnTo>
                      <a:pt x="799" y="239"/>
                    </a:lnTo>
                    <a:lnTo>
                      <a:pt x="797" y="229"/>
                    </a:lnTo>
                    <a:lnTo>
                      <a:pt x="794" y="219"/>
                    </a:lnTo>
                    <a:lnTo>
                      <a:pt x="790" y="208"/>
                    </a:lnTo>
                    <a:lnTo>
                      <a:pt x="787" y="198"/>
                    </a:lnTo>
                    <a:lnTo>
                      <a:pt x="783" y="187"/>
                    </a:lnTo>
                    <a:lnTo>
                      <a:pt x="780" y="178"/>
                    </a:lnTo>
                    <a:lnTo>
                      <a:pt x="775" y="169"/>
                    </a:lnTo>
                    <a:lnTo>
                      <a:pt x="769" y="159"/>
                    </a:lnTo>
                    <a:lnTo>
                      <a:pt x="765" y="149"/>
                    </a:lnTo>
                    <a:lnTo>
                      <a:pt x="759" y="141"/>
                    </a:lnTo>
                    <a:lnTo>
                      <a:pt x="753" y="132"/>
                    </a:lnTo>
                    <a:lnTo>
                      <a:pt x="748" y="124"/>
                    </a:lnTo>
                    <a:lnTo>
                      <a:pt x="742" y="115"/>
                    </a:lnTo>
                    <a:lnTo>
                      <a:pt x="735" y="107"/>
                    </a:lnTo>
                    <a:lnTo>
                      <a:pt x="728" y="99"/>
                    </a:lnTo>
                    <a:lnTo>
                      <a:pt x="721" y="92"/>
                    </a:lnTo>
                    <a:lnTo>
                      <a:pt x="714" y="84"/>
                    </a:lnTo>
                    <a:lnTo>
                      <a:pt x="706" y="77"/>
                    </a:lnTo>
                    <a:lnTo>
                      <a:pt x="698" y="70"/>
                    </a:lnTo>
                    <a:lnTo>
                      <a:pt x="690" y="64"/>
                    </a:lnTo>
                    <a:lnTo>
                      <a:pt x="682" y="57"/>
                    </a:lnTo>
                    <a:lnTo>
                      <a:pt x="673" y="52"/>
                    </a:lnTo>
                    <a:lnTo>
                      <a:pt x="665" y="46"/>
                    </a:lnTo>
                    <a:lnTo>
                      <a:pt x="655" y="40"/>
                    </a:lnTo>
                    <a:lnTo>
                      <a:pt x="646" y="35"/>
                    </a:lnTo>
                    <a:lnTo>
                      <a:pt x="637" y="31"/>
                    </a:lnTo>
                    <a:lnTo>
                      <a:pt x="627" y="26"/>
                    </a:lnTo>
                    <a:lnTo>
                      <a:pt x="617" y="22"/>
                    </a:lnTo>
                    <a:lnTo>
                      <a:pt x="607" y="18"/>
                    </a:lnTo>
                    <a:lnTo>
                      <a:pt x="597" y="15"/>
                    </a:lnTo>
                    <a:lnTo>
                      <a:pt x="587" y="11"/>
                    </a:lnTo>
                    <a:lnTo>
                      <a:pt x="576" y="9"/>
                    </a:lnTo>
                    <a:lnTo>
                      <a:pt x="566" y="7"/>
                    </a:lnTo>
                    <a:lnTo>
                      <a:pt x="555" y="4"/>
                    </a:lnTo>
                    <a:lnTo>
                      <a:pt x="544" y="2"/>
                    </a:lnTo>
                    <a:lnTo>
                      <a:pt x="533" y="1"/>
                    </a:lnTo>
                    <a:lnTo>
                      <a:pt x="522" y="0"/>
                    </a:lnTo>
                    <a:lnTo>
                      <a:pt x="510" y="0"/>
                    </a:lnTo>
                    <a:lnTo>
                      <a:pt x="499" y="0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" name="Text Box 1048"/>
              <p:cNvSpPr txBox="1">
                <a:spLocks noChangeAspect="1" noChangeArrowheads="1"/>
              </p:cNvSpPr>
              <p:nvPr userDrawn="1"/>
            </p:nvSpPr>
            <p:spPr bwMode="white">
              <a:xfrm>
                <a:off x="5508" y="4127"/>
                <a:ext cx="145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500" dirty="0">
                    <a:solidFill>
                      <a:schemeClr val="tx2"/>
                    </a:solidFill>
                    <a:cs typeface="Times New Roman" pitchFamily="18" charset="0"/>
                  </a:rPr>
                  <a:t>®</a:t>
                </a:r>
                <a:endParaRPr lang="en-US" sz="500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7" name="Picture 1054" descr="logo w name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 r="61925"/>
            <a:stretch>
              <a:fillRect/>
            </a:stretch>
          </p:blipFill>
          <p:spPr bwMode="hidden">
            <a:xfrm>
              <a:off x="7185699" y="5403739"/>
              <a:ext cx="6223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9400" y="1312863"/>
            <a:ext cx="4222750" cy="1566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312863"/>
            <a:ext cx="4224338" cy="1566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58" name="Rectangle 1038"/>
          <p:cNvSpPr>
            <a:spLocks noChangeArrowheads="1"/>
          </p:cNvSpPr>
          <p:nvPr/>
        </p:nvSpPr>
        <p:spPr bwMode="white">
          <a:xfrm>
            <a:off x="0" y="1103313"/>
            <a:ext cx="9153525" cy="57546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236556" name="Picture 1036" descr="Slide Title Art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white">
          <a:xfrm>
            <a:off x="0" y="0"/>
            <a:ext cx="9144000" cy="1028700"/>
          </a:xfrm>
          <a:prstGeom prst="rect">
            <a:avLst/>
          </a:prstGeom>
          <a:solidFill>
            <a:srgbClr val="BAB600"/>
          </a:solidFill>
        </p:spPr>
      </p:pic>
      <p:sp>
        <p:nvSpPr>
          <p:cNvPr id="236547" name="Text Box 1027"/>
          <p:cNvSpPr txBox="1">
            <a:spLocks noChangeArrowheads="1"/>
          </p:cNvSpPr>
          <p:nvPr/>
        </p:nvSpPr>
        <p:spPr bwMode="auto">
          <a:xfrm>
            <a:off x="0" y="6592888"/>
            <a:ext cx="91440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 dirty="0" smtClean="0">
                <a:cs typeface="Times New Roman" pitchFamily="18" charset="0"/>
              </a:rPr>
              <a:t>©</a:t>
            </a:r>
            <a:r>
              <a:rPr lang="en-US" sz="800" dirty="0" smtClean="0"/>
              <a:t> 2012 Learning Tree International, Inc. </a:t>
            </a:r>
            <a:r>
              <a:rPr lang="en-US" sz="800" dirty="0"/>
              <a:t>All rights reserved. Not to be reproduced without prior written consent.</a:t>
            </a:r>
          </a:p>
        </p:txBody>
      </p:sp>
      <p:sp>
        <p:nvSpPr>
          <p:cNvPr id="236549" name="Rectangle 1029"/>
          <p:cNvSpPr>
            <a:spLocks noGrp="1" noChangeArrowheads="1"/>
          </p:cNvSpPr>
          <p:nvPr>
            <p:ph type="title"/>
          </p:nvPr>
        </p:nvSpPr>
        <p:spPr bwMode="invGray">
          <a:xfrm>
            <a:off x="179388" y="160338"/>
            <a:ext cx="7793037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36550" name="Text Box 1030"/>
          <p:cNvSpPr txBox="1">
            <a:spLocks noChangeArrowheads="1"/>
          </p:cNvSpPr>
          <p:nvPr/>
        </p:nvSpPr>
        <p:spPr bwMode="auto">
          <a:xfrm>
            <a:off x="6970713" y="6527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 smtClean="0">
                <a:solidFill>
                  <a:srgbClr val="B90117"/>
                </a:solidFill>
              </a:rPr>
              <a:t>1905-3-</a:t>
            </a:r>
            <a:fld id="{0C2C31E7-CC42-4962-9C37-742D1EE80D44}" type="slidenum">
              <a:rPr lang="en-US" b="1" smtClean="0">
                <a:solidFill>
                  <a:srgbClr val="B90117"/>
                </a:solidFill>
              </a:rPr>
              <a:pPr algn="r">
                <a:spcBef>
                  <a:spcPct val="50000"/>
                </a:spcBef>
              </a:pPr>
              <a:t>‹N°›</a:t>
            </a:fld>
            <a:endParaRPr lang="en-US" b="1" dirty="0">
              <a:solidFill>
                <a:srgbClr val="B90117"/>
              </a:solidFill>
            </a:endParaRPr>
          </a:p>
        </p:txBody>
      </p:sp>
      <p:sp>
        <p:nvSpPr>
          <p:cNvPr id="236552" name="Design_baseline"/>
          <p:cNvSpPr>
            <a:spLocks noChangeShapeType="1"/>
          </p:cNvSpPr>
          <p:nvPr/>
        </p:nvSpPr>
        <p:spPr bwMode="auto">
          <a:xfrm>
            <a:off x="292100" y="6529388"/>
            <a:ext cx="8016875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36553" name="Line 1033"/>
          <p:cNvSpPr>
            <a:spLocks noChangeShapeType="1"/>
          </p:cNvSpPr>
          <p:nvPr/>
        </p:nvSpPr>
        <p:spPr bwMode="auto">
          <a:xfrm>
            <a:off x="0" y="1058863"/>
            <a:ext cx="9144000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36554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312863"/>
            <a:ext cx="8599488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236573" name="Group 1053"/>
          <p:cNvGrpSpPr>
            <a:grpSpLocks/>
          </p:cNvGrpSpPr>
          <p:nvPr/>
        </p:nvGrpSpPr>
        <p:grpSpPr bwMode="auto">
          <a:xfrm>
            <a:off x="8380413" y="6289675"/>
            <a:ext cx="603250" cy="457200"/>
            <a:chOff x="5279" y="3962"/>
            <a:chExt cx="380" cy="288"/>
          </a:xfrm>
        </p:grpSpPr>
        <p:sp>
          <p:nvSpPr>
            <p:cNvPr id="236561" name="Freeform 1041"/>
            <p:cNvSpPr>
              <a:spLocks noChangeAspect="1"/>
            </p:cNvSpPr>
            <p:nvPr userDrawn="1"/>
          </p:nvSpPr>
          <p:spPr bwMode="black">
            <a:xfrm>
              <a:off x="5282" y="3969"/>
              <a:ext cx="375" cy="281"/>
            </a:xfrm>
            <a:custGeom>
              <a:avLst/>
              <a:gdLst/>
              <a:ahLst/>
              <a:cxnLst>
                <a:cxn ang="0">
                  <a:pos x="133" y="1294"/>
                </a:cxn>
                <a:cxn ang="0">
                  <a:pos x="274" y="1324"/>
                </a:cxn>
                <a:cxn ang="0">
                  <a:pos x="399" y="1324"/>
                </a:cxn>
                <a:cxn ang="0">
                  <a:pos x="641" y="1324"/>
                </a:cxn>
                <a:cxn ang="0">
                  <a:pos x="935" y="1324"/>
                </a:cxn>
                <a:cxn ang="0">
                  <a:pos x="1215" y="1324"/>
                </a:cxn>
                <a:cxn ang="0">
                  <a:pos x="1417" y="1324"/>
                </a:cxn>
                <a:cxn ang="0">
                  <a:pos x="1513" y="1322"/>
                </a:cxn>
                <a:cxn ang="0">
                  <a:pos x="1698" y="1248"/>
                </a:cxn>
                <a:cxn ang="0">
                  <a:pos x="1736" y="1171"/>
                </a:cxn>
                <a:cxn ang="0">
                  <a:pos x="1560" y="1171"/>
                </a:cxn>
                <a:cxn ang="0">
                  <a:pos x="1239" y="1168"/>
                </a:cxn>
                <a:cxn ang="0">
                  <a:pos x="1071" y="1118"/>
                </a:cxn>
                <a:cxn ang="0">
                  <a:pos x="984" y="1032"/>
                </a:cxn>
                <a:cxn ang="0">
                  <a:pos x="965" y="831"/>
                </a:cxn>
                <a:cxn ang="0">
                  <a:pos x="1120" y="654"/>
                </a:cxn>
                <a:cxn ang="0">
                  <a:pos x="1238" y="633"/>
                </a:cxn>
                <a:cxn ang="0">
                  <a:pos x="1420" y="574"/>
                </a:cxn>
                <a:cxn ang="0">
                  <a:pos x="1258" y="538"/>
                </a:cxn>
                <a:cxn ang="0">
                  <a:pos x="1014" y="603"/>
                </a:cxn>
                <a:cxn ang="0">
                  <a:pos x="1129" y="513"/>
                </a:cxn>
                <a:cxn ang="0">
                  <a:pos x="1340" y="475"/>
                </a:cxn>
                <a:cxn ang="0">
                  <a:pos x="1413" y="442"/>
                </a:cxn>
                <a:cxn ang="0">
                  <a:pos x="1181" y="406"/>
                </a:cxn>
                <a:cxn ang="0">
                  <a:pos x="1042" y="475"/>
                </a:cxn>
                <a:cxn ang="0">
                  <a:pos x="1174" y="371"/>
                </a:cxn>
                <a:cxn ang="0">
                  <a:pos x="1357" y="308"/>
                </a:cxn>
                <a:cxn ang="0">
                  <a:pos x="1180" y="274"/>
                </a:cxn>
                <a:cxn ang="0">
                  <a:pos x="1022" y="361"/>
                </a:cxn>
                <a:cxn ang="0">
                  <a:pos x="1163" y="215"/>
                </a:cxn>
                <a:cxn ang="0">
                  <a:pos x="1237" y="130"/>
                </a:cxn>
                <a:cxn ang="0">
                  <a:pos x="1054" y="204"/>
                </a:cxn>
                <a:cxn ang="0">
                  <a:pos x="986" y="237"/>
                </a:cxn>
                <a:cxn ang="0">
                  <a:pos x="1113" y="58"/>
                </a:cxn>
                <a:cxn ang="0">
                  <a:pos x="947" y="137"/>
                </a:cxn>
                <a:cxn ang="0">
                  <a:pos x="922" y="2"/>
                </a:cxn>
                <a:cxn ang="0">
                  <a:pos x="844" y="95"/>
                </a:cxn>
                <a:cxn ang="0">
                  <a:pos x="750" y="54"/>
                </a:cxn>
                <a:cxn ang="0">
                  <a:pos x="684" y="100"/>
                </a:cxn>
                <a:cxn ang="0">
                  <a:pos x="783" y="284"/>
                </a:cxn>
                <a:cxn ang="0">
                  <a:pos x="614" y="131"/>
                </a:cxn>
                <a:cxn ang="0">
                  <a:pos x="514" y="162"/>
                </a:cxn>
                <a:cxn ang="0">
                  <a:pos x="689" y="293"/>
                </a:cxn>
                <a:cxn ang="0">
                  <a:pos x="702" y="335"/>
                </a:cxn>
                <a:cxn ang="0">
                  <a:pos x="460" y="235"/>
                </a:cxn>
                <a:cxn ang="0">
                  <a:pos x="423" y="316"/>
                </a:cxn>
                <a:cxn ang="0">
                  <a:pos x="637" y="401"/>
                </a:cxn>
                <a:cxn ang="0">
                  <a:pos x="706" y="464"/>
                </a:cxn>
                <a:cxn ang="0">
                  <a:pos x="522" y="394"/>
                </a:cxn>
                <a:cxn ang="0">
                  <a:pos x="346" y="474"/>
                </a:cxn>
                <a:cxn ang="0">
                  <a:pos x="451" y="477"/>
                </a:cxn>
                <a:cxn ang="0">
                  <a:pos x="662" y="530"/>
                </a:cxn>
                <a:cxn ang="0">
                  <a:pos x="724" y="594"/>
                </a:cxn>
                <a:cxn ang="0">
                  <a:pos x="469" y="538"/>
                </a:cxn>
                <a:cxn ang="0">
                  <a:pos x="326" y="595"/>
                </a:cxn>
                <a:cxn ang="0">
                  <a:pos x="520" y="633"/>
                </a:cxn>
                <a:cxn ang="0">
                  <a:pos x="633" y="650"/>
                </a:cxn>
                <a:cxn ang="0">
                  <a:pos x="773" y="801"/>
                </a:cxn>
                <a:cxn ang="0">
                  <a:pos x="772" y="1013"/>
                </a:cxn>
                <a:cxn ang="0">
                  <a:pos x="684" y="1113"/>
                </a:cxn>
                <a:cxn ang="0">
                  <a:pos x="545" y="1164"/>
                </a:cxn>
                <a:cxn ang="0">
                  <a:pos x="221" y="1171"/>
                </a:cxn>
                <a:cxn ang="0">
                  <a:pos x="20" y="1171"/>
                </a:cxn>
              </a:cxnLst>
              <a:rect l="0" t="0" r="r" b="b"/>
              <a:pathLst>
                <a:path w="1766" h="1324">
                  <a:moveTo>
                    <a:pt x="0" y="1171"/>
                  </a:moveTo>
                  <a:lnTo>
                    <a:pt x="6" y="1180"/>
                  </a:lnTo>
                  <a:lnTo>
                    <a:pt x="13" y="1191"/>
                  </a:lnTo>
                  <a:lnTo>
                    <a:pt x="20" y="1200"/>
                  </a:lnTo>
                  <a:lnTo>
                    <a:pt x="27" y="1209"/>
                  </a:lnTo>
                  <a:lnTo>
                    <a:pt x="35" y="1218"/>
                  </a:lnTo>
                  <a:lnTo>
                    <a:pt x="42" y="1226"/>
                  </a:lnTo>
                  <a:lnTo>
                    <a:pt x="50" y="1234"/>
                  </a:lnTo>
                  <a:lnTo>
                    <a:pt x="58" y="1242"/>
                  </a:lnTo>
                  <a:lnTo>
                    <a:pt x="67" y="1251"/>
                  </a:lnTo>
                  <a:lnTo>
                    <a:pt x="75" y="1257"/>
                  </a:lnTo>
                  <a:lnTo>
                    <a:pt x="84" y="1264"/>
                  </a:lnTo>
                  <a:lnTo>
                    <a:pt x="94" y="1271"/>
                  </a:lnTo>
                  <a:lnTo>
                    <a:pt x="103" y="1277"/>
                  </a:lnTo>
                  <a:lnTo>
                    <a:pt x="113" y="1283"/>
                  </a:lnTo>
                  <a:lnTo>
                    <a:pt x="122" y="1289"/>
                  </a:lnTo>
                  <a:lnTo>
                    <a:pt x="133" y="1294"/>
                  </a:lnTo>
                  <a:lnTo>
                    <a:pt x="143" y="1299"/>
                  </a:lnTo>
                  <a:lnTo>
                    <a:pt x="153" y="1302"/>
                  </a:lnTo>
                  <a:lnTo>
                    <a:pt x="164" y="1307"/>
                  </a:lnTo>
                  <a:lnTo>
                    <a:pt x="175" y="1310"/>
                  </a:lnTo>
                  <a:lnTo>
                    <a:pt x="187" y="1314"/>
                  </a:lnTo>
                  <a:lnTo>
                    <a:pt x="197" y="1316"/>
                  </a:lnTo>
                  <a:lnTo>
                    <a:pt x="209" y="1319"/>
                  </a:lnTo>
                  <a:lnTo>
                    <a:pt x="220" y="1321"/>
                  </a:lnTo>
                  <a:lnTo>
                    <a:pt x="233" y="1322"/>
                  </a:lnTo>
                  <a:lnTo>
                    <a:pt x="244" y="1323"/>
                  </a:lnTo>
                  <a:lnTo>
                    <a:pt x="257" y="1324"/>
                  </a:lnTo>
                  <a:lnTo>
                    <a:pt x="269" y="1324"/>
                  </a:lnTo>
                  <a:lnTo>
                    <a:pt x="269" y="1324"/>
                  </a:lnTo>
                  <a:lnTo>
                    <a:pt x="269" y="1324"/>
                  </a:lnTo>
                  <a:lnTo>
                    <a:pt x="270" y="1324"/>
                  </a:lnTo>
                  <a:lnTo>
                    <a:pt x="272" y="1324"/>
                  </a:lnTo>
                  <a:lnTo>
                    <a:pt x="274" y="1324"/>
                  </a:lnTo>
                  <a:lnTo>
                    <a:pt x="277" y="1324"/>
                  </a:lnTo>
                  <a:lnTo>
                    <a:pt x="280" y="1324"/>
                  </a:lnTo>
                  <a:lnTo>
                    <a:pt x="285" y="1324"/>
                  </a:lnTo>
                  <a:lnTo>
                    <a:pt x="289" y="1324"/>
                  </a:lnTo>
                  <a:lnTo>
                    <a:pt x="295" y="1324"/>
                  </a:lnTo>
                  <a:lnTo>
                    <a:pt x="301" y="1324"/>
                  </a:lnTo>
                  <a:lnTo>
                    <a:pt x="308" y="1324"/>
                  </a:lnTo>
                  <a:lnTo>
                    <a:pt x="315" y="1324"/>
                  </a:lnTo>
                  <a:lnTo>
                    <a:pt x="322" y="1324"/>
                  </a:lnTo>
                  <a:lnTo>
                    <a:pt x="330" y="1324"/>
                  </a:lnTo>
                  <a:lnTo>
                    <a:pt x="338" y="1324"/>
                  </a:lnTo>
                  <a:lnTo>
                    <a:pt x="347" y="1324"/>
                  </a:lnTo>
                  <a:lnTo>
                    <a:pt x="357" y="1324"/>
                  </a:lnTo>
                  <a:lnTo>
                    <a:pt x="367" y="1324"/>
                  </a:lnTo>
                  <a:lnTo>
                    <a:pt x="377" y="1324"/>
                  </a:lnTo>
                  <a:lnTo>
                    <a:pt x="388" y="1324"/>
                  </a:lnTo>
                  <a:lnTo>
                    <a:pt x="399" y="1324"/>
                  </a:lnTo>
                  <a:lnTo>
                    <a:pt x="410" y="1324"/>
                  </a:lnTo>
                  <a:lnTo>
                    <a:pt x="423" y="1324"/>
                  </a:lnTo>
                  <a:lnTo>
                    <a:pt x="436" y="1324"/>
                  </a:lnTo>
                  <a:lnTo>
                    <a:pt x="448" y="1324"/>
                  </a:lnTo>
                  <a:lnTo>
                    <a:pt x="461" y="1324"/>
                  </a:lnTo>
                  <a:lnTo>
                    <a:pt x="475" y="1324"/>
                  </a:lnTo>
                  <a:lnTo>
                    <a:pt x="489" y="1324"/>
                  </a:lnTo>
                  <a:lnTo>
                    <a:pt x="502" y="1324"/>
                  </a:lnTo>
                  <a:lnTo>
                    <a:pt x="517" y="1324"/>
                  </a:lnTo>
                  <a:lnTo>
                    <a:pt x="531" y="1324"/>
                  </a:lnTo>
                  <a:lnTo>
                    <a:pt x="546" y="1324"/>
                  </a:lnTo>
                  <a:lnTo>
                    <a:pt x="561" y="1324"/>
                  </a:lnTo>
                  <a:lnTo>
                    <a:pt x="577" y="1324"/>
                  </a:lnTo>
                  <a:lnTo>
                    <a:pt x="592" y="1324"/>
                  </a:lnTo>
                  <a:lnTo>
                    <a:pt x="608" y="1324"/>
                  </a:lnTo>
                  <a:lnTo>
                    <a:pt x="624" y="1324"/>
                  </a:lnTo>
                  <a:lnTo>
                    <a:pt x="641" y="1324"/>
                  </a:lnTo>
                  <a:lnTo>
                    <a:pt x="658" y="1324"/>
                  </a:lnTo>
                  <a:lnTo>
                    <a:pt x="674" y="1324"/>
                  </a:lnTo>
                  <a:lnTo>
                    <a:pt x="691" y="1324"/>
                  </a:lnTo>
                  <a:lnTo>
                    <a:pt x="709" y="1324"/>
                  </a:lnTo>
                  <a:lnTo>
                    <a:pt x="725" y="1324"/>
                  </a:lnTo>
                  <a:lnTo>
                    <a:pt x="742" y="1324"/>
                  </a:lnTo>
                  <a:lnTo>
                    <a:pt x="759" y="1324"/>
                  </a:lnTo>
                  <a:lnTo>
                    <a:pt x="776" y="1324"/>
                  </a:lnTo>
                  <a:lnTo>
                    <a:pt x="795" y="1324"/>
                  </a:lnTo>
                  <a:lnTo>
                    <a:pt x="812" y="1324"/>
                  </a:lnTo>
                  <a:lnTo>
                    <a:pt x="829" y="1324"/>
                  </a:lnTo>
                  <a:lnTo>
                    <a:pt x="847" y="1324"/>
                  </a:lnTo>
                  <a:lnTo>
                    <a:pt x="865" y="1324"/>
                  </a:lnTo>
                  <a:lnTo>
                    <a:pt x="882" y="1324"/>
                  </a:lnTo>
                  <a:lnTo>
                    <a:pt x="900" y="1324"/>
                  </a:lnTo>
                  <a:lnTo>
                    <a:pt x="917" y="1324"/>
                  </a:lnTo>
                  <a:lnTo>
                    <a:pt x="935" y="1324"/>
                  </a:lnTo>
                  <a:lnTo>
                    <a:pt x="953" y="1324"/>
                  </a:lnTo>
                  <a:lnTo>
                    <a:pt x="970" y="1324"/>
                  </a:lnTo>
                  <a:lnTo>
                    <a:pt x="987" y="1324"/>
                  </a:lnTo>
                  <a:lnTo>
                    <a:pt x="1004" y="1324"/>
                  </a:lnTo>
                  <a:lnTo>
                    <a:pt x="1022" y="1324"/>
                  </a:lnTo>
                  <a:lnTo>
                    <a:pt x="1039" y="1324"/>
                  </a:lnTo>
                  <a:lnTo>
                    <a:pt x="1056" y="1324"/>
                  </a:lnTo>
                  <a:lnTo>
                    <a:pt x="1072" y="1324"/>
                  </a:lnTo>
                  <a:lnTo>
                    <a:pt x="1090" y="1324"/>
                  </a:lnTo>
                  <a:lnTo>
                    <a:pt x="1106" y="1324"/>
                  </a:lnTo>
                  <a:lnTo>
                    <a:pt x="1122" y="1324"/>
                  </a:lnTo>
                  <a:lnTo>
                    <a:pt x="1138" y="1324"/>
                  </a:lnTo>
                  <a:lnTo>
                    <a:pt x="1154" y="1324"/>
                  </a:lnTo>
                  <a:lnTo>
                    <a:pt x="1169" y="1324"/>
                  </a:lnTo>
                  <a:lnTo>
                    <a:pt x="1185" y="1324"/>
                  </a:lnTo>
                  <a:lnTo>
                    <a:pt x="1200" y="1324"/>
                  </a:lnTo>
                  <a:lnTo>
                    <a:pt x="1215" y="1324"/>
                  </a:lnTo>
                  <a:lnTo>
                    <a:pt x="1230" y="1324"/>
                  </a:lnTo>
                  <a:lnTo>
                    <a:pt x="1244" y="1324"/>
                  </a:lnTo>
                  <a:lnTo>
                    <a:pt x="1259" y="1324"/>
                  </a:lnTo>
                  <a:lnTo>
                    <a:pt x="1273" y="1324"/>
                  </a:lnTo>
                  <a:lnTo>
                    <a:pt x="1285" y="1324"/>
                  </a:lnTo>
                  <a:lnTo>
                    <a:pt x="1299" y="1324"/>
                  </a:lnTo>
                  <a:lnTo>
                    <a:pt x="1312" y="1324"/>
                  </a:lnTo>
                  <a:lnTo>
                    <a:pt x="1323" y="1324"/>
                  </a:lnTo>
                  <a:lnTo>
                    <a:pt x="1336" y="1324"/>
                  </a:lnTo>
                  <a:lnTo>
                    <a:pt x="1348" y="1324"/>
                  </a:lnTo>
                  <a:lnTo>
                    <a:pt x="1359" y="1324"/>
                  </a:lnTo>
                  <a:lnTo>
                    <a:pt x="1370" y="1324"/>
                  </a:lnTo>
                  <a:lnTo>
                    <a:pt x="1380" y="1324"/>
                  </a:lnTo>
                  <a:lnTo>
                    <a:pt x="1390" y="1324"/>
                  </a:lnTo>
                  <a:lnTo>
                    <a:pt x="1399" y="1324"/>
                  </a:lnTo>
                  <a:lnTo>
                    <a:pt x="1409" y="1324"/>
                  </a:lnTo>
                  <a:lnTo>
                    <a:pt x="1417" y="1324"/>
                  </a:lnTo>
                  <a:lnTo>
                    <a:pt x="1425" y="1324"/>
                  </a:lnTo>
                  <a:lnTo>
                    <a:pt x="1433" y="1324"/>
                  </a:lnTo>
                  <a:lnTo>
                    <a:pt x="1440" y="1324"/>
                  </a:lnTo>
                  <a:lnTo>
                    <a:pt x="1446" y="1324"/>
                  </a:lnTo>
                  <a:lnTo>
                    <a:pt x="1452" y="1324"/>
                  </a:lnTo>
                  <a:lnTo>
                    <a:pt x="1457" y="1324"/>
                  </a:lnTo>
                  <a:lnTo>
                    <a:pt x="1462" y="1324"/>
                  </a:lnTo>
                  <a:lnTo>
                    <a:pt x="1466" y="1324"/>
                  </a:lnTo>
                  <a:lnTo>
                    <a:pt x="1470" y="1324"/>
                  </a:lnTo>
                  <a:lnTo>
                    <a:pt x="1473" y="1324"/>
                  </a:lnTo>
                  <a:lnTo>
                    <a:pt x="1475" y="1324"/>
                  </a:lnTo>
                  <a:lnTo>
                    <a:pt x="1477" y="1324"/>
                  </a:lnTo>
                  <a:lnTo>
                    <a:pt x="1478" y="1324"/>
                  </a:lnTo>
                  <a:lnTo>
                    <a:pt x="1478" y="1324"/>
                  </a:lnTo>
                  <a:lnTo>
                    <a:pt x="1490" y="1324"/>
                  </a:lnTo>
                  <a:lnTo>
                    <a:pt x="1502" y="1323"/>
                  </a:lnTo>
                  <a:lnTo>
                    <a:pt x="1513" y="1322"/>
                  </a:lnTo>
                  <a:lnTo>
                    <a:pt x="1525" y="1321"/>
                  </a:lnTo>
                  <a:lnTo>
                    <a:pt x="1538" y="1319"/>
                  </a:lnTo>
                  <a:lnTo>
                    <a:pt x="1549" y="1317"/>
                  </a:lnTo>
                  <a:lnTo>
                    <a:pt x="1561" y="1314"/>
                  </a:lnTo>
                  <a:lnTo>
                    <a:pt x="1572" y="1312"/>
                  </a:lnTo>
                  <a:lnTo>
                    <a:pt x="1584" y="1308"/>
                  </a:lnTo>
                  <a:lnTo>
                    <a:pt x="1595" y="1305"/>
                  </a:lnTo>
                  <a:lnTo>
                    <a:pt x="1606" y="1300"/>
                  </a:lnTo>
                  <a:lnTo>
                    <a:pt x="1617" y="1295"/>
                  </a:lnTo>
                  <a:lnTo>
                    <a:pt x="1628" y="1291"/>
                  </a:lnTo>
                  <a:lnTo>
                    <a:pt x="1638" y="1286"/>
                  </a:lnTo>
                  <a:lnTo>
                    <a:pt x="1648" y="1280"/>
                  </a:lnTo>
                  <a:lnTo>
                    <a:pt x="1659" y="1275"/>
                  </a:lnTo>
                  <a:lnTo>
                    <a:pt x="1669" y="1269"/>
                  </a:lnTo>
                  <a:lnTo>
                    <a:pt x="1678" y="1262"/>
                  </a:lnTo>
                  <a:lnTo>
                    <a:pt x="1689" y="1255"/>
                  </a:lnTo>
                  <a:lnTo>
                    <a:pt x="1698" y="1248"/>
                  </a:lnTo>
                  <a:lnTo>
                    <a:pt x="1706" y="1241"/>
                  </a:lnTo>
                  <a:lnTo>
                    <a:pt x="1715" y="1233"/>
                  </a:lnTo>
                  <a:lnTo>
                    <a:pt x="1723" y="1225"/>
                  </a:lnTo>
                  <a:lnTo>
                    <a:pt x="1731" y="1217"/>
                  </a:lnTo>
                  <a:lnTo>
                    <a:pt x="1739" y="1208"/>
                  </a:lnTo>
                  <a:lnTo>
                    <a:pt x="1746" y="1199"/>
                  </a:lnTo>
                  <a:lnTo>
                    <a:pt x="1753" y="1190"/>
                  </a:lnTo>
                  <a:lnTo>
                    <a:pt x="1760" y="1180"/>
                  </a:lnTo>
                  <a:lnTo>
                    <a:pt x="1766" y="1171"/>
                  </a:lnTo>
                  <a:lnTo>
                    <a:pt x="1761" y="1171"/>
                  </a:lnTo>
                  <a:lnTo>
                    <a:pt x="1752" y="1171"/>
                  </a:lnTo>
                  <a:lnTo>
                    <a:pt x="1746" y="1171"/>
                  </a:lnTo>
                  <a:lnTo>
                    <a:pt x="1746" y="1171"/>
                  </a:lnTo>
                  <a:lnTo>
                    <a:pt x="1745" y="1171"/>
                  </a:lnTo>
                  <a:lnTo>
                    <a:pt x="1743" y="1171"/>
                  </a:lnTo>
                  <a:lnTo>
                    <a:pt x="1740" y="1171"/>
                  </a:lnTo>
                  <a:lnTo>
                    <a:pt x="1736" y="1171"/>
                  </a:lnTo>
                  <a:lnTo>
                    <a:pt x="1732" y="1171"/>
                  </a:lnTo>
                  <a:lnTo>
                    <a:pt x="1727" y="1171"/>
                  </a:lnTo>
                  <a:lnTo>
                    <a:pt x="1721" y="1171"/>
                  </a:lnTo>
                  <a:lnTo>
                    <a:pt x="1714" y="1171"/>
                  </a:lnTo>
                  <a:lnTo>
                    <a:pt x="1706" y="1171"/>
                  </a:lnTo>
                  <a:lnTo>
                    <a:pt x="1698" y="1171"/>
                  </a:lnTo>
                  <a:lnTo>
                    <a:pt x="1689" y="1171"/>
                  </a:lnTo>
                  <a:lnTo>
                    <a:pt x="1678" y="1171"/>
                  </a:lnTo>
                  <a:lnTo>
                    <a:pt x="1668" y="1171"/>
                  </a:lnTo>
                  <a:lnTo>
                    <a:pt x="1657" y="1171"/>
                  </a:lnTo>
                  <a:lnTo>
                    <a:pt x="1645" y="1171"/>
                  </a:lnTo>
                  <a:lnTo>
                    <a:pt x="1632" y="1171"/>
                  </a:lnTo>
                  <a:lnTo>
                    <a:pt x="1619" y="1171"/>
                  </a:lnTo>
                  <a:lnTo>
                    <a:pt x="1604" y="1171"/>
                  </a:lnTo>
                  <a:lnTo>
                    <a:pt x="1591" y="1171"/>
                  </a:lnTo>
                  <a:lnTo>
                    <a:pt x="1575" y="1171"/>
                  </a:lnTo>
                  <a:lnTo>
                    <a:pt x="1560" y="1171"/>
                  </a:lnTo>
                  <a:lnTo>
                    <a:pt x="1542" y="1171"/>
                  </a:lnTo>
                  <a:lnTo>
                    <a:pt x="1525" y="1171"/>
                  </a:lnTo>
                  <a:lnTo>
                    <a:pt x="1508" y="1171"/>
                  </a:lnTo>
                  <a:lnTo>
                    <a:pt x="1489" y="1171"/>
                  </a:lnTo>
                  <a:lnTo>
                    <a:pt x="1470" y="1171"/>
                  </a:lnTo>
                  <a:lnTo>
                    <a:pt x="1450" y="1171"/>
                  </a:lnTo>
                  <a:lnTo>
                    <a:pt x="1431" y="1171"/>
                  </a:lnTo>
                  <a:lnTo>
                    <a:pt x="1409" y="1171"/>
                  </a:lnTo>
                  <a:lnTo>
                    <a:pt x="1388" y="1171"/>
                  </a:lnTo>
                  <a:lnTo>
                    <a:pt x="1366" y="1171"/>
                  </a:lnTo>
                  <a:lnTo>
                    <a:pt x="1343" y="1171"/>
                  </a:lnTo>
                  <a:lnTo>
                    <a:pt x="1343" y="1171"/>
                  </a:lnTo>
                  <a:lnTo>
                    <a:pt x="1320" y="1170"/>
                  </a:lnTo>
                  <a:lnTo>
                    <a:pt x="1297" y="1170"/>
                  </a:lnTo>
                  <a:lnTo>
                    <a:pt x="1276" y="1169"/>
                  </a:lnTo>
                  <a:lnTo>
                    <a:pt x="1257" y="1169"/>
                  </a:lnTo>
                  <a:lnTo>
                    <a:pt x="1239" y="1168"/>
                  </a:lnTo>
                  <a:lnTo>
                    <a:pt x="1222" y="1165"/>
                  </a:lnTo>
                  <a:lnTo>
                    <a:pt x="1206" y="1164"/>
                  </a:lnTo>
                  <a:lnTo>
                    <a:pt x="1192" y="1162"/>
                  </a:lnTo>
                  <a:lnTo>
                    <a:pt x="1178" y="1160"/>
                  </a:lnTo>
                  <a:lnTo>
                    <a:pt x="1166" y="1157"/>
                  </a:lnTo>
                  <a:lnTo>
                    <a:pt x="1155" y="1155"/>
                  </a:lnTo>
                  <a:lnTo>
                    <a:pt x="1144" y="1153"/>
                  </a:lnTo>
                  <a:lnTo>
                    <a:pt x="1135" y="1149"/>
                  </a:lnTo>
                  <a:lnTo>
                    <a:pt x="1125" y="1147"/>
                  </a:lnTo>
                  <a:lnTo>
                    <a:pt x="1117" y="1143"/>
                  </a:lnTo>
                  <a:lnTo>
                    <a:pt x="1109" y="1140"/>
                  </a:lnTo>
                  <a:lnTo>
                    <a:pt x="1101" y="1137"/>
                  </a:lnTo>
                  <a:lnTo>
                    <a:pt x="1095" y="1133"/>
                  </a:lnTo>
                  <a:lnTo>
                    <a:pt x="1089" y="1130"/>
                  </a:lnTo>
                  <a:lnTo>
                    <a:pt x="1083" y="1126"/>
                  </a:lnTo>
                  <a:lnTo>
                    <a:pt x="1076" y="1122"/>
                  </a:lnTo>
                  <a:lnTo>
                    <a:pt x="1071" y="1118"/>
                  </a:lnTo>
                  <a:lnTo>
                    <a:pt x="1066" y="1115"/>
                  </a:lnTo>
                  <a:lnTo>
                    <a:pt x="1060" y="1110"/>
                  </a:lnTo>
                  <a:lnTo>
                    <a:pt x="1054" y="1107"/>
                  </a:lnTo>
                  <a:lnTo>
                    <a:pt x="1048" y="1102"/>
                  </a:lnTo>
                  <a:lnTo>
                    <a:pt x="1042" y="1097"/>
                  </a:lnTo>
                  <a:lnTo>
                    <a:pt x="1037" y="1094"/>
                  </a:lnTo>
                  <a:lnTo>
                    <a:pt x="1037" y="1094"/>
                  </a:lnTo>
                  <a:lnTo>
                    <a:pt x="1031" y="1089"/>
                  </a:lnTo>
                  <a:lnTo>
                    <a:pt x="1025" y="1085"/>
                  </a:lnTo>
                  <a:lnTo>
                    <a:pt x="1019" y="1080"/>
                  </a:lnTo>
                  <a:lnTo>
                    <a:pt x="1014" y="1074"/>
                  </a:lnTo>
                  <a:lnTo>
                    <a:pt x="1008" y="1069"/>
                  </a:lnTo>
                  <a:lnTo>
                    <a:pt x="1003" y="1062"/>
                  </a:lnTo>
                  <a:lnTo>
                    <a:pt x="998" y="1055"/>
                  </a:lnTo>
                  <a:lnTo>
                    <a:pt x="993" y="1048"/>
                  </a:lnTo>
                  <a:lnTo>
                    <a:pt x="988" y="1040"/>
                  </a:lnTo>
                  <a:lnTo>
                    <a:pt x="984" y="1032"/>
                  </a:lnTo>
                  <a:lnTo>
                    <a:pt x="979" y="1023"/>
                  </a:lnTo>
                  <a:lnTo>
                    <a:pt x="975" y="1013"/>
                  </a:lnTo>
                  <a:lnTo>
                    <a:pt x="971" y="1004"/>
                  </a:lnTo>
                  <a:lnTo>
                    <a:pt x="968" y="994"/>
                  </a:lnTo>
                  <a:lnTo>
                    <a:pt x="964" y="983"/>
                  </a:lnTo>
                  <a:lnTo>
                    <a:pt x="962" y="973"/>
                  </a:lnTo>
                  <a:lnTo>
                    <a:pt x="960" y="961"/>
                  </a:lnTo>
                  <a:lnTo>
                    <a:pt x="957" y="950"/>
                  </a:lnTo>
                  <a:lnTo>
                    <a:pt x="956" y="938"/>
                  </a:lnTo>
                  <a:lnTo>
                    <a:pt x="955" y="926"/>
                  </a:lnTo>
                  <a:lnTo>
                    <a:pt x="955" y="913"/>
                  </a:lnTo>
                  <a:lnTo>
                    <a:pt x="955" y="900"/>
                  </a:lnTo>
                  <a:lnTo>
                    <a:pt x="956" y="888"/>
                  </a:lnTo>
                  <a:lnTo>
                    <a:pt x="957" y="874"/>
                  </a:lnTo>
                  <a:lnTo>
                    <a:pt x="960" y="860"/>
                  </a:lnTo>
                  <a:lnTo>
                    <a:pt x="962" y="846"/>
                  </a:lnTo>
                  <a:lnTo>
                    <a:pt x="965" y="831"/>
                  </a:lnTo>
                  <a:lnTo>
                    <a:pt x="969" y="816"/>
                  </a:lnTo>
                  <a:lnTo>
                    <a:pt x="973" y="801"/>
                  </a:lnTo>
                  <a:lnTo>
                    <a:pt x="979" y="786"/>
                  </a:lnTo>
                  <a:lnTo>
                    <a:pt x="985" y="771"/>
                  </a:lnTo>
                  <a:lnTo>
                    <a:pt x="993" y="756"/>
                  </a:lnTo>
                  <a:lnTo>
                    <a:pt x="1001" y="744"/>
                  </a:lnTo>
                  <a:lnTo>
                    <a:pt x="1009" y="731"/>
                  </a:lnTo>
                  <a:lnTo>
                    <a:pt x="1019" y="720"/>
                  </a:lnTo>
                  <a:lnTo>
                    <a:pt x="1029" y="709"/>
                  </a:lnTo>
                  <a:lnTo>
                    <a:pt x="1039" y="700"/>
                  </a:lnTo>
                  <a:lnTo>
                    <a:pt x="1051" y="691"/>
                  </a:lnTo>
                  <a:lnTo>
                    <a:pt x="1062" y="684"/>
                  </a:lnTo>
                  <a:lnTo>
                    <a:pt x="1074" y="676"/>
                  </a:lnTo>
                  <a:lnTo>
                    <a:pt x="1085" y="670"/>
                  </a:lnTo>
                  <a:lnTo>
                    <a:pt x="1097" y="664"/>
                  </a:lnTo>
                  <a:lnTo>
                    <a:pt x="1108" y="659"/>
                  </a:lnTo>
                  <a:lnTo>
                    <a:pt x="1120" y="654"/>
                  </a:lnTo>
                  <a:lnTo>
                    <a:pt x="1131" y="650"/>
                  </a:lnTo>
                  <a:lnTo>
                    <a:pt x="1143" y="647"/>
                  </a:lnTo>
                  <a:lnTo>
                    <a:pt x="1153" y="644"/>
                  </a:lnTo>
                  <a:lnTo>
                    <a:pt x="1163" y="641"/>
                  </a:lnTo>
                  <a:lnTo>
                    <a:pt x="1174" y="639"/>
                  </a:lnTo>
                  <a:lnTo>
                    <a:pt x="1183" y="638"/>
                  </a:lnTo>
                  <a:lnTo>
                    <a:pt x="1191" y="637"/>
                  </a:lnTo>
                  <a:lnTo>
                    <a:pt x="1199" y="636"/>
                  </a:lnTo>
                  <a:lnTo>
                    <a:pt x="1207" y="634"/>
                  </a:lnTo>
                  <a:lnTo>
                    <a:pt x="1213" y="634"/>
                  </a:lnTo>
                  <a:lnTo>
                    <a:pt x="1219" y="633"/>
                  </a:lnTo>
                  <a:lnTo>
                    <a:pt x="1222" y="633"/>
                  </a:lnTo>
                  <a:lnTo>
                    <a:pt x="1226" y="633"/>
                  </a:lnTo>
                  <a:lnTo>
                    <a:pt x="1228" y="633"/>
                  </a:lnTo>
                  <a:lnTo>
                    <a:pt x="1228" y="633"/>
                  </a:lnTo>
                  <a:lnTo>
                    <a:pt x="1231" y="633"/>
                  </a:lnTo>
                  <a:lnTo>
                    <a:pt x="1238" y="633"/>
                  </a:lnTo>
                  <a:lnTo>
                    <a:pt x="1249" y="633"/>
                  </a:lnTo>
                  <a:lnTo>
                    <a:pt x="1262" y="633"/>
                  </a:lnTo>
                  <a:lnTo>
                    <a:pt x="1279" y="633"/>
                  </a:lnTo>
                  <a:lnTo>
                    <a:pt x="1296" y="633"/>
                  </a:lnTo>
                  <a:lnTo>
                    <a:pt x="1315" y="633"/>
                  </a:lnTo>
                  <a:lnTo>
                    <a:pt x="1334" y="633"/>
                  </a:lnTo>
                  <a:lnTo>
                    <a:pt x="1352" y="633"/>
                  </a:lnTo>
                  <a:lnTo>
                    <a:pt x="1371" y="633"/>
                  </a:lnTo>
                  <a:lnTo>
                    <a:pt x="1387" y="633"/>
                  </a:lnTo>
                  <a:lnTo>
                    <a:pt x="1401" y="633"/>
                  </a:lnTo>
                  <a:lnTo>
                    <a:pt x="1411" y="633"/>
                  </a:lnTo>
                  <a:lnTo>
                    <a:pt x="1418" y="633"/>
                  </a:lnTo>
                  <a:lnTo>
                    <a:pt x="1420" y="633"/>
                  </a:lnTo>
                  <a:lnTo>
                    <a:pt x="1420" y="627"/>
                  </a:lnTo>
                  <a:lnTo>
                    <a:pt x="1420" y="614"/>
                  </a:lnTo>
                  <a:lnTo>
                    <a:pt x="1420" y="595"/>
                  </a:lnTo>
                  <a:lnTo>
                    <a:pt x="1420" y="574"/>
                  </a:lnTo>
                  <a:lnTo>
                    <a:pt x="1420" y="556"/>
                  </a:lnTo>
                  <a:lnTo>
                    <a:pt x="1420" y="542"/>
                  </a:lnTo>
                  <a:lnTo>
                    <a:pt x="1420" y="538"/>
                  </a:lnTo>
                  <a:lnTo>
                    <a:pt x="1420" y="538"/>
                  </a:lnTo>
                  <a:lnTo>
                    <a:pt x="1418" y="538"/>
                  </a:lnTo>
                  <a:lnTo>
                    <a:pt x="1416" y="538"/>
                  </a:lnTo>
                  <a:lnTo>
                    <a:pt x="1411" y="538"/>
                  </a:lnTo>
                  <a:lnTo>
                    <a:pt x="1405" y="538"/>
                  </a:lnTo>
                  <a:lnTo>
                    <a:pt x="1397" y="538"/>
                  </a:lnTo>
                  <a:lnTo>
                    <a:pt x="1388" y="538"/>
                  </a:lnTo>
                  <a:lnTo>
                    <a:pt x="1376" y="538"/>
                  </a:lnTo>
                  <a:lnTo>
                    <a:pt x="1363" y="538"/>
                  </a:lnTo>
                  <a:lnTo>
                    <a:pt x="1347" y="538"/>
                  </a:lnTo>
                  <a:lnTo>
                    <a:pt x="1328" y="538"/>
                  </a:lnTo>
                  <a:lnTo>
                    <a:pt x="1307" y="538"/>
                  </a:lnTo>
                  <a:lnTo>
                    <a:pt x="1284" y="538"/>
                  </a:lnTo>
                  <a:lnTo>
                    <a:pt x="1258" y="538"/>
                  </a:lnTo>
                  <a:lnTo>
                    <a:pt x="1228" y="538"/>
                  </a:lnTo>
                  <a:lnTo>
                    <a:pt x="1209" y="538"/>
                  </a:lnTo>
                  <a:lnTo>
                    <a:pt x="1191" y="539"/>
                  </a:lnTo>
                  <a:lnTo>
                    <a:pt x="1174" y="541"/>
                  </a:lnTo>
                  <a:lnTo>
                    <a:pt x="1157" y="545"/>
                  </a:lnTo>
                  <a:lnTo>
                    <a:pt x="1140" y="548"/>
                  </a:lnTo>
                  <a:lnTo>
                    <a:pt x="1124" y="553"/>
                  </a:lnTo>
                  <a:lnTo>
                    <a:pt x="1109" y="557"/>
                  </a:lnTo>
                  <a:lnTo>
                    <a:pt x="1094" y="562"/>
                  </a:lnTo>
                  <a:lnTo>
                    <a:pt x="1082" y="568"/>
                  </a:lnTo>
                  <a:lnTo>
                    <a:pt x="1069" y="572"/>
                  </a:lnTo>
                  <a:lnTo>
                    <a:pt x="1057" y="578"/>
                  </a:lnTo>
                  <a:lnTo>
                    <a:pt x="1046" y="584"/>
                  </a:lnTo>
                  <a:lnTo>
                    <a:pt x="1037" y="589"/>
                  </a:lnTo>
                  <a:lnTo>
                    <a:pt x="1028" y="594"/>
                  </a:lnTo>
                  <a:lnTo>
                    <a:pt x="1021" y="599"/>
                  </a:lnTo>
                  <a:lnTo>
                    <a:pt x="1014" y="603"/>
                  </a:lnTo>
                  <a:lnTo>
                    <a:pt x="1008" y="607"/>
                  </a:lnTo>
                  <a:lnTo>
                    <a:pt x="1003" y="609"/>
                  </a:lnTo>
                  <a:lnTo>
                    <a:pt x="1001" y="611"/>
                  </a:lnTo>
                  <a:lnTo>
                    <a:pt x="999" y="614"/>
                  </a:lnTo>
                  <a:lnTo>
                    <a:pt x="998" y="614"/>
                  </a:lnTo>
                  <a:lnTo>
                    <a:pt x="1007" y="602"/>
                  </a:lnTo>
                  <a:lnTo>
                    <a:pt x="1015" y="591"/>
                  </a:lnTo>
                  <a:lnTo>
                    <a:pt x="1025" y="580"/>
                  </a:lnTo>
                  <a:lnTo>
                    <a:pt x="1034" y="571"/>
                  </a:lnTo>
                  <a:lnTo>
                    <a:pt x="1045" y="562"/>
                  </a:lnTo>
                  <a:lnTo>
                    <a:pt x="1056" y="553"/>
                  </a:lnTo>
                  <a:lnTo>
                    <a:pt x="1068" y="546"/>
                  </a:lnTo>
                  <a:lnTo>
                    <a:pt x="1079" y="538"/>
                  </a:lnTo>
                  <a:lnTo>
                    <a:pt x="1091" y="531"/>
                  </a:lnTo>
                  <a:lnTo>
                    <a:pt x="1104" y="525"/>
                  </a:lnTo>
                  <a:lnTo>
                    <a:pt x="1116" y="518"/>
                  </a:lnTo>
                  <a:lnTo>
                    <a:pt x="1129" y="513"/>
                  </a:lnTo>
                  <a:lnTo>
                    <a:pt x="1142" y="508"/>
                  </a:lnTo>
                  <a:lnTo>
                    <a:pt x="1154" y="503"/>
                  </a:lnTo>
                  <a:lnTo>
                    <a:pt x="1168" y="500"/>
                  </a:lnTo>
                  <a:lnTo>
                    <a:pt x="1181" y="496"/>
                  </a:lnTo>
                  <a:lnTo>
                    <a:pt x="1193" y="493"/>
                  </a:lnTo>
                  <a:lnTo>
                    <a:pt x="1207" y="489"/>
                  </a:lnTo>
                  <a:lnTo>
                    <a:pt x="1220" y="487"/>
                  </a:lnTo>
                  <a:lnTo>
                    <a:pt x="1234" y="485"/>
                  </a:lnTo>
                  <a:lnTo>
                    <a:pt x="1246" y="482"/>
                  </a:lnTo>
                  <a:lnTo>
                    <a:pt x="1259" y="481"/>
                  </a:lnTo>
                  <a:lnTo>
                    <a:pt x="1272" y="480"/>
                  </a:lnTo>
                  <a:lnTo>
                    <a:pt x="1283" y="479"/>
                  </a:lnTo>
                  <a:lnTo>
                    <a:pt x="1296" y="478"/>
                  </a:lnTo>
                  <a:lnTo>
                    <a:pt x="1307" y="477"/>
                  </a:lnTo>
                  <a:lnTo>
                    <a:pt x="1319" y="477"/>
                  </a:lnTo>
                  <a:lnTo>
                    <a:pt x="1329" y="477"/>
                  </a:lnTo>
                  <a:lnTo>
                    <a:pt x="1340" y="475"/>
                  </a:lnTo>
                  <a:lnTo>
                    <a:pt x="1350" y="475"/>
                  </a:lnTo>
                  <a:lnTo>
                    <a:pt x="1359" y="475"/>
                  </a:lnTo>
                  <a:lnTo>
                    <a:pt x="1368" y="477"/>
                  </a:lnTo>
                  <a:lnTo>
                    <a:pt x="1376" y="477"/>
                  </a:lnTo>
                  <a:lnTo>
                    <a:pt x="1385" y="477"/>
                  </a:lnTo>
                  <a:lnTo>
                    <a:pt x="1391" y="477"/>
                  </a:lnTo>
                  <a:lnTo>
                    <a:pt x="1398" y="478"/>
                  </a:lnTo>
                  <a:lnTo>
                    <a:pt x="1404" y="478"/>
                  </a:lnTo>
                  <a:lnTo>
                    <a:pt x="1409" y="478"/>
                  </a:lnTo>
                  <a:lnTo>
                    <a:pt x="1413" y="479"/>
                  </a:lnTo>
                  <a:lnTo>
                    <a:pt x="1416" y="479"/>
                  </a:lnTo>
                  <a:lnTo>
                    <a:pt x="1418" y="479"/>
                  </a:lnTo>
                  <a:lnTo>
                    <a:pt x="1420" y="479"/>
                  </a:lnTo>
                  <a:lnTo>
                    <a:pt x="1420" y="480"/>
                  </a:lnTo>
                  <a:lnTo>
                    <a:pt x="1419" y="474"/>
                  </a:lnTo>
                  <a:lnTo>
                    <a:pt x="1417" y="460"/>
                  </a:lnTo>
                  <a:lnTo>
                    <a:pt x="1413" y="442"/>
                  </a:lnTo>
                  <a:lnTo>
                    <a:pt x="1409" y="421"/>
                  </a:lnTo>
                  <a:lnTo>
                    <a:pt x="1405" y="403"/>
                  </a:lnTo>
                  <a:lnTo>
                    <a:pt x="1402" y="389"/>
                  </a:lnTo>
                  <a:lnTo>
                    <a:pt x="1401" y="383"/>
                  </a:lnTo>
                  <a:lnTo>
                    <a:pt x="1381" y="382"/>
                  </a:lnTo>
                  <a:lnTo>
                    <a:pt x="1361" y="381"/>
                  </a:lnTo>
                  <a:lnTo>
                    <a:pt x="1343" y="381"/>
                  </a:lnTo>
                  <a:lnTo>
                    <a:pt x="1323" y="382"/>
                  </a:lnTo>
                  <a:lnTo>
                    <a:pt x="1306" y="383"/>
                  </a:lnTo>
                  <a:lnTo>
                    <a:pt x="1289" y="384"/>
                  </a:lnTo>
                  <a:lnTo>
                    <a:pt x="1272" y="387"/>
                  </a:lnTo>
                  <a:lnTo>
                    <a:pt x="1256" y="389"/>
                  </a:lnTo>
                  <a:lnTo>
                    <a:pt x="1239" y="391"/>
                  </a:lnTo>
                  <a:lnTo>
                    <a:pt x="1224" y="395"/>
                  </a:lnTo>
                  <a:lnTo>
                    <a:pt x="1209" y="398"/>
                  </a:lnTo>
                  <a:lnTo>
                    <a:pt x="1195" y="403"/>
                  </a:lnTo>
                  <a:lnTo>
                    <a:pt x="1181" y="406"/>
                  </a:lnTo>
                  <a:lnTo>
                    <a:pt x="1168" y="411"/>
                  </a:lnTo>
                  <a:lnTo>
                    <a:pt x="1155" y="416"/>
                  </a:lnTo>
                  <a:lnTo>
                    <a:pt x="1144" y="420"/>
                  </a:lnTo>
                  <a:lnTo>
                    <a:pt x="1132" y="425"/>
                  </a:lnTo>
                  <a:lnTo>
                    <a:pt x="1122" y="429"/>
                  </a:lnTo>
                  <a:lnTo>
                    <a:pt x="1112" y="434"/>
                  </a:lnTo>
                  <a:lnTo>
                    <a:pt x="1102" y="439"/>
                  </a:lnTo>
                  <a:lnTo>
                    <a:pt x="1093" y="443"/>
                  </a:lnTo>
                  <a:lnTo>
                    <a:pt x="1085" y="448"/>
                  </a:lnTo>
                  <a:lnTo>
                    <a:pt x="1077" y="451"/>
                  </a:lnTo>
                  <a:lnTo>
                    <a:pt x="1070" y="456"/>
                  </a:lnTo>
                  <a:lnTo>
                    <a:pt x="1064" y="459"/>
                  </a:lnTo>
                  <a:lnTo>
                    <a:pt x="1059" y="464"/>
                  </a:lnTo>
                  <a:lnTo>
                    <a:pt x="1053" y="467"/>
                  </a:lnTo>
                  <a:lnTo>
                    <a:pt x="1049" y="470"/>
                  </a:lnTo>
                  <a:lnTo>
                    <a:pt x="1045" y="473"/>
                  </a:lnTo>
                  <a:lnTo>
                    <a:pt x="1042" y="475"/>
                  </a:lnTo>
                  <a:lnTo>
                    <a:pt x="1040" y="477"/>
                  </a:lnTo>
                  <a:lnTo>
                    <a:pt x="1038" y="479"/>
                  </a:lnTo>
                  <a:lnTo>
                    <a:pt x="1037" y="479"/>
                  </a:lnTo>
                  <a:lnTo>
                    <a:pt x="1037" y="480"/>
                  </a:lnTo>
                  <a:lnTo>
                    <a:pt x="1042" y="470"/>
                  </a:lnTo>
                  <a:lnTo>
                    <a:pt x="1049" y="459"/>
                  </a:lnTo>
                  <a:lnTo>
                    <a:pt x="1057" y="449"/>
                  </a:lnTo>
                  <a:lnTo>
                    <a:pt x="1066" y="440"/>
                  </a:lnTo>
                  <a:lnTo>
                    <a:pt x="1076" y="431"/>
                  </a:lnTo>
                  <a:lnTo>
                    <a:pt x="1086" y="422"/>
                  </a:lnTo>
                  <a:lnTo>
                    <a:pt x="1097" y="414"/>
                  </a:lnTo>
                  <a:lnTo>
                    <a:pt x="1109" y="406"/>
                  </a:lnTo>
                  <a:lnTo>
                    <a:pt x="1121" y="398"/>
                  </a:lnTo>
                  <a:lnTo>
                    <a:pt x="1133" y="390"/>
                  </a:lnTo>
                  <a:lnTo>
                    <a:pt x="1147" y="383"/>
                  </a:lnTo>
                  <a:lnTo>
                    <a:pt x="1160" y="376"/>
                  </a:lnTo>
                  <a:lnTo>
                    <a:pt x="1174" y="371"/>
                  </a:lnTo>
                  <a:lnTo>
                    <a:pt x="1188" y="364"/>
                  </a:lnTo>
                  <a:lnTo>
                    <a:pt x="1201" y="358"/>
                  </a:lnTo>
                  <a:lnTo>
                    <a:pt x="1214" y="352"/>
                  </a:lnTo>
                  <a:lnTo>
                    <a:pt x="1228" y="348"/>
                  </a:lnTo>
                  <a:lnTo>
                    <a:pt x="1242" y="342"/>
                  </a:lnTo>
                  <a:lnTo>
                    <a:pt x="1254" y="337"/>
                  </a:lnTo>
                  <a:lnTo>
                    <a:pt x="1267" y="334"/>
                  </a:lnTo>
                  <a:lnTo>
                    <a:pt x="1280" y="329"/>
                  </a:lnTo>
                  <a:lnTo>
                    <a:pt x="1291" y="326"/>
                  </a:lnTo>
                  <a:lnTo>
                    <a:pt x="1302" y="322"/>
                  </a:lnTo>
                  <a:lnTo>
                    <a:pt x="1313" y="320"/>
                  </a:lnTo>
                  <a:lnTo>
                    <a:pt x="1322" y="316"/>
                  </a:lnTo>
                  <a:lnTo>
                    <a:pt x="1332" y="314"/>
                  </a:lnTo>
                  <a:lnTo>
                    <a:pt x="1340" y="312"/>
                  </a:lnTo>
                  <a:lnTo>
                    <a:pt x="1347" y="311"/>
                  </a:lnTo>
                  <a:lnTo>
                    <a:pt x="1352" y="310"/>
                  </a:lnTo>
                  <a:lnTo>
                    <a:pt x="1357" y="308"/>
                  </a:lnTo>
                  <a:lnTo>
                    <a:pt x="1360" y="307"/>
                  </a:lnTo>
                  <a:lnTo>
                    <a:pt x="1363" y="307"/>
                  </a:lnTo>
                  <a:lnTo>
                    <a:pt x="1363" y="307"/>
                  </a:lnTo>
                  <a:lnTo>
                    <a:pt x="1360" y="302"/>
                  </a:lnTo>
                  <a:lnTo>
                    <a:pt x="1353" y="287"/>
                  </a:lnTo>
                  <a:lnTo>
                    <a:pt x="1343" y="268"/>
                  </a:lnTo>
                  <a:lnTo>
                    <a:pt x="1334" y="250"/>
                  </a:lnTo>
                  <a:lnTo>
                    <a:pt x="1327" y="236"/>
                  </a:lnTo>
                  <a:lnTo>
                    <a:pt x="1325" y="230"/>
                  </a:lnTo>
                  <a:lnTo>
                    <a:pt x="1304" y="235"/>
                  </a:lnTo>
                  <a:lnTo>
                    <a:pt x="1284" y="239"/>
                  </a:lnTo>
                  <a:lnTo>
                    <a:pt x="1266" y="244"/>
                  </a:lnTo>
                  <a:lnTo>
                    <a:pt x="1247" y="250"/>
                  </a:lnTo>
                  <a:lnTo>
                    <a:pt x="1229" y="255"/>
                  </a:lnTo>
                  <a:lnTo>
                    <a:pt x="1212" y="261"/>
                  </a:lnTo>
                  <a:lnTo>
                    <a:pt x="1196" y="267"/>
                  </a:lnTo>
                  <a:lnTo>
                    <a:pt x="1180" y="274"/>
                  </a:lnTo>
                  <a:lnTo>
                    <a:pt x="1165" y="280"/>
                  </a:lnTo>
                  <a:lnTo>
                    <a:pt x="1150" y="287"/>
                  </a:lnTo>
                  <a:lnTo>
                    <a:pt x="1136" y="292"/>
                  </a:lnTo>
                  <a:lnTo>
                    <a:pt x="1123" y="299"/>
                  </a:lnTo>
                  <a:lnTo>
                    <a:pt x="1110" y="305"/>
                  </a:lnTo>
                  <a:lnTo>
                    <a:pt x="1099" y="312"/>
                  </a:lnTo>
                  <a:lnTo>
                    <a:pt x="1087" y="318"/>
                  </a:lnTo>
                  <a:lnTo>
                    <a:pt x="1078" y="323"/>
                  </a:lnTo>
                  <a:lnTo>
                    <a:pt x="1068" y="329"/>
                  </a:lnTo>
                  <a:lnTo>
                    <a:pt x="1060" y="335"/>
                  </a:lnTo>
                  <a:lnTo>
                    <a:pt x="1052" y="340"/>
                  </a:lnTo>
                  <a:lnTo>
                    <a:pt x="1045" y="344"/>
                  </a:lnTo>
                  <a:lnTo>
                    <a:pt x="1038" y="349"/>
                  </a:lnTo>
                  <a:lnTo>
                    <a:pt x="1033" y="352"/>
                  </a:lnTo>
                  <a:lnTo>
                    <a:pt x="1029" y="356"/>
                  </a:lnTo>
                  <a:lnTo>
                    <a:pt x="1024" y="359"/>
                  </a:lnTo>
                  <a:lnTo>
                    <a:pt x="1022" y="361"/>
                  </a:lnTo>
                  <a:lnTo>
                    <a:pt x="1019" y="363"/>
                  </a:lnTo>
                  <a:lnTo>
                    <a:pt x="1018" y="364"/>
                  </a:lnTo>
                  <a:lnTo>
                    <a:pt x="1017" y="365"/>
                  </a:lnTo>
                  <a:lnTo>
                    <a:pt x="1024" y="352"/>
                  </a:lnTo>
                  <a:lnTo>
                    <a:pt x="1032" y="340"/>
                  </a:lnTo>
                  <a:lnTo>
                    <a:pt x="1040" y="328"/>
                  </a:lnTo>
                  <a:lnTo>
                    <a:pt x="1049" y="316"/>
                  </a:lnTo>
                  <a:lnTo>
                    <a:pt x="1059" y="305"/>
                  </a:lnTo>
                  <a:lnTo>
                    <a:pt x="1070" y="293"/>
                  </a:lnTo>
                  <a:lnTo>
                    <a:pt x="1080" y="283"/>
                  </a:lnTo>
                  <a:lnTo>
                    <a:pt x="1092" y="272"/>
                  </a:lnTo>
                  <a:lnTo>
                    <a:pt x="1104" y="261"/>
                  </a:lnTo>
                  <a:lnTo>
                    <a:pt x="1115" y="252"/>
                  </a:lnTo>
                  <a:lnTo>
                    <a:pt x="1128" y="242"/>
                  </a:lnTo>
                  <a:lnTo>
                    <a:pt x="1139" y="232"/>
                  </a:lnTo>
                  <a:lnTo>
                    <a:pt x="1152" y="224"/>
                  </a:lnTo>
                  <a:lnTo>
                    <a:pt x="1163" y="215"/>
                  </a:lnTo>
                  <a:lnTo>
                    <a:pt x="1175" y="207"/>
                  </a:lnTo>
                  <a:lnTo>
                    <a:pt x="1186" y="200"/>
                  </a:lnTo>
                  <a:lnTo>
                    <a:pt x="1198" y="193"/>
                  </a:lnTo>
                  <a:lnTo>
                    <a:pt x="1208" y="186"/>
                  </a:lnTo>
                  <a:lnTo>
                    <a:pt x="1219" y="181"/>
                  </a:lnTo>
                  <a:lnTo>
                    <a:pt x="1228" y="175"/>
                  </a:lnTo>
                  <a:lnTo>
                    <a:pt x="1236" y="170"/>
                  </a:lnTo>
                  <a:lnTo>
                    <a:pt x="1244" y="166"/>
                  </a:lnTo>
                  <a:lnTo>
                    <a:pt x="1251" y="162"/>
                  </a:lnTo>
                  <a:lnTo>
                    <a:pt x="1256" y="159"/>
                  </a:lnTo>
                  <a:lnTo>
                    <a:pt x="1260" y="156"/>
                  </a:lnTo>
                  <a:lnTo>
                    <a:pt x="1264" y="154"/>
                  </a:lnTo>
                  <a:lnTo>
                    <a:pt x="1266" y="153"/>
                  </a:lnTo>
                  <a:lnTo>
                    <a:pt x="1267" y="153"/>
                  </a:lnTo>
                  <a:lnTo>
                    <a:pt x="1262" y="149"/>
                  </a:lnTo>
                  <a:lnTo>
                    <a:pt x="1252" y="141"/>
                  </a:lnTo>
                  <a:lnTo>
                    <a:pt x="1237" y="130"/>
                  </a:lnTo>
                  <a:lnTo>
                    <a:pt x="1220" y="118"/>
                  </a:lnTo>
                  <a:lnTo>
                    <a:pt x="1205" y="107"/>
                  </a:lnTo>
                  <a:lnTo>
                    <a:pt x="1195" y="99"/>
                  </a:lnTo>
                  <a:lnTo>
                    <a:pt x="1190" y="95"/>
                  </a:lnTo>
                  <a:lnTo>
                    <a:pt x="1185" y="99"/>
                  </a:lnTo>
                  <a:lnTo>
                    <a:pt x="1178" y="103"/>
                  </a:lnTo>
                  <a:lnTo>
                    <a:pt x="1170" y="108"/>
                  </a:lnTo>
                  <a:lnTo>
                    <a:pt x="1161" y="115"/>
                  </a:lnTo>
                  <a:lnTo>
                    <a:pt x="1152" y="123"/>
                  </a:lnTo>
                  <a:lnTo>
                    <a:pt x="1140" y="131"/>
                  </a:lnTo>
                  <a:lnTo>
                    <a:pt x="1129" y="140"/>
                  </a:lnTo>
                  <a:lnTo>
                    <a:pt x="1117" y="151"/>
                  </a:lnTo>
                  <a:lnTo>
                    <a:pt x="1105" y="161"/>
                  </a:lnTo>
                  <a:lnTo>
                    <a:pt x="1092" y="171"/>
                  </a:lnTo>
                  <a:lnTo>
                    <a:pt x="1079" y="182"/>
                  </a:lnTo>
                  <a:lnTo>
                    <a:pt x="1067" y="193"/>
                  </a:lnTo>
                  <a:lnTo>
                    <a:pt x="1054" y="204"/>
                  </a:lnTo>
                  <a:lnTo>
                    <a:pt x="1041" y="215"/>
                  </a:lnTo>
                  <a:lnTo>
                    <a:pt x="1030" y="225"/>
                  </a:lnTo>
                  <a:lnTo>
                    <a:pt x="1018" y="236"/>
                  </a:lnTo>
                  <a:lnTo>
                    <a:pt x="1008" y="245"/>
                  </a:lnTo>
                  <a:lnTo>
                    <a:pt x="998" y="254"/>
                  </a:lnTo>
                  <a:lnTo>
                    <a:pt x="988" y="262"/>
                  </a:lnTo>
                  <a:lnTo>
                    <a:pt x="980" y="269"/>
                  </a:lnTo>
                  <a:lnTo>
                    <a:pt x="973" y="275"/>
                  </a:lnTo>
                  <a:lnTo>
                    <a:pt x="968" y="281"/>
                  </a:lnTo>
                  <a:lnTo>
                    <a:pt x="963" y="284"/>
                  </a:lnTo>
                  <a:lnTo>
                    <a:pt x="961" y="287"/>
                  </a:lnTo>
                  <a:lnTo>
                    <a:pt x="960" y="288"/>
                  </a:lnTo>
                  <a:lnTo>
                    <a:pt x="963" y="280"/>
                  </a:lnTo>
                  <a:lnTo>
                    <a:pt x="968" y="270"/>
                  </a:lnTo>
                  <a:lnTo>
                    <a:pt x="972" y="260"/>
                  </a:lnTo>
                  <a:lnTo>
                    <a:pt x="979" y="249"/>
                  </a:lnTo>
                  <a:lnTo>
                    <a:pt x="986" y="237"/>
                  </a:lnTo>
                  <a:lnTo>
                    <a:pt x="994" y="224"/>
                  </a:lnTo>
                  <a:lnTo>
                    <a:pt x="1002" y="211"/>
                  </a:lnTo>
                  <a:lnTo>
                    <a:pt x="1011" y="198"/>
                  </a:lnTo>
                  <a:lnTo>
                    <a:pt x="1021" y="184"/>
                  </a:lnTo>
                  <a:lnTo>
                    <a:pt x="1030" y="170"/>
                  </a:lnTo>
                  <a:lnTo>
                    <a:pt x="1039" y="158"/>
                  </a:lnTo>
                  <a:lnTo>
                    <a:pt x="1048" y="144"/>
                  </a:lnTo>
                  <a:lnTo>
                    <a:pt x="1057" y="131"/>
                  </a:lnTo>
                  <a:lnTo>
                    <a:pt x="1067" y="120"/>
                  </a:lnTo>
                  <a:lnTo>
                    <a:pt x="1075" y="108"/>
                  </a:lnTo>
                  <a:lnTo>
                    <a:pt x="1083" y="96"/>
                  </a:lnTo>
                  <a:lnTo>
                    <a:pt x="1091" y="87"/>
                  </a:lnTo>
                  <a:lnTo>
                    <a:pt x="1097" y="79"/>
                  </a:lnTo>
                  <a:lnTo>
                    <a:pt x="1102" y="71"/>
                  </a:lnTo>
                  <a:lnTo>
                    <a:pt x="1107" y="65"/>
                  </a:lnTo>
                  <a:lnTo>
                    <a:pt x="1110" y="61"/>
                  </a:lnTo>
                  <a:lnTo>
                    <a:pt x="1113" y="58"/>
                  </a:lnTo>
                  <a:lnTo>
                    <a:pt x="1113" y="57"/>
                  </a:lnTo>
                  <a:lnTo>
                    <a:pt x="1109" y="54"/>
                  </a:lnTo>
                  <a:lnTo>
                    <a:pt x="1098" y="47"/>
                  </a:lnTo>
                  <a:lnTo>
                    <a:pt x="1082" y="38"/>
                  </a:lnTo>
                  <a:lnTo>
                    <a:pt x="1066" y="29"/>
                  </a:lnTo>
                  <a:lnTo>
                    <a:pt x="1049" y="22"/>
                  </a:lnTo>
                  <a:lnTo>
                    <a:pt x="1037" y="19"/>
                  </a:lnTo>
                  <a:lnTo>
                    <a:pt x="1032" y="24"/>
                  </a:lnTo>
                  <a:lnTo>
                    <a:pt x="1025" y="32"/>
                  </a:lnTo>
                  <a:lnTo>
                    <a:pt x="1017" y="42"/>
                  </a:lnTo>
                  <a:lnTo>
                    <a:pt x="1008" y="54"/>
                  </a:lnTo>
                  <a:lnTo>
                    <a:pt x="998" y="67"/>
                  </a:lnTo>
                  <a:lnTo>
                    <a:pt x="987" y="82"/>
                  </a:lnTo>
                  <a:lnTo>
                    <a:pt x="977" y="95"/>
                  </a:lnTo>
                  <a:lnTo>
                    <a:pt x="966" y="110"/>
                  </a:lnTo>
                  <a:lnTo>
                    <a:pt x="956" y="124"/>
                  </a:lnTo>
                  <a:lnTo>
                    <a:pt x="947" y="137"/>
                  </a:lnTo>
                  <a:lnTo>
                    <a:pt x="939" y="148"/>
                  </a:lnTo>
                  <a:lnTo>
                    <a:pt x="932" y="159"/>
                  </a:lnTo>
                  <a:lnTo>
                    <a:pt x="926" y="166"/>
                  </a:lnTo>
                  <a:lnTo>
                    <a:pt x="923" y="170"/>
                  </a:lnTo>
                  <a:lnTo>
                    <a:pt x="922" y="173"/>
                  </a:lnTo>
                  <a:lnTo>
                    <a:pt x="922" y="169"/>
                  </a:lnTo>
                  <a:lnTo>
                    <a:pt x="922" y="161"/>
                  </a:lnTo>
                  <a:lnTo>
                    <a:pt x="922" y="149"/>
                  </a:lnTo>
                  <a:lnTo>
                    <a:pt x="922" y="133"/>
                  </a:lnTo>
                  <a:lnTo>
                    <a:pt x="922" y="115"/>
                  </a:lnTo>
                  <a:lnTo>
                    <a:pt x="922" y="95"/>
                  </a:lnTo>
                  <a:lnTo>
                    <a:pt x="922" y="76"/>
                  </a:lnTo>
                  <a:lnTo>
                    <a:pt x="922" y="56"/>
                  </a:lnTo>
                  <a:lnTo>
                    <a:pt x="922" y="39"/>
                  </a:lnTo>
                  <a:lnTo>
                    <a:pt x="922" y="23"/>
                  </a:lnTo>
                  <a:lnTo>
                    <a:pt x="922" y="10"/>
                  </a:lnTo>
                  <a:lnTo>
                    <a:pt x="922" y="2"/>
                  </a:lnTo>
                  <a:lnTo>
                    <a:pt x="922" y="0"/>
                  </a:lnTo>
                  <a:lnTo>
                    <a:pt x="911" y="0"/>
                  </a:lnTo>
                  <a:lnTo>
                    <a:pt x="893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69" y="0"/>
                  </a:lnTo>
                  <a:lnTo>
                    <a:pt x="864" y="0"/>
                  </a:lnTo>
                  <a:lnTo>
                    <a:pt x="859" y="0"/>
                  </a:lnTo>
                  <a:lnTo>
                    <a:pt x="849" y="0"/>
                  </a:lnTo>
                  <a:lnTo>
                    <a:pt x="844" y="0"/>
                  </a:lnTo>
                  <a:lnTo>
                    <a:pt x="844" y="2"/>
                  </a:lnTo>
                  <a:lnTo>
                    <a:pt x="844" y="10"/>
                  </a:lnTo>
                  <a:lnTo>
                    <a:pt x="844" y="23"/>
                  </a:lnTo>
                  <a:lnTo>
                    <a:pt x="844" y="39"/>
                  </a:lnTo>
                  <a:lnTo>
                    <a:pt x="844" y="56"/>
                  </a:lnTo>
                  <a:lnTo>
                    <a:pt x="844" y="76"/>
                  </a:lnTo>
                  <a:lnTo>
                    <a:pt x="844" y="95"/>
                  </a:lnTo>
                  <a:lnTo>
                    <a:pt x="844" y="115"/>
                  </a:lnTo>
                  <a:lnTo>
                    <a:pt x="844" y="133"/>
                  </a:lnTo>
                  <a:lnTo>
                    <a:pt x="844" y="149"/>
                  </a:lnTo>
                  <a:lnTo>
                    <a:pt x="844" y="161"/>
                  </a:lnTo>
                  <a:lnTo>
                    <a:pt x="844" y="169"/>
                  </a:lnTo>
                  <a:lnTo>
                    <a:pt x="844" y="173"/>
                  </a:lnTo>
                  <a:lnTo>
                    <a:pt x="843" y="170"/>
                  </a:lnTo>
                  <a:lnTo>
                    <a:pt x="839" y="166"/>
                  </a:lnTo>
                  <a:lnTo>
                    <a:pt x="833" y="159"/>
                  </a:lnTo>
                  <a:lnTo>
                    <a:pt x="825" y="148"/>
                  </a:lnTo>
                  <a:lnTo>
                    <a:pt x="814" y="137"/>
                  </a:lnTo>
                  <a:lnTo>
                    <a:pt x="804" y="124"/>
                  </a:lnTo>
                  <a:lnTo>
                    <a:pt x="793" y="110"/>
                  </a:lnTo>
                  <a:lnTo>
                    <a:pt x="781" y="95"/>
                  </a:lnTo>
                  <a:lnTo>
                    <a:pt x="770" y="82"/>
                  </a:lnTo>
                  <a:lnTo>
                    <a:pt x="759" y="67"/>
                  </a:lnTo>
                  <a:lnTo>
                    <a:pt x="750" y="54"/>
                  </a:lnTo>
                  <a:lnTo>
                    <a:pt x="742" y="42"/>
                  </a:lnTo>
                  <a:lnTo>
                    <a:pt x="735" y="32"/>
                  </a:lnTo>
                  <a:lnTo>
                    <a:pt x="730" y="24"/>
                  </a:lnTo>
                  <a:lnTo>
                    <a:pt x="729" y="19"/>
                  </a:lnTo>
                  <a:lnTo>
                    <a:pt x="717" y="22"/>
                  </a:lnTo>
                  <a:lnTo>
                    <a:pt x="700" y="29"/>
                  </a:lnTo>
                  <a:lnTo>
                    <a:pt x="684" y="38"/>
                  </a:lnTo>
                  <a:lnTo>
                    <a:pt x="668" y="47"/>
                  </a:lnTo>
                  <a:lnTo>
                    <a:pt x="657" y="54"/>
                  </a:lnTo>
                  <a:lnTo>
                    <a:pt x="652" y="57"/>
                  </a:lnTo>
                  <a:lnTo>
                    <a:pt x="653" y="58"/>
                  </a:lnTo>
                  <a:lnTo>
                    <a:pt x="656" y="61"/>
                  </a:lnTo>
                  <a:lnTo>
                    <a:pt x="659" y="67"/>
                  </a:lnTo>
                  <a:lnTo>
                    <a:pt x="665" y="72"/>
                  </a:lnTo>
                  <a:lnTo>
                    <a:pt x="671" y="80"/>
                  </a:lnTo>
                  <a:lnTo>
                    <a:pt x="677" y="90"/>
                  </a:lnTo>
                  <a:lnTo>
                    <a:pt x="684" y="100"/>
                  </a:lnTo>
                  <a:lnTo>
                    <a:pt x="694" y="111"/>
                  </a:lnTo>
                  <a:lnTo>
                    <a:pt x="702" y="124"/>
                  </a:lnTo>
                  <a:lnTo>
                    <a:pt x="711" y="137"/>
                  </a:lnTo>
                  <a:lnTo>
                    <a:pt x="720" y="151"/>
                  </a:lnTo>
                  <a:lnTo>
                    <a:pt x="729" y="164"/>
                  </a:lnTo>
                  <a:lnTo>
                    <a:pt x="738" y="178"/>
                  </a:lnTo>
                  <a:lnTo>
                    <a:pt x="747" y="193"/>
                  </a:lnTo>
                  <a:lnTo>
                    <a:pt x="755" y="207"/>
                  </a:lnTo>
                  <a:lnTo>
                    <a:pt x="763" y="221"/>
                  </a:lnTo>
                  <a:lnTo>
                    <a:pt x="770" y="234"/>
                  </a:lnTo>
                  <a:lnTo>
                    <a:pt x="775" y="246"/>
                  </a:lnTo>
                  <a:lnTo>
                    <a:pt x="780" y="258"/>
                  </a:lnTo>
                  <a:lnTo>
                    <a:pt x="783" y="269"/>
                  </a:lnTo>
                  <a:lnTo>
                    <a:pt x="786" y="278"/>
                  </a:lnTo>
                  <a:lnTo>
                    <a:pt x="787" y="288"/>
                  </a:lnTo>
                  <a:lnTo>
                    <a:pt x="786" y="287"/>
                  </a:lnTo>
                  <a:lnTo>
                    <a:pt x="783" y="284"/>
                  </a:lnTo>
                  <a:lnTo>
                    <a:pt x="780" y="281"/>
                  </a:lnTo>
                  <a:lnTo>
                    <a:pt x="775" y="275"/>
                  </a:lnTo>
                  <a:lnTo>
                    <a:pt x="768" y="269"/>
                  </a:lnTo>
                  <a:lnTo>
                    <a:pt x="762" y="262"/>
                  </a:lnTo>
                  <a:lnTo>
                    <a:pt x="752" y="254"/>
                  </a:lnTo>
                  <a:lnTo>
                    <a:pt x="743" y="245"/>
                  </a:lnTo>
                  <a:lnTo>
                    <a:pt x="734" y="236"/>
                  </a:lnTo>
                  <a:lnTo>
                    <a:pt x="722" y="225"/>
                  </a:lnTo>
                  <a:lnTo>
                    <a:pt x="711" y="215"/>
                  </a:lnTo>
                  <a:lnTo>
                    <a:pt x="699" y="204"/>
                  </a:lnTo>
                  <a:lnTo>
                    <a:pt x="688" y="193"/>
                  </a:lnTo>
                  <a:lnTo>
                    <a:pt x="675" y="182"/>
                  </a:lnTo>
                  <a:lnTo>
                    <a:pt x="662" y="171"/>
                  </a:lnTo>
                  <a:lnTo>
                    <a:pt x="650" y="161"/>
                  </a:lnTo>
                  <a:lnTo>
                    <a:pt x="638" y="151"/>
                  </a:lnTo>
                  <a:lnTo>
                    <a:pt x="626" y="140"/>
                  </a:lnTo>
                  <a:lnTo>
                    <a:pt x="614" y="131"/>
                  </a:lnTo>
                  <a:lnTo>
                    <a:pt x="603" y="123"/>
                  </a:lnTo>
                  <a:lnTo>
                    <a:pt x="592" y="115"/>
                  </a:lnTo>
                  <a:lnTo>
                    <a:pt x="582" y="108"/>
                  </a:lnTo>
                  <a:lnTo>
                    <a:pt x="573" y="103"/>
                  </a:lnTo>
                  <a:lnTo>
                    <a:pt x="565" y="99"/>
                  </a:lnTo>
                  <a:lnTo>
                    <a:pt x="557" y="95"/>
                  </a:lnTo>
                  <a:lnTo>
                    <a:pt x="552" y="100"/>
                  </a:lnTo>
                  <a:lnTo>
                    <a:pt x="542" y="110"/>
                  </a:lnTo>
                  <a:lnTo>
                    <a:pt x="528" y="124"/>
                  </a:lnTo>
                  <a:lnTo>
                    <a:pt x="514" y="138"/>
                  </a:lnTo>
                  <a:lnTo>
                    <a:pt x="504" y="148"/>
                  </a:lnTo>
                  <a:lnTo>
                    <a:pt x="499" y="153"/>
                  </a:lnTo>
                  <a:lnTo>
                    <a:pt x="500" y="153"/>
                  </a:lnTo>
                  <a:lnTo>
                    <a:pt x="501" y="154"/>
                  </a:lnTo>
                  <a:lnTo>
                    <a:pt x="505" y="156"/>
                  </a:lnTo>
                  <a:lnTo>
                    <a:pt x="509" y="159"/>
                  </a:lnTo>
                  <a:lnTo>
                    <a:pt x="514" y="162"/>
                  </a:lnTo>
                  <a:lnTo>
                    <a:pt x="521" y="166"/>
                  </a:lnTo>
                  <a:lnTo>
                    <a:pt x="528" y="170"/>
                  </a:lnTo>
                  <a:lnTo>
                    <a:pt x="535" y="175"/>
                  </a:lnTo>
                  <a:lnTo>
                    <a:pt x="544" y="181"/>
                  </a:lnTo>
                  <a:lnTo>
                    <a:pt x="553" y="186"/>
                  </a:lnTo>
                  <a:lnTo>
                    <a:pt x="562" y="193"/>
                  </a:lnTo>
                  <a:lnTo>
                    <a:pt x="573" y="200"/>
                  </a:lnTo>
                  <a:lnTo>
                    <a:pt x="584" y="207"/>
                  </a:lnTo>
                  <a:lnTo>
                    <a:pt x="595" y="215"/>
                  </a:lnTo>
                  <a:lnTo>
                    <a:pt x="606" y="224"/>
                  </a:lnTo>
                  <a:lnTo>
                    <a:pt x="619" y="232"/>
                  </a:lnTo>
                  <a:lnTo>
                    <a:pt x="630" y="242"/>
                  </a:lnTo>
                  <a:lnTo>
                    <a:pt x="642" y="252"/>
                  </a:lnTo>
                  <a:lnTo>
                    <a:pt x="653" y="261"/>
                  </a:lnTo>
                  <a:lnTo>
                    <a:pt x="666" y="272"/>
                  </a:lnTo>
                  <a:lnTo>
                    <a:pt x="677" y="283"/>
                  </a:lnTo>
                  <a:lnTo>
                    <a:pt x="689" y="293"/>
                  </a:lnTo>
                  <a:lnTo>
                    <a:pt x="699" y="305"/>
                  </a:lnTo>
                  <a:lnTo>
                    <a:pt x="711" y="316"/>
                  </a:lnTo>
                  <a:lnTo>
                    <a:pt x="721" y="328"/>
                  </a:lnTo>
                  <a:lnTo>
                    <a:pt x="730" y="340"/>
                  </a:lnTo>
                  <a:lnTo>
                    <a:pt x="740" y="352"/>
                  </a:lnTo>
                  <a:lnTo>
                    <a:pt x="749" y="365"/>
                  </a:lnTo>
                  <a:lnTo>
                    <a:pt x="749" y="365"/>
                  </a:lnTo>
                  <a:lnTo>
                    <a:pt x="748" y="364"/>
                  </a:lnTo>
                  <a:lnTo>
                    <a:pt x="747" y="363"/>
                  </a:lnTo>
                  <a:lnTo>
                    <a:pt x="744" y="361"/>
                  </a:lnTo>
                  <a:lnTo>
                    <a:pt x="741" y="359"/>
                  </a:lnTo>
                  <a:lnTo>
                    <a:pt x="736" y="356"/>
                  </a:lnTo>
                  <a:lnTo>
                    <a:pt x="732" y="352"/>
                  </a:lnTo>
                  <a:lnTo>
                    <a:pt x="725" y="349"/>
                  </a:lnTo>
                  <a:lnTo>
                    <a:pt x="718" y="344"/>
                  </a:lnTo>
                  <a:lnTo>
                    <a:pt x="710" y="340"/>
                  </a:lnTo>
                  <a:lnTo>
                    <a:pt x="702" y="335"/>
                  </a:lnTo>
                  <a:lnTo>
                    <a:pt x="692" y="329"/>
                  </a:lnTo>
                  <a:lnTo>
                    <a:pt x="682" y="323"/>
                  </a:lnTo>
                  <a:lnTo>
                    <a:pt x="672" y="318"/>
                  </a:lnTo>
                  <a:lnTo>
                    <a:pt x="660" y="312"/>
                  </a:lnTo>
                  <a:lnTo>
                    <a:pt x="648" y="305"/>
                  </a:lnTo>
                  <a:lnTo>
                    <a:pt x="635" y="299"/>
                  </a:lnTo>
                  <a:lnTo>
                    <a:pt x="621" y="292"/>
                  </a:lnTo>
                  <a:lnTo>
                    <a:pt x="607" y="287"/>
                  </a:lnTo>
                  <a:lnTo>
                    <a:pt x="593" y="280"/>
                  </a:lnTo>
                  <a:lnTo>
                    <a:pt x="578" y="274"/>
                  </a:lnTo>
                  <a:lnTo>
                    <a:pt x="562" y="267"/>
                  </a:lnTo>
                  <a:lnTo>
                    <a:pt x="546" y="261"/>
                  </a:lnTo>
                  <a:lnTo>
                    <a:pt x="530" y="255"/>
                  </a:lnTo>
                  <a:lnTo>
                    <a:pt x="513" y="250"/>
                  </a:lnTo>
                  <a:lnTo>
                    <a:pt x="495" y="244"/>
                  </a:lnTo>
                  <a:lnTo>
                    <a:pt x="478" y="239"/>
                  </a:lnTo>
                  <a:lnTo>
                    <a:pt x="460" y="235"/>
                  </a:lnTo>
                  <a:lnTo>
                    <a:pt x="441" y="230"/>
                  </a:lnTo>
                  <a:lnTo>
                    <a:pt x="441" y="230"/>
                  </a:lnTo>
                  <a:lnTo>
                    <a:pt x="438" y="235"/>
                  </a:lnTo>
                  <a:lnTo>
                    <a:pt x="430" y="245"/>
                  </a:lnTo>
                  <a:lnTo>
                    <a:pt x="418" y="260"/>
                  </a:lnTo>
                  <a:lnTo>
                    <a:pt x="407" y="276"/>
                  </a:lnTo>
                  <a:lnTo>
                    <a:pt x="395" y="291"/>
                  </a:lnTo>
                  <a:lnTo>
                    <a:pt x="387" y="303"/>
                  </a:lnTo>
                  <a:lnTo>
                    <a:pt x="384" y="307"/>
                  </a:lnTo>
                  <a:lnTo>
                    <a:pt x="385" y="307"/>
                  </a:lnTo>
                  <a:lnTo>
                    <a:pt x="387" y="307"/>
                  </a:lnTo>
                  <a:lnTo>
                    <a:pt x="390" y="308"/>
                  </a:lnTo>
                  <a:lnTo>
                    <a:pt x="394" y="310"/>
                  </a:lnTo>
                  <a:lnTo>
                    <a:pt x="400" y="311"/>
                  </a:lnTo>
                  <a:lnTo>
                    <a:pt x="407" y="312"/>
                  </a:lnTo>
                  <a:lnTo>
                    <a:pt x="414" y="314"/>
                  </a:lnTo>
                  <a:lnTo>
                    <a:pt x="423" y="316"/>
                  </a:lnTo>
                  <a:lnTo>
                    <a:pt x="432" y="319"/>
                  </a:lnTo>
                  <a:lnTo>
                    <a:pt x="443" y="321"/>
                  </a:lnTo>
                  <a:lnTo>
                    <a:pt x="453" y="325"/>
                  </a:lnTo>
                  <a:lnTo>
                    <a:pt x="464" y="328"/>
                  </a:lnTo>
                  <a:lnTo>
                    <a:pt x="476" y="331"/>
                  </a:lnTo>
                  <a:lnTo>
                    <a:pt x="489" y="336"/>
                  </a:lnTo>
                  <a:lnTo>
                    <a:pt x="501" y="341"/>
                  </a:lnTo>
                  <a:lnTo>
                    <a:pt x="514" y="345"/>
                  </a:lnTo>
                  <a:lnTo>
                    <a:pt x="528" y="350"/>
                  </a:lnTo>
                  <a:lnTo>
                    <a:pt x="542" y="356"/>
                  </a:lnTo>
                  <a:lnTo>
                    <a:pt x="555" y="360"/>
                  </a:lnTo>
                  <a:lnTo>
                    <a:pt x="569" y="366"/>
                  </a:lnTo>
                  <a:lnTo>
                    <a:pt x="583" y="373"/>
                  </a:lnTo>
                  <a:lnTo>
                    <a:pt x="597" y="379"/>
                  </a:lnTo>
                  <a:lnTo>
                    <a:pt x="611" y="386"/>
                  </a:lnTo>
                  <a:lnTo>
                    <a:pt x="623" y="392"/>
                  </a:lnTo>
                  <a:lnTo>
                    <a:pt x="637" y="401"/>
                  </a:lnTo>
                  <a:lnTo>
                    <a:pt x="650" y="407"/>
                  </a:lnTo>
                  <a:lnTo>
                    <a:pt x="661" y="416"/>
                  </a:lnTo>
                  <a:lnTo>
                    <a:pt x="673" y="424"/>
                  </a:lnTo>
                  <a:lnTo>
                    <a:pt x="684" y="433"/>
                  </a:lnTo>
                  <a:lnTo>
                    <a:pt x="695" y="441"/>
                  </a:lnTo>
                  <a:lnTo>
                    <a:pt x="705" y="450"/>
                  </a:lnTo>
                  <a:lnTo>
                    <a:pt x="714" y="459"/>
                  </a:lnTo>
                  <a:lnTo>
                    <a:pt x="722" y="470"/>
                  </a:lnTo>
                  <a:lnTo>
                    <a:pt x="729" y="480"/>
                  </a:lnTo>
                  <a:lnTo>
                    <a:pt x="729" y="479"/>
                  </a:lnTo>
                  <a:lnTo>
                    <a:pt x="728" y="479"/>
                  </a:lnTo>
                  <a:lnTo>
                    <a:pt x="726" y="477"/>
                  </a:lnTo>
                  <a:lnTo>
                    <a:pt x="724" y="475"/>
                  </a:lnTo>
                  <a:lnTo>
                    <a:pt x="720" y="473"/>
                  </a:lnTo>
                  <a:lnTo>
                    <a:pt x="717" y="471"/>
                  </a:lnTo>
                  <a:lnTo>
                    <a:pt x="712" y="467"/>
                  </a:lnTo>
                  <a:lnTo>
                    <a:pt x="706" y="464"/>
                  </a:lnTo>
                  <a:lnTo>
                    <a:pt x="700" y="460"/>
                  </a:lnTo>
                  <a:lnTo>
                    <a:pt x="694" y="457"/>
                  </a:lnTo>
                  <a:lnTo>
                    <a:pt x="687" y="454"/>
                  </a:lnTo>
                  <a:lnTo>
                    <a:pt x="679" y="449"/>
                  </a:lnTo>
                  <a:lnTo>
                    <a:pt x="669" y="444"/>
                  </a:lnTo>
                  <a:lnTo>
                    <a:pt x="660" y="440"/>
                  </a:lnTo>
                  <a:lnTo>
                    <a:pt x="651" y="435"/>
                  </a:lnTo>
                  <a:lnTo>
                    <a:pt x="641" y="432"/>
                  </a:lnTo>
                  <a:lnTo>
                    <a:pt x="629" y="427"/>
                  </a:lnTo>
                  <a:lnTo>
                    <a:pt x="618" y="422"/>
                  </a:lnTo>
                  <a:lnTo>
                    <a:pt x="606" y="418"/>
                  </a:lnTo>
                  <a:lnTo>
                    <a:pt x="593" y="413"/>
                  </a:lnTo>
                  <a:lnTo>
                    <a:pt x="581" y="409"/>
                  </a:lnTo>
                  <a:lnTo>
                    <a:pt x="567" y="405"/>
                  </a:lnTo>
                  <a:lnTo>
                    <a:pt x="552" y="401"/>
                  </a:lnTo>
                  <a:lnTo>
                    <a:pt x="538" y="397"/>
                  </a:lnTo>
                  <a:lnTo>
                    <a:pt x="522" y="394"/>
                  </a:lnTo>
                  <a:lnTo>
                    <a:pt x="507" y="391"/>
                  </a:lnTo>
                  <a:lnTo>
                    <a:pt x="491" y="388"/>
                  </a:lnTo>
                  <a:lnTo>
                    <a:pt x="474" y="386"/>
                  </a:lnTo>
                  <a:lnTo>
                    <a:pt x="456" y="384"/>
                  </a:lnTo>
                  <a:lnTo>
                    <a:pt x="439" y="383"/>
                  </a:lnTo>
                  <a:lnTo>
                    <a:pt x="422" y="382"/>
                  </a:lnTo>
                  <a:lnTo>
                    <a:pt x="403" y="381"/>
                  </a:lnTo>
                  <a:lnTo>
                    <a:pt x="384" y="381"/>
                  </a:lnTo>
                  <a:lnTo>
                    <a:pt x="365" y="382"/>
                  </a:lnTo>
                  <a:lnTo>
                    <a:pt x="346" y="383"/>
                  </a:lnTo>
                  <a:lnTo>
                    <a:pt x="346" y="383"/>
                  </a:lnTo>
                  <a:lnTo>
                    <a:pt x="346" y="389"/>
                  </a:lnTo>
                  <a:lnTo>
                    <a:pt x="346" y="403"/>
                  </a:lnTo>
                  <a:lnTo>
                    <a:pt x="346" y="421"/>
                  </a:lnTo>
                  <a:lnTo>
                    <a:pt x="346" y="442"/>
                  </a:lnTo>
                  <a:lnTo>
                    <a:pt x="346" y="460"/>
                  </a:lnTo>
                  <a:lnTo>
                    <a:pt x="346" y="474"/>
                  </a:lnTo>
                  <a:lnTo>
                    <a:pt x="346" y="480"/>
                  </a:lnTo>
                  <a:lnTo>
                    <a:pt x="346" y="479"/>
                  </a:lnTo>
                  <a:lnTo>
                    <a:pt x="348" y="479"/>
                  </a:lnTo>
                  <a:lnTo>
                    <a:pt x="350" y="479"/>
                  </a:lnTo>
                  <a:lnTo>
                    <a:pt x="354" y="479"/>
                  </a:lnTo>
                  <a:lnTo>
                    <a:pt x="357" y="478"/>
                  </a:lnTo>
                  <a:lnTo>
                    <a:pt x="363" y="478"/>
                  </a:lnTo>
                  <a:lnTo>
                    <a:pt x="369" y="478"/>
                  </a:lnTo>
                  <a:lnTo>
                    <a:pt x="376" y="477"/>
                  </a:lnTo>
                  <a:lnTo>
                    <a:pt x="383" y="477"/>
                  </a:lnTo>
                  <a:lnTo>
                    <a:pt x="391" y="477"/>
                  </a:lnTo>
                  <a:lnTo>
                    <a:pt x="400" y="477"/>
                  </a:lnTo>
                  <a:lnTo>
                    <a:pt x="409" y="475"/>
                  </a:lnTo>
                  <a:lnTo>
                    <a:pt x="418" y="475"/>
                  </a:lnTo>
                  <a:lnTo>
                    <a:pt x="429" y="475"/>
                  </a:lnTo>
                  <a:lnTo>
                    <a:pt x="439" y="477"/>
                  </a:lnTo>
                  <a:lnTo>
                    <a:pt x="451" y="477"/>
                  </a:lnTo>
                  <a:lnTo>
                    <a:pt x="462" y="477"/>
                  </a:lnTo>
                  <a:lnTo>
                    <a:pt x="474" y="478"/>
                  </a:lnTo>
                  <a:lnTo>
                    <a:pt x="486" y="479"/>
                  </a:lnTo>
                  <a:lnTo>
                    <a:pt x="499" y="480"/>
                  </a:lnTo>
                  <a:lnTo>
                    <a:pt x="512" y="482"/>
                  </a:lnTo>
                  <a:lnTo>
                    <a:pt x="524" y="483"/>
                  </a:lnTo>
                  <a:lnTo>
                    <a:pt x="537" y="486"/>
                  </a:lnTo>
                  <a:lnTo>
                    <a:pt x="550" y="488"/>
                  </a:lnTo>
                  <a:lnTo>
                    <a:pt x="562" y="492"/>
                  </a:lnTo>
                  <a:lnTo>
                    <a:pt x="576" y="495"/>
                  </a:lnTo>
                  <a:lnTo>
                    <a:pt x="589" y="498"/>
                  </a:lnTo>
                  <a:lnTo>
                    <a:pt x="601" y="502"/>
                  </a:lnTo>
                  <a:lnTo>
                    <a:pt x="614" y="507"/>
                  </a:lnTo>
                  <a:lnTo>
                    <a:pt x="627" y="511"/>
                  </a:lnTo>
                  <a:lnTo>
                    <a:pt x="639" y="517"/>
                  </a:lnTo>
                  <a:lnTo>
                    <a:pt x="651" y="523"/>
                  </a:lnTo>
                  <a:lnTo>
                    <a:pt x="662" y="530"/>
                  </a:lnTo>
                  <a:lnTo>
                    <a:pt x="674" y="536"/>
                  </a:lnTo>
                  <a:lnTo>
                    <a:pt x="686" y="543"/>
                  </a:lnTo>
                  <a:lnTo>
                    <a:pt x="696" y="551"/>
                  </a:lnTo>
                  <a:lnTo>
                    <a:pt x="706" y="561"/>
                  </a:lnTo>
                  <a:lnTo>
                    <a:pt x="715" y="570"/>
                  </a:lnTo>
                  <a:lnTo>
                    <a:pt x="725" y="580"/>
                  </a:lnTo>
                  <a:lnTo>
                    <a:pt x="734" y="591"/>
                  </a:lnTo>
                  <a:lnTo>
                    <a:pt x="742" y="602"/>
                  </a:lnTo>
                  <a:lnTo>
                    <a:pt x="749" y="614"/>
                  </a:lnTo>
                  <a:lnTo>
                    <a:pt x="749" y="614"/>
                  </a:lnTo>
                  <a:lnTo>
                    <a:pt x="748" y="614"/>
                  </a:lnTo>
                  <a:lnTo>
                    <a:pt x="747" y="611"/>
                  </a:lnTo>
                  <a:lnTo>
                    <a:pt x="744" y="609"/>
                  </a:lnTo>
                  <a:lnTo>
                    <a:pt x="741" y="607"/>
                  </a:lnTo>
                  <a:lnTo>
                    <a:pt x="735" y="603"/>
                  </a:lnTo>
                  <a:lnTo>
                    <a:pt x="730" y="599"/>
                  </a:lnTo>
                  <a:lnTo>
                    <a:pt x="724" y="594"/>
                  </a:lnTo>
                  <a:lnTo>
                    <a:pt x="715" y="589"/>
                  </a:lnTo>
                  <a:lnTo>
                    <a:pt x="706" y="584"/>
                  </a:lnTo>
                  <a:lnTo>
                    <a:pt x="696" y="578"/>
                  </a:lnTo>
                  <a:lnTo>
                    <a:pt x="686" y="572"/>
                  </a:lnTo>
                  <a:lnTo>
                    <a:pt x="674" y="568"/>
                  </a:lnTo>
                  <a:lnTo>
                    <a:pt x="660" y="562"/>
                  </a:lnTo>
                  <a:lnTo>
                    <a:pt x="646" y="557"/>
                  </a:lnTo>
                  <a:lnTo>
                    <a:pt x="631" y="553"/>
                  </a:lnTo>
                  <a:lnTo>
                    <a:pt x="615" y="548"/>
                  </a:lnTo>
                  <a:lnTo>
                    <a:pt x="598" y="545"/>
                  </a:lnTo>
                  <a:lnTo>
                    <a:pt x="580" y="541"/>
                  </a:lnTo>
                  <a:lnTo>
                    <a:pt x="560" y="539"/>
                  </a:lnTo>
                  <a:lnTo>
                    <a:pt x="539" y="538"/>
                  </a:lnTo>
                  <a:lnTo>
                    <a:pt x="519" y="538"/>
                  </a:lnTo>
                  <a:lnTo>
                    <a:pt x="519" y="538"/>
                  </a:lnTo>
                  <a:lnTo>
                    <a:pt x="492" y="538"/>
                  </a:lnTo>
                  <a:lnTo>
                    <a:pt x="469" y="538"/>
                  </a:lnTo>
                  <a:lnTo>
                    <a:pt x="447" y="538"/>
                  </a:lnTo>
                  <a:lnTo>
                    <a:pt x="426" y="538"/>
                  </a:lnTo>
                  <a:lnTo>
                    <a:pt x="409" y="538"/>
                  </a:lnTo>
                  <a:lnTo>
                    <a:pt x="393" y="538"/>
                  </a:lnTo>
                  <a:lnTo>
                    <a:pt x="378" y="538"/>
                  </a:lnTo>
                  <a:lnTo>
                    <a:pt x="367" y="538"/>
                  </a:lnTo>
                  <a:lnTo>
                    <a:pt x="355" y="538"/>
                  </a:lnTo>
                  <a:lnTo>
                    <a:pt x="346" y="538"/>
                  </a:lnTo>
                  <a:lnTo>
                    <a:pt x="339" y="538"/>
                  </a:lnTo>
                  <a:lnTo>
                    <a:pt x="333" y="538"/>
                  </a:lnTo>
                  <a:lnTo>
                    <a:pt x="330" y="538"/>
                  </a:lnTo>
                  <a:lnTo>
                    <a:pt x="327" y="538"/>
                  </a:lnTo>
                  <a:lnTo>
                    <a:pt x="326" y="538"/>
                  </a:lnTo>
                  <a:lnTo>
                    <a:pt x="326" y="542"/>
                  </a:lnTo>
                  <a:lnTo>
                    <a:pt x="326" y="556"/>
                  </a:lnTo>
                  <a:lnTo>
                    <a:pt x="326" y="574"/>
                  </a:lnTo>
                  <a:lnTo>
                    <a:pt x="326" y="595"/>
                  </a:lnTo>
                  <a:lnTo>
                    <a:pt x="326" y="614"/>
                  </a:lnTo>
                  <a:lnTo>
                    <a:pt x="326" y="627"/>
                  </a:lnTo>
                  <a:lnTo>
                    <a:pt x="326" y="633"/>
                  </a:lnTo>
                  <a:lnTo>
                    <a:pt x="329" y="633"/>
                  </a:lnTo>
                  <a:lnTo>
                    <a:pt x="334" y="633"/>
                  </a:lnTo>
                  <a:lnTo>
                    <a:pt x="343" y="633"/>
                  </a:lnTo>
                  <a:lnTo>
                    <a:pt x="356" y="633"/>
                  </a:lnTo>
                  <a:lnTo>
                    <a:pt x="370" y="633"/>
                  </a:lnTo>
                  <a:lnTo>
                    <a:pt x="387" y="633"/>
                  </a:lnTo>
                  <a:lnTo>
                    <a:pt x="405" y="633"/>
                  </a:lnTo>
                  <a:lnTo>
                    <a:pt x="423" y="633"/>
                  </a:lnTo>
                  <a:lnTo>
                    <a:pt x="441" y="633"/>
                  </a:lnTo>
                  <a:lnTo>
                    <a:pt x="460" y="633"/>
                  </a:lnTo>
                  <a:lnTo>
                    <a:pt x="477" y="633"/>
                  </a:lnTo>
                  <a:lnTo>
                    <a:pt x="493" y="633"/>
                  </a:lnTo>
                  <a:lnTo>
                    <a:pt x="508" y="633"/>
                  </a:lnTo>
                  <a:lnTo>
                    <a:pt x="520" y="633"/>
                  </a:lnTo>
                  <a:lnTo>
                    <a:pt x="529" y="633"/>
                  </a:lnTo>
                  <a:lnTo>
                    <a:pt x="536" y="633"/>
                  </a:lnTo>
                  <a:lnTo>
                    <a:pt x="537" y="633"/>
                  </a:lnTo>
                  <a:lnTo>
                    <a:pt x="538" y="633"/>
                  </a:lnTo>
                  <a:lnTo>
                    <a:pt x="540" y="633"/>
                  </a:lnTo>
                  <a:lnTo>
                    <a:pt x="544" y="633"/>
                  </a:lnTo>
                  <a:lnTo>
                    <a:pt x="547" y="633"/>
                  </a:lnTo>
                  <a:lnTo>
                    <a:pt x="553" y="634"/>
                  </a:lnTo>
                  <a:lnTo>
                    <a:pt x="559" y="634"/>
                  </a:lnTo>
                  <a:lnTo>
                    <a:pt x="566" y="636"/>
                  </a:lnTo>
                  <a:lnTo>
                    <a:pt x="574" y="637"/>
                  </a:lnTo>
                  <a:lnTo>
                    <a:pt x="583" y="638"/>
                  </a:lnTo>
                  <a:lnTo>
                    <a:pt x="592" y="639"/>
                  </a:lnTo>
                  <a:lnTo>
                    <a:pt x="601" y="641"/>
                  </a:lnTo>
                  <a:lnTo>
                    <a:pt x="612" y="644"/>
                  </a:lnTo>
                  <a:lnTo>
                    <a:pt x="622" y="647"/>
                  </a:lnTo>
                  <a:lnTo>
                    <a:pt x="633" y="650"/>
                  </a:lnTo>
                  <a:lnTo>
                    <a:pt x="644" y="654"/>
                  </a:lnTo>
                  <a:lnTo>
                    <a:pt x="654" y="659"/>
                  </a:lnTo>
                  <a:lnTo>
                    <a:pt x="666" y="664"/>
                  </a:lnTo>
                  <a:lnTo>
                    <a:pt x="676" y="670"/>
                  </a:lnTo>
                  <a:lnTo>
                    <a:pt x="688" y="676"/>
                  </a:lnTo>
                  <a:lnTo>
                    <a:pt x="698" y="684"/>
                  </a:lnTo>
                  <a:lnTo>
                    <a:pt x="709" y="691"/>
                  </a:lnTo>
                  <a:lnTo>
                    <a:pt x="718" y="700"/>
                  </a:lnTo>
                  <a:lnTo>
                    <a:pt x="727" y="709"/>
                  </a:lnTo>
                  <a:lnTo>
                    <a:pt x="736" y="720"/>
                  </a:lnTo>
                  <a:lnTo>
                    <a:pt x="744" y="731"/>
                  </a:lnTo>
                  <a:lnTo>
                    <a:pt x="751" y="744"/>
                  </a:lnTo>
                  <a:lnTo>
                    <a:pt x="758" y="756"/>
                  </a:lnTo>
                  <a:lnTo>
                    <a:pt x="764" y="771"/>
                  </a:lnTo>
                  <a:lnTo>
                    <a:pt x="767" y="786"/>
                  </a:lnTo>
                  <a:lnTo>
                    <a:pt x="767" y="786"/>
                  </a:lnTo>
                  <a:lnTo>
                    <a:pt x="773" y="801"/>
                  </a:lnTo>
                  <a:lnTo>
                    <a:pt x="778" y="816"/>
                  </a:lnTo>
                  <a:lnTo>
                    <a:pt x="782" y="831"/>
                  </a:lnTo>
                  <a:lnTo>
                    <a:pt x="785" y="846"/>
                  </a:lnTo>
                  <a:lnTo>
                    <a:pt x="788" y="860"/>
                  </a:lnTo>
                  <a:lnTo>
                    <a:pt x="789" y="874"/>
                  </a:lnTo>
                  <a:lnTo>
                    <a:pt x="790" y="888"/>
                  </a:lnTo>
                  <a:lnTo>
                    <a:pt x="791" y="900"/>
                  </a:lnTo>
                  <a:lnTo>
                    <a:pt x="791" y="913"/>
                  </a:lnTo>
                  <a:lnTo>
                    <a:pt x="791" y="926"/>
                  </a:lnTo>
                  <a:lnTo>
                    <a:pt x="790" y="938"/>
                  </a:lnTo>
                  <a:lnTo>
                    <a:pt x="789" y="950"/>
                  </a:lnTo>
                  <a:lnTo>
                    <a:pt x="787" y="961"/>
                  </a:lnTo>
                  <a:lnTo>
                    <a:pt x="785" y="973"/>
                  </a:lnTo>
                  <a:lnTo>
                    <a:pt x="782" y="983"/>
                  </a:lnTo>
                  <a:lnTo>
                    <a:pt x="779" y="994"/>
                  </a:lnTo>
                  <a:lnTo>
                    <a:pt x="775" y="1004"/>
                  </a:lnTo>
                  <a:lnTo>
                    <a:pt x="772" y="1013"/>
                  </a:lnTo>
                  <a:lnTo>
                    <a:pt x="768" y="1023"/>
                  </a:lnTo>
                  <a:lnTo>
                    <a:pt x="764" y="1032"/>
                  </a:lnTo>
                  <a:lnTo>
                    <a:pt x="759" y="1040"/>
                  </a:lnTo>
                  <a:lnTo>
                    <a:pt x="755" y="1048"/>
                  </a:lnTo>
                  <a:lnTo>
                    <a:pt x="749" y="1055"/>
                  </a:lnTo>
                  <a:lnTo>
                    <a:pt x="744" y="1062"/>
                  </a:lnTo>
                  <a:lnTo>
                    <a:pt x="738" y="1069"/>
                  </a:lnTo>
                  <a:lnTo>
                    <a:pt x="733" y="1074"/>
                  </a:lnTo>
                  <a:lnTo>
                    <a:pt x="727" y="1080"/>
                  </a:lnTo>
                  <a:lnTo>
                    <a:pt x="721" y="1085"/>
                  </a:lnTo>
                  <a:lnTo>
                    <a:pt x="715" y="1089"/>
                  </a:lnTo>
                  <a:lnTo>
                    <a:pt x="710" y="1094"/>
                  </a:lnTo>
                  <a:lnTo>
                    <a:pt x="704" y="1097"/>
                  </a:lnTo>
                  <a:lnTo>
                    <a:pt x="699" y="1102"/>
                  </a:lnTo>
                  <a:lnTo>
                    <a:pt x="694" y="1105"/>
                  </a:lnTo>
                  <a:lnTo>
                    <a:pt x="689" y="1110"/>
                  </a:lnTo>
                  <a:lnTo>
                    <a:pt x="684" y="1113"/>
                  </a:lnTo>
                  <a:lnTo>
                    <a:pt x="680" y="1117"/>
                  </a:lnTo>
                  <a:lnTo>
                    <a:pt x="674" y="1122"/>
                  </a:lnTo>
                  <a:lnTo>
                    <a:pt x="669" y="1125"/>
                  </a:lnTo>
                  <a:lnTo>
                    <a:pt x="664" y="1128"/>
                  </a:lnTo>
                  <a:lnTo>
                    <a:pt x="659" y="1132"/>
                  </a:lnTo>
                  <a:lnTo>
                    <a:pt x="653" y="1135"/>
                  </a:lnTo>
                  <a:lnTo>
                    <a:pt x="646" y="1139"/>
                  </a:lnTo>
                  <a:lnTo>
                    <a:pt x="639" y="1142"/>
                  </a:lnTo>
                  <a:lnTo>
                    <a:pt x="633" y="1145"/>
                  </a:lnTo>
                  <a:lnTo>
                    <a:pt x="624" y="1148"/>
                  </a:lnTo>
                  <a:lnTo>
                    <a:pt x="616" y="1150"/>
                  </a:lnTo>
                  <a:lnTo>
                    <a:pt x="606" y="1154"/>
                  </a:lnTo>
                  <a:lnTo>
                    <a:pt x="596" y="1156"/>
                  </a:lnTo>
                  <a:lnTo>
                    <a:pt x="585" y="1158"/>
                  </a:lnTo>
                  <a:lnTo>
                    <a:pt x="573" y="1161"/>
                  </a:lnTo>
                  <a:lnTo>
                    <a:pt x="559" y="1163"/>
                  </a:lnTo>
                  <a:lnTo>
                    <a:pt x="545" y="1164"/>
                  </a:lnTo>
                  <a:lnTo>
                    <a:pt x="529" y="1166"/>
                  </a:lnTo>
                  <a:lnTo>
                    <a:pt x="512" y="1168"/>
                  </a:lnTo>
                  <a:lnTo>
                    <a:pt x="493" y="1169"/>
                  </a:lnTo>
                  <a:lnTo>
                    <a:pt x="472" y="1169"/>
                  </a:lnTo>
                  <a:lnTo>
                    <a:pt x="452" y="1170"/>
                  </a:lnTo>
                  <a:lnTo>
                    <a:pt x="428" y="1170"/>
                  </a:lnTo>
                  <a:lnTo>
                    <a:pt x="403" y="1171"/>
                  </a:lnTo>
                  <a:lnTo>
                    <a:pt x="403" y="1171"/>
                  </a:lnTo>
                  <a:lnTo>
                    <a:pt x="380" y="1171"/>
                  </a:lnTo>
                  <a:lnTo>
                    <a:pt x="358" y="1171"/>
                  </a:lnTo>
                  <a:lnTo>
                    <a:pt x="338" y="1171"/>
                  </a:lnTo>
                  <a:lnTo>
                    <a:pt x="317" y="1171"/>
                  </a:lnTo>
                  <a:lnTo>
                    <a:pt x="296" y="1171"/>
                  </a:lnTo>
                  <a:lnTo>
                    <a:pt x="277" y="1171"/>
                  </a:lnTo>
                  <a:lnTo>
                    <a:pt x="258" y="1171"/>
                  </a:lnTo>
                  <a:lnTo>
                    <a:pt x="240" y="1171"/>
                  </a:lnTo>
                  <a:lnTo>
                    <a:pt x="221" y="1171"/>
                  </a:lnTo>
                  <a:lnTo>
                    <a:pt x="204" y="1171"/>
                  </a:lnTo>
                  <a:lnTo>
                    <a:pt x="188" y="1171"/>
                  </a:lnTo>
                  <a:lnTo>
                    <a:pt x="172" y="1171"/>
                  </a:lnTo>
                  <a:lnTo>
                    <a:pt x="157" y="1171"/>
                  </a:lnTo>
                  <a:lnTo>
                    <a:pt x="142" y="1171"/>
                  </a:lnTo>
                  <a:lnTo>
                    <a:pt x="128" y="1171"/>
                  </a:lnTo>
                  <a:lnTo>
                    <a:pt x="114" y="1171"/>
                  </a:lnTo>
                  <a:lnTo>
                    <a:pt x="102" y="1171"/>
                  </a:lnTo>
                  <a:lnTo>
                    <a:pt x="90" y="1171"/>
                  </a:lnTo>
                  <a:lnTo>
                    <a:pt x="79" y="1171"/>
                  </a:lnTo>
                  <a:lnTo>
                    <a:pt x="68" y="1171"/>
                  </a:lnTo>
                  <a:lnTo>
                    <a:pt x="58" y="1171"/>
                  </a:lnTo>
                  <a:lnTo>
                    <a:pt x="49" y="1171"/>
                  </a:lnTo>
                  <a:lnTo>
                    <a:pt x="41" y="1171"/>
                  </a:lnTo>
                  <a:lnTo>
                    <a:pt x="34" y="1171"/>
                  </a:lnTo>
                  <a:lnTo>
                    <a:pt x="27" y="1171"/>
                  </a:lnTo>
                  <a:lnTo>
                    <a:pt x="20" y="1171"/>
                  </a:lnTo>
                  <a:lnTo>
                    <a:pt x="15" y="1171"/>
                  </a:lnTo>
                  <a:lnTo>
                    <a:pt x="11" y="1171"/>
                  </a:lnTo>
                  <a:lnTo>
                    <a:pt x="7" y="1171"/>
                  </a:lnTo>
                  <a:lnTo>
                    <a:pt x="4" y="1171"/>
                  </a:lnTo>
                  <a:lnTo>
                    <a:pt x="1" y="1171"/>
                  </a:lnTo>
                  <a:lnTo>
                    <a:pt x="0" y="1171"/>
                  </a:lnTo>
                  <a:lnTo>
                    <a:pt x="0" y="117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2" name="Freeform 1042"/>
            <p:cNvSpPr>
              <a:spLocks noChangeAspect="1"/>
            </p:cNvSpPr>
            <p:nvPr userDrawn="1"/>
          </p:nvSpPr>
          <p:spPr bwMode="white">
            <a:xfrm>
              <a:off x="5575" y="4084"/>
              <a:ext cx="8" cy="49"/>
            </a:xfrm>
            <a:custGeom>
              <a:avLst/>
              <a:gdLst/>
              <a:ahLst/>
              <a:cxnLst>
                <a:cxn ang="0">
                  <a:pos x="0" y="230"/>
                </a:cxn>
                <a:cxn ang="0">
                  <a:pos x="4" y="218"/>
                </a:cxn>
                <a:cxn ang="0">
                  <a:pos x="7" y="207"/>
                </a:cxn>
                <a:cxn ang="0">
                  <a:pos x="11" y="195"/>
                </a:cxn>
                <a:cxn ang="0">
                  <a:pos x="14" y="183"/>
                </a:cxn>
                <a:cxn ang="0">
                  <a:pos x="17" y="170"/>
                </a:cxn>
                <a:cxn ang="0">
                  <a:pos x="21" y="156"/>
                </a:cxn>
                <a:cxn ang="0">
                  <a:pos x="23" y="142"/>
                </a:cxn>
                <a:cxn ang="0">
                  <a:pos x="27" y="129"/>
                </a:cxn>
                <a:cxn ang="0">
                  <a:pos x="29" y="114"/>
                </a:cxn>
                <a:cxn ang="0">
                  <a:pos x="31" y="99"/>
                </a:cxn>
                <a:cxn ang="0">
                  <a:pos x="34" y="84"/>
                </a:cxn>
                <a:cxn ang="0">
                  <a:pos x="35" y="68"/>
                </a:cxn>
                <a:cxn ang="0">
                  <a:pos x="37" y="51"/>
                </a:cxn>
                <a:cxn ang="0">
                  <a:pos x="37" y="34"/>
                </a:cxn>
                <a:cxn ang="0">
                  <a:pos x="38" y="17"/>
                </a:cxn>
                <a:cxn ang="0">
                  <a:pos x="38" y="0"/>
                </a:cxn>
              </a:cxnLst>
              <a:rect l="0" t="0" r="r" b="b"/>
              <a:pathLst>
                <a:path w="38" h="230">
                  <a:moveTo>
                    <a:pt x="0" y="230"/>
                  </a:moveTo>
                  <a:lnTo>
                    <a:pt x="4" y="218"/>
                  </a:lnTo>
                  <a:lnTo>
                    <a:pt x="7" y="207"/>
                  </a:lnTo>
                  <a:lnTo>
                    <a:pt x="11" y="195"/>
                  </a:lnTo>
                  <a:lnTo>
                    <a:pt x="14" y="183"/>
                  </a:lnTo>
                  <a:lnTo>
                    <a:pt x="17" y="170"/>
                  </a:lnTo>
                  <a:lnTo>
                    <a:pt x="21" y="156"/>
                  </a:lnTo>
                  <a:lnTo>
                    <a:pt x="23" y="142"/>
                  </a:lnTo>
                  <a:lnTo>
                    <a:pt x="27" y="129"/>
                  </a:lnTo>
                  <a:lnTo>
                    <a:pt x="29" y="114"/>
                  </a:lnTo>
                  <a:lnTo>
                    <a:pt x="31" y="99"/>
                  </a:lnTo>
                  <a:lnTo>
                    <a:pt x="34" y="84"/>
                  </a:lnTo>
                  <a:lnTo>
                    <a:pt x="35" y="68"/>
                  </a:lnTo>
                  <a:lnTo>
                    <a:pt x="37" y="51"/>
                  </a:lnTo>
                  <a:lnTo>
                    <a:pt x="37" y="34"/>
                  </a:lnTo>
                  <a:lnTo>
                    <a:pt x="38" y="17"/>
                  </a:lnTo>
                  <a:lnTo>
                    <a:pt x="38" y="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3" name="Freeform 1043"/>
            <p:cNvSpPr>
              <a:spLocks noChangeAspect="1"/>
            </p:cNvSpPr>
            <p:nvPr userDrawn="1"/>
          </p:nvSpPr>
          <p:spPr bwMode="white">
            <a:xfrm>
              <a:off x="5464" y="3970"/>
              <a:ext cx="119" cy="114"/>
            </a:xfrm>
            <a:custGeom>
              <a:avLst/>
              <a:gdLst/>
              <a:ahLst/>
              <a:cxnLst>
                <a:cxn ang="0">
                  <a:pos x="538" y="538"/>
                </a:cxn>
                <a:cxn ang="0">
                  <a:pos x="536" y="483"/>
                </a:cxn>
                <a:cxn ang="0">
                  <a:pos x="527" y="432"/>
                </a:cxn>
                <a:cxn ang="0">
                  <a:pos x="514" y="381"/>
                </a:cxn>
                <a:cxn ang="0">
                  <a:pos x="494" y="331"/>
                </a:cxn>
                <a:cxn ang="0">
                  <a:pos x="471" y="284"/>
                </a:cxn>
                <a:cxn ang="0">
                  <a:pos x="444" y="240"/>
                </a:cxn>
                <a:cxn ang="0">
                  <a:pos x="413" y="199"/>
                </a:cxn>
                <a:cxn ang="0">
                  <a:pos x="378" y="160"/>
                </a:cxn>
                <a:cxn ang="0">
                  <a:pos x="339" y="125"/>
                </a:cxn>
                <a:cxn ang="0">
                  <a:pos x="298" y="94"/>
                </a:cxn>
                <a:cxn ang="0">
                  <a:pos x="254" y="67"/>
                </a:cxn>
                <a:cxn ang="0">
                  <a:pos x="207" y="44"/>
                </a:cxn>
                <a:cxn ang="0">
                  <a:pos x="157" y="24"/>
                </a:cxn>
                <a:cxn ang="0">
                  <a:pos x="106" y="11"/>
                </a:cxn>
                <a:cxn ang="0">
                  <a:pos x="55" y="2"/>
                </a:cxn>
                <a:cxn ang="0">
                  <a:pos x="0" y="0"/>
                </a:cxn>
              </a:cxnLst>
              <a:rect l="0" t="0" r="r" b="b"/>
              <a:pathLst>
                <a:path w="538" h="538">
                  <a:moveTo>
                    <a:pt x="538" y="538"/>
                  </a:moveTo>
                  <a:lnTo>
                    <a:pt x="536" y="483"/>
                  </a:lnTo>
                  <a:lnTo>
                    <a:pt x="527" y="432"/>
                  </a:lnTo>
                  <a:lnTo>
                    <a:pt x="514" y="381"/>
                  </a:lnTo>
                  <a:lnTo>
                    <a:pt x="494" y="331"/>
                  </a:lnTo>
                  <a:lnTo>
                    <a:pt x="471" y="284"/>
                  </a:lnTo>
                  <a:lnTo>
                    <a:pt x="444" y="240"/>
                  </a:lnTo>
                  <a:lnTo>
                    <a:pt x="413" y="199"/>
                  </a:lnTo>
                  <a:lnTo>
                    <a:pt x="378" y="160"/>
                  </a:lnTo>
                  <a:lnTo>
                    <a:pt x="339" y="125"/>
                  </a:lnTo>
                  <a:lnTo>
                    <a:pt x="298" y="94"/>
                  </a:lnTo>
                  <a:lnTo>
                    <a:pt x="254" y="67"/>
                  </a:lnTo>
                  <a:lnTo>
                    <a:pt x="207" y="44"/>
                  </a:lnTo>
                  <a:lnTo>
                    <a:pt x="157" y="24"/>
                  </a:lnTo>
                  <a:lnTo>
                    <a:pt x="106" y="11"/>
                  </a:lnTo>
                  <a:lnTo>
                    <a:pt x="55" y="2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4" name="Freeform 1044"/>
            <p:cNvSpPr>
              <a:spLocks noChangeAspect="1"/>
            </p:cNvSpPr>
            <p:nvPr userDrawn="1"/>
          </p:nvSpPr>
          <p:spPr bwMode="white">
            <a:xfrm>
              <a:off x="5351" y="3970"/>
              <a:ext cx="118" cy="114"/>
            </a:xfrm>
            <a:custGeom>
              <a:avLst/>
              <a:gdLst/>
              <a:ahLst/>
              <a:cxnLst>
                <a:cxn ang="0">
                  <a:pos x="556" y="0"/>
                </a:cxn>
                <a:cxn ang="0">
                  <a:pos x="500" y="2"/>
                </a:cxn>
                <a:cxn ang="0">
                  <a:pos x="445" y="11"/>
                </a:cxn>
                <a:cxn ang="0">
                  <a:pos x="392" y="24"/>
                </a:cxn>
                <a:cxn ang="0">
                  <a:pos x="340" y="44"/>
                </a:cxn>
                <a:cxn ang="0">
                  <a:pos x="292" y="67"/>
                </a:cxn>
                <a:cxn ang="0">
                  <a:pos x="245" y="94"/>
                </a:cxn>
                <a:cxn ang="0">
                  <a:pos x="203" y="125"/>
                </a:cxn>
                <a:cxn ang="0">
                  <a:pos x="164" y="160"/>
                </a:cxn>
                <a:cxn ang="0">
                  <a:pos x="128" y="199"/>
                </a:cxn>
                <a:cxn ang="0">
                  <a:pos x="96" y="240"/>
                </a:cxn>
                <a:cxn ang="0">
                  <a:pos x="68" y="284"/>
                </a:cxn>
                <a:cxn ang="0">
                  <a:pos x="44" y="331"/>
                </a:cxn>
                <a:cxn ang="0">
                  <a:pos x="26" y="381"/>
                </a:cxn>
                <a:cxn ang="0">
                  <a:pos x="12" y="432"/>
                </a:cxn>
                <a:cxn ang="0">
                  <a:pos x="4" y="483"/>
                </a:cxn>
                <a:cxn ang="0">
                  <a:pos x="0" y="538"/>
                </a:cxn>
              </a:cxnLst>
              <a:rect l="0" t="0" r="r" b="b"/>
              <a:pathLst>
                <a:path w="556" h="538">
                  <a:moveTo>
                    <a:pt x="556" y="0"/>
                  </a:moveTo>
                  <a:lnTo>
                    <a:pt x="500" y="2"/>
                  </a:lnTo>
                  <a:lnTo>
                    <a:pt x="445" y="11"/>
                  </a:lnTo>
                  <a:lnTo>
                    <a:pt x="392" y="24"/>
                  </a:lnTo>
                  <a:lnTo>
                    <a:pt x="340" y="44"/>
                  </a:lnTo>
                  <a:lnTo>
                    <a:pt x="292" y="67"/>
                  </a:lnTo>
                  <a:lnTo>
                    <a:pt x="245" y="94"/>
                  </a:lnTo>
                  <a:lnTo>
                    <a:pt x="203" y="125"/>
                  </a:lnTo>
                  <a:lnTo>
                    <a:pt x="164" y="160"/>
                  </a:lnTo>
                  <a:lnTo>
                    <a:pt x="128" y="199"/>
                  </a:lnTo>
                  <a:lnTo>
                    <a:pt x="96" y="240"/>
                  </a:lnTo>
                  <a:lnTo>
                    <a:pt x="68" y="284"/>
                  </a:lnTo>
                  <a:lnTo>
                    <a:pt x="44" y="331"/>
                  </a:lnTo>
                  <a:lnTo>
                    <a:pt x="26" y="381"/>
                  </a:lnTo>
                  <a:lnTo>
                    <a:pt x="12" y="432"/>
                  </a:lnTo>
                  <a:lnTo>
                    <a:pt x="4" y="483"/>
                  </a:lnTo>
                  <a:lnTo>
                    <a:pt x="0" y="538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5" name="Freeform 1045"/>
            <p:cNvSpPr>
              <a:spLocks noChangeAspect="1"/>
            </p:cNvSpPr>
            <p:nvPr userDrawn="1"/>
          </p:nvSpPr>
          <p:spPr bwMode="white">
            <a:xfrm>
              <a:off x="5351" y="4084"/>
              <a:ext cx="12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"/>
                </a:cxn>
                <a:cxn ang="0">
                  <a:pos x="1" y="28"/>
                </a:cxn>
                <a:cxn ang="0">
                  <a:pos x="3" y="42"/>
                </a:cxn>
                <a:cxn ang="0">
                  <a:pos x="4" y="57"/>
                </a:cxn>
                <a:cxn ang="0">
                  <a:pos x="6" y="71"/>
                </a:cxn>
                <a:cxn ang="0">
                  <a:pos x="8" y="86"/>
                </a:cxn>
                <a:cxn ang="0">
                  <a:pos x="12" y="100"/>
                </a:cxn>
                <a:cxn ang="0">
                  <a:pos x="15" y="115"/>
                </a:cxn>
                <a:cxn ang="0">
                  <a:pos x="19" y="129"/>
                </a:cxn>
                <a:cxn ang="0">
                  <a:pos x="23" y="144"/>
                </a:cxn>
                <a:cxn ang="0">
                  <a:pos x="28" y="157"/>
                </a:cxn>
                <a:cxn ang="0">
                  <a:pos x="32" y="172"/>
                </a:cxn>
                <a:cxn ang="0">
                  <a:pos x="38" y="186"/>
                </a:cxn>
                <a:cxn ang="0">
                  <a:pos x="44" y="201"/>
                </a:cxn>
                <a:cxn ang="0">
                  <a:pos x="51" y="215"/>
                </a:cxn>
                <a:cxn ang="0">
                  <a:pos x="58" y="230"/>
                </a:cxn>
              </a:cxnLst>
              <a:rect l="0" t="0" r="r" b="b"/>
              <a:pathLst>
                <a:path w="58" h="230">
                  <a:moveTo>
                    <a:pt x="0" y="0"/>
                  </a:moveTo>
                  <a:lnTo>
                    <a:pt x="0" y="13"/>
                  </a:lnTo>
                  <a:lnTo>
                    <a:pt x="1" y="28"/>
                  </a:lnTo>
                  <a:lnTo>
                    <a:pt x="3" y="42"/>
                  </a:lnTo>
                  <a:lnTo>
                    <a:pt x="4" y="57"/>
                  </a:lnTo>
                  <a:lnTo>
                    <a:pt x="6" y="71"/>
                  </a:lnTo>
                  <a:lnTo>
                    <a:pt x="8" y="86"/>
                  </a:lnTo>
                  <a:lnTo>
                    <a:pt x="12" y="100"/>
                  </a:lnTo>
                  <a:lnTo>
                    <a:pt x="15" y="115"/>
                  </a:lnTo>
                  <a:lnTo>
                    <a:pt x="19" y="129"/>
                  </a:lnTo>
                  <a:lnTo>
                    <a:pt x="23" y="144"/>
                  </a:lnTo>
                  <a:lnTo>
                    <a:pt x="28" y="157"/>
                  </a:lnTo>
                  <a:lnTo>
                    <a:pt x="32" y="172"/>
                  </a:lnTo>
                  <a:lnTo>
                    <a:pt x="38" y="186"/>
                  </a:lnTo>
                  <a:lnTo>
                    <a:pt x="44" y="201"/>
                  </a:lnTo>
                  <a:lnTo>
                    <a:pt x="51" y="215"/>
                  </a:lnTo>
                  <a:lnTo>
                    <a:pt x="58" y="23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6" name="Freeform 1046"/>
            <p:cNvSpPr>
              <a:spLocks noChangeAspect="1"/>
            </p:cNvSpPr>
            <p:nvPr userDrawn="1"/>
          </p:nvSpPr>
          <p:spPr bwMode="black">
            <a:xfrm>
              <a:off x="5279" y="3962"/>
              <a:ext cx="171" cy="241"/>
            </a:xfrm>
            <a:custGeom>
              <a:avLst/>
              <a:gdLst/>
              <a:ahLst/>
              <a:cxnLst>
                <a:cxn ang="0">
                  <a:pos x="386" y="0"/>
                </a:cxn>
                <a:cxn ang="0">
                  <a:pos x="433" y="0"/>
                </a:cxn>
                <a:cxn ang="0">
                  <a:pos x="506" y="0"/>
                </a:cxn>
                <a:cxn ang="0">
                  <a:pos x="614" y="0"/>
                </a:cxn>
                <a:cxn ang="0">
                  <a:pos x="714" y="0"/>
                </a:cxn>
                <a:cxn ang="0">
                  <a:pos x="767" y="0"/>
                </a:cxn>
                <a:cxn ang="0">
                  <a:pos x="784" y="2"/>
                </a:cxn>
                <a:cxn ang="0">
                  <a:pos x="719" y="18"/>
                </a:cxn>
                <a:cxn ang="0">
                  <a:pos x="657" y="40"/>
                </a:cxn>
                <a:cxn ang="0">
                  <a:pos x="600" y="69"/>
                </a:cxn>
                <a:cxn ang="0">
                  <a:pos x="546" y="103"/>
                </a:cxn>
                <a:cxn ang="0">
                  <a:pos x="496" y="144"/>
                </a:cxn>
                <a:cxn ang="0">
                  <a:pos x="452" y="190"/>
                </a:cxn>
                <a:cxn ang="0">
                  <a:pos x="413" y="239"/>
                </a:cxn>
                <a:cxn ang="0">
                  <a:pos x="379" y="293"/>
                </a:cxn>
                <a:cxn ang="0">
                  <a:pos x="351" y="351"/>
                </a:cxn>
                <a:cxn ang="0">
                  <a:pos x="330" y="412"/>
                </a:cxn>
                <a:cxn ang="0">
                  <a:pos x="315" y="475"/>
                </a:cxn>
                <a:cxn ang="0">
                  <a:pos x="308" y="541"/>
                </a:cxn>
                <a:cxn ang="0">
                  <a:pos x="307" y="603"/>
                </a:cxn>
                <a:cxn ang="0">
                  <a:pos x="313" y="685"/>
                </a:cxn>
                <a:cxn ang="0">
                  <a:pos x="334" y="729"/>
                </a:cxn>
                <a:cxn ang="0">
                  <a:pos x="422" y="729"/>
                </a:cxn>
                <a:cxn ang="0">
                  <a:pos x="527" y="729"/>
                </a:cxn>
                <a:cxn ang="0">
                  <a:pos x="577" y="730"/>
                </a:cxn>
                <a:cxn ang="0">
                  <a:pos x="637" y="751"/>
                </a:cxn>
                <a:cxn ang="0">
                  <a:pos x="688" y="791"/>
                </a:cxn>
                <a:cxn ang="0">
                  <a:pos x="728" y="847"/>
                </a:cxn>
                <a:cxn ang="0">
                  <a:pos x="747" y="915"/>
                </a:cxn>
                <a:cxn ang="0">
                  <a:pos x="745" y="976"/>
                </a:cxn>
                <a:cxn ang="0">
                  <a:pos x="719" y="1041"/>
                </a:cxn>
                <a:cxn ang="0">
                  <a:pos x="676" y="1089"/>
                </a:cxn>
                <a:cxn ang="0">
                  <a:pos x="619" y="1120"/>
                </a:cxn>
                <a:cxn ang="0">
                  <a:pos x="556" y="1132"/>
                </a:cxn>
                <a:cxn ang="0">
                  <a:pos x="527" y="1132"/>
                </a:cxn>
                <a:cxn ang="0">
                  <a:pos x="438" y="1132"/>
                </a:cxn>
                <a:cxn ang="0">
                  <a:pos x="329" y="1132"/>
                </a:cxn>
                <a:cxn ang="0">
                  <a:pos x="240" y="1132"/>
                </a:cxn>
                <a:cxn ang="0">
                  <a:pos x="209" y="1132"/>
                </a:cxn>
                <a:cxn ang="0">
                  <a:pos x="133" y="1132"/>
                </a:cxn>
                <a:cxn ang="0">
                  <a:pos x="30" y="1132"/>
                </a:cxn>
                <a:cxn ang="0">
                  <a:pos x="0" y="1130"/>
                </a:cxn>
                <a:cxn ang="0">
                  <a:pos x="0" y="1102"/>
                </a:cxn>
                <a:cxn ang="0">
                  <a:pos x="0" y="1046"/>
                </a:cxn>
                <a:cxn ang="0">
                  <a:pos x="0" y="968"/>
                </a:cxn>
                <a:cxn ang="0">
                  <a:pos x="0" y="875"/>
                </a:cxn>
                <a:cxn ang="0">
                  <a:pos x="0" y="771"/>
                </a:cxn>
                <a:cxn ang="0">
                  <a:pos x="0" y="667"/>
                </a:cxn>
                <a:cxn ang="0">
                  <a:pos x="0" y="563"/>
                </a:cxn>
                <a:cxn ang="0">
                  <a:pos x="0" y="470"/>
                </a:cxn>
                <a:cxn ang="0">
                  <a:pos x="0" y="392"/>
                </a:cxn>
                <a:cxn ang="0">
                  <a:pos x="0" y="336"/>
                </a:cxn>
                <a:cxn ang="0">
                  <a:pos x="0" y="308"/>
                </a:cxn>
                <a:cxn ang="0">
                  <a:pos x="3" y="261"/>
                </a:cxn>
                <a:cxn ang="0">
                  <a:pos x="19" y="198"/>
                </a:cxn>
                <a:cxn ang="0">
                  <a:pos x="47" y="141"/>
                </a:cxn>
                <a:cxn ang="0">
                  <a:pos x="85" y="92"/>
                </a:cxn>
                <a:cxn ang="0">
                  <a:pos x="133" y="52"/>
                </a:cxn>
                <a:cxn ang="0">
                  <a:pos x="189" y="22"/>
                </a:cxn>
                <a:cxn ang="0">
                  <a:pos x="251" y="4"/>
                </a:cxn>
                <a:cxn ang="0">
                  <a:pos x="307" y="0"/>
                </a:cxn>
              </a:cxnLst>
              <a:rect l="0" t="0" r="r" b="b"/>
              <a:pathLst>
                <a:path w="806" h="1132">
                  <a:moveTo>
                    <a:pt x="307" y="0"/>
                  </a:moveTo>
                  <a:lnTo>
                    <a:pt x="312" y="0"/>
                  </a:lnTo>
                  <a:lnTo>
                    <a:pt x="324" y="0"/>
                  </a:lnTo>
                  <a:lnTo>
                    <a:pt x="343" y="0"/>
                  </a:lnTo>
                  <a:lnTo>
                    <a:pt x="365" y="0"/>
                  </a:lnTo>
                  <a:lnTo>
                    <a:pt x="386" y="0"/>
                  </a:lnTo>
                  <a:lnTo>
                    <a:pt x="404" y="0"/>
                  </a:lnTo>
                  <a:lnTo>
                    <a:pt x="418" y="0"/>
                  </a:lnTo>
                  <a:lnTo>
                    <a:pt x="422" y="0"/>
                  </a:lnTo>
                  <a:lnTo>
                    <a:pt x="424" y="0"/>
                  </a:lnTo>
                  <a:lnTo>
                    <a:pt x="427" y="0"/>
                  </a:lnTo>
                  <a:lnTo>
                    <a:pt x="433" y="0"/>
                  </a:lnTo>
                  <a:lnTo>
                    <a:pt x="441" y="0"/>
                  </a:lnTo>
                  <a:lnTo>
                    <a:pt x="451" y="0"/>
                  </a:lnTo>
                  <a:lnTo>
                    <a:pt x="463" y="0"/>
                  </a:lnTo>
                  <a:lnTo>
                    <a:pt x="476" y="0"/>
                  </a:lnTo>
                  <a:lnTo>
                    <a:pt x="490" y="0"/>
                  </a:lnTo>
                  <a:lnTo>
                    <a:pt x="506" y="0"/>
                  </a:lnTo>
                  <a:lnTo>
                    <a:pt x="523" y="0"/>
                  </a:lnTo>
                  <a:lnTo>
                    <a:pt x="540" y="0"/>
                  </a:lnTo>
                  <a:lnTo>
                    <a:pt x="558" y="0"/>
                  </a:lnTo>
                  <a:lnTo>
                    <a:pt x="577" y="0"/>
                  </a:lnTo>
                  <a:lnTo>
                    <a:pt x="595" y="0"/>
                  </a:lnTo>
                  <a:lnTo>
                    <a:pt x="614" y="0"/>
                  </a:lnTo>
                  <a:lnTo>
                    <a:pt x="632" y="0"/>
                  </a:lnTo>
                  <a:lnTo>
                    <a:pt x="649" y="0"/>
                  </a:lnTo>
                  <a:lnTo>
                    <a:pt x="667" y="0"/>
                  </a:lnTo>
                  <a:lnTo>
                    <a:pt x="684" y="0"/>
                  </a:lnTo>
                  <a:lnTo>
                    <a:pt x="699" y="0"/>
                  </a:lnTo>
                  <a:lnTo>
                    <a:pt x="714" y="0"/>
                  </a:lnTo>
                  <a:lnTo>
                    <a:pt x="726" y="0"/>
                  </a:lnTo>
                  <a:lnTo>
                    <a:pt x="739" y="0"/>
                  </a:lnTo>
                  <a:lnTo>
                    <a:pt x="748" y="0"/>
                  </a:lnTo>
                  <a:lnTo>
                    <a:pt x="756" y="0"/>
                  </a:lnTo>
                  <a:lnTo>
                    <a:pt x="762" y="0"/>
                  </a:lnTo>
                  <a:lnTo>
                    <a:pt x="767" y="0"/>
                  </a:lnTo>
                  <a:lnTo>
                    <a:pt x="768" y="0"/>
                  </a:lnTo>
                  <a:lnTo>
                    <a:pt x="777" y="0"/>
                  </a:lnTo>
                  <a:lnTo>
                    <a:pt x="797" y="0"/>
                  </a:lnTo>
                  <a:lnTo>
                    <a:pt x="806" y="0"/>
                  </a:lnTo>
                  <a:lnTo>
                    <a:pt x="794" y="1"/>
                  </a:lnTo>
                  <a:lnTo>
                    <a:pt x="784" y="2"/>
                  </a:lnTo>
                  <a:lnTo>
                    <a:pt x="772" y="4"/>
                  </a:lnTo>
                  <a:lnTo>
                    <a:pt x="762" y="7"/>
                  </a:lnTo>
                  <a:lnTo>
                    <a:pt x="751" y="9"/>
                  </a:lnTo>
                  <a:lnTo>
                    <a:pt x="740" y="12"/>
                  </a:lnTo>
                  <a:lnTo>
                    <a:pt x="730" y="15"/>
                  </a:lnTo>
                  <a:lnTo>
                    <a:pt x="719" y="18"/>
                  </a:lnTo>
                  <a:lnTo>
                    <a:pt x="708" y="20"/>
                  </a:lnTo>
                  <a:lnTo>
                    <a:pt x="698" y="24"/>
                  </a:lnTo>
                  <a:lnTo>
                    <a:pt x="687" y="29"/>
                  </a:lnTo>
                  <a:lnTo>
                    <a:pt x="678" y="32"/>
                  </a:lnTo>
                  <a:lnTo>
                    <a:pt x="668" y="35"/>
                  </a:lnTo>
                  <a:lnTo>
                    <a:pt x="657" y="40"/>
                  </a:lnTo>
                  <a:lnTo>
                    <a:pt x="648" y="45"/>
                  </a:lnTo>
                  <a:lnTo>
                    <a:pt x="638" y="49"/>
                  </a:lnTo>
                  <a:lnTo>
                    <a:pt x="628" y="54"/>
                  </a:lnTo>
                  <a:lnTo>
                    <a:pt x="618" y="58"/>
                  </a:lnTo>
                  <a:lnTo>
                    <a:pt x="609" y="63"/>
                  </a:lnTo>
                  <a:lnTo>
                    <a:pt x="600" y="69"/>
                  </a:lnTo>
                  <a:lnTo>
                    <a:pt x="590" y="75"/>
                  </a:lnTo>
                  <a:lnTo>
                    <a:pt x="581" y="79"/>
                  </a:lnTo>
                  <a:lnTo>
                    <a:pt x="572" y="85"/>
                  </a:lnTo>
                  <a:lnTo>
                    <a:pt x="563" y="92"/>
                  </a:lnTo>
                  <a:lnTo>
                    <a:pt x="555" y="98"/>
                  </a:lnTo>
                  <a:lnTo>
                    <a:pt x="546" y="103"/>
                  </a:lnTo>
                  <a:lnTo>
                    <a:pt x="538" y="110"/>
                  </a:lnTo>
                  <a:lnTo>
                    <a:pt x="528" y="116"/>
                  </a:lnTo>
                  <a:lnTo>
                    <a:pt x="520" y="123"/>
                  </a:lnTo>
                  <a:lnTo>
                    <a:pt x="512" y="130"/>
                  </a:lnTo>
                  <a:lnTo>
                    <a:pt x="504" y="137"/>
                  </a:lnTo>
                  <a:lnTo>
                    <a:pt x="496" y="144"/>
                  </a:lnTo>
                  <a:lnTo>
                    <a:pt x="489" y="152"/>
                  </a:lnTo>
                  <a:lnTo>
                    <a:pt x="481" y="159"/>
                  </a:lnTo>
                  <a:lnTo>
                    <a:pt x="474" y="167"/>
                  </a:lnTo>
                  <a:lnTo>
                    <a:pt x="466" y="174"/>
                  </a:lnTo>
                  <a:lnTo>
                    <a:pt x="459" y="182"/>
                  </a:lnTo>
                  <a:lnTo>
                    <a:pt x="452" y="190"/>
                  </a:lnTo>
                  <a:lnTo>
                    <a:pt x="445" y="198"/>
                  </a:lnTo>
                  <a:lnTo>
                    <a:pt x="438" y="206"/>
                  </a:lnTo>
                  <a:lnTo>
                    <a:pt x="432" y="214"/>
                  </a:lnTo>
                  <a:lnTo>
                    <a:pt x="426" y="222"/>
                  </a:lnTo>
                  <a:lnTo>
                    <a:pt x="419" y="231"/>
                  </a:lnTo>
                  <a:lnTo>
                    <a:pt x="413" y="239"/>
                  </a:lnTo>
                  <a:lnTo>
                    <a:pt x="406" y="249"/>
                  </a:lnTo>
                  <a:lnTo>
                    <a:pt x="400" y="258"/>
                  </a:lnTo>
                  <a:lnTo>
                    <a:pt x="395" y="266"/>
                  </a:lnTo>
                  <a:lnTo>
                    <a:pt x="390" y="275"/>
                  </a:lnTo>
                  <a:lnTo>
                    <a:pt x="384" y="284"/>
                  </a:lnTo>
                  <a:lnTo>
                    <a:pt x="379" y="293"/>
                  </a:lnTo>
                  <a:lnTo>
                    <a:pt x="374" y="303"/>
                  </a:lnTo>
                  <a:lnTo>
                    <a:pt x="369" y="313"/>
                  </a:lnTo>
                  <a:lnTo>
                    <a:pt x="365" y="322"/>
                  </a:lnTo>
                  <a:lnTo>
                    <a:pt x="360" y="331"/>
                  </a:lnTo>
                  <a:lnTo>
                    <a:pt x="356" y="342"/>
                  </a:lnTo>
                  <a:lnTo>
                    <a:pt x="351" y="351"/>
                  </a:lnTo>
                  <a:lnTo>
                    <a:pt x="348" y="361"/>
                  </a:lnTo>
                  <a:lnTo>
                    <a:pt x="344" y="372"/>
                  </a:lnTo>
                  <a:lnTo>
                    <a:pt x="339" y="382"/>
                  </a:lnTo>
                  <a:lnTo>
                    <a:pt x="336" y="391"/>
                  </a:lnTo>
                  <a:lnTo>
                    <a:pt x="334" y="402"/>
                  </a:lnTo>
                  <a:lnTo>
                    <a:pt x="330" y="412"/>
                  </a:lnTo>
                  <a:lnTo>
                    <a:pt x="327" y="422"/>
                  </a:lnTo>
                  <a:lnTo>
                    <a:pt x="324" y="433"/>
                  </a:lnTo>
                  <a:lnTo>
                    <a:pt x="322" y="444"/>
                  </a:lnTo>
                  <a:lnTo>
                    <a:pt x="320" y="455"/>
                  </a:lnTo>
                  <a:lnTo>
                    <a:pt x="318" y="465"/>
                  </a:lnTo>
                  <a:lnTo>
                    <a:pt x="315" y="475"/>
                  </a:lnTo>
                  <a:lnTo>
                    <a:pt x="314" y="487"/>
                  </a:lnTo>
                  <a:lnTo>
                    <a:pt x="312" y="497"/>
                  </a:lnTo>
                  <a:lnTo>
                    <a:pt x="311" y="509"/>
                  </a:lnTo>
                  <a:lnTo>
                    <a:pt x="310" y="519"/>
                  </a:lnTo>
                  <a:lnTo>
                    <a:pt x="308" y="531"/>
                  </a:lnTo>
                  <a:lnTo>
                    <a:pt x="308" y="541"/>
                  </a:lnTo>
                  <a:lnTo>
                    <a:pt x="307" y="553"/>
                  </a:lnTo>
                  <a:lnTo>
                    <a:pt x="307" y="564"/>
                  </a:lnTo>
                  <a:lnTo>
                    <a:pt x="307" y="576"/>
                  </a:lnTo>
                  <a:lnTo>
                    <a:pt x="307" y="576"/>
                  </a:lnTo>
                  <a:lnTo>
                    <a:pt x="307" y="589"/>
                  </a:lnTo>
                  <a:lnTo>
                    <a:pt x="307" y="603"/>
                  </a:lnTo>
                  <a:lnTo>
                    <a:pt x="307" y="618"/>
                  </a:lnTo>
                  <a:lnTo>
                    <a:pt x="307" y="632"/>
                  </a:lnTo>
                  <a:lnTo>
                    <a:pt x="308" y="646"/>
                  </a:lnTo>
                  <a:lnTo>
                    <a:pt x="310" y="659"/>
                  </a:lnTo>
                  <a:lnTo>
                    <a:pt x="311" y="672"/>
                  </a:lnTo>
                  <a:lnTo>
                    <a:pt x="313" y="685"/>
                  </a:lnTo>
                  <a:lnTo>
                    <a:pt x="315" y="697"/>
                  </a:lnTo>
                  <a:lnTo>
                    <a:pt x="318" y="708"/>
                  </a:lnTo>
                  <a:lnTo>
                    <a:pt x="322" y="718"/>
                  </a:lnTo>
                  <a:lnTo>
                    <a:pt x="326" y="729"/>
                  </a:lnTo>
                  <a:lnTo>
                    <a:pt x="328" y="729"/>
                  </a:lnTo>
                  <a:lnTo>
                    <a:pt x="334" y="729"/>
                  </a:lnTo>
                  <a:lnTo>
                    <a:pt x="343" y="729"/>
                  </a:lnTo>
                  <a:lnTo>
                    <a:pt x="356" y="729"/>
                  </a:lnTo>
                  <a:lnTo>
                    <a:pt x="369" y="729"/>
                  </a:lnTo>
                  <a:lnTo>
                    <a:pt x="386" y="729"/>
                  </a:lnTo>
                  <a:lnTo>
                    <a:pt x="404" y="729"/>
                  </a:lnTo>
                  <a:lnTo>
                    <a:pt x="422" y="729"/>
                  </a:lnTo>
                  <a:lnTo>
                    <a:pt x="441" y="729"/>
                  </a:lnTo>
                  <a:lnTo>
                    <a:pt x="460" y="729"/>
                  </a:lnTo>
                  <a:lnTo>
                    <a:pt x="479" y="729"/>
                  </a:lnTo>
                  <a:lnTo>
                    <a:pt x="497" y="729"/>
                  </a:lnTo>
                  <a:lnTo>
                    <a:pt x="513" y="729"/>
                  </a:lnTo>
                  <a:lnTo>
                    <a:pt x="527" y="729"/>
                  </a:lnTo>
                  <a:lnTo>
                    <a:pt x="540" y="729"/>
                  </a:lnTo>
                  <a:lnTo>
                    <a:pt x="549" y="729"/>
                  </a:lnTo>
                  <a:lnTo>
                    <a:pt x="555" y="729"/>
                  </a:lnTo>
                  <a:lnTo>
                    <a:pt x="556" y="729"/>
                  </a:lnTo>
                  <a:lnTo>
                    <a:pt x="566" y="729"/>
                  </a:lnTo>
                  <a:lnTo>
                    <a:pt x="577" y="730"/>
                  </a:lnTo>
                  <a:lnTo>
                    <a:pt x="587" y="732"/>
                  </a:lnTo>
                  <a:lnTo>
                    <a:pt x="597" y="735"/>
                  </a:lnTo>
                  <a:lnTo>
                    <a:pt x="608" y="737"/>
                  </a:lnTo>
                  <a:lnTo>
                    <a:pt x="617" y="741"/>
                  </a:lnTo>
                  <a:lnTo>
                    <a:pt x="627" y="745"/>
                  </a:lnTo>
                  <a:lnTo>
                    <a:pt x="637" y="751"/>
                  </a:lnTo>
                  <a:lnTo>
                    <a:pt x="646" y="755"/>
                  </a:lnTo>
                  <a:lnTo>
                    <a:pt x="655" y="762"/>
                  </a:lnTo>
                  <a:lnTo>
                    <a:pt x="664" y="768"/>
                  </a:lnTo>
                  <a:lnTo>
                    <a:pt x="672" y="776"/>
                  </a:lnTo>
                  <a:lnTo>
                    <a:pt x="680" y="783"/>
                  </a:lnTo>
                  <a:lnTo>
                    <a:pt x="688" y="791"/>
                  </a:lnTo>
                  <a:lnTo>
                    <a:pt x="696" y="799"/>
                  </a:lnTo>
                  <a:lnTo>
                    <a:pt x="703" y="808"/>
                  </a:lnTo>
                  <a:lnTo>
                    <a:pt x="710" y="817"/>
                  </a:lnTo>
                  <a:lnTo>
                    <a:pt x="716" y="827"/>
                  </a:lnTo>
                  <a:lnTo>
                    <a:pt x="722" y="837"/>
                  </a:lnTo>
                  <a:lnTo>
                    <a:pt x="728" y="847"/>
                  </a:lnTo>
                  <a:lnTo>
                    <a:pt x="732" y="858"/>
                  </a:lnTo>
                  <a:lnTo>
                    <a:pt x="737" y="869"/>
                  </a:lnTo>
                  <a:lnTo>
                    <a:pt x="740" y="881"/>
                  </a:lnTo>
                  <a:lnTo>
                    <a:pt x="743" y="892"/>
                  </a:lnTo>
                  <a:lnTo>
                    <a:pt x="745" y="904"/>
                  </a:lnTo>
                  <a:lnTo>
                    <a:pt x="747" y="915"/>
                  </a:lnTo>
                  <a:lnTo>
                    <a:pt x="748" y="928"/>
                  </a:lnTo>
                  <a:lnTo>
                    <a:pt x="748" y="940"/>
                  </a:lnTo>
                  <a:lnTo>
                    <a:pt x="748" y="940"/>
                  </a:lnTo>
                  <a:lnTo>
                    <a:pt x="748" y="952"/>
                  </a:lnTo>
                  <a:lnTo>
                    <a:pt x="747" y="965"/>
                  </a:lnTo>
                  <a:lnTo>
                    <a:pt x="745" y="976"/>
                  </a:lnTo>
                  <a:lnTo>
                    <a:pt x="743" y="988"/>
                  </a:lnTo>
                  <a:lnTo>
                    <a:pt x="739" y="999"/>
                  </a:lnTo>
                  <a:lnTo>
                    <a:pt x="736" y="1011"/>
                  </a:lnTo>
                  <a:lnTo>
                    <a:pt x="731" y="1021"/>
                  </a:lnTo>
                  <a:lnTo>
                    <a:pt x="725" y="1031"/>
                  </a:lnTo>
                  <a:lnTo>
                    <a:pt x="719" y="1041"/>
                  </a:lnTo>
                  <a:lnTo>
                    <a:pt x="714" y="1050"/>
                  </a:lnTo>
                  <a:lnTo>
                    <a:pt x="707" y="1059"/>
                  </a:lnTo>
                  <a:lnTo>
                    <a:pt x="700" y="1067"/>
                  </a:lnTo>
                  <a:lnTo>
                    <a:pt x="693" y="1075"/>
                  </a:lnTo>
                  <a:lnTo>
                    <a:pt x="685" y="1082"/>
                  </a:lnTo>
                  <a:lnTo>
                    <a:pt x="676" y="1089"/>
                  </a:lnTo>
                  <a:lnTo>
                    <a:pt x="668" y="1096"/>
                  </a:lnTo>
                  <a:lnTo>
                    <a:pt x="658" y="1102"/>
                  </a:lnTo>
                  <a:lnTo>
                    <a:pt x="649" y="1108"/>
                  </a:lnTo>
                  <a:lnTo>
                    <a:pt x="639" y="1112"/>
                  </a:lnTo>
                  <a:lnTo>
                    <a:pt x="630" y="1117"/>
                  </a:lnTo>
                  <a:lnTo>
                    <a:pt x="619" y="1120"/>
                  </a:lnTo>
                  <a:lnTo>
                    <a:pt x="609" y="1124"/>
                  </a:lnTo>
                  <a:lnTo>
                    <a:pt x="599" y="1127"/>
                  </a:lnTo>
                  <a:lnTo>
                    <a:pt x="588" y="1128"/>
                  </a:lnTo>
                  <a:lnTo>
                    <a:pt x="578" y="1131"/>
                  </a:lnTo>
                  <a:lnTo>
                    <a:pt x="567" y="1132"/>
                  </a:lnTo>
                  <a:lnTo>
                    <a:pt x="556" y="1132"/>
                  </a:lnTo>
                  <a:lnTo>
                    <a:pt x="556" y="1132"/>
                  </a:lnTo>
                  <a:lnTo>
                    <a:pt x="555" y="1132"/>
                  </a:lnTo>
                  <a:lnTo>
                    <a:pt x="551" y="1132"/>
                  </a:lnTo>
                  <a:lnTo>
                    <a:pt x="546" y="1132"/>
                  </a:lnTo>
                  <a:lnTo>
                    <a:pt x="538" y="1132"/>
                  </a:lnTo>
                  <a:lnTo>
                    <a:pt x="527" y="1132"/>
                  </a:lnTo>
                  <a:lnTo>
                    <a:pt x="516" y="1132"/>
                  </a:lnTo>
                  <a:lnTo>
                    <a:pt x="503" y="1132"/>
                  </a:lnTo>
                  <a:lnTo>
                    <a:pt x="488" y="1132"/>
                  </a:lnTo>
                  <a:lnTo>
                    <a:pt x="472" y="1132"/>
                  </a:lnTo>
                  <a:lnTo>
                    <a:pt x="456" y="1132"/>
                  </a:lnTo>
                  <a:lnTo>
                    <a:pt x="438" y="1132"/>
                  </a:lnTo>
                  <a:lnTo>
                    <a:pt x="420" y="1132"/>
                  </a:lnTo>
                  <a:lnTo>
                    <a:pt x="403" y="1132"/>
                  </a:lnTo>
                  <a:lnTo>
                    <a:pt x="383" y="1132"/>
                  </a:lnTo>
                  <a:lnTo>
                    <a:pt x="365" y="1132"/>
                  </a:lnTo>
                  <a:lnTo>
                    <a:pt x="348" y="1132"/>
                  </a:lnTo>
                  <a:lnTo>
                    <a:pt x="329" y="1132"/>
                  </a:lnTo>
                  <a:lnTo>
                    <a:pt x="312" y="1132"/>
                  </a:lnTo>
                  <a:lnTo>
                    <a:pt x="296" y="1132"/>
                  </a:lnTo>
                  <a:lnTo>
                    <a:pt x="280" y="1132"/>
                  </a:lnTo>
                  <a:lnTo>
                    <a:pt x="265" y="1132"/>
                  </a:lnTo>
                  <a:lnTo>
                    <a:pt x="252" y="1132"/>
                  </a:lnTo>
                  <a:lnTo>
                    <a:pt x="240" y="1132"/>
                  </a:lnTo>
                  <a:lnTo>
                    <a:pt x="230" y="1132"/>
                  </a:lnTo>
                  <a:lnTo>
                    <a:pt x="222" y="1132"/>
                  </a:lnTo>
                  <a:lnTo>
                    <a:pt x="216" y="1132"/>
                  </a:lnTo>
                  <a:lnTo>
                    <a:pt x="213" y="1132"/>
                  </a:lnTo>
                  <a:lnTo>
                    <a:pt x="210" y="1132"/>
                  </a:lnTo>
                  <a:lnTo>
                    <a:pt x="209" y="1132"/>
                  </a:lnTo>
                  <a:lnTo>
                    <a:pt x="202" y="1132"/>
                  </a:lnTo>
                  <a:lnTo>
                    <a:pt x="193" y="1132"/>
                  </a:lnTo>
                  <a:lnTo>
                    <a:pt x="182" y="1132"/>
                  </a:lnTo>
                  <a:lnTo>
                    <a:pt x="167" y="1132"/>
                  </a:lnTo>
                  <a:lnTo>
                    <a:pt x="151" y="1132"/>
                  </a:lnTo>
                  <a:lnTo>
                    <a:pt x="133" y="1132"/>
                  </a:lnTo>
                  <a:lnTo>
                    <a:pt x="115" y="1132"/>
                  </a:lnTo>
                  <a:lnTo>
                    <a:pt x="96" y="1132"/>
                  </a:lnTo>
                  <a:lnTo>
                    <a:pt x="78" y="1132"/>
                  </a:lnTo>
                  <a:lnTo>
                    <a:pt x="61" y="1132"/>
                  </a:lnTo>
                  <a:lnTo>
                    <a:pt x="43" y="1132"/>
                  </a:lnTo>
                  <a:lnTo>
                    <a:pt x="30" y="1132"/>
                  </a:lnTo>
                  <a:lnTo>
                    <a:pt x="17" y="1132"/>
                  </a:lnTo>
                  <a:lnTo>
                    <a:pt x="8" y="1132"/>
                  </a:lnTo>
                  <a:lnTo>
                    <a:pt x="2" y="1132"/>
                  </a:lnTo>
                  <a:lnTo>
                    <a:pt x="0" y="1132"/>
                  </a:lnTo>
                  <a:lnTo>
                    <a:pt x="0" y="1131"/>
                  </a:lnTo>
                  <a:lnTo>
                    <a:pt x="0" y="1130"/>
                  </a:lnTo>
                  <a:lnTo>
                    <a:pt x="0" y="1127"/>
                  </a:lnTo>
                  <a:lnTo>
                    <a:pt x="0" y="1124"/>
                  </a:lnTo>
                  <a:lnTo>
                    <a:pt x="0" y="1119"/>
                  </a:lnTo>
                  <a:lnTo>
                    <a:pt x="0" y="1115"/>
                  </a:lnTo>
                  <a:lnTo>
                    <a:pt x="0" y="1109"/>
                  </a:lnTo>
                  <a:lnTo>
                    <a:pt x="0" y="1102"/>
                  </a:lnTo>
                  <a:lnTo>
                    <a:pt x="0" y="1094"/>
                  </a:lnTo>
                  <a:lnTo>
                    <a:pt x="0" y="1086"/>
                  </a:lnTo>
                  <a:lnTo>
                    <a:pt x="0" y="1077"/>
                  </a:lnTo>
                  <a:lnTo>
                    <a:pt x="0" y="1067"/>
                  </a:lnTo>
                  <a:lnTo>
                    <a:pt x="0" y="1057"/>
                  </a:lnTo>
                  <a:lnTo>
                    <a:pt x="0" y="1046"/>
                  </a:lnTo>
                  <a:lnTo>
                    <a:pt x="0" y="1034"/>
                  </a:lnTo>
                  <a:lnTo>
                    <a:pt x="0" y="1022"/>
                  </a:lnTo>
                  <a:lnTo>
                    <a:pt x="0" y="1010"/>
                  </a:lnTo>
                  <a:lnTo>
                    <a:pt x="0" y="996"/>
                  </a:lnTo>
                  <a:lnTo>
                    <a:pt x="0" y="982"/>
                  </a:lnTo>
                  <a:lnTo>
                    <a:pt x="0" y="968"/>
                  </a:lnTo>
                  <a:lnTo>
                    <a:pt x="0" y="953"/>
                  </a:lnTo>
                  <a:lnTo>
                    <a:pt x="0" y="938"/>
                  </a:lnTo>
                  <a:lnTo>
                    <a:pt x="0" y="923"/>
                  </a:lnTo>
                  <a:lnTo>
                    <a:pt x="0" y="907"/>
                  </a:lnTo>
                  <a:lnTo>
                    <a:pt x="0" y="891"/>
                  </a:lnTo>
                  <a:lnTo>
                    <a:pt x="0" y="875"/>
                  </a:lnTo>
                  <a:lnTo>
                    <a:pt x="0" y="858"/>
                  </a:lnTo>
                  <a:lnTo>
                    <a:pt x="0" y="842"/>
                  </a:lnTo>
                  <a:lnTo>
                    <a:pt x="0" y="824"/>
                  </a:lnTo>
                  <a:lnTo>
                    <a:pt x="0" y="807"/>
                  </a:lnTo>
                  <a:lnTo>
                    <a:pt x="0" y="790"/>
                  </a:lnTo>
                  <a:lnTo>
                    <a:pt x="0" y="771"/>
                  </a:lnTo>
                  <a:lnTo>
                    <a:pt x="0" y="754"/>
                  </a:lnTo>
                  <a:lnTo>
                    <a:pt x="0" y="737"/>
                  </a:lnTo>
                  <a:lnTo>
                    <a:pt x="0" y="720"/>
                  </a:lnTo>
                  <a:lnTo>
                    <a:pt x="0" y="701"/>
                  </a:lnTo>
                  <a:lnTo>
                    <a:pt x="0" y="684"/>
                  </a:lnTo>
                  <a:lnTo>
                    <a:pt x="0" y="667"/>
                  </a:lnTo>
                  <a:lnTo>
                    <a:pt x="0" y="648"/>
                  </a:lnTo>
                  <a:lnTo>
                    <a:pt x="0" y="631"/>
                  </a:lnTo>
                  <a:lnTo>
                    <a:pt x="0" y="614"/>
                  </a:lnTo>
                  <a:lnTo>
                    <a:pt x="0" y="596"/>
                  </a:lnTo>
                  <a:lnTo>
                    <a:pt x="0" y="580"/>
                  </a:lnTo>
                  <a:lnTo>
                    <a:pt x="0" y="563"/>
                  </a:lnTo>
                  <a:lnTo>
                    <a:pt x="0" y="547"/>
                  </a:lnTo>
                  <a:lnTo>
                    <a:pt x="0" y="531"/>
                  </a:lnTo>
                  <a:lnTo>
                    <a:pt x="0" y="515"/>
                  </a:lnTo>
                  <a:lnTo>
                    <a:pt x="0" y="500"/>
                  </a:lnTo>
                  <a:lnTo>
                    <a:pt x="0" y="485"/>
                  </a:lnTo>
                  <a:lnTo>
                    <a:pt x="0" y="470"/>
                  </a:lnTo>
                  <a:lnTo>
                    <a:pt x="0" y="456"/>
                  </a:lnTo>
                  <a:lnTo>
                    <a:pt x="0" y="442"/>
                  </a:lnTo>
                  <a:lnTo>
                    <a:pt x="0" y="428"/>
                  </a:lnTo>
                  <a:lnTo>
                    <a:pt x="0" y="416"/>
                  </a:lnTo>
                  <a:lnTo>
                    <a:pt x="0" y="404"/>
                  </a:lnTo>
                  <a:lnTo>
                    <a:pt x="0" y="392"/>
                  </a:lnTo>
                  <a:lnTo>
                    <a:pt x="0" y="381"/>
                  </a:lnTo>
                  <a:lnTo>
                    <a:pt x="0" y="371"/>
                  </a:lnTo>
                  <a:lnTo>
                    <a:pt x="0" y="361"/>
                  </a:lnTo>
                  <a:lnTo>
                    <a:pt x="0" y="352"/>
                  </a:lnTo>
                  <a:lnTo>
                    <a:pt x="0" y="344"/>
                  </a:lnTo>
                  <a:lnTo>
                    <a:pt x="0" y="336"/>
                  </a:lnTo>
                  <a:lnTo>
                    <a:pt x="0" y="329"/>
                  </a:lnTo>
                  <a:lnTo>
                    <a:pt x="0" y="323"/>
                  </a:lnTo>
                  <a:lnTo>
                    <a:pt x="0" y="319"/>
                  </a:lnTo>
                  <a:lnTo>
                    <a:pt x="0" y="314"/>
                  </a:lnTo>
                  <a:lnTo>
                    <a:pt x="0" y="311"/>
                  </a:lnTo>
                  <a:lnTo>
                    <a:pt x="0" y="308"/>
                  </a:lnTo>
                  <a:lnTo>
                    <a:pt x="0" y="307"/>
                  </a:lnTo>
                  <a:lnTo>
                    <a:pt x="0" y="306"/>
                  </a:lnTo>
                  <a:lnTo>
                    <a:pt x="0" y="295"/>
                  </a:lnTo>
                  <a:lnTo>
                    <a:pt x="1" y="283"/>
                  </a:lnTo>
                  <a:lnTo>
                    <a:pt x="2" y="273"/>
                  </a:lnTo>
                  <a:lnTo>
                    <a:pt x="3" y="261"/>
                  </a:lnTo>
                  <a:lnTo>
                    <a:pt x="4" y="251"/>
                  </a:lnTo>
                  <a:lnTo>
                    <a:pt x="7" y="239"/>
                  </a:lnTo>
                  <a:lnTo>
                    <a:pt x="9" y="229"/>
                  </a:lnTo>
                  <a:lnTo>
                    <a:pt x="12" y="219"/>
                  </a:lnTo>
                  <a:lnTo>
                    <a:pt x="15" y="208"/>
                  </a:lnTo>
                  <a:lnTo>
                    <a:pt x="19" y="198"/>
                  </a:lnTo>
                  <a:lnTo>
                    <a:pt x="23" y="187"/>
                  </a:lnTo>
                  <a:lnTo>
                    <a:pt x="26" y="178"/>
                  </a:lnTo>
                  <a:lnTo>
                    <a:pt x="31" y="169"/>
                  </a:lnTo>
                  <a:lnTo>
                    <a:pt x="37" y="159"/>
                  </a:lnTo>
                  <a:lnTo>
                    <a:pt x="41" y="149"/>
                  </a:lnTo>
                  <a:lnTo>
                    <a:pt x="47" y="141"/>
                  </a:lnTo>
                  <a:lnTo>
                    <a:pt x="53" y="132"/>
                  </a:lnTo>
                  <a:lnTo>
                    <a:pt x="58" y="124"/>
                  </a:lnTo>
                  <a:lnTo>
                    <a:pt x="64" y="115"/>
                  </a:lnTo>
                  <a:lnTo>
                    <a:pt x="71" y="107"/>
                  </a:lnTo>
                  <a:lnTo>
                    <a:pt x="78" y="99"/>
                  </a:lnTo>
                  <a:lnTo>
                    <a:pt x="85" y="92"/>
                  </a:lnTo>
                  <a:lnTo>
                    <a:pt x="92" y="84"/>
                  </a:lnTo>
                  <a:lnTo>
                    <a:pt x="100" y="77"/>
                  </a:lnTo>
                  <a:lnTo>
                    <a:pt x="108" y="70"/>
                  </a:lnTo>
                  <a:lnTo>
                    <a:pt x="116" y="64"/>
                  </a:lnTo>
                  <a:lnTo>
                    <a:pt x="124" y="57"/>
                  </a:lnTo>
                  <a:lnTo>
                    <a:pt x="133" y="52"/>
                  </a:lnTo>
                  <a:lnTo>
                    <a:pt x="141" y="46"/>
                  </a:lnTo>
                  <a:lnTo>
                    <a:pt x="151" y="40"/>
                  </a:lnTo>
                  <a:lnTo>
                    <a:pt x="160" y="35"/>
                  </a:lnTo>
                  <a:lnTo>
                    <a:pt x="169" y="31"/>
                  </a:lnTo>
                  <a:lnTo>
                    <a:pt x="179" y="26"/>
                  </a:lnTo>
                  <a:lnTo>
                    <a:pt x="189" y="22"/>
                  </a:lnTo>
                  <a:lnTo>
                    <a:pt x="199" y="18"/>
                  </a:lnTo>
                  <a:lnTo>
                    <a:pt x="208" y="15"/>
                  </a:lnTo>
                  <a:lnTo>
                    <a:pt x="219" y="11"/>
                  </a:lnTo>
                  <a:lnTo>
                    <a:pt x="230" y="9"/>
                  </a:lnTo>
                  <a:lnTo>
                    <a:pt x="240" y="7"/>
                  </a:lnTo>
                  <a:lnTo>
                    <a:pt x="251" y="4"/>
                  </a:lnTo>
                  <a:lnTo>
                    <a:pt x="262" y="2"/>
                  </a:lnTo>
                  <a:lnTo>
                    <a:pt x="273" y="1"/>
                  </a:lnTo>
                  <a:lnTo>
                    <a:pt x="284" y="0"/>
                  </a:lnTo>
                  <a:lnTo>
                    <a:pt x="296" y="0"/>
                  </a:lnTo>
                  <a:lnTo>
                    <a:pt x="307" y="0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7" name="Freeform 1047"/>
            <p:cNvSpPr>
              <a:spLocks noChangeAspect="1"/>
            </p:cNvSpPr>
            <p:nvPr userDrawn="1"/>
          </p:nvSpPr>
          <p:spPr bwMode="black">
            <a:xfrm>
              <a:off x="5488" y="3962"/>
              <a:ext cx="171" cy="241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363" y="0"/>
                </a:cxn>
                <a:cxn ang="0">
                  <a:pos x="310" y="0"/>
                </a:cxn>
                <a:cxn ang="0">
                  <a:pos x="211" y="0"/>
                </a:cxn>
                <a:cxn ang="0">
                  <a:pos x="107" y="0"/>
                </a:cxn>
                <a:cxn ang="0">
                  <a:pos x="44" y="0"/>
                </a:cxn>
                <a:cxn ang="0">
                  <a:pos x="11" y="1"/>
                </a:cxn>
                <a:cxn ang="0">
                  <a:pos x="73" y="15"/>
                </a:cxn>
                <a:cxn ang="0">
                  <a:pos x="134" y="37"/>
                </a:cxn>
                <a:cxn ang="0">
                  <a:pos x="191" y="65"/>
                </a:cxn>
                <a:cxn ang="0">
                  <a:pos x="245" y="100"/>
                </a:cxn>
                <a:cxn ang="0">
                  <a:pos x="296" y="140"/>
                </a:cxn>
                <a:cxn ang="0">
                  <a:pos x="343" y="185"/>
                </a:cxn>
                <a:cxn ang="0">
                  <a:pos x="385" y="236"/>
                </a:cxn>
                <a:cxn ang="0">
                  <a:pos x="420" y="290"/>
                </a:cxn>
                <a:cxn ang="0">
                  <a:pos x="450" y="349"/>
                </a:cxn>
                <a:cxn ang="0">
                  <a:pos x="473" y="411"/>
                </a:cxn>
                <a:cxn ang="0">
                  <a:pos x="490" y="474"/>
                </a:cxn>
                <a:cxn ang="0">
                  <a:pos x="498" y="541"/>
                </a:cxn>
                <a:cxn ang="0">
                  <a:pos x="498" y="603"/>
                </a:cxn>
                <a:cxn ang="0">
                  <a:pos x="485" y="685"/>
                </a:cxn>
                <a:cxn ang="0">
                  <a:pos x="472" y="729"/>
                </a:cxn>
                <a:cxn ang="0">
                  <a:pos x="384" y="729"/>
                </a:cxn>
                <a:cxn ang="0">
                  <a:pos x="279" y="729"/>
                </a:cxn>
                <a:cxn ang="0">
                  <a:pos x="227" y="730"/>
                </a:cxn>
                <a:cxn ang="0">
                  <a:pos x="163" y="747"/>
                </a:cxn>
                <a:cxn ang="0">
                  <a:pos x="108" y="784"/>
                </a:cxn>
                <a:cxn ang="0">
                  <a:pos x="67" y="834"/>
                </a:cxn>
                <a:cxn ang="0">
                  <a:pos x="43" y="895"/>
                </a:cxn>
                <a:cxn ang="0">
                  <a:pos x="39" y="963"/>
                </a:cxn>
                <a:cxn ang="0">
                  <a:pos x="59" y="1026"/>
                </a:cxn>
                <a:cxn ang="0">
                  <a:pos x="97" y="1075"/>
                </a:cxn>
                <a:cxn ang="0">
                  <a:pos x="150" y="1111"/>
                </a:cxn>
                <a:cxn ang="0">
                  <a:pos x="214" y="1130"/>
                </a:cxn>
                <a:cxn ang="0">
                  <a:pos x="260" y="1132"/>
                </a:cxn>
                <a:cxn ang="0">
                  <a:pos x="334" y="1132"/>
                </a:cxn>
                <a:cxn ang="0">
                  <a:pos x="441" y="1132"/>
                </a:cxn>
                <a:cxn ang="0">
                  <a:pos x="541" y="1132"/>
                </a:cxn>
                <a:cxn ang="0">
                  <a:pos x="593" y="1132"/>
                </a:cxn>
                <a:cxn ang="0">
                  <a:pos x="639" y="1132"/>
                </a:cxn>
                <a:cxn ang="0">
                  <a:pos x="745" y="1132"/>
                </a:cxn>
                <a:cxn ang="0">
                  <a:pos x="806" y="1132"/>
                </a:cxn>
                <a:cxn ang="0">
                  <a:pos x="806" y="1115"/>
                </a:cxn>
                <a:cxn ang="0">
                  <a:pos x="806" y="1067"/>
                </a:cxn>
                <a:cxn ang="0">
                  <a:pos x="806" y="996"/>
                </a:cxn>
                <a:cxn ang="0">
                  <a:pos x="806" y="907"/>
                </a:cxn>
                <a:cxn ang="0">
                  <a:pos x="806" y="807"/>
                </a:cxn>
                <a:cxn ang="0">
                  <a:pos x="806" y="701"/>
                </a:cxn>
                <a:cxn ang="0">
                  <a:pos x="806" y="596"/>
                </a:cxn>
                <a:cxn ang="0">
                  <a:pos x="806" y="500"/>
                </a:cxn>
                <a:cxn ang="0">
                  <a:pos x="806" y="416"/>
                </a:cxn>
                <a:cxn ang="0">
                  <a:pos x="806" y="352"/>
                </a:cxn>
                <a:cxn ang="0">
                  <a:pos x="806" y="314"/>
                </a:cxn>
                <a:cxn ang="0">
                  <a:pos x="805" y="283"/>
                </a:cxn>
                <a:cxn ang="0">
                  <a:pos x="794" y="219"/>
                </a:cxn>
                <a:cxn ang="0">
                  <a:pos x="769" y="159"/>
                </a:cxn>
                <a:cxn ang="0">
                  <a:pos x="735" y="107"/>
                </a:cxn>
                <a:cxn ang="0">
                  <a:pos x="690" y="64"/>
                </a:cxn>
                <a:cxn ang="0">
                  <a:pos x="637" y="31"/>
                </a:cxn>
                <a:cxn ang="0">
                  <a:pos x="576" y="9"/>
                </a:cxn>
                <a:cxn ang="0">
                  <a:pos x="510" y="0"/>
                </a:cxn>
              </a:cxnLst>
              <a:rect l="0" t="0" r="r" b="b"/>
              <a:pathLst>
                <a:path w="806" h="1132">
                  <a:moveTo>
                    <a:pt x="499" y="0"/>
                  </a:moveTo>
                  <a:lnTo>
                    <a:pt x="495" y="0"/>
                  </a:lnTo>
                  <a:lnTo>
                    <a:pt x="485" y="0"/>
                  </a:lnTo>
                  <a:lnTo>
                    <a:pt x="470" y="0"/>
                  </a:lnTo>
                  <a:lnTo>
                    <a:pt x="452" y="0"/>
                  </a:lnTo>
                  <a:lnTo>
                    <a:pt x="432" y="0"/>
                  </a:lnTo>
                  <a:lnTo>
                    <a:pt x="412" y="0"/>
                  </a:lnTo>
                  <a:lnTo>
                    <a:pt x="394" y="0"/>
                  </a:lnTo>
                  <a:lnTo>
                    <a:pt x="379" y="0"/>
                  </a:lnTo>
                  <a:lnTo>
                    <a:pt x="369" y="0"/>
                  </a:lnTo>
                  <a:lnTo>
                    <a:pt x="364" y="0"/>
                  </a:lnTo>
                  <a:lnTo>
                    <a:pt x="363" y="0"/>
                  </a:lnTo>
                  <a:lnTo>
                    <a:pt x="359" y="0"/>
                  </a:lnTo>
                  <a:lnTo>
                    <a:pt x="354" y="0"/>
                  </a:lnTo>
                  <a:lnTo>
                    <a:pt x="346" y="0"/>
                  </a:lnTo>
                  <a:lnTo>
                    <a:pt x="335" y="0"/>
                  </a:lnTo>
                  <a:lnTo>
                    <a:pt x="324" y="0"/>
                  </a:lnTo>
                  <a:lnTo>
                    <a:pt x="310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64" y="0"/>
                  </a:lnTo>
                  <a:lnTo>
                    <a:pt x="247" y="0"/>
                  </a:lnTo>
                  <a:lnTo>
                    <a:pt x="228" y="0"/>
                  </a:lnTo>
                  <a:lnTo>
                    <a:pt x="211" y="0"/>
                  </a:lnTo>
                  <a:lnTo>
                    <a:pt x="192" y="0"/>
                  </a:lnTo>
                  <a:lnTo>
                    <a:pt x="174" y="0"/>
                  </a:lnTo>
                  <a:lnTo>
                    <a:pt x="157" y="0"/>
                  </a:lnTo>
                  <a:lnTo>
                    <a:pt x="139" y="0"/>
                  </a:lnTo>
                  <a:lnTo>
                    <a:pt x="123" y="0"/>
                  </a:lnTo>
                  <a:lnTo>
                    <a:pt x="107" y="0"/>
                  </a:lnTo>
                  <a:lnTo>
                    <a:pt x="92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8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29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31" y="4"/>
                  </a:lnTo>
                  <a:lnTo>
                    <a:pt x="42" y="7"/>
                  </a:lnTo>
                  <a:lnTo>
                    <a:pt x="52" y="9"/>
                  </a:lnTo>
                  <a:lnTo>
                    <a:pt x="62" y="12"/>
                  </a:lnTo>
                  <a:lnTo>
                    <a:pt x="73" y="15"/>
                  </a:lnTo>
                  <a:lnTo>
                    <a:pt x="83" y="18"/>
                  </a:lnTo>
                  <a:lnTo>
                    <a:pt x="93" y="22"/>
                  </a:lnTo>
                  <a:lnTo>
                    <a:pt x="104" y="25"/>
                  </a:lnTo>
                  <a:lnTo>
                    <a:pt x="114" y="29"/>
                  </a:lnTo>
                  <a:lnTo>
                    <a:pt x="123" y="32"/>
                  </a:lnTo>
                  <a:lnTo>
                    <a:pt x="134" y="37"/>
                  </a:lnTo>
                  <a:lnTo>
                    <a:pt x="143" y="41"/>
                  </a:lnTo>
                  <a:lnTo>
                    <a:pt x="153" y="46"/>
                  </a:lnTo>
                  <a:lnTo>
                    <a:pt x="163" y="50"/>
                  </a:lnTo>
                  <a:lnTo>
                    <a:pt x="173" y="55"/>
                  </a:lnTo>
                  <a:lnTo>
                    <a:pt x="182" y="60"/>
                  </a:lnTo>
                  <a:lnTo>
                    <a:pt x="191" y="65"/>
                  </a:lnTo>
                  <a:lnTo>
                    <a:pt x="201" y="70"/>
                  </a:lnTo>
                  <a:lnTo>
                    <a:pt x="210" y="76"/>
                  </a:lnTo>
                  <a:lnTo>
                    <a:pt x="219" y="82"/>
                  </a:lnTo>
                  <a:lnTo>
                    <a:pt x="228" y="87"/>
                  </a:lnTo>
                  <a:lnTo>
                    <a:pt x="237" y="93"/>
                  </a:lnTo>
                  <a:lnTo>
                    <a:pt x="245" y="100"/>
                  </a:lnTo>
                  <a:lnTo>
                    <a:pt x="255" y="106"/>
                  </a:lnTo>
                  <a:lnTo>
                    <a:pt x="263" y="113"/>
                  </a:lnTo>
                  <a:lnTo>
                    <a:pt x="272" y="118"/>
                  </a:lnTo>
                  <a:lnTo>
                    <a:pt x="280" y="125"/>
                  </a:lnTo>
                  <a:lnTo>
                    <a:pt x="288" y="132"/>
                  </a:lnTo>
                  <a:lnTo>
                    <a:pt x="296" y="140"/>
                  </a:lnTo>
                  <a:lnTo>
                    <a:pt x="304" y="147"/>
                  </a:lnTo>
                  <a:lnTo>
                    <a:pt x="312" y="154"/>
                  </a:lnTo>
                  <a:lnTo>
                    <a:pt x="320" y="162"/>
                  </a:lnTo>
                  <a:lnTo>
                    <a:pt x="328" y="170"/>
                  </a:lnTo>
                  <a:lnTo>
                    <a:pt x="335" y="177"/>
                  </a:lnTo>
                  <a:lnTo>
                    <a:pt x="343" y="185"/>
                  </a:lnTo>
                  <a:lnTo>
                    <a:pt x="350" y="193"/>
                  </a:lnTo>
                  <a:lnTo>
                    <a:pt x="357" y="201"/>
                  </a:lnTo>
                  <a:lnTo>
                    <a:pt x="364" y="211"/>
                  </a:lnTo>
                  <a:lnTo>
                    <a:pt x="371" y="219"/>
                  </a:lnTo>
                  <a:lnTo>
                    <a:pt x="378" y="227"/>
                  </a:lnTo>
                  <a:lnTo>
                    <a:pt x="385" y="236"/>
                  </a:lnTo>
                  <a:lnTo>
                    <a:pt x="391" y="245"/>
                  </a:lnTo>
                  <a:lnTo>
                    <a:pt x="397" y="253"/>
                  </a:lnTo>
                  <a:lnTo>
                    <a:pt x="403" y="262"/>
                  </a:lnTo>
                  <a:lnTo>
                    <a:pt x="409" y="272"/>
                  </a:lnTo>
                  <a:lnTo>
                    <a:pt x="415" y="281"/>
                  </a:lnTo>
                  <a:lnTo>
                    <a:pt x="420" y="290"/>
                  </a:lnTo>
                  <a:lnTo>
                    <a:pt x="426" y="300"/>
                  </a:lnTo>
                  <a:lnTo>
                    <a:pt x="431" y="310"/>
                  </a:lnTo>
                  <a:lnTo>
                    <a:pt x="437" y="319"/>
                  </a:lnTo>
                  <a:lnTo>
                    <a:pt x="441" y="329"/>
                  </a:lnTo>
                  <a:lnTo>
                    <a:pt x="446" y="338"/>
                  </a:lnTo>
                  <a:lnTo>
                    <a:pt x="450" y="349"/>
                  </a:lnTo>
                  <a:lnTo>
                    <a:pt x="455" y="359"/>
                  </a:lnTo>
                  <a:lnTo>
                    <a:pt x="458" y="369"/>
                  </a:lnTo>
                  <a:lnTo>
                    <a:pt x="463" y="379"/>
                  </a:lnTo>
                  <a:lnTo>
                    <a:pt x="467" y="389"/>
                  </a:lnTo>
                  <a:lnTo>
                    <a:pt x="470" y="399"/>
                  </a:lnTo>
                  <a:lnTo>
                    <a:pt x="473" y="411"/>
                  </a:lnTo>
                  <a:lnTo>
                    <a:pt x="477" y="421"/>
                  </a:lnTo>
                  <a:lnTo>
                    <a:pt x="479" y="432"/>
                  </a:lnTo>
                  <a:lnTo>
                    <a:pt x="483" y="442"/>
                  </a:lnTo>
                  <a:lnTo>
                    <a:pt x="485" y="452"/>
                  </a:lnTo>
                  <a:lnTo>
                    <a:pt x="487" y="464"/>
                  </a:lnTo>
                  <a:lnTo>
                    <a:pt x="490" y="474"/>
                  </a:lnTo>
                  <a:lnTo>
                    <a:pt x="492" y="486"/>
                  </a:lnTo>
                  <a:lnTo>
                    <a:pt x="493" y="496"/>
                  </a:lnTo>
                  <a:lnTo>
                    <a:pt x="495" y="508"/>
                  </a:lnTo>
                  <a:lnTo>
                    <a:pt x="496" y="519"/>
                  </a:lnTo>
                  <a:lnTo>
                    <a:pt x="498" y="530"/>
                  </a:lnTo>
                  <a:lnTo>
                    <a:pt x="498" y="541"/>
                  </a:lnTo>
                  <a:lnTo>
                    <a:pt x="499" y="553"/>
                  </a:lnTo>
                  <a:lnTo>
                    <a:pt x="499" y="564"/>
                  </a:lnTo>
                  <a:lnTo>
                    <a:pt x="499" y="576"/>
                  </a:lnTo>
                  <a:lnTo>
                    <a:pt x="499" y="576"/>
                  </a:lnTo>
                  <a:lnTo>
                    <a:pt x="499" y="589"/>
                  </a:lnTo>
                  <a:lnTo>
                    <a:pt x="498" y="603"/>
                  </a:lnTo>
                  <a:lnTo>
                    <a:pt x="496" y="618"/>
                  </a:lnTo>
                  <a:lnTo>
                    <a:pt x="494" y="632"/>
                  </a:lnTo>
                  <a:lnTo>
                    <a:pt x="492" y="646"/>
                  </a:lnTo>
                  <a:lnTo>
                    <a:pt x="490" y="659"/>
                  </a:lnTo>
                  <a:lnTo>
                    <a:pt x="487" y="672"/>
                  </a:lnTo>
                  <a:lnTo>
                    <a:pt x="485" y="685"/>
                  </a:lnTo>
                  <a:lnTo>
                    <a:pt x="483" y="697"/>
                  </a:lnTo>
                  <a:lnTo>
                    <a:pt x="482" y="708"/>
                  </a:lnTo>
                  <a:lnTo>
                    <a:pt x="480" y="718"/>
                  </a:lnTo>
                  <a:lnTo>
                    <a:pt x="479" y="729"/>
                  </a:lnTo>
                  <a:lnTo>
                    <a:pt x="478" y="729"/>
                  </a:lnTo>
                  <a:lnTo>
                    <a:pt x="472" y="729"/>
                  </a:lnTo>
                  <a:lnTo>
                    <a:pt x="463" y="729"/>
                  </a:lnTo>
                  <a:lnTo>
                    <a:pt x="450" y="729"/>
                  </a:lnTo>
                  <a:lnTo>
                    <a:pt x="437" y="729"/>
                  </a:lnTo>
                  <a:lnTo>
                    <a:pt x="420" y="729"/>
                  </a:lnTo>
                  <a:lnTo>
                    <a:pt x="402" y="729"/>
                  </a:lnTo>
                  <a:lnTo>
                    <a:pt x="384" y="729"/>
                  </a:lnTo>
                  <a:lnTo>
                    <a:pt x="364" y="729"/>
                  </a:lnTo>
                  <a:lnTo>
                    <a:pt x="346" y="729"/>
                  </a:lnTo>
                  <a:lnTo>
                    <a:pt x="327" y="729"/>
                  </a:lnTo>
                  <a:lnTo>
                    <a:pt x="309" y="729"/>
                  </a:lnTo>
                  <a:lnTo>
                    <a:pt x="293" y="729"/>
                  </a:lnTo>
                  <a:lnTo>
                    <a:pt x="279" y="729"/>
                  </a:lnTo>
                  <a:lnTo>
                    <a:pt x="266" y="729"/>
                  </a:lnTo>
                  <a:lnTo>
                    <a:pt x="257" y="729"/>
                  </a:lnTo>
                  <a:lnTo>
                    <a:pt x="251" y="729"/>
                  </a:lnTo>
                  <a:lnTo>
                    <a:pt x="249" y="729"/>
                  </a:lnTo>
                  <a:lnTo>
                    <a:pt x="239" y="729"/>
                  </a:lnTo>
                  <a:lnTo>
                    <a:pt x="227" y="730"/>
                  </a:lnTo>
                  <a:lnTo>
                    <a:pt x="216" y="731"/>
                  </a:lnTo>
                  <a:lnTo>
                    <a:pt x="205" y="733"/>
                  </a:lnTo>
                  <a:lnTo>
                    <a:pt x="194" y="736"/>
                  </a:lnTo>
                  <a:lnTo>
                    <a:pt x="183" y="739"/>
                  </a:lnTo>
                  <a:lnTo>
                    <a:pt x="173" y="744"/>
                  </a:lnTo>
                  <a:lnTo>
                    <a:pt x="163" y="747"/>
                  </a:lnTo>
                  <a:lnTo>
                    <a:pt x="153" y="753"/>
                  </a:lnTo>
                  <a:lnTo>
                    <a:pt x="144" y="758"/>
                  </a:lnTo>
                  <a:lnTo>
                    <a:pt x="135" y="763"/>
                  </a:lnTo>
                  <a:lnTo>
                    <a:pt x="126" y="770"/>
                  </a:lnTo>
                  <a:lnTo>
                    <a:pt x="116" y="776"/>
                  </a:lnTo>
                  <a:lnTo>
                    <a:pt x="108" y="784"/>
                  </a:lnTo>
                  <a:lnTo>
                    <a:pt x="100" y="791"/>
                  </a:lnTo>
                  <a:lnTo>
                    <a:pt x="93" y="799"/>
                  </a:lnTo>
                  <a:lnTo>
                    <a:pt x="87" y="807"/>
                  </a:lnTo>
                  <a:lnTo>
                    <a:pt x="80" y="815"/>
                  </a:lnTo>
                  <a:lnTo>
                    <a:pt x="73" y="824"/>
                  </a:lnTo>
                  <a:lnTo>
                    <a:pt x="67" y="834"/>
                  </a:lnTo>
                  <a:lnTo>
                    <a:pt x="62" y="843"/>
                  </a:lnTo>
                  <a:lnTo>
                    <a:pt x="58" y="853"/>
                  </a:lnTo>
                  <a:lnTo>
                    <a:pt x="53" y="864"/>
                  </a:lnTo>
                  <a:lnTo>
                    <a:pt x="50" y="874"/>
                  </a:lnTo>
                  <a:lnTo>
                    <a:pt x="46" y="884"/>
                  </a:lnTo>
                  <a:lnTo>
                    <a:pt x="43" y="895"/>
                  </a:lnTo>
                  <a:lnTo>
                    <a:pt x="42" y="906"/>
                  </a:lnTo>
                  <a:lnTo>
                    <a:pt x="39" y="917"/>
                  </a:lnTo>
                  <a:lnTo>
                    <a:pt x="38" y="928"/>
                  </a:lnTo>
                  <a:lnTo>
                    <a:pt x="38" y="940"/>
                  </a:lnTo>
                  <a:lnTo>
                    <a:pt x="38" y="951"/>
                  </a:lnTo>
                  <a:lnTo>
                    <a:pt x="39" y="963"/>
                  </a:lnTo>
                  <a:lnTo>
                    <a:pt x="42" y="974"/>
                  </a:lnTo>
                  <a:lnTo>
                    <a:pt x="44" y="986"/>
                  </a:lnTo>
                  <a:lnTo>
                    <a:pt x="46" y="996"/>
                  </a:lnTo>
                  <a:lnTo>
                    <a:pt x="50" y="1006"/>
                  </a:lnTo>
                  <a:lnTo>
                    <a:pt x="54" y="1016"/>
                  </a:lnTo>
                  <a:lnTo>
                    <a:pt x="59" y="1026"/>
                  </a:lnTo>
                  <a:lnTo>
                    <a:pt x="63" y="1035"/>
                  </a:lnTo>
                  <a:lnTo>
                    <a:pt x="69" y="1043"/>
                  </a:lnTo>
                  <a:lnTo>
                    <a:pt x="75" y="1052"/>
                  </a:lnTo>
                  <a:lnTo>
                    <a:pt x="82" y="1061"/>
                  </a:lnTo>
                  <a:lnTo>
                    <a:pt x="89" y="1069"/>
                  </a:lnTo>
                  <a:lnTo>
                    <a:pt x="97" y="1075"/>
                  </a:lnTo>
                  <a:lnTo>
                    <a:pt x="105" y="1082"/>
                  </a:lnTo>
                  <a:lnTo>
                    <a:pt x="113" y="1089"/>
                  </a:lnTo>
                  <a:lnTo>
                    <a:pt x="122" y="1095"/>
                  </a:lnTo>
                  <a:lnTo>
                    <a:pt x="131" y="1101"/>
                  </a:lnTo>
                  <a:lnTo>
                    <a:pt x="141" y="1105"/>
                  </a:lnTo>
                  <a:lnTo>
                    <a:pt x="150" y="1111"/>
                  </a:lnTo>
                  <a:lnTo>
                    <a:pt x="160" y="1115"/>
                  </a:lnTo>
                  <a:lnTo>
                    <a:pt x="171" y="1119"/>
                  </a:lnTo>
                  <a:lnTo>
                    <a:pt x="181" y="1123"/>
                  </a:lnTo>
                  <a:lnTo>
                    <a:pt x="192" y="1125"/>
                  </a:lnTo>
                  <a:lnTo>
                    <a:pt x="203" y="1127"/>
                  </a:lnTo>
                  <a:lnTo>
                    <a:pt x="214" y="1130"/>
                  </a:lnTo>
                  <a:lnTo>
                    <a:pt x="226" y="1131"/>
                  </a:lnTo>
                  <a:lnTo>
                    <a:pt x="237" y="1132"/>
                  </a:lnTo>
                  <a:lnTo>
                    <a:pt x="249" y="1132"/>
                  </a:lnTo>
                  <a:lnTo>
                    <a:pt x="251" y="1132"/>
                  </a:lnTo>
                  <a:lnTo>
                    <a:pt x="255" y="1132"/>
                  </a:lnTo>
                  <a:lnTo>
                    <a:pt x="260" y="1132"/>
                  </a:lnTo>
                  <a:lnTo>
                    <a:pt x="268" y="1132"/>
                  </a:lnTo>
                  <a:lnTo>
                    <a:pt x="279" y="1132"/>
                  </a:lnTo>
                  <a:lnTo>
                    <a:pt x="290" y="1132"/>
                  </a:lnTo>
                  <a:lnTo>
                    <a:pt x="303" y="1132"/>
                  </a:lnTo>
                  <a:lnTo>
                    <a:pt x="318" y="1132"/>
                  </a:lnTo>
                  <a:lnTo>
                    <a:pt x="334" y="1132"/>
                  </a:lnTo>
                  <a:lnTo>
                    <a:pt x="350" y="1132"/>
                  </a:lnTo>
                  <a:lnTo>
                    <a:pt x="368" y="1132"/>
                  </a:lnTo>
                  <a:lnTo>
                    <a:pt x="386" y="1132"/>
                  </a:lnTo>
                  <a:lnTo>
                    <a:pt x="403" y="1132"/>
                  </a:lnTo>
                  <a:lnTo>
                    <a:pt x="422" y="1132"/>
                  </a:lnTo>
                  <a:lnTo>
                    <a:pt x="441" y="1132"/>
                  </a:lnTo>
                  <a:lnTo>
                    <a:pt x="458" y="1132"/>
                  </a:lnTo>
                  <a:lnTo>
                    <a:pt x="477" y="1132"/>
                  </a:lnTo>
                  <a:lnTo>
                    <a:pt x="494" y="1132"/>
                  </a:lnTo>
                  <a:lnTo>
                    <a:pt x="510" y="1132"/>
                  </a:lnTo>
                  <a:lnTo>
                    <a:pt x="526" y="1132"/>
                  </a:lnTo>
                  <a:lnTo>
                    <a:pt x="541" y="1132"/>
                  </a:lnTo>
                  <a:lnTo>
                    <a:pt x="554" y="1132"/>
                  </a:lnTo>
                  <a:lnTo>
                    <a:pt x="566" y="1132"/>
                  </a:lnTo>
                  <a:lnTo>
                    <a:pt x="576" y="1132"/>
                  </a:lnTo>
                  <a:lnTo>
                    <a:pt x="584" y="1132"/>
                  </a:lnTo>
                  <a:lnTo>
                    <a:pt x="590" y="1132"/>
                  </a:lnTo>
                  <a:lnTo>
                    <a:pt x="593" y="1132"/>
                  </a:lnTo>
                  <a:lnTo>
                    <a:pt x="594" y="1132"/>
                  </a:lnTo>
                  <a:lnTo>
                    <a:pt x="597" y="1132"/>
                  </a:lnTo>
                  <a:lnTo>
                    <a:pt x="604" y="1132"/>
                  </a:lnTo>
                  <a:lnTo>
                    <a:pt x="613" y="1132"/>
                  </a:lnTo>
                  <a:lnTo>
                    <a:pt x="624" y="1132"/>
                  </a:lnTo>
                  <a:lnTo>
                    <a:pt x="639" y="1132"/>
                  </a:lnTo>
                  <a:lnTo>
                    <a:pt x="655" y="1132"/>
                  </a:lnTo>
                  <a:lnTo>
                    <a:pt x="673" y="1132"/>
                  </a:lnTo>
                  <a:lnTo>
                    <a:pt x="691" y="1132"/>
                  </a:lnTo>
                  <a:lnTo>
                    <a:pt x="710" y="1132"/>
                  </a:lnTo>
                  <a:lnTo>
                    <a:pt x="728" y="1132"/>
                  </a:lnTo>
                  <a:lnTo>
                    <a:pt x="745" y="1132"/>
                  </a:lnTo>
                  <a:lnTo>
                    <a:pt x="763" y="1132"/>
                  </a:lnTo>
                  <a:lnTo>
                    <a:pt x="776" y="1132"/>
                  </a:lnTo>
                  <a:lnTo>
                    <a:pt x="789" y="1132"/>
                  </a:lnTo>
                  <a:lnTo>
                    <a:pt x="798" y="1132"/>
                  </a:lnTo>
                  <a:lnTo>
                    <a:pt x="804" y="1132"/>
                  </a:lnTo>
                  <a:lnTo>
                    <a:pt x="806" y="1132"/>
                  </a:lnTo>
                  <a:lnTo>
                    <a:pt x="806" y="1131"/>
                  </a:lnTo>
                  <a:lnTo>
                    <a:pt x="806" y="1130"/>
                  </a:lnTo>
                  <a:lnTo>
                    <a:pt x="806" y="1127"/>
                  </a:lnTo>
                  <a:lnTo>
                    <a:pt x="806" y="1124"/>
                  </a:lnTo>
                  <a:lnTo>
                    <a:pt x="806" y="1119"/>
                  </a:lnTo>
                  <a:lnTo>
                    <a:pt x="806" y="1115"/>
                  </a:lnTo>
                  <a:lnTo>
                    <a:pt x="806" y="1109"/>
                  </a:lnTo>
                  <a:lnTo>
                    <a:pt x="806" y="1102"/>
                  </a:lnTo>
                  <a:lnTo>
                    <a:pt x="806" y="1094"/>
                  </a:lnTo>
                  <a:lnTo>
                    <a:pt x="806" y="1086"/>
                  </a:lnTo>
                  <a:lnTo>
                    <a:pt x="806" y="1077"/>
                  </a:lnTo>
                  <a:lnTo>
                    <a:pt x="806" y="1067"/>
                  </a:lnTo>
                  <a:lnTo>
                    <a:pt x="806" y="1057"/>
                  </a:lnTo>
                  <a:lnTo>
                    <a:pt x="806" y="1046"/>
                  </a:lnTo>
                  <a:lnTo>
                    <a:pt x="806" y="1034"/>
                  </a:lnTo>
                  <a:lnTo>
                    <a:pt x="806" y="1022"/>
                  </a:lnTo>
                  <a:lnTo>
                    <a:pt x="806" y="1010"/>
                  </a:lnTo>
                  <a:lnTo>
                    <a:pt x="806" y="996"/>
                  </a:lnTo>
                  <a:lnTo>
                    <a:pt x="806" y="982"/>
                  </a:lnTo>
                  <a:lnTo>
                    <a:pt x="806" y="968"/>
                  </a:lnTo>
                  <a:lnTo>
                    <a:pt x="806" y="953"/>
                  </a:lnTo>
                  <a:lnTo>
                    <a:pt x="806" y="938"/>
                  </a:lnTo>
                  <a:lnTo>
                    <a:pt x="806" y="923"/>
                  </a:lnTo>
                  <a:lnTo>
                    <a:pt x="806" y="907"/>
                  </a:lnTo>
                  <a:lnTo>
                    <a:pt x="806" y="891"/>
                  </a:lnTo>
                  <a:lnTo>
                    <a:pt x="806" y="875"/>
                  </a:lnTo>
                  <a:lnTo>
                    <a:pt x="806" y="858"/>
                  </a:lnTo>
                  <a:lnTo>
                    <a:pt x="806" y="842"/>
                  </a:lnTo>
                  <a:lnTo>
                    <a:pt x="806" y="824"/>
                  </a:lnTo>
                  <a:lnTo>
                    <a:pt x="806" y="807"/>
                  </a:lnTo>
                  <a:lnTo>
                    <a:pt x="806" y="790"/>
                  </a:lnTo>
                  <a:lnTo>
                    <a:pt x="806" y="771"/>
                  </a:lnTo>
                  <a:lnTo>
                    <a:pt x="806" y="754"/>
                  </a:lnTo>
                  <a:lnTo>
                    <a:pt x="806" y="737"/>
                  </a:lnTo>
                  <a:lnTo>
                    <a:pt x="806" y="720"/>
                  </a:lnTo>
                  <a:lnTo>
                    <a:pt x="806" y="701"/>
                  </a:lnTo>
                  <a:lnTo>
                    <a:pt x="806" y="684"/>
                  </a:lnTo>
                  <a:lnTo>
                    <a:pt x="806" y="667"/>
                  </a:lnTo>
                  <a:lnTo>
                    <a:pt x="806" y="648"/>
                  </a:lnTo>
                  <a:lnTo>
                    <a:pt x="806" y="631"/>
                  </a:lnTo>
                  <a:lnTo>
                    <a:pt x="806" y="614"/>
                  </a:lnTo>
                  <a:lnTo>
                    <a:pt x="806" y="596"/>
                  </a:lnTo>
                  <a:lnTo>
                    <a:pt x="806" y="580"/>
                  </a:lnTo>
                  <a:lnTo>
                    <a:pt x="806" y="563"/>
                  </a:lnTo>
                  <a:lnTo>
                    <a:pt x="806" y="547"/>
                  </a:lnTo>
                  <a:lnTo>
                    <a:pt x="806" y="531"/>
                  </a:lnTo>
                  <a:lnTo>
                    <a:pt x="806" y="515"/>
                  </a:lnTo>
                  <a:lnTo>
                    <a:pt x="806" y="500"/>
                  </a:lnTo>
                  <a:lnTo>
                    <a:pt x="806" y="485"/>
                  </a:lnTo>
                  <a:lnTo>
                    <a:pt x="806" y="470"/>
                  </a:lnTo>
                  <a:lnTo>
                    <a:pt x="806" y="456"/>
                  </a:lnTo>
                  <a:lnTo>
                    <a:pt x="806" y="442"/>
                  </a:lnTo>
                  <a:lnTo>
                    <a:pt x="806" y="428"/>
                  </a:lnTo>
                  <a:lnTo>
                    <a:pt x="806" y="416"/>
                  </a:lnTo>
                  <a:lnTo>
                    <a:pt x="806" y="404"/>
                  </a:lnTo>
                  <a:lnTo>
                    <a:pt x="806" y="392"/>
                  </a:lnTo>
                  <a:lnTo>
                    <a:pt x="806" y="381"/>
                  </a:lnTo>
                  <a:lnTo>
                    <a:pt x="806" y="371"/>
                  </a:lnTo>
                  <a:lnTo>
                    <a:pt x="806" y="361"/>
                  </a:lnTo>
                  <a:lnTo>
                    <a:pt x="806" y="352"/>
                  </a:lnTo>
                  <a:lnTo>
                    <a:pt x="806" y="344"/>
                  </a:lnTo>
                  <a:lnTo>
                    <a:pt x="806" y="336"/>
                  </a:lnTo>
                  <a:lnTo>
                    <a:pt x="806" y="329"/>
                  </a:lnTo>
                  <a:lnTo>
                    <a:pt x="806" y="323"/>
                  </a:lnTo>
                  <a:lnTo>
                    <a:pt x="806" y="319"/>
                  </a:lnTo>
                  <a:lnTo>
                    <a:pt x="806" y="314"/>
                  </a:lnTo>
                  <a:lnTo>
                    <a:pt x="806" y="311"/>
                  </a:lnTo>
                  <a:lnTo>
                    <a:pt x="806" y="308"/>
                  </a:lnTo>
                  <a:lnTo>
                    <a:pt x="806" y="307"/>
                  </a:lnTo>
                  <a:lnTo>
                    <a:pt x="806" y="306"/>
                  </a:lnTo>
                  <a:lnTo>
                    <a:pt x="806" y="295"/>
                  </a:lnTo>
                  <a:lnTo>
                    <a:pt x="805" y="283"/>
                  </a:lnTo>
                  <a:lnTo>
                    <a:pt x="804" y="273"/>
                  </a:lnTo>
                  <a:lnTo>
                    <a:pt x="803" y="261"/>
                  </a:lnTo>
                  <a:lnTo>
                    <a:pt x="802" y="251"/>
                  </a:lnTo>
                  <a:lnTo>
                    <a:pt x="799" y="239"/>
                  </a:lnTo>
                  <a:lnTo>
                    <a:pt x="797" y="229"/>
                  </a:lnTo>
                  <a:lnTo>
                    <a:pt x="794" y="219"/>
                  </a:lnTo>
                  <a:lnTo>
                    <a:pt x="790" y="208"/>
                  </a:lnTo>
                  <a:lnTo>
                    <a:pt x="787" y="198"/>
                  </a:lnTo>
                  <a:lnTo>
                    <a:pt x="783" y="187"/>
                  </a:lnTo>
                  <a:lnTo>
                    <a:pt x="780" y="178"/>
                  </a:lnTo>
                  <a:lnTo>
                    <a:pt x="775" y="169"/>
                  </a:lnTo>
                  <a:lnTo>
                    <a:pt x="769" y="159"/>
                  </a:lnTo>
                  <a:lnTo>
                    <a:pt x="765" y="149"/>
                  </a:lnTo>
                  <a:lnTo>
                    <a:pt x="759" y="141"/>
                  </a:lnTo>
                  <a:lnTo>
                    <a:pt x="753" y="132"/>
                  </a:lnTo>
                  <a:lnTo>
                    <a:pt x="748" y="124"/>
                  </a:lnTo>
                  <a:lnTo>
                    <a:pt x="742" y="115"/>
                  </a:lnTo>
                  <a:lnTo>
                    <a:pt x="735" y="107"/>
                  </a:lnTo>
                  <a:lnTo>
                    <a:pt x="728" y="99"/>
                  </a:lnTo>
                  <a:lnTo>
                    <a:pt x="721" y="92"/>
                  </a:lnTo>
                  <a:lnTo>
                    <a:pt x="714" y="84"/>
                  </a:lnTo>
                  <a:lnTo>
                    <a:pt x="706" y="77"/>
                  </a:lnTo>
                  <a:lnTo>
                    <a:pt x="698" y="70"/>
                  </a:lnTo>
                  <a:lnTo>
                    <a:pt x="690" y="64"/>
                  </a:lnTo>
                  <a:lnTo>
                    <a:pt x="682" y="57"/>
                  </a:lnTo>
                  <a:lnTo>
                    <a:pt x="673" y="52"/>
                  </a:lnTo>
                  <a:lnTo>
                    <a:pt x="665" y="46"/>
                  </a:lnTo>
                  <a:lnTo>
                    <a:pt x="655" y="40"/>
                  </a:lnTo>
                  <a:lnTo>
                    <a:pt x="646" y="35"/>
                  </a:lnTo>
                  <a:lnTo>
                    <a:pt x="637" y="31"/>
                  </a:lnTo>
                  <a:lnTo>
                    <a:pt x="627" y="26"/>
                  </a:lnTo>
                  <a:lnTo>
                    <a:pt x="617" y="22"/>
                  </a:lnTo>
                  <a:lnTo>
                    <a:pt x="607" y="18"/>
                  </a:lnTo>
                  <a:lnTo>
                    <a:pt x="597" y="15"/>
                  </a:lnTo>
                  <a:lnTo>
                    <a:pt x="587" y="11"/>
                  </a:lnTo>
                  <a:lnTo>
                    <a:pt x="576" y="9"/>
                  </a:lnTo>
                  <a:lnTo>
                    <a:pt x="566" y="7"/>
                  </a:lnTo>
                  <a:lnTo>
                    <a:pt x="555" y="4"/>
                  </a:lnTo>
                  <a:lnTo>
                    <a:pt x="544" y="2"/>
                  </a:lnTo>
                  <a:lnTo>
                    <a:pt x="533" y="1"/>
                  </a:lnTo>
                  <a:lnTo>
                    <a:pt x="522" y="0"/>
                  </a:lnTo>
                  <a:lnTo>
                    <a:pt x="510" y="0"/>
                  </a:lnTo>
                  <a:lnTo>
                    <a:pt x="499" y="0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8" name="Text Box 1048"/>
            <p:cNvSpPr txBox="1">
              <a:spLocks noChangeAspect="1" noChangeArrowheads="1"/>
            </p:cNvSpPr>
            <p:nvPr userDrawn="1"/>
          </p:nvSpPr>
          <p:spPr bwMode="white">
            <a:xfrm>
              <a:off x="5508" y="4127"/>
              <a:ext cx="14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500" dirty="0">
                  <a:solidFill>
                    <a:schemeClr val="tx2"/>
                  </a:solidFill>
                  <a:cs typeface="Times New Roman" pitchFamily="18" charset="0"/>
                </a:rPr>
                <a:t>®</a:t>
              </a:r>
              <a:endParaRPr lang="en-US" sz="5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236574" name="Picture 1054" descr="logo w name"/>
          <p:cNvPicPr>
            <a:picLocks noChangeAspect="1" noChangeArrowheads="1"/>
          </p:cNvPicPr>
          <p:nvPr/>
        </p:nvPicPr>
        <p:blipFill>
          <a:blip r:embed="rId10" cstate="print"/>
          <a:srcRect r="61925"/>
          <a:stretch>
            <a:fillRect/>
          </a:stretch>
        </p:blipFill>
        <p:spPr bwMode="hidden">
          <a:xfrm>
            <a:off x="8374063" y="6289675"/>
            <a:ext cx="622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30188" indent="-230188" algn="l" rtl="0" eaLnBrk="1" fontAlgn="base" hangingPunct="1">
        <a:spcBef>
          <a:spcPts val="1400"/>
        </a:spcBef>
        <a:spcAft>
          <a:spcPct val="0"/>
        </a:spcAft>
        <a:buClr>
          <a:schemeClr val="accent2"/>
        </a:buClr>
        <a:buSzPct val="115000"/>
        <a:buFont typeface="Arial" charset="0"/>
        <a:buChar char="•"/>
        <a:defRPr b="1">
          <a:solidFill>
            <a:srgbClr val="000080"/>
          </a:solidFill>
          <a:latin typeface="+mn-lt"/>
          <a:ea typeface="+mn-ea"/>
          <a:cs typeface="+mn-cs"/>
        </a:defRPr>
      </a:lvl1pPr>
      <a:lvl2pPr marL="685800" indent="-341313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—"/>
        <a:defRPr>
          <a:solidFill>
            <a:srgbClr val="000080"/>
          </a:solidFill>
          <a:latin typeface="+mn-lt"/>
        </a:defRPr>
      </a:lvl2pPr>
      <a:lvl3pPr marL="1017588" indent="-217488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>
          <a:solidFill>
            <a:srgbClr val="000080"/>
          </a:solidFill>
          <a:latin typeface="+mn-lt"/>
        </a:defRPr>
      </a:lvl3pPr>
      <a:lvl4pPr marL="1363663" indent="-231775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>
          <a:solidFill>
            <a:srgbClr val="000080"/>
          </a:solidFill>
          <a:latin typeface="+mn-lt"/>
        </a:defRPr>
      </a:lvl4pPr>
      <a:lvl5pPr marL="17097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5pPr>
      <a:lvl6pPr marL="21669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6pPr>
      <a:lvl7pPr marL="26241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7pPr>
      <a:lvl8pPr marL="30813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8pPr>
      <a:lvl9pPr marL="35385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fr-FR" noProof="0" dirty="0" smtClean="0"/>
              <a:t>Collections</a:t>
            </a:r>
            <a:endParaRPr lang="fr-FR" noProof="0" dirty="0"/>
          </a:p>
        </p:txBody>
      </p:sp>
      <p:sp>
        <p:nvSpPr>
          <p:cNvPr id="51098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22263" y="398463"/>
            <a:ext cx="4267200" cy="461665"/>
          </a:xfrm>
          <a:noFill/>
          <a:ln/>
        </p:spPr>
        <p:txBody>
          <a:bodyPr/>
          <a:lstStyle/>
          <a:p>
            <a:r>
              <a:rPr lang="fr-FR" noProof="0" dirty="0" smtClean="0"/>
              <a:t>Chapitre 3 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Méthodes des listes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882567"/>
          </a:xfrm>
        </p:spPr>
        <p:txBody>
          <a:bodyPr/>
          <a:lstStyle/>
          <a:p>
            <a:r>
              <a:rPr lang="fr-FR" noProof="0" dirty="0" smtClean="0"/>
              <a:t>Méthodes permettant de modifier les contenus d’une liste</a:t>
            </a:r>
          </a:p>
          <a:p>
            <a:pPr lvl="1"/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liste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.append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valeur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fr-FR" noProof="0" dirty="0" smtClean="0"/>
              <a:t>: ajoute 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valeur </a:t>
            </a:r>
            <a:r>
              <a:rPr lang="fr-FR" noProof="0" dirty="0" smtClean="0"/>
              <a:t>à la fin</a:t>
            </a:r>
          </a:p>
          <a:p>
            <a:pPr lvl="1"/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liste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.pop(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fr-FR" noProof="0" dirty="0" smtClean="0">
                <a:cs typeface="Courier New" pitchFamily="49" charset="0"/>
              </a:rPr>
              <a:t>: </a:t>
            </a:r>
            <a:r>
              <a:rPr lang="fr-FR" noProof="0" dirty="0" smtClean="0"/>
              <a:t>Supprime l’élément 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fr-FR" i="1" noProof="0" dirty="0" smtClean="0">
                <a:cs typeface="Courier New" pitchFamily="49" charset="0"/>
              </a:rPr>
              <a:t> </a:t>
            </a:r>
            <a:r>
              <a:rPr lang="fr-FR" noProof="0" dirty="0" smtClean="0"/>
              <a:t>et le retourne</a:t>
            </a:r>
          </a:p>
          <a:p>
            <a:pPr lvl="1"/>
            <a:r>
              <a:rPr lang="fr-FR" i="1" spc="-100" noProof="0" dirty="0" smtClean="0">
                <a:latin typeface="Courier New" pitchFamily="49" charset="0"/>
                <a:cs typeface="Courier New" pitchFamily="49" charset="0"/>
              </a:rPr>
              <a:t>liste</a:t>
            </a:r>
            <a:r>
              <a:rPr lang="fr-FR" spc="-100" noProof="0" dirty="0" smtClean="0">
                <a:latin typeface="Courier New" pitchFamily="49" charset="0"/>
                <a:cs typeface="Courier New" pitchFamily="49" charset="0"/>
              </a:rPr>
              <a:t>.remove(</a:t>
            </a:r>
            <a:r>
              <a:rPr lang="fr-FR" i="1" spc="-100" noProof="0" dirty="0" smtClean="0">
                <a:latin typeface="Courier New" pitchFamily="49" charset="0"/>
                <a:cs typeface="Courier New" pitchFamily="49" charset="0"/>
              </a:rPr>
              <a:t>valeur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fr-FR" dirty="0" smtClean="0">
                <a:cs typeface="Courier New" pitchFamily="49" charset="0"/>
              </a:rPr>
              <a:t> : </a:t>
            </a:r>
            <a:r>
              <a:rPr lang="fr-FR" noProof="0" dirty="0" smtClean="0"/>
              <a:t>supprime le premier élément contenant 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valeur</a:t>
            </a:r>
            <a:endParaRPr lang="fr-FR" noProof="0" dirty="0" smtClean="0"/>
          </a:p>
          <a:p>
            <a:pPr lvl="1"/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liste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.insert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posit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valeur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fr-FR" noProof="0" dirty="0" smtClean="0">
                <a:cs typeface="Courier New" pitchFamily="49" charset="0"/>
              </a:rPr>
              <a:t> : </a:t>
            </a:r>
            <a:r>
              <a:rPr lang="fr-FR" noProof="0" dirty="0" smtClean="0"/>
              <a:t>ajoute 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valeur </a:t>
            </a:r>
            <a:r>
              <a:rPr lang="fr-FR" noProof="0" dirty="0" smtClean="0">
                <a:cs typeface="Courier New" pitchFamily="49" charset="0"/>
              </a:rPr>
              <a:t>à la </a:t>
            </a:r>
            <a:r>
              <a:rPr lang="fr-FR" noProof="0" dirty="0" smtClean="0"/>
              <a:t>position </a:t>
            </a:r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posit</a:t>
            </a:r>
            <a:endParaRPr lang="fr-FR" noProof="0" dirty="0" smtClean="0"/>
          </a:p>
          <a:p>
            <a:pPr lvl="1"/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liste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.sort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noProof="0" dirty="0" smtClean="0">
                <a:cs typeface="Courier New" pitchFamily="49" charset="0"/>
              </a:rPr>
              <a:t> </a:t>
            </a:r>
            <a:r>
              <a:rPr lang="fr-FR" noProof="0" dirty="0" smtClean="0"/>
              <a:t>et </a:t>
            </a:r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liste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.reverse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noProof="0" dirty="0" smtClean="0"/>
              <a:t>: </a:t>
            </a:r>
            <a:r>
              <a:rPr lang="fr-FR" noProof="0" dirty="0" smtClean="0"/>
              <a:t>changent </a:t>
            </a:r>
            <a:r>
              <a:rPr lang="fr-FR" noProof="0" dirty="0" smtClean="0"/>
              <a:t>l’ordre du contenu</a:t>
            </a:r>
            <a:endParaRPr lang="fr-FR" noProof="0" dirty="0"/>
          </a:p>
        </p:txBody>
      </p:sp>
      <p:sp>
        <p:nvSpPr>
          <p:cNvPr id="10" name="Rectangle 9"/>
          <p:cNvSpPr/>
          <p:nvPr/>
        </p:nvSpPr>
        <p:spPr bwMode="blackWhite">
          <a:xfrm>
            <a:off x="1138857" y="3214440"/>
            <a:ext cx="6866286" cy="3139321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list('python')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['p', 'y', 't', 'h', 'o', 'n']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crs = list('python')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len(crs)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crs[6]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2.7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Traceback (most recent call last):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File "&lt;pyshell#240&gt;", line 1, in &lt;module&gt;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crs[6]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 2.7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IndexError: list assignment index out of range</a:t>
            </a:r>
          </a:p>
        </p:txBody>
      </p:sp>
      <p:sp>
        <p:nvSpPr>
          <p:cNvPr id="11" name="Rounded Rectangular Callout 10"/>
          <p:cNvSpPr/>
          <p:nvPr/>
        </p:nvSpPr>
        <p:spPr bwMode="blackWhite">
          <a:xfrm>
            <a:off x="5270465" y="4075140"/>
            <a:ext cx="1944000" cy="828000"/>
          </a:xfrm>
          <a:prstGeom prst="wedgeRoundRectCallout">
            <a:avLst>
              <a:gd name="adj1" fmla="val -142859"/>
              <a:gd name="adj2" fmla="val 34173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Impossible d’étendre la liste en affectant un nouvel élément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986888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Exemples de méthodes des listes</a:t>
            </a:r>
            <a:endParaRPr lang="fr-FR" noProof="0" dirty="0"/>
          </a:p>
        </p:txBody>
      </p:sp>
      <p:sp>
        <p:nvSpPr>
          <p:cNvPr id="10" name="Rectangle 9"/>
          <p:cNvSpPr/>
          <p:nvPr/>
        </p:nvSpPr>
        <p:spPr bwMode="blackWhite">
          <a:xfrm>
            <a:off x="715616" y="1660894"/>
            <a:ext cx="7076661" cy="4524315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crs.append(2.7)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crs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['p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', 'y', 't', 'h', 'o', 'n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', 2.7]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crs.pop()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2.7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len(crs)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crs.insert(0,'Time for')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crs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['Time for', 'p', 'y', 't', 'h', 'o', 'n']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crs.sort()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crs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['Time for', 'h', 'n', 'o', 'p', 't', 'y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crs.remove('n')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crs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['Time for', 'h', 'o', 'p', 't', 'y']</a:t>
            </a: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5556929" y="5335608"/>
            <a:ext cx="1871874" cy="340519"/>
          </a:xfrm>
          <a:prstGeom prst="wedgeRoundRectCallout">
            <a:avLst>
              <a:gd name="adj1" fmla="val -144647"/>
              <a:gd name="adj2" fmla="val -26917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Supprimer par valeur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6856340" y="1465408"/>
            <a:ext cx="1871874" cy="578882"/>
          </a:xfrm>
          <a:prstGeom prst="wedgeRoundRectCallout">
            <a:avLst>
              <a:gd name="adj1" fmla="val -101051"/>
              <a:gd name="adj2" fmla="val 104733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Ajouter et supprimer à partir de la fin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147007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Tuple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2164695"/>
          </a:xfrm>
        </p:spPr>
        <p:txBody>
          <a:bodyPr/>
          <a:lstStyle/>
          <a:p>
            <a:r>
              <a:rPr lang="fr-FR" noProof="0" dirty="0" smtClean="0"/>
              <a:t>Un type séquence</a:t>
            </a:r>
          </a:p>
          <a:p>
            <a:pPr lvl="1"/>
            <a:r>
              <a:rPr lang="fr-FR" noProof="0" dirty="0" smtClean="0"/>
              <a:t>On accède au contenu par un décalage comme dans une liste</a:t>
            </a:r>
          </a:p>
          <a:p>
            <a:r>
              <a:rPr lang="fr-FR" noProof="0" dirty="0" smtClean="0"/>
              <a:t>Type immuable</a:t>
            </a:r>
          </a:p>
          <a:p>
            <a:pPr lvl="1"/>
            <a:r>
              <a:rPr lang="fr-FR" noProof="0" dirty="0" smtClean="0"/>
              <a:t>Pas de changement de taille ni de contenu après création</a:t>
            </a:r>
          </a:p>
          <a:p>
            <a:r>
              <a:rPr lang="fr-FR" noProof="0" dirty="0" smtClean="0"/>
              <a:t>Normalement </a:t>
            </a:r>
            <a:r>
              <a:rPr lang="fr-FR" dirty="0" smtClean="0"/>
              <a:t>représenté entre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  ) </a:t>
            </a:r>
            <a:r>
              <a:rPr lang="fr-FR" noProof="0" dirty="0" smtClean="0"/>
              <a:t>par une liste de valeurs séparées par des virgules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 bwMode="blackWhite">
          <a:xfrm>
            <a:off x="337930" y="3599617"/>
            <a:ext cx="8360902" cy="2585323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colors =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'red', 'blue', 'yellow', 'purple', 'green'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colors[1]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'blue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colors[1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 = 'pink'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Traceback (most recent call last):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TypeError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'tuple' object does not support item assignment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colors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('red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', 'blue', 'yellow', 'purple', 'green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4518381" y="4365502"/>
            <a:ext cx="1253990" cy="340519"/>
          </a:xfrm>
          <a:prstGeom prst="wedgeRoundRectCallout">
            <a:avLst>
              <a:gd name="adj1" fmla="val -136136"/>
              <a:gd name="adj2" fmla="val 36919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 smtClean="0"/>
              <a:t>Immuable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866770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Tuple</a:t>
            </a:r>
            <a:br>
              <a:rPr lang="fr-FR" noProof="0" dirty="0" smtClean="0"/>
            </a:br>
            <a:r>
              <a:rPr lang="fr-FR" noProof="0" dirty="0" smtClean="0"/>
              <a:t>(suite)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4934684"/>
          </a:xfrm>
        </p:spPr>
        <p:txBody>
          <a:bodyPr/>
          <a:lstStyle/>
          <a:p>
            <a:r>
              <a:rPr lang="fr-FR" dirty="0" smtClean="0"/>
              <a:t>Les p</a:t>
            </a:r>
            <a:r>
              <a:rPr lang="fr-FR" noProof="0" dirty="0" err="1" smtClean="0"/>
              <a:t>arenthèses</a:t>
            </a:r>
            <a:r>
              <a:rPr lang="fr-FR" noProof="0" dirty="0" smtClean="0"/>
              <a:t> sont facultatives à l’</a:t>
            </a:r>
            <a:r>
              <a:rPr lang="fr-FR" noProof="0" dirty="0" err="1" smtClean="0"/>
              <a:t>affectatio</a:t>
            </a:r>
            <a:r>
              <a:rPr lang="fr-FR" dirty="0" smtClean="0"/>
              <a:t>n</a:t>
            </a:r>
            <a:endParaRPr lang="fr-FR" noProof="0" dirty="0" smtClean="0"/>
          </a:p>
          <a:p>
            <a:r>
              <a:rPr lang="fr-FR" noProof="0" dirty="0" smtClean="0"/>
              <a:t>Un tuple à un seul élément nécessite une virgule à l’affectation</a:t>
            </a:r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r>
              <a:rPr lang="fr-FR" noProof="0" dirty="0" smtClean="0"/>
              <a:t>Quel type d’objet créerait l’instruction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start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 = (1)</a:t>
            </a:r>
            <a:r>
              <a:rPr lang="fr-FR" noProof="0" dirty="0" smtClean="0"/>
              <a:t>?</a:t>
            </a:r>
          </a:p>
          <a:p>
            <a:pPr marL="0" indent="0">
              <a:buNone/>
              <a:tabLst>
                <a:tab pos="230188" algn="l"/>
              </a:tabLst>
            </a:pPr>
            <a:r>
              <a:rPr lang="fr-FR" noProof="0" dirty="0" smtClean="0"/>
              <a:t>	</a:t>
            </a:r>
            <a:r>
              <a:rPr lang="fr-FR" b="0" noProof="0" dirty="0" smtClean="0"/>
              <a:t>_______________________________________________________</a:t>
            </a:r>
            <a:endParaRPr lang="fr-FR" b="0" noProof="0" dirty="0"/>
          </a:p>
        </p:txBody>
      </p:sp>
      <p:sp>
        <p:nvSpPr>
          <p:cNvPr id="5" name="Rectangle 4"/>
          <p:cNvSpPr/>
          <p:nvPr/>
        </p:nvSpPr>
        <p:spPr bwMode="blackWhite">
          <a:xfrm>
            <a:off x="1430130" y="2327930"/>
            <a:ext cx="5961270" cy="2585323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birds = 'hawk', 'gull', 'sparrow'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birds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('hawk', 'gull', 'sparrow')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bigbird = ('albatross',)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bigbird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('albatross',)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smallbird = 'finch',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smallbird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('finch',)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137905" y="5370790"/>
            <a:ext cx="374650" cy="269875"/>
            <a:chOff x="196" y="1152"/>
            <a:chExt cx="236" cy="170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blackWhite">
            <a:xfrm>
              <a:off x="196" y="1177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black">
            <a:xfrm>
              <a:off x="294" y="1278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white">
            <a:xfrm>
              <a:off x="283" y="1159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272" y="1152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3616458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Opérations sur les tuples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585049"/>
          </a:xfrm>
        </p:spPr>
        <p:txBody>
          <a:bodyPr/>
          <a:lstStyle/>
          <a:p>
            <a:r>
              <a:rPr lang="fr-FR" noProof="0" dirty="0" smtClean="0"/>
              <a:t>On accède aux éléments consécutifs avec </a:t>
            </a:r>
            <a:r>
              <a:rPr lang="fr-FR" dirty="0" smtClean="0"/>
              <a:t>la notation standard  des slices</a:t>
            </a:r>
            <a:endParaRPr lang="fr-FR" noProof="0" dirty="0" smtClean="0"/>
          </a:p>
          <a:p>
            <a:pPr lvl="1"/>
            <a:r>
              <a:rPr lang="fr-FR" noProof="0" dirty="0" smtClean="0"/>
              <a:t>Une slice de tuple est elle-même un tuple</a:t>
            </a:r>
          </a:p>
          <a:p>
            <a:r>
              <a:rPr lang="fr-FR" dirty="0" smtClean="0"/>
              <a:t>Les opérateurs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fr-FR" noProof="0" dirty="0" smtClean="0"/>
              <a:t>et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fr-FR" noProof="0" dirty="0" smtClean="0"/>
              <a:t> </a:t>
            </a:r>
            <a:r>
              <a:rPr lang="fr-FR" dirty="0" smtClean="0"/>
              <a:t>concatènent </a:t>
            </a:r>
            <a:r>
              <a:rPr lang="fr-FR" noProof="0" dirty="0" smtClean="0"/>
              <a:t>ou répètent des tuples</a:t>
            </a:r>
          </a:p>
          <a:p>
            <a:r>
              <a:rPr lang="fr-FR" noProof="0" dirty="0" smtClean="0"/>
              <a:t>La fonction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tuple()</a:t>
            </a:r>
            <a:r>
              <a:rPr lang="fr-FR" noProof="0" dirty="0" smtClean="0"/>
              <a:t> retourne son argument sous forme de tuple</a:t>
            </a:r>
            <a:endParaRPr lang="fr-FR" noProof="0" dirty="0"/>
          </a:p>
        </p:txBody>
      </p:sp>
      <p:sp>
        <p:nvSpPr>
          <p:cNvPr id="11" name="Rectangle 10"/>
          <p:cNvSpPr/>
          <p:nvPr/>
        </p:nvSpPr>
        <p:spPr bwMode="blackWhite">
          <a:xfrm>
            <a:off x="1204805" y="3140556"/>
            <a:ext cx="6478696" cy="2862322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colors[1:3]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('blue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', 'yellow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colors[1:3] * 2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('blue', yellow', blue', 'yellow')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lcolors = list(colors)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lcolors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'red', 'blue', 'yellow', 'purple', 'green'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tcolors = tuple(lcolors)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tcolors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'red', 'blue', 'yellow', 'purple', 'green'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024631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Déballage </a:t>
            </a:r>
            <a:r>
              <a:rPr lang="fr-FR" noProof="0" dirty="0" smtClean="0"/>
              <a:t>des séquences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128514"/>
          </a:xfrm>
        </p:spPr>
        <p:txBody>
          <a:bodyPr/>
          <a:lstStyle/>
          <a:p>
            <a:r>
              <a:rPr lang="fr-FR" noProof="0" dirty="0" smtClean="0"/>
              <a:t>Plusieurs valeurs peuvent être extraites d’une collection et affectées</a:t>
            </a:r>
          </a:p>
          <a:p>
            <a:pPr lvl="1"/>
            <a:r>
              <a:rPr lang="fr-FR" dirty="0" smtClean="0"/>
              <a:t>Les </a:t>
            </a:r>
            <a:r>
              <a:rPr lang="fr-FR" dirty="0" smtClean="0"/>
              <a:t>tranches</a:t>
            </a:r>
            <a:r>
              <a:rPr lang="fr-FR" noProof="0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de </a:t>
            </a:r>
            <a:r>
              <a:rPr lang="fr-FR" dirty="0" smtClean="0"/>
              <a:t>collection sont permises</a:t>
            </a:r>
            <a:endParaRPr lang="fr-FR" noProof="0" dirty="0" smtClean="0">
              <a:solidFill>
                <a:srgbClr val="FF0000"/>
              </a:solidFill>
            </a:endParaRPr>
          </a:p>
          <a:p>
            <a:r>
              <a:rPr lang="fr-FR" noProof="0" dirty="0" smtClean="0"/>
              <a:t>Il faut un nombre correct de variables pour contenir toutes les valeurs</a:t>
            </a:r>
            <a:endParaRPr lang="fr-FR" noProof="0" dirty="0"/>
          </a:p>
        </p:txBody>
      </p:sp>
      <p:sp>
        <p:nvSpPr>
          <p:cNvPr id="4" name="Rectangle 3"/>
          <p:cNvSpPr/>
          <p:nvPr/>
        </p:nvSpPr>
        <p:spPr bwMode="blackWhite">
          <a:xfrm>
            <a:off x="145473" y="2644293"/>
            <a:ext cx="8790709" cy="3416320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animals = [ 'dog', 'bird', 'ant', 'frog', 'cat', 'python' ]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a1, a2, a3, a4, a5, a6 = animals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a3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'ant'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a1, a2, a3 = animals[3:]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a3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'python'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a3 ==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animals[5]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a3 is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animals[5]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922620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Dictionnaire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3375283"/>
          </a:xfrm>
        </p:spPr>
        <p:txBody>
          <a:bodyPr/>
          <a:lstStyle/>
          <a:p>
            <a:r>
              <a:rPr lang="fr-FR" noProof="0" dirty="0" smtClean="0"/>
              <a:t>Type associatif</a:t>
            </a:r>
          </a:p>
          <a:p>
            <a:pPr lvl="1"/>
            <a:r>
              <a:rPr lang="fr-FR" noProof="0" dirty="0" smtClean="0"/>
              <a:t>On accède au contenu par des clés symboliques au lieu d’index numériques</a:t>
            </a:r>
          </a:p>
          <a:p>
            <a:pPr lvl="2"/>
            <a:r>
              <a:rPr lang="fr-FR" noProof="0" dirty="0" smtClean="0"/>
              <a:t>Pas de taille maximale</a:t>
            </a:r>
          </a:p>
          <a:p>
            <a:pPr lvl="2"/>
            <a:r>
              <a:rPr lang="fr-FR" noProof="0" dirty="0" smtClean="0"/>
              <a:t>Similaire à un tableau associatif ou un hachage dans d’autres langages</a:t>
            </a:r>
          </a:p>
          <a:p>
            <a:r>
              <a:rPr lang="fr-FR" noProof="0" dirty="0" smtClean="0"/>
              <a:t>Peut contenir </a:t>
            </a:r>
            <a:r>
              <a:rPr lang="fr-FR" noProof="0" dirty="0" smtClean="0"/>
              <a:t>n’importe quelle combinaison de types</a:t>
            </a:r>
          </a:p>
          <a:p>
            <a:pPr lvl="1"/>
            <a:r>
              <a:rPr lang="fr-FR" dirty="0" smtClean="0"/>
              <a:t>Nombres littéraux, chaînes littérales, booléens </a:t>
            </a:r>
            <a:r>
              <a:rPr lang="fr-FR" dirty="0" smtClean="0"/>
              <a:t>ou tout </a:t>
            </a:r>
            <a:r>
              <a:rPr lang="fr-FR" dirty="0" smtClean="0"/>
              <a:t>autre type</a:t>
            </a:r>
            <a:endParaRPr lang="fr-FR" noProof="0" dirty="0" smtClean="0"/>
          </a:p>
          <a:p>
            <a:r>
              <a:rPr lang="fr-FR" noProof="0" dirty="0" smtClean="0"/>
              <a:t>Représenté entre accolades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  }</a:t>
            </a:r>
            <a:r>
              <a:rPr lang="fr-FR" dirty="0" smtClean="0"/>
              <a:t> par </a:t>
            </a:r>
            <a:r>
              <a:rPr lang="fr-FR" noProof="0" dirty="0" smtClean="0"/>
              <a:t>une suite de paires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clé:valeur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noProof="0" dirty="0" smtClean="0"/>
              <a:t>séparées par des virgules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{ 'stop':'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red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', 'slow':'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yellow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', 'go':'green' }</a:t>
            </a:r>
          </a:p>
          <a:p>
            <a:pPr marL="344487" lvl="1" indent="0">
              <a:buNone/>
            </a:pPr>
            <a:endParaRPr lang="fr-FR" noProof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82901114"/>
              </p:ext>
            </p:extLst>
          </p:nvPr>
        </p:nvGraphicFramePr>
        <p:xfrm>
          <a:off x="2646947" y="5613204"/>
          <a:ext cx="31724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471"/>
                <a:gridCol w="1057471"/>
                <a:gridCol w="10574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'stop'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D5E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'slow'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D5E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'go'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D5EAFF"/>
                    </a:solidFill>
                  </a:tcPr>
                </a:tc>
              </a:tr>
            </a:tbl>
          </a:graphicData>
        </a:graphic>
      </p:graphicFrame>
      <p:sp>
        <p:nvSpPr>
          <p:cNvPr id="5" name="Line Callout 1 4"/>
          <p:cNvSpPr/>
          <p:nvPr/>
        </p:nvSpPr>
        <p:spPr bwMode="blackWhite">
          <a:xfrm>
            <a:off x="5819359" y="4657039"/>
            <a:ext cx="1292087" cy="369332"/>
          </a:xfrm>
          <a:prstGeom prst="borderCallout1">
            <a:avLst>
              <a:gd name="adj1" fmla="val 101906"/>
              <a:gd name="adj2" fmla="val -616"/>
              <a:gd name="adj3" fmla="val 256726"/>
              <a:gd name="adj4" fmla="val -24923"/>
            </a:avLst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'green'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Line Callout 1 5"/>
          <p:cNvSpPr/>
          <p:nvPr/>
        </p:nvSpPr>
        <p:spPr bwMode="blackWhite">
          <a:xfrm>
            <a:off x="3561519" y="4657039"/>
            <a:ext cx="1462711" cy="369332"/>
          </a:xfrm>
          <a:prstGeom prst="borderCallout1">
            <a:avLst>
              <a:gd name="adj1" fmla="val 99483"/>
              <a:gd name="adj2" fmla="val 37518"/>
              <a:gd name="adj3" fmla="val 254573"/>
              <a:gd name="adj4" fmla="val 37981"/>
            </a:avLst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'yellow'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Line Callout 1 7"/>
          <p:cNvSpPr/>
          <p:nvPr/>
        </p:nvSpPr>
        <p:spPr bwMode="blackWhite">
          <a:xfrm>
            <a:off x="1628774" y="4657039"/>
            <a:ext cx="1354617" cy="369332"/>
          </a:xfrm>
          <a:prstGeom prst="borderCallout1">
            <a:avLst>
              <a:gd name="adj1" fmla="val 93361"/>
              <a:gd name="adj2" fmla="val 99420"/>
              <a:gd name="adj3" fmla="val 258116"/>
              <a:gd name="adj4" fmla="val 123004"/>
            </a:avLst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'red'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ular Callout 8"/>
          <p:cNvSpPr/>
          <p:nvPr/>
        </p:nvSpPr>
        <p:spPr bwMode="blackWhite">
          <a:xfrm>
            <a:off x="5955846" y="5998180"/>
            <a:ext cx="626995" cy="340519"/>
          </a:xfrm>
          <a:prstGeom prst="wedgeRoundRectCallout">
            <a:avLst>
              <a:gd name="adj1" fmla="val -101447"/>
              <a:gd name="adj2" fmla="val -83758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 smtClean="0"/>
              <a:t>Clé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blackWhite">
          <a:xfrm>
            <a:off x="7323781" y="5042277"/>
            <a:ext cx="857693" cy="340519"/>
          </a:xfrm>
          <a:prstGeom prst="wedgeRoundRectCallout">
            <a:avLst>
              <a:gd name="adj1" fmla="val -99528"/>
              <a:gd name="adj2" fmla="val -94358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 smtClean="0"/>
              <a:t>Valeur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980852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Opérations </a:t>
            </a:r>
            <a:r>
              <a:rPr lang="fr-FR" noProof="0" dirty="0" smtClean="0"/>
              <a:t>sur les dictionnaires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2010807"/>
          </a:xfrm>
        </p:spPr>
        <p:txBody>
          <a:bodyPr/>
          <a:lstStyle/>
          <a:p>
            <a:r>
              <a:rPr lang="fr-FR" noProof="0" dirty="0" smtClean="0"/>
              <a:t>Tout élément</a:t>
            </a:r>
            <a:r>
              <a:rPr lang="fr-FR" dirty="0" smtClean="0"/>
              <a:t> individuel peut être </a:t>
            </a:r>
            <a:r>
              <a:rPr lang="fr-FR" dirty="0" smtClean="0"/>
              <a:t>référencé  </a:t>
            </a:r>
            <a:r>
              <a:rPr lang="fr-FR" dirty="0" smtClean="0"/>
              <a:t>au moyen de sa clé</a:t>
            </a:r>
            <a:endParaRPr lang="fr-FR" noProof="0" dirty="0" smtClean="0"/>
          </a:p>
          <a:p>
            <a:pPr lvl="1"/>
            <a:r>
              <a:rPr lang="fr-FR" noProof="0" dirty="0" smtClean="0"/>
              <a:t>La valeur correspondant à cette clé peut être extraite ou mise à jour</a:t>
            </a:r>
          </a:p>
          <a:p>
            <a:r>
              <a:rPr lang="fr-FR" noProof="0" dirty="0" smtClean="0"/>
              <a:t>Seules les clés sont immuables</a:t>
            </a:r>
          </a:p>
          <a:p>
            <a:pPr lvl="1"/>
            <a:r>
              <a:rPr lang="fr-FR" noProof="0" dirty="0" smtClean="0"/>
              <a:t>Une modification de la </a:t>
            </a:r>
            <a:r>
              <a:rPr lang="fr-FR" noProof="0" dirty="0" smtClean="0"/>
              <a:t>clé </a:t>
            </a:r>
            <a:r>
              <a:rPr lang="fr-FR" noProof="0" dirty="0" smtClean="0"/>
              <a:t>entraîne une </a:t>
            </a:r>
            <a:r>
              <a:rPr lang="fr-FR" noProof="0" dirty="0" smtClean="0"/>
              <a:t>nouvelle entrée de dictionnaire</a:t>
            </a:r>
          </a:p>
          <a:p>
            <a:pPr lvl="1"/>
            <a:r>
              <a:rPr lang="fr-FR" noProof="0" dirty="0" smtClean="0"/>
              <a:t>Les clés peuvent être des nombres littéraux, des chaînes ou des éléments</a:t>
            </a:r>
            <a:r>
              <a:rPr lang="fr-FR" dirty="0" smtClean="0"/>
              <a:t> de tuple </a:t>
            </a:r>
            <a:endParaRPr lang="fr-FR" noProof="0" dirty="0"/>
          </a:p>
        </p:txBody>
      </p:sp>
      <p:sp>
        <p:nvSpPr>
          <p:cNvPr id="11" name="Rectangle 10"/>
          <p:cNvSpPr/>
          <p:nvPr/>
        </p:nvSpPr>
        <p:spPr bwMode="blackWhite">
          <a:xfrm>
            <a:off x="198781" y="3476765"/>
            <a:ext cx="8567531" cy="2031325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colors = { 'stop':'red', 'slow':'yellow', 'go':'green' }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colors['stop']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'red'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colors['stop'] = 'green'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colors['slow'] = colors['go']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colors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{'go': 'green', 'slow': 'green', 'stop': 'green'}</a:t>
            </a:r>
            <a:endParaRPr lang="fr-FR" sz="18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7177323" y="4202986"/>
            <a:ext cx="1548000" cy="612000"/>
          </a:xfrm>
          <a:prstGeom prst="wedgeRoundRectCallout">
            <a:avLst>
              <a:gd name="adj1" fmla="val -190739"/>
              <a:gd name="adj2" fmla="val 31414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Les valeurs sont modifiables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520888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Méthodes et fonctions des dictionnaires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2339102"/>
          </a:xfrm>
        </p:spPr>
        <p:txBody>
          <a:bodyPr/>
          <a:lstStyle/>
          <a:p>
            <a:r>
              <a:rPr lang="fr-FR" noProof="0" dirty="0" smtClean="0"/>
              <a:t>Les méthodes permettent de modifier </a:t>
            </a:r>
            <a:r>
              <a:rPr lang="fr-FR" noProof="0" dirty="0" smtClean="0"/>
              <a:t>le contenu </a:t>
            </a:r>
            <a:r>
              <a:rPr lang="fr-FR" noProof="0" dirty="0" smtClean="0"/>
              <a:t>ou d’extraire des données</a:t>
            </a:r>
          </a:p>
          <a:p>
            <a:pPr lvl="1"/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.keys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noProof="0" dirty="0" smtClean="0"/>
              <a:t>: retourne une liste de clés</a:t>
            </a:r>
          </a:p>
          <a:p>
            <a:pPr lvl="1"/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.values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noProof="0" dirty="0" smtClean="0">
                <a:cs typeface="Courier New" pitchFamily="49" charset="0"/>
              </a:rPr>
              <a:t> : </a:t>
            </a:r>
            <a:r>
              <a:rPr lang="fr-FR" noProof="0" dirty="0" smtClean="0"/>
              <a:t>retourne une liste de valeurs</a:t>
            </a:r>
          </a:p>
          <a:p>
            <a:pPr lvl="1"/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.items</a:t>
            </a:r>
            <a:r>
              <a:rPr lang="fr-FR" noProof="0" dirty="0" smtClean="0">
                <a:cs typeface="Courier New" pitchFamily="49" charset="0"/>
              </a:rPr>
              <a:t> : </a:t>
            </a:r>
            <a:r>
              <a:rPr lang="fr-FR" noProof="0" dirty="0" smtClean="0"/>
              <a:t>retourne une liste de paires clé-valeurs en tant que tuples</a:t>
            </a:r>
          </a:p>
          <a:p>
            <a:pPr lvl="1"/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.update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nouvdict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fr-FR" noProof="0" dirty="0" smtClean="0">
                <a:cs typeface="Courier New" pitchFamily="49" charset="0"/>
              </a:rPr>
              <a:t>: </a:t>
            </a:r>
            <a:r>
              <a:rPr lang="fr-FR" dirty="0" smtClean="0">
                <a:cs typeface="Courier New" pitchFamily="49" charset="0"/>
              </a:rPr>
              <a:t>f</a:t>
            </a:r>
            <a:r>
              <a:rPr lang="fr-FR" noProof="0" dirty="0" err="1" smtClean="0"/>
              <a:t>usionne</a:t>
            </a:r>
            <a:r>
              <a:rPr lang="fr-FR" noProof="0" dirty="0" smtClean="0"/>
              <a:t> le contenu de </a:t>
            </a:r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nouvdict</a:t>
            </a:r>
            <a:r>
              <a:rPr lang="fr-FR" b="1" noProof="0" dirty="0" smtClean="0">
                <a:cs typeface="Courier New" pitchFamily="49" charset="0"/>
              </a:rPr>
              <a:t> </a:t>
            </a:r>
            <a:r>
              <a:rPr lang="fr-FR" noProof="0" dirty="0" smtClean="0"/>
              <a:t>dans </a:t>
            </a:r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fr-FR" i="1" noProof="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.get(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clé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fr-FR" noProof="0" dirty="0" smtClean="0"/>
              <a:t>: </a:t>
            </a:r>
            <a:r>
              <a:rPr lang="fr-FR" noProof="0" dirty="0" smtClean="0">
                <a:cs typeface="Courier New" pitchFamily="49" charset="0"/>
              </a:rPr>
              <a:t>retourne la valeur pour 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clé</a:t>
            </a:r>
            <a:r>
              <a:rPr lang="fr-FR" noProof="0" dirty="0" smtClean="0">
                <a:cs typeface="Courier New" pitchFamily="49" charset="0"/>
              </a:rPr>
              <a:t>, ou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fr-FR" noProof="0" dirty="0" smtClean="0">
                <a:cs typeface="Courier New" pitchFamily="49" charset="0"/>
              </a:rPr>
              <a:t> si 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clé</a:t>
            </a:r>
            <a:r>
              <a:rPr lang="fr-FR" dirty="0" smtClean="0"/>
              <a:t> est indéfinie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noProof="0" dirty="0" smtClean="0"/>
              <a:t>La fonction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noProof="0" dirty="0" smtClean="0">
                <a:cs typeface="Courier New" pitchFamily="49" charset="0"/>
              </a:rPr>
              <a:t> </a:t>
            </a:r>
            <a:r>
              <a:rPr lang="fr-FR" noProof="0" dirty="0" smtClean="0"/>
              <a:t>retourne le </a:t>
            </a:r>
            <a:r>
              <a:rPr lang="fr-FR" dirty="0" smtClean="0"/>
              <a:t>nombre d’éléments du </a:t>
            </a:r>
            <a:r>
              <a:rPr lang="fr-FR" noProof="0" dirty="0" smtClean="0"/>
              <a:t>dictionnaire</a:t>
            </a:r>
            <a:endParaRPr lang="fr-FR" noProof="0" dirty="0"/>
          </a:p>
        </p:txBody>
      </p:sp>
      <p:sp>
        <p:nvSpPr>
          <p:cNvPr id="10" name="Rectangle 9"/>
          <p:cNvSpPr/>
          <p:nvPr/>
        </p:nvSpPr>
        <p:spPr bwMode="blackWhite">
          <a:xfrm>
            <a:off x="258417" y="3774120"/>
            <a:ext cx="8587409" cy="2031325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colors = { 'stop':'red', 'slow':'yellow', 'go':'green' }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colors.keys()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['go', 'slow', 'stop']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colors.values()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['green', 'yellow', 'red']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colors.items()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[('go', 'green'), ('slow', 'yellow'), ('stop', 'red')]</a:t>
            </a:r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7738794" y="4619522"/>
            <a:ext cx="1404000" cy="360000"/>
          </a:xfrm>
          <a:prstGeom prst="wedgeRoundRectCallout">
            <a:avLst>
              <a:gd name="adj1" fmla="val -87565"/>
              <a:gd name="adj2" fmla="val 180118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 smtClean="0"/>
              <a:t>Liste</a:t>
            </a:r>
            <a:r>
              <a:rPr lang="en-US" dirty="0" smtClean="0"/>
              <a:t> de tuples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598884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Exemples de méthodes des dictionnaires</a:t>
            </a:r>
            <a:endParaRPr lang="fr-FR"/>
          </a:p>
        </p:txBody>
      </p:sp>
      <p:sp>
        <p:nvSpPr>
          <p:cNvPr id="10" name="Rectangle 9"/>
          <p:cNvSpPr/>
          <p:nvPr/>
        </p:nvSpPr>
        <p:spPr bwMode="blackWhite">
          <a:xfrm>
            <a:off x="258414" y="1359668"/>
            <a:ext cx="8627165" cy="4801314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colors = { 'stop':'red', 'slow':'yellow', 'go':'green'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earthy = {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'sky':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'blue', 'water':'blue', 'dirt':'brown' }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len(colors)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len(earthy)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colors.update(earthy)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len(colors)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colors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{'water': 'blue', 'slow': 'yellow', 'dirt': 'brown',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'go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': 'green',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'sky':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'blue', 'stop': 'red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'}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colors.get('fire')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colors['fire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Traceback (most recent call last):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colors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['fire']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KeyError: 'fire'</a:t>
            </a: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4133556" y="3141983"/>
            <a:ext cx="1371600" cy="817245"/>
          </a:xfrm>
          <a:prstGeom prst="wedgeRoundRectCallout">
            <a:avLst>
              <a:gd name="adj1" fmla="val -211494"/>
              <a:gd name="adj2" fmla="val 22549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earthy</a:t>
            </a:r>
            <a:r>
              <a:rPr lang="fr-FR" dirty="0" smtClean="0"/>
              <a:t> fusionné dans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colors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7148180" y="4747025"/>
            <a:ext cx="1871874" cy="578882"/>
          </a:xfrm>
          <a:prstGeom prst="wedgeRoundRectCallout">
            <a:avLst>
              <a:gd name="adj1" fmla="val -62692"/>
              <a:gd name="adj2" fmla="val -107961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Continue ligne suivante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 bwMode="blackWhite">
          <a:xfrm>
            <a:off x="3883419" y="4747025"/>
            <a:ext cx="1871874" cy="340519"/>
          </a:xfrm>
          <a:prstGeom prst="wedgeRoundRectCallout">
            <a:avLst>
              <a:gd name="adj1" fmla="val -71574"/>
              <a:gd name="adj2" fmla="val -30657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>
                <a:latin typeface="Courier New" pitchFamily="49" charset="0"/>
                <a:cs typeface="Courier New" pitchFamily="49" charset="0"/>
              </a:rPr>
              <a:t>None </a:t>
            </a:r>
            <a:r>
              <a:rPr lang="fr-FR" dirty="0" smtClean="0"/>
              <a:t>retourné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8239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Objectifs du chapitre </a:t>
            </a:r>
            <a:endParaRPr lang="fr-FR" noProof="0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585049"/>
          </a:xfrm>
        </p:spPr>
        <p:txBody>
          <a:bodyPr/>
          <a:lstStyle/>
          <a:p>
            <a:pPr marL="0" indent="0">
              <a:buNone/>
            </a:pPr>
            <a:r>
              <a:rPr lang="fr-FR" noProof="0" dirty="0" smtClean="0"/>
              <a:t>À la fin de ce chapitre, vous saurez </a:t>
            </a:r>
          </a:p>
          <a:p>
            <a:r>
              <a:rPr lang="fr-FR" noProof="0" dirty="0" smtClean="0"/>
              <a:t>Créer et gérer des collections</a:t>
            </a:r>
          </a:p>
          <a:p>
            <a:pPr lvl="1"/>
            <a:r>
              <a:rPr lang="fr-FR" noProof="0" dirty="0" smtClean="0"/>
              <a:t>Listes, tuples, </a:t>
            </a:r>
            <a:r>
              <a:rPr lang="fr-FR" dirty="0" smtClean="0"/>
              <a:t>ensembles </a:t>
            </a:r>
            <a:r>
              <a:rPr lang="fr-FR" noProof="0" dirty="0" smtClean="0"/>
              <a:t>et dictionnaires</a:t>
            </a:r>
          </a:p>
          <a:p>
            <a:r>
              <a:rPr lang="fr-FR" noProof="0" dirty="0" smtClean="0"/>
              <a:t>Exécuter des itérations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Collections complexes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5297" y="1248937"/>
            <a:ext cx="8599488" cy="5514330"/>
          </a:xfrm>
        </p:spPr>
        <p:txBody>
          <a:bodyPr/>
          <a:lstStyle/>
          <a:p>
            <a:r>
              <a:rPr lang="fr-FR" noProof="0" dirty="0" smtClean="0"/>
              <a:t>Listes, tuples et dictionnaires peuvent contenir tous les types d’objets</a:t>
            </a:r>
          </a:p>
          <a:p>
            <a:pPr lvl="1"/>
            <a:r>
              <a:rPr lang="fr-FR" noProof="0" dirty="0" smtClean="0"/>
              <a:t>Y compris des listes, des tuples et des dictionnaires</a:t>
            </a:r>
          </a:p>
          <a:p>
            <a:r>
              <a:rPr lang="fr-FR" noProof="0" dirty="0" smtClean="0"/>
              <a:t>Une liste de listes est similaire au tableau bidimensionnel d’autres langages</a:t>
            </a:r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r>
              <a:rPr lang="fr-FR" noProof="0" dirty="0" smtClean="0"/>
              <a:t>Comment pourrait-on affecter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tup1</a:t>
            </a:r>
            <a:r>
              <a:rPr lang="fr-FR" noProof="0" dirty="0" smtClean="0"/>
              <a:t> et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tup2</a:t>
            </a:r>
            <a:r>
              <a:rPr lang="fr-FR" noProof="0" dirty="0" smtClean="0">
                <a:cs typeface="Courier New" pitchFamily="49" charset="0"/>
              </a:rPr>
              <a:t> </a:t>
            </a:r>
            <a:r>
              <a:rPr lang="fr-FR" noProof="0" dirty="0" smtClean="0"/>
              <a:t>à une liste nommée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pets</a:t>
            </a:r>
            <a:r>
              <a:rPr lang="fr-FR" dirty="0" smtClean="0"/>
              <a:t> </a:t>
            </a:r>
            <a:r>
              <a:rPr lang="fr-FR" noProof="0" dirty="0" smtClean="0"/>
              <a:t>?</a:t>
            </a:r>
          </a:p>
          <a:p>
            <a:pPr marL="0" indent="0">
              <a:buNone/>
              <a:tabLst>
                <a:tab pos="230188" algn="l"/>
              </a:tabLst>
            </a:pPr>
            <a:r>
              <a:rPr lang="fr-FR" noProof="0" dirty="0" smtClean="0"/>
              <a:t>	</a:t>
            </a:r>
            <a:r>
              <a:rPr lang="fr-FR" b="0" noProof="0" dirty="0" smtClean="0"/>
              <a:t>_______________________________________________________</a:t>
            </a:r>
          </a:p>
          <a:p>
            <a:r>
              <a:rPr lang="fr-FR" noProof="0" dirty="0" smtClean="0"/>
              <a:t>Quel index référencerait 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spots</a:t>
            </a:r>
            <a:r>
              <a:rPr lang="fr-FR" dirty="0" smtClean="0"/>
              <a:t> </a:t>
            </a:r>
            <a:r>
              <a:rPr lang="fr-FR" noProof="0" dirty="0" smtClean="0"/>
              <a:t>?</a:t>
            </a:r>
          </a:p>
          <a:p>
            <a:pPr marL="0" indent="0">
              <a:buNone/>
              <a:tabLst>
                <a:tab pos="230188" algn="l"/>
              </a:tabLst>
            </a:pPr>
            <a:r>
              <a:rPr lang="fr-FR" noProof="0" dirty="0" smtClean="0"/>
              <a:t>	</a:t>
            </a:r>
            <a:r>
              <a:rPr lang="fr-FR" b="0" noProof="0" dirty="0" smtClean="0"/>
              <a:t>_______________________________________________________</a:t>
            </a:r>
          </a:p>
        </p:txBody>
      </p:sp>
      <p:sp>
        <p:nvSpPr>
          <p:cNvPr id="9" name="Rectangle 8"/>
          <p:cNvSpPr/>
          <p:nvPr/>
        </p:nvSpPr>
        <p:spPr bwMode="blackWhite">
          <a:xfrm>
            <a:off x="481261" y="2705996"/>
            <a:ext cx="8053140" cy="2031325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twoLists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[ [ 'a', 'b', 'c' ],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 'x', 'y', 'z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' ] ]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twoLists[0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['a', 'b', 'c']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twoLists[0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][1]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'b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tup1 = ( 'cat', 'dog' 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tup2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(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'spots', 'stripes' )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5791200" y="3839414"/>
            <a:ext cx="2276475" cy="578882"/>
          </a:xfrm>
          <a:prstGeom prst="wedgeRoundRectCallout">
            <a:avLst>
              <a:gd name="adj1" fmla="val 44287"/>
              <a:gd name="adj2" fmla="val -181595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Ce crochet termine la liste externe</a:t>
            </a:r>
            <a:endParaRPr lang="fr-FR" dirty="0"/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4497001" y="3417908"/>
            <a:ext cx="1224000" cy="360000"/>
          </a:xfrm>
          <a:prstGeom prst="wedgeRoundRectCallout">
            <a:avLst>
              <a:gd name="adj1" fmla="val -57511"/>
              <a:gd name="adj2" fmla="val -139074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Liste interne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110070" y="4972956"/>
            <a:ext cx="374650" cy="269875"/>
            <a:chOff x="196" y="1152"/>
            <a:chExt cx="236" cy="170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blackWhite">
            <a:xfrm>
              <a:off x="196" y="1177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294" y="1278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white">
            <a:xfrm>
              <a:off x="283" y="1159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black">
            <a:xfrm>
              <a:off x="272" y="1152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4" name="Group 8"/>
          <p:cNvGrpSpPr>
            <a:grpSpLocks/>
          </p:cNvGrpSpPr>
          <p:nvPr/>
        </p:nvGrpSpPr>
        <p:grpSpPr bwMode="auto">
          <a:xfrm>
            <a:off x="110070" y="5853691"/>
            <a:ext cx="374650" cy="269875"/>
            <a:chOff x="196" y="1152"/>
            <a:chExt cx="236" cy="170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blackWhite">
            <a:xfrm>
              <a:off x="196" y="1177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black">
            <a:xfrm>
              <a:off x="294" y="1278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white">
            <a:xfrm>
              <a:off x="283" y="1159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black">
            <a:xfrm>
              <a:off x="272" y="1152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2451979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Utiliser les listes et les dictionnaires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4267835"/>
          </a:xfrm>
        </p:spPr>
        <p:txBody>
          <a:bodyPr/>
          <a:lstStyle/>
          <a:p>
            <a:pPr marL="0" indent="0">
              <a:buNone/>
            </a:pPr>
            <a:r>
              <a:rPr lang="fr-FR" noProof="0" dirty="0" smtClean="0"/>
              <a:t>Accédez à la console de l’interpréteur Python en cliquant sur le bouton </a:t>
            </a:r>
            <a:br>
              <a:rPr lang="fr-FR" noProof="0" dirty="0" smtClean="0"/>
            </a:br>
            <a:r>
              <a:rPr lang="fr-FR" noProof="0" dirty="0" smtClean="0"/>
              <a:t>et entrez les instructions nécessaires pour :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fr-FR" noProof="0" dirty="0" smtClean="0"/>
              <a:t>Créer une liste nommée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group1</a:t>
            </a:r>
            <a:r>
              <a:rPr lang="fr-FR" noProof="0" dirty="0" smtClean="0"/>
              <a:t> de trois produits pour le petit-déjeuner 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fr-FR" noProof="0" dirty="0" smtClean="0"/>
              <a:t>Créer une liste nommée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group2</a:t>
            </a:r>
            <a:r>
              <a:rPr lang="fr-FR" noProof="0" dirty="0" smtClean="0"/>
              <a:t> de trois produits pour le goûter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fr-FR" noProof="0" dirty="0" smtClean="0"/>
              <a:t>Afficher le premier et le deuxième élément de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group1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fr-FR" noProof="0" dirty="0" smtClean="0"/>
              <a:t>Afficher le deuxième et le troisième élément de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group2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fr-FR" noProof="0" dirty="0" smtClean="0">
                <a:cs typeface="Courier New" pitchFamily="49" charset="0"/>
              </a:rPr>
              <a:t>Créer un dictionnaire nommé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meals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pPr marL="798512" lvl="1" indent="-342900">
              <a:buFont typeface="+mj-lt"/>
              <a:buAutoNum type="alphaLcPeriod"/>
            </a:pPr>
            <a:r>
              <a:rPr lang="fr-FR" noProof="0" dirty="0" smtClean="0">
                <a:cs typeface="Courier New" pitchFamily="49" charset="0"/>
              </a:rPr>
              <a:t>La clé du premier élément sera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morning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fr-FR" noProof="0" dirty="0" smtClean="0">
                <a:cs typeface="Courier New" pitchFamily="49" charset="0"/>
              </a:rPr>
              <a:t> et sa valeur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group1</a:t>
            </a:r>
          </a:p>
          <a:p>
            <a:pPr marL="798512" lvl="1" indent="-342900">
              <a:buFont typeface="+mj-lt"/>
              <a:buAutoNum type="alphaLcPeriod"/>
            </a:pPr>
            <a:r>
              <a:rPr lang="fr-FR" dirty="0" smtClean="0">
                <a:cs typeface="Courier New" pitchFamily="49" charset="0"/>
              </a:rPr>
              <a:t>La clé du premier élément sera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afternoon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fr-FR" dirty="0" smtClean="0">
                <a:cs typeface="Courier New" pitchFamily="49" charset="0"/>
              </a:rPr>
              <a:t> et sa valeur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group2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fr-FR" noProof="0" dirty="0" smtClean="0"/>
              <a:t>En utilisant les clés du dictionnaire,  afficher le premier élément de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group1</a:t>
            </a:r>
            <a:r>
              <a:rPr lang="fr-FR" noProof="0" dirty="0" smtClean="0"/>
              <a:t> et le troisième élément de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group2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blackWhite">
          <a:xfrm>
            <a:off x="7928348" y="249370"/>
            <a:ext cx="594360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accent4"/>
            </a:solidFill>
          </a:ln>
          <a:effectLst>
            <a:outerShdw dist="38100" dir="2700000" algn="tl" rotWithShape="0">
              <a:schemeClr val="accent4"/>
            </a:outerShdw>
          </a:effectLst>
        </p:spPr>
        <p:txBody>
          <a:bodyPr wrap="none" rtlCol="0">
            <a:noAutofit/>
          </a:bodyPr>
          <a:lstStyle/>
          <a:p>
            <a:pPr algn="ctr"/>
            <a:r>
              <a:rPr lang="en-US" b="1" baseline="0" dirty="0" smtClean="0">
                <a:solidFill>
                  <a:schemeClr val="accent6"/>
                </a:solidFill>
              </a:rPr>
              <a:t>À</a:t>
            </a:r>
            <a:br>
              <a:rPr lang="en-US" b="1" baseline="0" dirty="0" smtClean="0">
                <a:solidFill>
                  <a:schemeClr val="accent6"/>
                </a:solidFill>
              </a:rPr>
            </a:br>
            <a:r>
              <a:rPr lang="en-US" b="1" baseline="0" dirty="0" err="1" smtClean="0">
                <a:solidFill>
                  <a:schemeClr val="accent6"/>
                </a:solidFill>
              </a:rPr>
              <a:t>vous</a:t>
            </a:r>
            <a:endParaRPr lang="en-US" b="1" baseline="0" dirty="0">
              <a:solidFill>
                <a:schemeClr val="accent6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45038" y="1316762"/>
            <a:ext cx="4191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4264769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Utiliser les listes et les dictionnaires : solution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974626"/>
          </a:xfrm>
        </p:spPr>
        <p:txBody>
          <a:bodyPr/>
          <a:lstStyle/>
          <a:p>
            <a:pPr marL="455612" lvl="1" indent="0">
              <a:buNone/>
            </a:pPr>
            <a:endParaRPr lang="fr-FR" noProof="0" smtClean="0">
              <a:cs typeface="Courier New" pitchFamily="49" charset="0"/>
            </a:endParaRPr>
          </a:p>
          <a:p>
            <a:pPr marL="455612" lvl="1" indent="0">
              <a:buNone/>
            </a:pPr>
            <a:endParaRPr lang="fr-FR" noProof="0" smtClean="0">
              <a:cs typeface="Courier New" pitchFamily="49" charset="0"/>
            </a:endParaRPr>
          </a:p>
          <a:p>
            <a:pPr marL="344487" lvl="1" indent="0">
              <a:buNone/>
            </a:pPr>
            <a:endParaRPr lang="fr-FR" noProof="0"/>
          </a:p>
        </p:txBody>
      </p:sp>
      <p:sp>
        <p:nvSpPr>
          <p:cNvPr id="6" name="Rectangle 5"/>
          <p:cNvSpPr/>
          <p:nvPr/>
        </p:nvSpPr>
        <p:spPr bwMode="blackWhite">
          <a:xfrm>
            <a:off x="415090" y="1516060"/>
            <a:ext cx="8313821" cy="3139321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group1 = [ 'Eggs', 'Cereal', 'Yogurt' ]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group2 = [ 'Cookies', 'Fruit', 'Pretzels'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 group1[:2]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['Eggs', 'Cereal']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 group2[1:]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['Fruit', 'Pretzels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meals = { 'morning' : group1, 'afternoon' : group2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 meals['morning'][0], meals['afternoon'][-1]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Eggs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Pretzels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blackWhite">
          <a:xfrm>
            <a:off x="7928348" y="249370"/>
            <a:ext cx="594360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accent4"/>
            </a:solidFill>
          </a:ln>
          <a:effectLst>
            <a:outerShdw dist="38100" dir="2700000" algn="tl" rotWithShape="0">
              <a:schemeClr val="accent4"/>
            </a:outerShdw>
          </a:effectLst>
        </p:spPr>
        <p:txBody>
          <a:bodyPr wrap="none" rtlCol="0">
            <a:noAutofit/>
          </a:bodyPr>
          <a:lstStyle/>
          <a:p>
            <a:pPr algn="ctr"/>
            <a:r>
              <a:rPr lang="en-US" b="1" baseline="0" dirty="0" smtClean="0">
                <a:solidFill>
                  <a:schemeClr val="accent6"/>
                </a:solidFill>
              </a:rPr>
              <a:t>À</a:t>
            </a:r>
            <a:br>
              <a:rPr lang="en-US" b="1" baseline="0" dirty="0" smtClean="0">
                <a:solidFill>
                  <a:schemeClr val="accent6"/>
                </a:solidFill>
              </a:rPr>
            </a:br>
            <a:r>
              <a:rPr lang="en-US" b="1" baseline="0" dirty="0" err="1" smtClean="0">
                <a:solidFill>
                  <a:schemeClr val="accent6"/>
                </a:solidFill>
              </a:rPr>
              <a:t>vous</a:t>
            </a:r>
            <a:endParaRPr lang="en-US" b="1" baseline="0" dirty="0">
              <a:solidFill>
                <a:schemeClr val="accent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848795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Créer un dictionnaire</a:t>
            </a:r>
            <a:endParaRPr lang="fr-FR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128514"/>
          </a:xfrm>
        </p:spPr>
        <p:txBody>
          <a:bodyPr/>
          <a:lstStyle/>
          <a:p>
            <a:r>
              <a:rPr lang="fr-FR" noProof="0" dirty="0" smtClean="0"/>
              <a:t>On peut créer un dictionnaire à partir d’une séquence</a:t>
            </a:r>
          </a:p>
          <a:p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fr-FR" noProof="0" dirty="0" smtClean="0">
                <a:cs typeface="Courier New" pitchFamily="49" charset="0"/>
              </a:rPr>
              <a:t> </a:t>
            </a:r>
            <a:r>
              <a:rPr lang="fr-FR" noProof="0" dirty="0" smtClean="0"/>
              <a:t>retourne un dictionnaire </a:t>
            </a:r>
          </a:p>
          <a:p>
            <a:pPr lvl="1"/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fr-FR" i="1" noProof="0" dirty="0" smtClean="0">
                <a:cs typeface="Courier New" pitchFamily="49" charset="0"/>
              </a:rPr>
              <a:t> </a:t>
            </a:r>
            <a:r>
              <a:rPr lang="fr-FR" noProof="0" dirty="0" smtClean="0">
                <a:cs typeface="Courier New" pitchFamily="49" charset="0"/>
              </a:rPr>
              <a:t>est une séquence</a:t>
            </a:r>
            <a:r>
              <a:rPr lang="fr-FR" noProof="0" dirty="0" smtClean="0"/>
              <a:t> contenant les paires clé-valeur</a:t>
            </a:r>
          </a:p>
        </p:txBody>
      </p:sp>
      <p:sp>
        <p:nvSpPr>
          <p:cNvPr id="10" name="Rectangle 9"/>
          <p:cNvSpPr/>
          <p:nvPr/>
        </p:nvSpPr>
        <p:spPr bwMode="blackWhite">
          <a:xfrm>
            <a:off x="258416" y="2758456"/>
            <a:ext cx="8587409" cy="3139321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dict(red='stop', yellow='slow', green='go')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{'green': 'go', 'yellow': 'slow', 'red': 'stop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'}</a:t>
            </a: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dict([['red','stop'], ['yellow','slow'], ['green','go']])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{'green': 'go', 'yellow': 'slow', 'red': 'stop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'}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dict((['red','stop'], ['yellow','slow'], ['green','go']))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{'green': 'go', 'yellow': 'slow', 'red': 'stop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'}</a:t>
            </a: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dict((('red','stop'), ('yellow','slow'), ('green','go')))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{'green': 'go', 'yellow': 'slow', 'red': 'stop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7444880" y="3058953"/>
            <a:ext cx="1332000" cy="396000"/>
          </a:xfrm>
          <a:prstGeom prst="wedgeRoundRectCallout">
            <a:avLst>
              <a:gd name="adj1" fmla="val -41990"/>
              <a:gd name="adj2" fmla="val 103395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Liste de listes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7117240" y="3987597"/>
            <a:ext cx="1404000" cy="360000"/>
          </a:xfrm>
          <a:prstGeom prst="wedgeRoundRectCallout">
            <a:avLst>
              <a:gd name="adj1" fmla="val -41990"/>
              <a:gd name="adj2" fmla="val 103395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Tuple de listes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7117240" y="4890625"/>
            <a:ext cx="1588021" cy="340519"/>
          </a:xfrm>
          <a:prstGeom prst="wedgeRoundRectCallout">
            <a:avLst>
              <a:gd name="adj1" fmla="val -66668"/>
              <a:gd name="adj2" fmla="val 65034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Tuple de tuples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984686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fonction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zip()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974626"/>
          </a:xfrm>
        </p:spPr>
        <p:txBody>
          <a:bodyPr/>
          <a:lstStyle/>
          <a:p>
            <a:r>
              <a:rPr lang="fr-FR" noProof="0" dirty="0" smtClean="0"/>
              <a:t>Combine deux collections en parallèle et retourne une nouvelle liste</a:t>
            </a:r>
          </a:p>
          <a:p>
            <a:pPr lvl="1"/>
            <a:r>
              <a:rPr lang="fr-FR" noProof="0" dirty="0" smtClean="0"/>
              <a:t>Composée de tuples à deux éléments basés sur la position</a:t>
            </a:r>
          </a:p>
          <a:p>
            <a:pPr lvl="1"/>
            <a:r>
              <a:rPr lang="fr-FR" dirty="0" smtClean="0"/>
              <a:t>La liste retournée est de la longueur de l’argument le plus court</a:t>
            </a:r>
            <a:endParaRPr lang="fr-FR" noProof="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blackWhite">
          <a:xfrm>
            <a:off x="1154594" y="2504799"/>
            <a:ext cx="6834812" cy="2308324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clist = [ 'FR', 'GB', 'US', 'JP', 'CA' ]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nlist = [ 33, 44, 1, 81 ]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codes = zip(clist,nlist)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codes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[('FR', 33), ('GB', 44), ('US', 1), ('JP', 81)]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dcodes = dict(zip(clist,nlist))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dcodes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{'FR': 33, 'JP': 81, 'GB': 44, 'US': 1}</a:t>
            </a:r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7226097" y="3058953"/>
            <a:ext cx="1453446" cy="340519"/>
          </a:xfrm>
          <a:prstGeom prst="wedgeRoundRectCallout">
            <a:avLst>
              <a:gd name="adj1" fmla="val -41990"/>
              <a:gd name="adj2" fmla="val 103395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Liste de listes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7185395" y="4186903"/>
            <a:ext cx="1440000" cy="576000"/>
          </a:xfrm>
          <a:prstGeom prst="wedgeRoundRectCallout">
            <a:avLst>
              <a:gd name="adj1" fmla="val -134679"/>
              <a:gd name="adj2" fmla="val -70924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Conversion en dictionnaire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858767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Ensembles 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708160"/>
          </a:xfrm>
        </p:spPr>
        <p:txBody>
          <a:bodyPr/>
          <a:lstStyle/>
          <a:p>
            <a:r>
              <a:rPr lang="fr-FR" noProof="0" dirty="0" smtClean="0"/>
              <a:t>Collections non rangées d’objets uniques</a:t>
            </a:r>
          </a:p>
          <a:p>
            <a:pPr lvl="1"/>
            <a:r>
              <a:rPr lang="fr-FR" noProof="0" dirty="0" smtClean="0"/>
              <a:t>Immuables</a:t>
            </a:r>
          </a:p>
          <a:p>
            <a:pPr lvl="1"/>
            <a:r>
              <a:rPr lang="fr-FR" noProof="0" dirty="0" smtClean="0"/>
              <a:t>Créés avec la fonction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set()</a:t>
            </a:r>
            <a:endParaRPr lang="fr-FR" noProof="0" dirty="0" smtClean="0"/>
          </a:p>
          <a:p>
            <a:r>
              <a:rPr lang="fr-FR" noProof="0" dirty="0" smtClean="0"/>
              <a:t>Les méthodes 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.add()</a:t>
            </a:r>
            <a:r>
              <a:rPr lang="fr-FR" noProof="0" dirty="0" smtClean="0"/>
              <a:t> et </a:t>
            </a:r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.remove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noProof="0" dirty="0" smtClean="0"/>
              <a:t> ajoutent ou suppriment des membres respectivement</a:t>
            </a:r>
            <a:endParaRPr lang="fr-FR" noProof="0" dirty="0"/>
          </a:p>
        </p:txBody>
      </p:sp>
      <p:sp>
        <p:nvSpPr>
          <p:cNvPr id="10" name="Rectangle 9"/>
          <p:cNvSpPr/>
          <p:nvPr/>
        </p:nvSpPr>
        <p:spPr bwMode="blackWhite">
          <a:xfrm>
            <a:off x="2565950" y="3228406"/>
            <a:ext cx="4012100" cy="2585323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list1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[ 'a', 'b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' ]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list2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[ 'a',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'b'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s1 =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set(list1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s2 =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set(list2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s1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set(['a',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'b'])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s1.add('c')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s1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set(['a', 'c', 'b'])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634158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Ensembles </a:t>
            </a:r>
            <a:br>
              <a:rPr lang="fr-FR" noProof="0" dirty="0" smtClean="0"/>
            </a:br>
            <a:r>
              <a:rPr lang="fr-FR" noProof="0" dirty="0" smtClean="0"/>
              <a:t>(suite)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369332"/>
          </a:xfrm>
        </p:spPr>
        <p:txBody>
          <a:bodyPr/>
          <a:lstStyle/>
          <a:p>
            <a:r>
              <a:rPr lang="fr-FR" noProof="0" dirty="0" smtClean="0"/>
              <a:t>Opérateurs arithmétiques 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52990389"/>
              </p:ext>
            </p:extLst>
          </p:nvPr>
        </p:nvGraphicFramePr>
        <p:xfrm>
          <a:off x="3296478" y="1769167"/>
          <a:ext cx="2551045" cy="1879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766"/>
                <a:gridCol w="2053279"/>
              </a:tblGrid>
              <a:tr h="39624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-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Différence</a:t>
                      </a:r>
                      <a:endParaRPr lang="fr-FR" noProof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|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smtClean="0"/>
                        <a:t>Union</a:t>
                      </a:r>
                      <a:endParaRPr lang="fr-FR" noProof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&amp;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smtClean="0"/>
                        <a:t>Intersection</a:t>
                      </a:r>
                      <a:endParaRPr lang="fr-FR" noProof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dirty="0" err="1" smtClean="0"/>
                        <a:t>Surensemble</a:t>
                      </a:r>
                      <a:r>
                        <a:rPr lang="fr-FR" noProof="0" dirty="0" smtClean="0"/>
                        <a:t> </a:t>
                      </a:r>
                      <a:endParaRPr lang="fr-FR" noProof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Sous-ensemble</a:t>
                      </a:r>
                      <a:endParaRPr lang="fr-FR" noProof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 bwMode="blackWhite">
          <a:xfrm>
            <a:off x="2768875" y="3856658"/>
            <a:ext cx="3606250" cy="2308324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s1 &amp; s2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set(['a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', 'b'])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s1 | s2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set(['a', 'c', 'b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'])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s1 &gt; s2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s2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s1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04930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Tester l’appartenance à une collection :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in</a:t>
            </a:r>
            <a:endParaRPr lang="fr-FR" noProof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138" y="1234474"/>
            <a:ext cx="8599488" cy="1277273"/>
          </a:xfrm>
        </p:spPr>
        <p:txBody>
          <a:bodyPr/>
          <a:lstStyle/>
          <a:p>
            <a:r>
              <a:rPr lang="fr-FR" noProof="0" dirty="0" smtClean="0"/>
              <a:t>Syntaxe :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valeur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in 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collection</a:t>
            </a:r>
          </a:p>
          <a:p>
            <a:pPr lvl="1"/>
            <a:r>
              <a:rPr lang="fr-FR" noProof="0" dirty="0" smtClean="0"/>
              <a:t>Retourne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noProof="0" dirty="0" smtClean="0"/>
              <a:t> si la valeur est membre de la collection</a:t>
            </a:r>
          </a:p>
          <a:p>
            <a:pPr lvl="1"/>
            <a:r>
              <a:rPr lang="fr-FR" noProof="0" dirty="0" smtClean="0"/>
              <a:t>Fonctionne pour tous </a:t>
            </a:r>
            <a:r>
              <a:rPr lang="fr-FR" dirty="0" smtClean="0"/>
              <a:t>les types de collection </a:t>
            </a:r>
            <a:endParaRPr lang="fr-FR" noProof="0" dirty="0" smtClean="0"/>
          </a:p>
          <a:p>
            <a:pPr lvl="2"/>
            <a:r>
              <a:rPr lang="fr-FR" noProof="0" dirty="0" smtClean="0"/>
              <a:t>Limité au test des clés pour les dictionnaires</a:t>
            </a:r>
            <a:endParaRPr lang="fr-FR" noProof="0" dirty="0"/>
          </a:p>
        </p:txBody>
      </p:sp>
      <p:sp>
        <p:nvSpPr>
          <p:cNvPr id="10" name="Rectangle 9"/>
          <p:cNvSpPr/>
          <p:nvPr/>
        </p:nvSpPr>
        <p:spPr bwMode="blackWhite">
          <a:xfrm>
            <a:off x="141890" y="2525408"/>
            <a:ext cx="8875985" cy="3693319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tupA = ( 'Always', 'test', 'your', 'data' 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'test' in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tupA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listA = [ 'This', 'is', 'a',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['good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', 'test', 'example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']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'test' in listA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'test' in listA[3]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dictA = { 'test' : 'Good idea', 'no test' : 'Bad idea' }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'test' in dictA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'Good idea' in dictA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False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003153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Collections</a:t>
            </a:r>
            <a:endParaRPr lang="fr-FR" noProof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738345" y="2636403"/>
            <a:ext cx="5559425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1" fontAlgn="base" hangingPunct="1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Char char="•"/>
              <a:defRPr b="1">
                <a:solidFill>
                  <a:srgbClr val="000080"/>
                </a:solidFill>
                <a:latin typeface="+mn-lt"/>
                <a:ea typeface="+mn-ea"/>
                <a:cs typeface="+mn-cs"/>
              </a:defRPr>
            </a:lvl1pPr>
            <a:lvl2pPr marL="685800" indent="-341313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—"/>
              <a:defRPr>
                <a:solidFill>
                  <a:srgbClr val="000080"/>
                </a:solidFill>
                <a:latin typeface="+mn-lt"/>
              </a:defRPr>
            </a:lvl2pPr>
            <a:lvl3pPr marL="1017588" indent="-217488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>
                <a:solidFill>
                  <a:srgbClr val="000080"/>
                </a:solidFill>
                <a:latin typeface="+mn-lt"/>
              </a:defRPr>
            </a:lvl3pPr>
            <a:lvl4pPr marL="1363663" indent="-231775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>
                <a:solidFill>
                  <a:srgbClr val="000080"/>
                </a:solidFill>
                <a:latin typeface="+mn-lt"/>
              </a:defRPr>
            </a:lvl4pPr>
            <a:lvl5pPr marL="17097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5pPr>
            <a:lvl6pPr marL="21669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6241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0813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5385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indent="-3175">
              <a:spcBef>
                <a:spcPts val="4800"/>
              </a:spcBef>
              <a:buNone/>
            </a:pPr>
            <a:r>
              <a:rPr lang="fr-FR" sz="1800" dirty="0" smtClean="0"/>
              <a:t>Listes, dictionnaires et tuples</a:t>
            </a:r>
          </a:p>
          <a:p>
            <a:pPr indent="-3175">
              <a:spcBef>
                <a:spcPts val="4800"/>
              </a:spcBef>
              <a:buNone/>
            </a:pPr>
            <a:r>
              <a:rPr lang="fr-FR" sz="1800" dirty="0" smtClean="0"/>
              <a:t>Boucles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fr-FR" sz="1800" dirty="0" smtClean="0"/>
              <a:t> et itérateurs</a:t>
            </a:r>
          </a:p>
          <a:p>
            <a:pPr indent="-3175">
              <a:spcBef>
                <a:spcPts val="4800"/>
              </a:spcBef>
              <a:buNone/>
            </a:pPr>
            <a:r>
              <a:rPr lang="fr-FR" sz="1800" dirty="0" smtClean="0"/>
              <a:t>Boucles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while</a:t>
            </a:r>
            <a:endParaRPr lang="fr-FR" sz="1800" dirty="0"/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2762126" y="3541565"/>
            <a:ext cx="228600" cy="311150"/>
            <a:chOff x="208" y="730"/>
            <a:chExt cx="249" cy="292"/>
          </a:xfrm>
        </p:grpSpPr>
        <p:sp>
          <p:nvSpPr>
            <p:cNvPr id="11" name="AutoShape 5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CC0000">
                    <a:gamma/>
                    <a:shade val="29412"/>
                    <a:invGamma/>
                  </a:srgbClr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146"/>
                </a:cxn>
                <a:cxn ang="0">
                  <a:pos x="226" y="158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/>
              <a:ahLst/>
              <a:cxnLst>
                <a:cxn ang="0">
                  <a:pos x="248" y="12"/>
                </a:cxn>
                <a:cxn ang="0">
                  <a:pos x="0" y="156"/>
                </a:cxn>
                <a:cxn ang="0">
                  <a:pos x="3" y="131"/>
                </a:cxn>
                <a:cxn ang="0">
                  <a:pos x="229" y="0"/>
                </a:cxn>
                <a:cxn ang="0">
                  <a:pos x="248" y="12"/>
                </a:cxn>
              </a:cxnLst>
              <a:rect l="0" t="0" r="r" b="b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331674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Contrôle de flux avec des boucles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282402"/>
          </a:xfrm>
        </p:spPr>
        <p:txBody>
          <a:bodyPr/>
          <a:lstStyle/>
          <a:p>
            <a:pPr marL="230188" lvl="1" indent="-230188">
              <a:spcBef>
                <a:spcPts val="1400"/>
              </a:spcBef>
              <a:buSzPct val="115000"/>
              <a:buFont typeface="Arial" charset="0"/>
              <a:buChar char="•"/>
            </a:pPr>
            <a:r>
              <a:rPr lang="fr-FR" b="1" noProof="0" dirty="0" smtClean="0"/>
              <a:t>Nombre fixe d’itérations avec 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for</a:t>
            </a:r>
          </a:p>
          <a:p>
            <a:pPr marL="230188" lvl="1" indent="-230188">
              <a:spcBef>
                <a:spcPts val="1400"/>
              </a:spcBef>
              <a:buSzPct val="115000"/>
              <a:buFont typeface="Arial" charset="0"/>
              <a:buChar char="•"/>
            </a:pPr>
            <a:r>
              <a:rPr lang="fr-FR" b="1" noProof="0" dirty="0" smtClean="0"/>
              <a:t>Itérations conditionnelles avec </a:t>
            </a:r>
            <a:r>
              <a:rPr lang="fr-FR" b="1" noProof="0" dirty="0" err="1" smtClean="0">
                <a:latin typeface="Courier New" pitchFamily="49" charset="0"/>
                <a:cs typeface="Courier New" pitchFamily="49" charset="0"/>
              </a:rPr>
              <a:t>while</a:t>
            </a:r>
            <a:endParaRPr lang="fr-FR" b="1" noProof="0" dirty="0" smtClean="0">
              <a:latin typeface="Courier New" pitchFamily="49" charset="0"/>
              <a:cs typeface="Courier New" pitchFamily="49" charset="0"/>
            </a:endParaRPr>
          </a:p>
          <a:p>
            <a:pPr marL="230188" lvl="1" indent="-230188">
              <a:spcBef>
                <a:spcPts val="1400"/>
              </a:spcBef>
              <a:buSzPct val="115000"/>
              <a:buFont typeface="Arial" charset="0"/>
              <a:buChar char="•"/>
            </a:pPr>
            <a:r>
              <a:rPr lang="fr-FR" b="1" noProof="0" dirty="0" smtClean="0">
                <a:cs typeface="Courier New" pitchFamily="49" charset="0"/>
              </a:rPr>
              <a:t>Le corps de la boucle est défini par son indentation</a:t>
            </a:r>
            <a:endParaRPr lang="fr-FR" b="1" noProof="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 bwMode="blackWhite">
          <a:xfrm>
            <a:off x="3106057" y="2924999"/>
            <a:ext cx="2931886" cy="1477328"/>
          </a:xfrm>
          <a:prstGeom prst="rect">
            <a:avLst/>
          </a:prstGeom>
          <a:solidFill>
            <a:srgbClr val="D5EA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Loop statement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loopStatement1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   loopStatement2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   ...</a:t>
            </a:r>
            <a:endParaRPr lang="en-US" sz="1800" i="1" dirty="0">
              <a:latin typeface="Courier New" pitchFamily="49" charset="0"/>
              <a:cs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restOfCode</a:t>
            </a: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1063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Collections</a:t>
            </a:r>
            <a:endParaRPr lang="fr-FR" noProof="0" dirty="0"/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38345" y="2636403"/>
            <a:ext cx="5559425" cy="2154436"/>
          </a:xfrm>
        </p:spPr>
        <p:txBody>
          <a:bodyPr/>
          <a:lstStyle/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noProof="0" dirty="0" smtClean="0"/>
              <a:t>Listes, dictionnaires et tuples</a:t>
            </a:r>
          </a:p>
          <a:p>
            <a:pPr indent="-3175">
              <a:spcBef>
                <a:spcPts val="4800"/>
              </a:spcBef>
              <a:buNone/>
            </a:pPr>
            <a:r>
              <a:rPr lang="fr-FR" dirty="0" smtClean="0"/>
              <a:t>Boucles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fr-FR" noProof="0" dirty="0" smtClean="0"/>
              <a:t> et itérateurs</a:t>
            </a:r>
          </a:p>
          <a:p>
            <a:pPr indent="-3175">
              <a:spcBef>
                <a:spcPts val="4800"/>
              </a:spcBef>
              <a:buNone/>
            </a:pPr>
            <a:r>
              <a:rPr lang="fr-FR" dirty="0" smtClean="0"/>
              <a:t>Boucles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while</a:t>
            </a:r>
            <a:endParaRPr lang="fr-FR" noProof="0" dirty="0"/>
          </a:p>
        </p:txBody>
      </p:sp>
      <p:grpSp>
        <p:nvGrpSpPr>
          <p:cNvPr id="248836" name="Group 4"/>
          <p:cNvGrpSpPr>
            <a:grpSpLocks/>
          </p:cNvGrpSpPr>
          <p:nvPr/>
        </p:nvGrpSpPr>
        <p:grpSpPr bwMode="auto">
          <a:xfrm>
            <a:off x="2762126" y="2682583"/>
            <a:ext cx="228600" cy="311150"/>
            <a:chOff x="208" y="730"/>
            <a:chExt cx="249" cy="292"/>
          </a:xfrm>
        </p:grpSpPr>
        <p:sp>
          <p:nvSpPr>
            <p:cNvPr id="248837" name="AutoShape 5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CC0000">
                    <a:gamma/>
                    <a:shade val="29412"/>
                    <a:invGamma/>
                  </a:srgbClr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8838" name="Freeform 6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146"/>
                </a:cxn>
                <a:cxn ang="0">
                  <a:pos x="226" y="158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839" name="Freeform 7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/>
              <a:ahLst/>
              <a:cxnLst>
                <a:cxn ang="0">
                  <a:pos x="248" y="12"/>
                </a:cxn>
                <a:cxn ang="0">
                  <a:pos x="0" y="156"/>
                </a:cxn>
                <a:cxn ang="0">
                  <a:pos x="3" y="131"/>
                </a:cxn>
                <a:cxn ang="0">
                  <a:pos x="229" y="0"/>
                </a:cxn>
                <a:cxn ang="0">
                  <a:pos x="248" y="12"/>
                </a:cxn>
              </a:cxnLst>
              <a:rect l="0" t="0" r="r" b="b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La boucle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for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733808"/>
          </a:xfrm>
        </p:spPr>
        <p:txBody>
          <a:bodyPr/>
          <a:lstStyle/>
          <a:p>
            <a:r>
              <a:rPr lang="fr-FR" noProof="0" dirty="0" smtClean="0"/>
              <a:t>Parcourt une séquence d’objets</a:t>
            </a:r>
          </a:p>
          <a:p>
            <a:pPr lvl="1"/>
            <a:r>
              <a:rPr lang="fr-FR" noProof="0" dirty="0" smtClean="0">
                <a:cs typeface="Courier New" pitchFamily="49" charset="0"/>
              </a:rPr>
              <a:t>Chaque objet est affecté à 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fr-FR" i="1" noProof="0" dirty="0" smtClean="0">
                <a:cs typeface="Courier New" pitchFamily="49" charset="0"/>
              </a:rPr>
              <a:t> </a:t>
            </a:r>
            <a:r>
              <a:rPr lang="fr-FR" noProof="0" dirty="0" smtClean="0">
                <a:cs typeface="Courier New" pitchFamily="49" charset="0"/>
              </a:rPr>
              <a:t>chacun à son tour</a:t>
            </a:r>
          </a:p>
          <a:p>
            <a:pPr lvl="1"/>
            <a:r>
              <a:rPr lang="fr-FR" noProof="0" dirty="0" smtClean="0">
                <a:cs typeface="Courier New" pitchFamily="49" charset="0"/>
              </a:rPr>
              <a:t>Quand la séquence est épuisée, la boucle se termine</a:t>
            </a:r>
          </a:p>
          <a:p>
            <a:pPr lvl="2"/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fr-FR" noProof="0" dirty="0" smtClean="0">
                <a:cs typeface="Courier New" pitchFamily="49" charset="0"/>
              </a:rPr>
              <a:t> contient la dernière </a:t>
            </a:r>
            <a:r>
              <a:rPr lang="fr-FR" dirty="0" smtClean="0">
                <a:cs typeface="Courier New" pitchFamily="49" charset="0"/>
              </a:rPr>
              <a:t>valeur traitée</a:t>
            </a:r>
            <a:endParaRPr lang="fr-FR" noProof="0" dirty="0" smtClean="0">
              <a:cs typeface="Courier New" pitchFamily="49" charset="0"/>
            </a:endParaRPr>
          </a:p>
          <a:p>
            <a:r>
              <a:rPr lang="fr-FR" noProof="0" dirty="0" smtClean="0"/>
              <a:t>Syntaxe :</a:t>
            </a:r>
            <a:endParaRPr lang="fr-FR" noProof="0" dirty="0"/>
          </a:p>
        </p:txBody>
      </p:sp>
      <p:sp>
        <p:nvSpPr>
          <p:cNvPr id="2" name="Rectangle 1"/>
          <p:cNvSpPr/>
          <p:nvPr/>
        </p:nvSpPr>
        <p:spPr bwMode="blackWhite">
          <a:xfrm>
            <a:off x="3106057" y="3217821"/>
            <a:ext cx="2931886" cy="923330"/>
          </a:xfrm>
          <a:prstGeom prst="rect">
            <a:avLst/>
          </a:prstGeom>
          <a:solidFill>
            <a:srgbClr val="D5EA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i="1" dirty="0" err="1" smtClean="0">
                <a:latin typeface="Courier New" pitchFamily="49" charset="0"/>
                <a:cs typeface="Courier New" pitchFamily="49" charset="0"/>
              </a:rPr>
              <a:t>séquence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i="1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en-US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locDeBoucle</a:t>
            </a:r>
            <a:endParaRPr lang="en-US" sz="1800" i="1" dirty="0">
              <a:latin typeface="Courier New" pitchFamily="49" charset="0"/>
              <a:cs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i="1" dirty="0" err="1" smtClean="0">
                <a:latin typeface="Courier New" pitchFamily="49" charset="0"/>
                <a:cs typeface="Courier New" pitchFamily="49" charset="0"/>
              </a:rPr>
              <a:t>resteDuCode</a:t>
            </a: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052851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Parcourir une séquence avec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for</a:t>
            </a:r>
            <a:endParaRPr lang="fr-FR" noProof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974626"/>
          </a:xfrm>
        </p:spPr>
        <p:txBody>
          <a:bodyPr/>
          <a:lstStyle/>
          <a:p>
            <a:r>
              <a:rPr lang="fr-FR" noProof="0" dirty="0" smtClean="0"/>
              <a:t>La </a:t>
            </a:r>
            <a:r>
              <a:rPr lang="fr-FR" i="1" noProof="0" dirty="0" smtClean="0">
                <a:latin typeface="Century Schoolbook" pitchFamily="18" charset="0"/>
                <a:cs typeface="Courier New" pitchFamily="49" charset="0"/>
              </a:rPr>
              <a:t>séquence</a:t>
            </a:r>
            <a:r>
              <a:rPr lang="fr-FR" noProof="0" dirty="0" smtClean="0"/>
              <a:t> est une suite de valeurs itérables</a:t>
            </a:r>
          </a:p>
          <a:p>
            <a:pPr lvl="1"/>
            <a:r>
              <a:rPr lang="fr-FR" noProof="0" dirty="0" smtClean="0">
                <a:cs typeface="Courier New" pitchFamily="49" charset="0"/>
              </a:rPr>
              <a:t>Chaînes de caractères, listes et tuples</a:t>
            </a:r>
          </a:p>
          <a:p>
            <a:pPr lvl="2"/>
            <a:r>
              <a:rPr lang="fr-FR" noProof="0" dirty="0" smtClean="0">
                <a:cs typeface="Courier New" pitchFamily="49" charset="0"/>
              </a:rPr>
              <a:t>Ou </a:t>
            </a:r>
            <a:r>
              <a:rPr lang="fr-FR" noProof="0" dirty="0" smtClean="0">
                <a:cs typeface="Courier New" pitchFamily="49" charset="0"/>
              </a:rPr>
              <a:t>des tranches de ceux-ci</a:t>
            </a:r>
            <a:endParaRPr lang="fr-FR" noProof="0" dirty="0" smtClean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 bwMode="blackWhite">
          <a:xfrm>
            <a:off x="2283930" y="2511369"/>
            <a:ext cx="4576141" cy="3139321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letter in 'Python':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 letter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P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y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t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h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o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letter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'n'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ular Callout 8"/>
          <p:cNvSpPr/>
          <p:nvPr/>
        </p:nvSpPr>
        <p:spPr bwMode="blackWhite">
          <a:xfrm>
            <a:off x="5206818" y="5203967"/>
            <a:ext cx="1476000" cy="864000"/>
          </a:xfrm>
          <a:prstGeom prst="wedgeRoundRectCallout">
            <a:avLst>
              <a:gd name="adj1" fmla="val -140644"/>
              <a:gd name="adj2" fmla="val -47855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Dernière valeur traitée dans la boucle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918480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Parcourir une séquence avec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fr-FR" noProof="0" dirty="0" smtClean="0"/>
              <a:t/>
            </a:r>
            <a:br>
              <a:rPr lang="fr-FR" noProof="0" dirty="0" smtClean="0"/>
            </a:br>
            <a:r>
              <a:rPr lang="fr-FR" noProof="0" dirty="0" smtClean="0"/>
              <a:t>(suite)</a:t>
            </a:r>
            <a:endParaRPr lang="fr-FR" noProof="0" dirty="0"/>
          </a:p>
        </p:txBody>
      </p:sp>
      <p:sp>
        <p:nvSpPr>
          <p:cNvPr id="2" name="Rectangle 1"/>
          <p:cNvSpPr/>
          <p:nvPr/>
        </p:nvSpPr>
        <p:spPr bwMode="blackWhite">
          <a:xfrm>
            <a:off x="700627" y="1516058"/>
            <a:ext cx="7742746" cy="3693319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for word in [ 'I',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'love',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'Python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' ]: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 word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love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Python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for word in (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'tuples', 'never',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'change'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)[1:]: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 word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never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change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word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'change'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 bwMode="blackWhite">
          <a:xfrm>
            <a:off x="7576765" y="3913501"/>
            <a:ext cx="1393064" cy="578882"/>
          </a:xfrm>
          <a:prstGeom prst="wedgeRoundRectCallout">
            <a:avLst>
              <a:gd name="adj1" fmla="val -65940"/>
              <a:gd name="adj2" fmla="val -103056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La </a:t>
            </a:r>
            <a:r>
              <a:rPr lang="fr-FR" dirty="0" smtClean="0"/>
              <a:t>tranche </a:t>
            </a:r>
            <a:r>
              <a:rPr lang="fr-FR" dirty="0" smtClean="0"/>
              <a:t>est </a:t>
            </a:r>
            <a:r>
              <a:rPr lang="fr-FR" dirty="0" smtClean="0"/>
              <a:t>une séquence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2325891" y="4941251"/>
            <a:ext cx="2725079" cy="340519"/>
          </a:xfrm>
          <a:prstGeom prst="wedgeRoundRectCallout">
            <a:avLst>
              <a:gd name="adj1" fmla="val -61231"/>
              <a:gd name="adj2" fmla="val -111193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Dernière valeur de la séquence 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5729034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Parcourir un dictionnaire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646331"/>
          </a:xfrm>
        </p:spPr>
        <p:txBody>
          <a:bodyPr/>
          <a:lstStyle/>
          <a:p>
            <a:r>
              <a:rPr lang="fr-FR" noProof="0" dirty="0" smtClean="0"/>
              <a:t>Les méthodes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keys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noProof="0" dirty="0" smtClean="0"/>
              <a:t>,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values()</a:t>
            </a:r>
            <a:r>
              <a:rPr lang="fr-FR" noProof="0" dirty="0" smtClean="0"/>
              <a:t> et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items()</a:t>
            </a:r>
            <a:r>
              <a:rPr lang="fr-FR" noProof="0" dirty="0" smtClean="0"/>
              <a:t> peuvent fournir une </a:t>
            </a:r>
            <a:br>
              <a:rPr lang="fr-FR" noProof="0" dirty="0" smtClean="0"/>
            </a:br>
            <a:r>
              <a:rPr lang="fr-FR" noProof="0" dirty="0" smtClean="0"/>
              <a:t>séquence</a:t>
            </a:r>
            <a:r>
              <a:rPr lang="fr-FR" dirty="0" smtClean="0"/>
              <a:t> </a:t>
            </a:r>
            <a:r>
              <a:rPr lang="fr-FR" dirty="0" err="1" smtClean="0"/>
              <a:t>itérable</a:t>
            </a:r>
            <a:r>
              <a:rPr lang="fr-FR" dirty="0" smtClean="0"/>
              <a:t> </a:t>
            </a:r>
            <a:endParaRPr lang="fr-FR" noProof="0" dirty="0"/>
          </a:p>
        </p:txBody>
      </p:sp>
      <p:sp>
        <p:nvSpPr>
          <p:cNvPr id="2" name="Rectangle 1"/>
          <p:cNvSpPr/>
          <p:nvPr/>
        </p:nvSpPr>
        <p:spPr bwMode="blackWhite">
          <a:xfrm>
            <a:off x="261688" y="2142755"/>
            <a:ext cx="8587038" cy="3416320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colors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{ 'stop':'red', 'slow':'yellow', 'go':'green'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kumimoji="0" 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for k in colors.keys():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k</a:t>
            </a: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for v in colors.values():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v</a:t>
            </a: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for 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 colors.items():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 t</a:t>
            </a:r>
          </a:p>
        </p:txBody>
      </p:sp>
      <p:sp>
        <p:nvSpPr>
          <p:cNvPr id="8" name="Rounded Rectangular Callout 7"/>
          <p:cNvSpPr/>
          <p:nvPr/>
        </p:nvSpPr>
        <p:spPr bwMode="blackWhite">
          <a:xfrm>
            <a:off x="5031864" y="2649051"/>
            <a:ext cx="1149861" cy="1021556"/>
          </a:xfrm>
          <a:prstGeom prst="wedgeRoundRectCallout">
            <a:avLst>
              <a:gd name="adj1" fmla="val -125607"/>
              <a:gd name="adj2" fmla="val -28079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go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slow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stop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blackWhite">
          <a:xfrm>
            <a:off x="4383067" y="5178162"/>
            <a:ext cx="2894033" cy="1021556"/>
          </a:xfrm>
          <a:prstGeom prst="wedgeRoundRectCallout">
            <a:avLst>
              <a:gd name="adj1" fmla="val -83607"/>
              <a:gd name="adj2" fmla="val -27526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('go', 'green')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('slow', 'yellow')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('stop', 'red')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blackWhite">
          <a:xfrm>
            <a:off x="5250581" y="3877640"/>
            <a:ext cx="1332080" cy="1021556"/>
          </a:xfrm>
          <a:prstGeom prst="wedgeRoundRectCallout">
            <a:avLst>
              <a:gd name="adj1" fmla="val -107132"/>
              <a:gd name="adj2" fmla="val -23276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green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yellow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red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34751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Contrôle de flux optionnel dans les boucles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585049"/>
          </a:xfrm>
        </p:spPr>
        <p:txBody>
          <a:bodyPr/>
          <a:lstStyle/>
          <a:p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fr-FR" noProof="0" dirty="0" smtClean="0"/>
              <a:t> met fin à la boucle</a:t>
            </a:r>
          </a:p>
          <a:p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fr-FR" noProof="0" dirty="0" smtClean="0"/>
              <a:t> </a:t>
            </a:r>
            <a:r>
              <a:rPr lang="fr-FR" noProof="0" dirty="0" smtClean="0"/>
              <a:t>renvoie le </a:t>
            </a:r>
            <a:r>
              <a:rPr lang="fr-FR" noProof="0" dirty="0" smtClean="0"/>
              <a:t>contrôle de flux au début de la boucle</a:t>
            </a:r>
          </a:p>
          <a:p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fr-FR" noProof="0" dirty="0" smtClean="0">
                <a:cs typeface="Courier New" pitchFamily="49" charset="0"/>
              </a:rPr>
              <a:t> définit un bloc de code exécuté après la fin normale de la boucle</a:t>
            </a:r>
          </a:p>
          <a:p>
            <a:pPr lvl="1"/>
            <a:r>
              <a:rPr lang="fr-FR" noProof="0" dirty="0" smtClean="0">
                <a:cs typeface="Courier New" pitchFamily="49" charset="0"/>
              </a:rPr>
              <a:t>Sans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break</a:t>
            </a:r>
            <a:endParaRPr lang="fr-FR" noProof="0" dirty="0"/>
          </a:p>
        </p:txBody>
      </p:sp>
      <p:sp>
        <p:nvSpPr>
          <p:cNvPr id="2" name="Rectangle 1"/>
          <p:cNvSpPr/>
          <p:nvPr/>
        </p:nvSpPr>
        <p:spPr bwMode="blackWhite">
          <a:xfrm>
            <a:off x="3114888" y="3042337"/>
            <a:ext cx="2931886" cy="2585323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var in sequence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loopBlock</a:t>
            </a:r>
            <a:endParaRPr lang="en-US" sz="1800" i="1" dirty="0">
              <a:latin typeface="Courier New" pitchFamily="49" charset="0"/>
              <a:cs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 if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condition1: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break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 if</a:t>
            </a:r>
            <a:r>
              <a:rPr kumimoji="0" lang="en-US" sz="18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condition2: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continue</a:t>
            </a:r>
            <a:endParaRPr kumimoji="0" lang="en-US" sz="18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else: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elseblock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restOfCode</a:t>
            </a: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1955560" y="3783197"/>
            <a:ext cx="1368000" cy="1008000"/>
          </a:xfrm>
          <a:prstGeom prst="wedgeRoundRectCallout">
            <a:avLst>
              <a:gd name="adj1" fmla="val 100068"/>
              <a:gd name="adj2" fmla="val -37812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Test optionnel pour terminer la boucle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5198166" y="5576860"/>
            <a:ext cx="2206486" cy="578882"/>
          </a:xfrm>
          <a:prstGeom prst="wedgeRoundRectCallout">
            <a:avLst>
              <a:gd name="adj1" fmla="val -53171"/>
              <a:gd name="adj2" fmla="val -101628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Bloc optionnel si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break </a:t>
            </a:r>
            <a:r>
              <a:rPr lang="fr-FR" dirty="0" smtClean="0"/>
              <a:t>n’a pas été exécuté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6541051" y="4021560"/>
            <a:ext cx="1727202" cy="817245"/>
          </a:xfrm>
          <a:prstGeom prst="wedgeRoundRectCallout">
            <a:avLst>
              <a:gd name="adj1" fmla="val -92124"/>
              <a:gd name="adj2" fmla="val -16028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Test optionnel pour retourner au début de la boucle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869317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Utiliser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fr-FR" noProof="0" dirty="0" smtClean="0"/>
              <a:t>,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fr-FR" noProof="0" dirty="0" smtClean="0"/>
              <a:t> et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fr-FR" noProof="0" dirty="0" smtClean="0"/>
              <a:t> dans une boucle</a:t>
            </a:r>
            <a:endParaRPr lang="fr-FR" noProof="0" dirty="0"/>
          </a:p>
        </p:txBody>
      </p:sp>
      <p:sp>
        <p:nvSpPr>
          <p:cNvPr id="2" name="Rectangle 1"/>
          <p:cNvSpPr/>
          <p:nvPr/>
        </p:nvSpPr>
        <p:spPr bwMode="blackWhite">
          <a:xfrm>
            <a:off x="2150462" y="1267768"/>
            <a:ext cx="4693991" cy="5078313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for k in colors.keys():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 k == 'slow':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continue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 k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 'The end', k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go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stop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The end stop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for k in colors.keys():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 k == 'slow':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break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 k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 'The end', k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go</a:t>
            </a:r>
          </a:p>
        </p:txBody>
      </p:sp>
      <p:sp>
        <p:nvSpPr>
          <p:cNvPr id="11" name="Rounded Rectangular Callout 10"/>
          <p:cNvSpPr/>
          <p:nvPr/>
        </p:nvSpPr>
        <p:spPr bwMode="blackWhite">
          <a:xfrm>
            <a:off x="6052516" y="1745734"/>
            <a:ext cx="2153952" cy="340519"/>
          </a:xfrm>
          <a:prstGeom prst="wedgeRoundRectCallout">
            <a:avLst>
              <a:gd name="adj1" fmla="val -84809"/>
              <a:gd name="adj2" fmla="val 13696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>
                <a:latin typeface="+mn-lt"/>
                <a:cs typeface="Courier New" pitchFamily="49" charset="0"/>
              </a:rPr>
              <a:t>Sauter avec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'slow'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ular Callout 8"/>
          <p:cNvSpPr/>
          <p:nvPr/>
        </p:nvSpPr>
        <p:spPr bwMode="blackWhite">
          <a:xfrm>
            <a:off x="6204915" y="4444932"/>
            <a:ext cx="2624644" cy="340519"/>
          </a:xfrm>
          <a:prstGeom prst="wedgeRoundRectCallout">
            <a:avLst>
              <a:gd name="adj1" fmla="val -84809"/>
              <a:gd name="adj2" fmla="val 13696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>
                <a:latin typeface="+mn-lt"/>
                <a:cs typeface="Courier New" pitchFamily="49" charset="0"/>
              </a:rPr>
              <a:t>Terminer avec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'slow'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blackWhite">
          <a:xfrm>
            <a:off x="215471" y="5235066"/>
            <a:ext cx="2153952" cy="578882"/>
          </a:xfrm>
          <a:prstGeom prst="wedgeRoundRectCallout">
            <a:avLst>
              <a:gd name="adj1" fmla="val 66518"/>
              <a:gd name="adj2" fmla="val -41900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>
                <a:latin typeface="+mn-lt"/>
                <a:cs typeface="Courier New" pitchFamily="49" charset="0"/>
              </a:rPr>
              <a:t>Exécuté s’il n’y a pas eu de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break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215471" y="2403634"/>
            <a:ext cx="2153952" cy="578882"/>
          </a:xfrm>
          <a:prstGeom prst="wedgeRoundRectCallout">
            <a:avLst>
              <a:gd name="adj1" fmla="val 64842"/>
              <a:gd name="adj2" fmla="val -16662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>
                <a:latin typeface="+mn-lt"/>
                <a:cs typeface="Courier New" pitchFamily="49" charset="0"/>
              </a:rPr>
              <a:t>Exécuté après la fin de la boucle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7650907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La fonction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range()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733808"/>
          </a:xfrm>
        </p:spPr>
        <p:txBody>
          <a:bodyPr/>
          <a:lstStyle/>
          <a:p>
            <a:r>
              <a:rPr lang="fr-FR" noProof="0" dirty="0" smtClean="0"/>
              <a:t>Fournit une liste d’entiers séquentiels</a:t>
            </a:r>
          </a:p>
          <a:p>
            <a:r>
              <a:rPr lang="fr-FR" noProof="0" dirty="0" smtClean="0"/>
              <a:t>Syntaxe :</a:t>
            </a:r>
            <a:endParaRPr lang="fr-FR" noProof="0" dirty="0" smtClean="0">
              <a:cs typeface="Courier New" pitchFamily="49" charset="0"/>
            </a:endParaRP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range(</a:t>
            </a:r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fr-FR" noProof="0" dirty="0" smtClean="0">
                <a:cs typeface="Courier New" pitchFamily="49" charset="0"/>
              </a:rPr>
              <a:t>Une liste de chaque valeur 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fr-FR" i="1" noProof="0" dirty="0" smtClean="0">
                <a:cs typeface="Courier New" pitchFamily="49" charset="0"/>
              </a:rPr>
              <a:t> </a:t>
            </a:r>
            <a:r>
              <a:rPr lang="fr-FR" noProof="0" dirty="0" smtClean="0">
                <a:cs typeface="Courier New" pitchFamily="49" charset="0"/>
              </a:rPr>
              <a:t>de 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fr-FR" noProof="0" dirty="0" smtClean="0">
                <a:cs typeface="Courier New" pitchFamily="49" charset="0"/>
              </a:rPr>
              <a:t> à 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 – 1</a:t>
            </a:r>
          </a:p>
          <a:p>
            <a:pPr lvl="2"/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fr-FR" noProof="0" dirty="0" smtClean="0">
                <a:cs typeface="Courier New" pitchFamily="49" charset="0"/>
              </a:rPr>
              <a:t> et 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fr-FR" noProof="0" dirty="0" smtClean="0">
                <a:cs typeface="Courier New" pitchFamily="49" charset="0"/>
              </a:rPr>
              <a:t> sont tous deux optionnels</a:t>
            </a:r>
            <a:endParaRPr lang="fr-FR" noProof="0" dirty="0"/>
          </a:p>
        </p:txBody>
      </p:sp>
      <p:sp>
        <p:nvSpPr>
          <p:cNvPr id="2" name="Rectangle 1"/>
          <p:cNvSpPr/>
          <p:nvPr/>
        </p:nvSpPr>
        <p:spPr bwMode="blackWhite">
          <a:xfrm>
            <a:off x="2082483" y="3214367"/>
            <a:ext cx="4975401" cy="2862322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crs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'Python Programming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for letter in range(2,14,2):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 crs[letter]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t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o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r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g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a</a:t>
            </a:r>
            <a:endParaRPr kumimoji="0" lang="en-US" sz="18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6541051" y="4078027"/>
            <a:ext cx="1727202" cy="578882"/>
          </a:xfrm>
          <a:prstGeom prst="wedgeRoundRectCallout">
            <a:avLst>
              <a:gd name="adj1" fmla="val -82250"/>
              <a:gd name="adj2" fmla="val -60706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Chaque 2</a:t>
            </a:r>
            <a:r>
              <a:rPr lang="fr-FR" baseline="30000" dirty="0" smtClean="0"/>
              <a:t>ème</a:t>
            </a:r>
            <a:r>
              <a:rPr lang="fr-FR" dirty="0" smtClean="0"/>
              <a:t> élément de 2 à 14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642212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Objets itérables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3400931"/>
          </a:xfrm>
        </p:spPr>
        <p:txBody>
          <a:bodyPr/>
          <a:lstStyle/>
          <a:p>
            <a:r>
              <a:rPr lang="fr-FR" noProof="0" dirty="0" smtClean="0"/>
              <a:t>Objet composés auxquels on peut accéder séquentiellement</a:t>
            </a:r>
          </a:p>
          <a:p>
            <a:pPr lvl="1"/>
            <a:r>
              <a:rPr lang="fr-FR" noProof="0" dirty="0" smtClean="0">
                <a:cs typeface="Courier New" pitchFamily="49" charset="0"/>
              </a:rPr>
              <a:t>Éléments d’une liste, d’un tuple ou d’un type similaire</a:t>
            </a:r>
          </a:p>
          <a:p>
            <a:pPr lvl="1"/>
            <a:r>
              <a:rPr lang="fr-FR" noProof="0" dirty="0" smtClean="0">
                <a:cs typeface="Courier New" pitchFamily="49" charset="0"/>
              </a:rPr>
              <a:t>Lignes dans un fichier texte</a:t>
            </a:r>
          </a:p>
          <a:p>
            <a:r>
              <a:rPr lang="fr-FR" noProof="0" dirty="0" smtClean="0"/>
              <a:t>Un itérateur fournit les valeurs</a:t>
            </a:r>
          </a:p>
          <a:p>
            <a:pPr lvl="1"/>
            <a:r>
              <a:rPr lang="fr-FR" noProof="0" dirty="0" smtClean="0"/>
              <a:t>De gauche à droite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range()</a:t>
            </a:r>
            <a:r>
              <a:rPr lang="fr-FR" noProof="0" dirty="0" smtClean="0">
                <a:cs typeface="Courier New" pitchFamily="49" charset="0"/>
              </a:rPr>
              <a:t> </a:t>
            </a:r>
            <a:r>
              <a:rPr lang="fr-FR" noProof="0" dirty="0" smtClean="0"/>
              <a:t>est un itérateur</a:t>
            </a:r>
          </a:p>
          <a:p>
            <a:pPr marL="344487" lvl="1" indent="0">
              <a:buNone/>
            </a:pPr>
            <a:endParaRPr lang="fr-FR" noProof="0" dirty="0" smtClean="0"/>
          </a:p>
          <a:p>
            <a:pPr lvl="1"/>
            <a:endParaRPr lang="fr-FR" noProof="0" dirty="0" smtClean="0"/>
          </a:p>
          <a:p>
            <a:pPr marL="344487" lvl="1" indent="0">
              <a:buNone/>
            </a:pPr>
            <a:endParaRPr lang="fr-FR" noProof="0" dirty="0" smtClean="0"/>
          </a:p>
          <a:p>
            <a:r>
              <a:rPr lang="fr-FR" noProof="0" dirty="0" smtClean="0"/>
              <a:t>La boucle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fr-FR" noProof="0" dirty="0" smtClean="0"/>
              <a:t> tire parti de ce </a:t>
            </a:r>
            <a:r>
              <a:rPr lang="fr-FR" i="1" noProof="0" dirty="0" smtClean="0">
                <a:latin typeface="Century Schoolbook" pitchFamily="18" charset="0"/>
              </a:rPr>
              <a:t>protocole d’itération</a:t>
            </a:r>
            <a:r>
              <a:rPr lang="fr-FR" i="1" noProof="0" dirty="0" smtClean="0"/>
              <a:t> </a:t>
            </a:r>
            <a:r>
              <a:rPr lang="fr-FR" noProof="0" dirty="0" smtClean="0"/>
              <a:t>en interne</a:t>
            </a:r>
            <a:endParaRPr lang="fr-FR" noProof="0" dirty="0"/>
          </a:p>
        </p:txBody>
      </p:sp>
      <p:sp>
        <p:nvSpPr>
          <p:cNvPr id="2" name="Rectangle 1"/>
          <p:cNvSpPr/>
          <p:nvPr/>
        </p:nvSpPr>
        <p:spPr bwMode="blackWhite">
          <a:xfrm>
            <a:off x="2756245" y="4800977"/>
            <a:ext cx="3631510" cy="923330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letters =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 'a', 'b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 in letters</a:t>
            </a:r>
            <a:r>
              <a:rPr kumimoji="0" 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 print 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6068804" y="5472480"/>
            <a:ext cx="1727202" cy="817245"/>
          </a:xfrm>
          <a:prstGeom prst="wedgeRoundRectCallout">
            <a:avLst>
              <a:gd name="adj1" fmla="val -60384"/>
              <a:gd name="adj2" fmla="val -99625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Accès séquentiel à la liste, de gauche à droite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 bwMode="blackWhite">
          <a:xfrm>
            <a:off x="2378765" y="3455248"/>
            <a:ext cx="4075044" cy="646331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range(1,10)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[1, 2, 3, 4, 5, 6, 7, 8, 9]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8412771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Itérations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431161"/>
          </a:xfrm>
        </p:spPr>
        <p:txBody>
          <a:bodyPr/>
          <a:lstStyle/>
          <a:p>
            <a:r>
              <a:rPr lang="fr-FR" noProof="0" dirty="0" smtClean="0"/>
              <a:t>Tous les types d’objets ne disposent pas d’un itérateur</a:t>
            </a:r>
          </a:p>
          <a:p>
            <a:r>
              <a:rPr lang="fr-FR" noProof="0" dirty="0" smtClean="0"/>
              <a:t>La fonction intégrée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noProof="0" dirty="0" smtClean="0">
                <a:cs typeface="Courier New" pitchFamily="49" charset="0"/>
              </a:rPr>
              <a:t> </a:t>
            </a:r>
            <a:r>
              <a:rPr lang="fr-FR" noProof="0" dirty="0" smtClean="0"/>
              <a:t>retourne une séquence</a:t>
            </a:r>
            <a:r>
              <a:rPr lang="fr-FR" dirty="0" smtClean="0"/>
              <a:t> </a:t>
            </a:r>
            <a:r>
              <a:rPr lang="fr-FR" dirty="0" err="1" smtClean="0"/>
              <a:t>itérable</a:t>
            </a:r>
            <a:r>
              <a:rPr lang="fr-FR" dirty="0" smtClean="0"/>
              <a:t> </a:t>
            </a:r>
            <a:endParaRPr lang="fr-FR" noProof="0" dirty="0" smtClean="0"/>
          </a:p>
          <a:p>
            <a:pPr lvl="1"/>
            <a:r>
              <a:rPr lang="fr-FR" noProof="0" dirty="0" smtClean="0">
                <a:cs typeface="Courier New" pitchFamily="49" charset="0"/>
              </a:rPr>
              <a:t>La méthode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noProof="0" dirty="0" smtClean="0">
                <a:cs typeface="Courier New" pitchFamily="49" charset="0"/>
              </a:rPr>
              <a:t> retourne chaque </a:t>
            </a:r>
            <a:r>
              <a:rPr lang="fr-FR" noProof="0" dirty="0" smtClean="0">
                <a:cs typeface="Courier New" pitchFamily="49" charset="0"/>
              </a:rPr>
              <a:t>élément</a:t>
            </a:r>
            <a:endParaRPr lang="fr-FR" noProof="0" dirty="0" smtClean="0">
              <a:cs typeface="Courier New" pitchFamily="49" charset="0"/>
            </a:endParaRPr>
          </a:p>
          <a:p>
            <a:pPr lvl="2"/>
            <a:r>
              <a:rPr lang="fr-FR" noProof="0" dirty="0" smtClean="0">
                <a:cs typeface="Courier New" pitchFamily="49" charset="0"/>
              </a:rPr>
              <a:t>Lève l’exception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StopIteration</a:t>
            </a:r>
            <a:r>
              <a:rPr lang="fr-FR" noProof="0" dirty="0" smtClean="0">
                <a:cs typeface="Courier New" pitchFamily="49" charset="0"/>
              </a:rPr>
              <a:t> quand la séquence est épuisée</a:t>
            </a:r>
            <a:endParaRPr lang="fr-FR" noProof="0" dirty="0"/>
          </a:p>
        </p:txBody>
      </p:sp>
      <p:sp>
        <p:nvSpPr>
          <p:cNvPr id="2" name="Rectangle 1"/>
          <p:cNvSpPr/>
          <p:nvPr/>
        </p:nvSpPr>
        <p:spPr bwMode="blackWhite">
          <a:xfrm>
            <a:off x="2016540" y="2798074"/>
            <a:ext cx="5307496" cy="3416320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letters = [ 'a', 'b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letters is iter(letters)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list1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iter(letters)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list1.next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'a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list1.next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'b'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list1.next()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Traceback (most recent call last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list1.next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StopIteration</a:t>
            </a: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6655033" y="3535825"/>
            <a:ext cx="1727202" cy="578882"/>
          </a:xfrm>
          <a:prstGeom prst="wedgeRoundRectCallout">
            <a:avLst>
              <a:gd name="adj1" fmla="val -114476"/>
              <a:gd name="adj2" fmla="val -5621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Crée un itérateur pour la liste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262443" y="3824773"/>
            <a:ext cx="1727202" cy="817245"/>
          </a:xfrm>
          <a:prstGeom prst="wedgeRoundRectCallout">
            <a:avLst>
              <a:gd name="adj1" fmla="val 82326"/>
              <a:gd name="adj2" fmla="val -12489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Méthode pour retourner chaque élément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 bwMode="blackWhite">
          <a:xfrm>
            <a:off x="5861880" y="5698267"/>
            <a:ext cx="2160000" cy="578882"/>
          </a:xfrm>
          <a:prstGeom prst="wedgeRoundRectCallout">
            <a:avLst>
              <a:gd name="adj1" fmla="val -117670"/>
              <a:gd name="adj2" fmla="val 8249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Exception </a:t>
            </a:r>
            <a:r>
              <a:rPr lang="fr-FR" dirty="0" smtClean="0"/>
              <a:t>levée quand </a:t>
            </a:r>
            <a:r>
              <a:rPr lang="fr-FR" dirty="0" smtClean="0"/>
              <a:t>l’itération est terminée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8412771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Itérations dans un dictionnaire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369332"/>
          </a:xfrm>
        </p:spPr>
        <p:txBody>
          <a:bodyPr/>
          <a:lstStyle/>
          <a:p>
            <a:r>
              <a:rPr lang="fr-FR" noProof="0" dirty="0" smtClean="0"/>
              <a:t>On peut accéder aux clés d’un dictionnaire avec un itérateur</a:t>
            </a:r>
          </a:p>
        </p:txBody>
      </p:sp>
      <p:sp>
        <p:nvSpPr>
          <p:cNvPr id="2" name="Rectangle 1"/>
          <p:cNvSpPr/>
          <p:nvPr/>
        </p:nvSpPr>
        <p:spPr bwMode="blackWhite">
          <a:xfrm>
            <a:off x="418151" y="1866587"/>
            <a:ext cx="8480920" cy="3970318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dict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{ 'one':'first', 'two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':'middle', 'three':'last'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iter(dict)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d.next()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'three'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dict[d.next()]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'middle'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dict[d.next()]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'first'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d.next()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Traceback (most recent call last):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File "&lt;pyshell#431&gt;", line 1, in &lt;module&gt;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d.next()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StopIteration</a:t>
            </a: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3171214" y="2441459"/>
            <a:ext cx="1487397" cy="340519"/>
          </a:xfrm>
          <a:prstGeom prst="wedgeRoundRectCallout">
            <a:avLst>
              <a:gd name="adj1" fmla="val -118251"/>
              <a:gd name="adj2" fmla="val -6406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 smtClean="0"/>
              <a:t>Clés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698402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Collections</a:t>
            </a:r>
            <a:endParaRPr lang="fr-FR" noProof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4308872"/>
          </a:xfrm>
        </p:spPr>
        <p:txBody>
          <a:bodyPr/>
          <a:lstStyle/>
          <a:p>
            <a:r>
              <a:rPr lang="fr-FR" noProof="0" dirty="0" smtClean="0"/>
              <a:t>Python possède plusieurs types de collections</a:t>
            </a:r>
          </a:p>
          <a:p>
            <a:pPr lvl="1"/>
            <a:r>
              <a:rPr lang="fr-FR" noProof="0" dirty="0" smtClean="0"/>
              <a:t>Structures de données ou types de données composés</a:t>
            </a:r>
          </a:p>
          <a:p>
            <a:pPr lvl="2"/>
            <a:r>
              <a:rPr lang="fr-FR" noProof="0" dirty="0" smtClean="0"/>
              <a:t>Constitués </a:t>
            </a:r>
            <a:r>
              <a:rPr lang="fr-FR" dirty="0" smtClean="0"/>
              <a:t>d’éléments </a:t>
            </a:r>
            <a:r>
              <a:rPr lang="fr-FR" noProof="0" dirty="0" smtClean="0"/>
              <a:t>de différents types</a:t>
            </a:r>
          </a:p>
          <a:p>
            <a:r>
              <a:rPr lang="fr-FR" noProof="0" dirty="0" smtClean="0"/>
              <a:t>Catégories de collections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Séquences</a:t>
            </a:r>
          </a:p>
          <a:p>
            <a:pPr lvl="2"/>
            <a:r>
              <a:rPr lang="fr-FR" noProof="0" dirty="0" smtClean="0"/>
              <a:t>On accède aux valeurs individuelles par un décalage numérique</a:t>
            </a:r>
          </a:p>
          <a:p>
            <a:pPr lvl="3"/>
            <a:r>
              <a:rPr lang="fr-FR" noProof="0" dirty="0" smtClean="0"/>
              <a:t>Chaînes, </a:t>
            </a:r>
            <a:r>
              <a:rPr lang="fr-FR" noProof="0" dirty="0" smtClean="0"/>
              <a:t>listes et tuples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 smtClean="0"/>
              <a:t> </a:t>
            </a:r>
            <a:r>
              <a:rPr lang="fr-FR" dirty="0" smtClean="0"/>
              <a:t>Mappées, </a:t>
            </a:r>
            <a:r>
              <a:rPr lang="fr-FR" noProof="0" dirty="0" smtClean="0"/>
              <a:t>ou associatives</a:t>
            </a:r>
          </a:p>
          <a:p>
            <a:pPr lvl="2"/>
            <a:r>
              <a:rPr lang="fr-FR" dirty="0" smtClean="0"/>
              <a:t>On accède aux valeurs individuelles par une clé</a:t>
            </a:r>
            <a:endParaRPr lang="fr-FR" noProof="0" dirty="0" smtClean="0"/>
          </a:p>
          <a:p>
            <a:pPr lvl="3"/>
            <a:r>
              <a:rPr lang="fr-FR" noProof="0" dirty="0" smtClean="0">
                <a:cs typeface="Courier New" pitchFamily="49" charset="0"/>
              </a:rPr>
              <a:t>Dictionnaires</a:t>
            </a:r>
            <a:endParaRPr lang="fr-FR" noProof="0" dirty="0" smtClean="0"/>
          </a:p>
          <a:p>
            <a:r>
              <a:rPr lang="fr-FR" noProof="0" dirty="0" smtClean="0"/>
              <a:t>Peuvent être modifiables ou immuables</a:t>
            </a:r>
          </a:p>
          <a:p>
            <a:pPr lvl="1"/>
            <a:r>
              <a:rPr lang="fr-FR" noProof="0" dirty="0" smtClean="0"/>
              <a:t>Les valeurs des liste et des dictionnaires sont modifiables</a:t>
            </a:r>
          </a:p>
          <a:p>
            <a:pPr lvl="1"/>
            <a:r>
              <a:rPr lang="fr-FR" noProof="0" dirty="0" smtClean="0"/>
              <a:t>Les chaînes, les </a:t>
            </a:r>
            <a:r>
              <a:rPr lang="fr-FR" noProof="0" dirty="0" smtClean="0"/>
              <a:t>tuples et </a:t>
            </a:r>
            <a:r>
              <a:rPr lang="fr-FR" noProof="0" dirty="0" smtClean="0"/>
              <a:t>les clés de dictionnaire sont immuables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8667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Itérations dans un dictionnaire </a:t>
            </a:r>
            <a:r>
              <a:rPr lang="fr-FR" noProof="0" dirty="0" smtClean="0"/>
              <a:t/>
            </a:r>
            <a:br>
              <a:rPr lang="fr-FR" noProof="0" dirty="0" smtClean="0"/>
            </a:br>
            <a:r>
              <a:rPr lang="fr-FR" noProof="0" dirty="0" smtClean="0"/>
              <a:t>(suite)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3688189"/>
          </a:xfrm>
        </p:spPr>
        <p:txBody>
          <a:bodyPr/>
          <a:lstStyle/>
          <a:p>
            <a:r>
              <a:rPr lang="fr-FR" noProof="0" dirty="0" smtClean="0"/>
              <a:t>La boucle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fr-FR" noProof="0" dirty="0" smtClean="0"/>
              <a:t> utilise ce protocole d’itération en interne</a:t>
            </a:r>
          </a:p>
          <a:p>
            <a:endParaRPr lang="fr-FR" noProof="0" dirty="0" smtClean="0"/>
          </a:p>
          <a:p>
            <a:pPr marL="0" indent="0">
              <a:buNone/>
            </a:pPr>
            <a:endParaRPr lang="fr-FR" noProof="0" dirty="0" smtClean="0"/>
          </a:p>
          <a:p>
            <a:pPr marL="0" indent="0">
              <a:buNone/>
            </a:pPr>
            <a:endParaRPr lang="fr-FR" noProof="0" dirty="0" smtClean="0"/>
          </a:p>
          <a:p>
            <a:pPr marL="0" indent="0">
              <a:buNone/>
            </a:pPr>
            <a:endParaRPr lang="fr-FR" noProof="0" dirty="0" smtClean="0"/>
          </a:p>
          <a:p>
            <a:pPr marL="0" indent="0">
              <a:buNone/>
            </a:pPr>
            <a:endParaRPr lang="fr-FR" noProof="0" dirty="0" smtClean="0"/>
          </a:p>
          <a:p>
            <a:pPr marL="0" indent="0">
              <a:buNone/>
            </a:pPr>
            <a:endParaRPr lang="fr-FR" sz="800" noProof="0" dirty="0" smtClean="0"/>
          </a:p>
          <a:p>
            <a:r>
              <a:rPr lang="fr-FR" noProof="0" dirty="0" smtClean="0"/>
              <a:t>Utiliser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for k in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():</a:t>
            </a:r>
            <a:r>
              <a:rPr lang="fr-FR" noProof="0" dirty="0" smtClean="0"/>
              <a:t> nécessite de chercher d’abord toutes</a:t>
            </a:r>
            <a:br>
              <a:rPr lang="fr-FR" noProof="0" dirty="0" smtClean="0"/>
            </a:br>
            <a:r>
              <a:rPr lang="fr-FR" noProof="0" dirty="0" smtClean="0"/>
              <a:t>les clés</a:t>
            </a:r>
            <a:endParaRPr lang="fr-FR" noProof="0" dirty="0"/>
          </a:p>
        </p:txBody>
      </p:sp>
      <p:sp>
        <p:nvSpPr>
          <p:cNvPr id="2" name="Rectangle 1"/>
          <p:cNvSpPr/>
          <p:nvPr/>
        </p:nvSpPr>
        <p:spPr bwMode="blackWhite">
          <a:xfrm>
            <a:off x="988814" y="1913493"/>
            <a:ext cx="6261654" cy="2031325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dict = { 'one':'first', 'two':'last'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for d in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dict: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 d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two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one</a:t>
            </a: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5130667" y="2582743"/>
            <a:ext cx="3371574" cy="1532334"/>
          </a:xfrm>
          <a:prstGeom prst="wedgeRoundRectCallout">
            <a:avLst>
              <a:gd name="adj1" fmla="val -97690"/>
              <a:gd name="adj2" fmla="val -50605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 smtClean="0"/>
              <a:t>Utilise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dirty="0" smtClean="0"/>
              <a:t> et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dirty="0" smtClean="0"/>
              <a:t> en interne 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iter(dict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d.next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'two'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d.next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072259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Listes en compréhension</a:t>
            </a:r>
            <a:endParaRPr lang="fr-FR" noProof="0" dirty="0">
              <a:solidFill>
                <a:srgbClr val="FF0000"/>
              </a:solidFill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7837" y="1308465"/>
            <a:ext cx="8599488" cy="1585049"/>
          </a:xfrm>
        </p:spPr>
        <p:txBody>
          <a:bodyPr/>
          <a:lstStyle/>
          <a:p>
            <a:r>
              <a:rPr lang="fr-FR" noProof="0" dirty="0" smtClean="0"/>
              <a:t>Une autre application du </a:t>
            </a:r>
            <a:r>
              <a:rPr lang="fr-FR" dirty="0" smtClean="0"/>
              <a:t>protocole d’itération de Python</a:t>
            </a:r>
            <a:endParaRPr lang="fr-FR" noProof="0" dirty="0" smtClean="0"/>
          </a:p>
          <a:p>
            <a:r>
              <a:rPr lang="fr-FR" noProof="0" dirty="0" smtClean="0"/>
              <a:t>Une opération est appliquée à chaque élément avec une boucle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for</a:t>
            </a:r>
            <a:endParaRPr lang="fr-FR" noProof="0" dirty="0" smtClean="0">
              <a:cs typeface="Courier New" pitchFamily="49" charset="0"/>
            </a:endParaRPr>
          </a:p>
          <a:p>
            <a:pPr lvl="1"/>
            <a:r>
              <a:rPr lang="fr-FR" noProof="0" dirty="0" smtClean="0">
                <a:cs typeface="Courier New" pitchFamily="49" charset="0"/>
              </a:rPr>
              <a:t>Le résultat est une liste</a:t>
            </a:r>
            <a:endParaRPr lang="fr-FR" noProof="0" dirty="0" smtClean="0"/>
          </a:p>
          <a:p>
            <a:r>
              <a:rPr lang="fr-FR" noProof="0" dirty="0" smtClean="0"/>
              <a:t>Syntaxe :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[ 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opération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itérable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fr-FR" noProof="0" dirty="0"/>
          </a:p>
        </p:txBody>
      </p:sp>
      <p:sp>
        <p:nvSpPr>
          <p:cNvPr id="2" name="Rectangle 1"/>
          <p:cNvSpPr/>
          <p:nvPr/>
        </p:nvSpPr>
        <p:spPr bwMode="blackWhite">
          <a:xfrm>
            <a:off x="1280775" y="3094055"/>
            <a:ext cx="7010765" cy="3139321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letters = [ 'a', 'b' ]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dubletters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[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* 2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 letters ]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dubletters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'aa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'bb']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thewords = ( 'the', 'words')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dubwords = [ word * 2 for word in thewords ]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dubwords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'thethe', 'wordswords']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testDict = {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'two': 'last', 'one': 'first'}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key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key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testDict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['two', 'one']</a:t>
            </a: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6874208" y="2554651"/>
            <a:ext cx="1727202" cy="578882"/>
          </a:xfrm>
          <a:prstGeom prst="wedgeRoundRectCallout">
            <a:avLst>
              <a:gd name="adj1" fmla="val -90307"/>
              <a:gd name="adj2" fmla="val 83660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Le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fr-FR" dirty="0" smtClean="0"/>
              <a:t> applique l’opération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 bwMode="blackWhite">
          <a:xfrm>
            <a:off x="89650" y="5310547"/>
            <a:ext cx="1431234" cy="504000"/>
          </a:xfrm>
          <a:prstGeom prst="wedgeRoundRectCallout">
            <a:avLst>
              <a:gd name="adj1" fmla="val 36690"/>
              <a:gd name="adj2" fmla="val -137401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Le résultat est une liste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6984029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Listes en compréhension</a:t>
            </a:r>
            <a:r>
              <a:rPr lang="fr-FR" noProof="0" dirty="0" smtClean="0">
                <a:solidFill>
                  <a:srgbClr val="FF0000"/>
                </a:solidFill>
              </a:rPr>
              <a:t> </a:t>
            </a:r>
            <a:r>
              <a:rPr lang="fr-FR" noProof="0" dirty="0" smtClean="0"/>
              <a:t>avec condition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7837" y="1308465"/>
            <a:ext cx="8599488" cy="1128514"/>
          </a:xfrm>
        </p:spPr>
        <p:txBody>
          <a:bodyPr/>
          <a:lstStyle/>
          <a:p>
            <a:r>
              <a:rPr lang="fr-FR" noProof="0" dirty="0" smtClean="0"/>
              <a:t>L’opération peut être exécutée conditionnellement</a:t>
            </a:r>
          </a:p>
          <a:p>
            <a:pPr lvl="1"/>
            <a:r>
              <a:rPr lang="fr-FR" noProof="0" dirty="0" smtClean="0"/>
              <a:t>En intégrant un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if</a:t>
            </a:r>
          </a:p>
          <a:p>
            <a:pPr marL="0" indent="0">
              <a:buNone/>
            </a:pPr>
            <a:r>
              <a:rPr lang="fr-FR" noProof="0" dirty="0" smtClean="0"/>
              <a:t>	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[ </a:t>
            </a:r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operation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iterable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 if 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condition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fr-FR" noProof="0" dirty="0"/>
          </a:p>
        </p:txBody>
      </p:sp>
      <p:sp>
        <p:nvSpPr>
          <p:cNvPr id="2" name="Rectangle 1"/>
          <p:cNvSpPr/>
          <p:nvPr/>
        </p:nvSpPr>
        <p:spPr bwMode="blackWhite">
          <a:xfrm>
            <a:off x="484908" y="2759622"/>
            <a:ext cx="8184958" cy="2862322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dirty="0" err="1" smtClean="0">
                <a:latin typeface="Courier New" pitchFamily="49" charset="0"/>
                <a:cs typeface="Courier New" pitchFamily="49" charset="0"/>
              </a:rPr>
              <a:t>letters</a:t>
            </a:r>
            <a:r>
              <a:rPr lang="fr-FR" sz="1800" b="1" dirty="0" smtClean="0">
                <a:latin typeface="Courier New" pitchFamily="49" charset="0"/>
                <a:cs typeface="Courier New" pitchFamily="49" charset="0"/>
              </a:rPr>
              <a:t> = [ 'a', 'b', 'c', 'd' ]</a:t>
            </a:r>
          </a:p>
          <a:p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dirty="0" smtClean="0">
                <a:latin typeface="Courier New" pitchFamily="49" charset="0"/>
                <a:cs typeface="Courier New" pitchFamily="49" charset="0"/>
              </a:rPr>
              <a:t>dubs = [ let * 2 for let in </a:t>
            </a:r>
            <a:r>
              <a:rPr lang="fr-FR" sz="1800" b="1" dirty="0" err="1" smtClean="0">
                <a:latin typeface="Courier New" pitchFamily="49" charset="0"/>
                <a:cs typeface="Courier New" pitchFamily="49" charset="0"/>
              </a:rPr>
              <a:t>letters</a:t>
            </a:r>
            <a:r>
              <a:rPr lang="fr-FR" sz="1800" b="1" dirty="0" smtClean="0">
                <a:latin typeface="Courier New" pitchFamily="49" charset="0"/>
                <a:cs typeface="Courier New" pitchFamily="49" charset="0"/>
              </a:rPr>
              <a:t> if let != 'c']</a:t>
            </a:r>
          </a:p>
          <a:p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dirty="0" smtClean="0">
                <a:latin typeface="Courier New" pitchFamily="49" charset="0"/>
                <a:cs typeface="Courier New" pitchFamily="49" charset="0"/>
              </a:rPr>
              <a:t>dubs</a:t>
            </a:r>
          </a:p>
          <a:p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aa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bb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', 'dd']</a:t>
            </a:r>
          </a:p>
          <a:p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dirty="0" err="1" smtClean="0">
                <a:latin typeface="Courier New" pitchFamily="49" charset="0"/>
                <a:cs typeface="Courier New" pitchFamily="49" charset="0"/>
              </a:rPr>
              <a:t>cities</a:t>
            </a:r>
            <a:r>
              <a:rPr lang="fr-FR" sz="1800" b="1" dirty="0" smtClean="0">
                <a:latin typeface="Courier New" pitchFamily="49" charset="0"/>
                <a:cs typeface="Courier New" pitchFamily="49" charset="0"/>
              </a:rPr>
              <a:t> = [ 'Tokyo', 'London', 'Ottawa' ]</a:t>
            </a:r>
          </a:p>
          <a:p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dirty="0" smtClean="0">
                <a:latin typeface="Courier New" pitchFamily="49" charset="0"/>
                <a:cs typeface="Courier New" pitchFamily="49" charset="0"/>
              </a:rPr>
              <a:t>caps = { 'Tokyo':'</a:t>
            </a:r>
            <a:r>
              <a:rPr lang="fr-FR" sz="1800" b="1" dirty="0" err="1" smtClean="0">
                <a:latin typeface="Courier New" pitchFamily="49" charset="0"/>
                <a:cs typeface="Courier New" pitchFamily="49" charset="0"/>
              </a:rPr>
              <a:t>Japan</a:t>
            </a:r>
            <a:r>
              <a:rPr lang="fr-FR" sz="1800" b="1" dirty="0" smtClean="0">
                <a:latin typeface="Courier New" pitchFamily="49" charset="0"/>
                <a:cs typeface="Courier New" pitchFamily="49" charset="0"/>
              </a:rPr>
              <a:t>', 'Paris':'France',</a:t>
            </a:r>
          </a:p>
          <a:p>
            <a:r>
              <a:rPr lang="fr-FR" sz="1800" b="1" dirty="0" smtClean="0">
                <a:latin typeface="Courier New" pitchFamily="49" charset="0"/>
                <a:cs typeface="Courier New" pitchFamily="49" charset="0"/>
              </a:rPr>
              <a:t>              'Stockholm':'</a:t>
            </a:r>
            <a:r>
              <a:rPr lang="fr-FR" sz="1800" b="1" dirty="0" err="1" smtClean="0">
                <a:latin typeface="Courier New" pitchFamily="49" charset="0"/>
                <a:cs typeface="Courier New" pitchFamily="49" charset="0"/>
              </a:rPr>
              <a:t>Sweden</a:t>
            </a:r>
            <a:r>
              <a:rPr lang="fr-FR" sz="1800" b="1" dirty="0" smtClean="0">
                <a:latin typeface="Courier New" pitchFamily="49" charset="0"/>
                <a:cs typeface="Courier New" pitchFamily="49" charset="0"/>
              </a:rPr>
              <a:t>', 'Ottawa':'Canada'}</a:t>
            </a:r>
          </a:p>
          <a:p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dirty="0" smtClean="0">
                <a:latin typeface="Courier New" pitchFamily="49" charset="0"/>
                <a:cs typeface="Courier New" pitchFamily="49" charset="0"/>
              </a:rPr>
              <a:t>cl = [ caps[city] for city in </a:t>
            </a:r>
            <a:r>
              <a:rPr lang="fr-FR" sz="1800" b="1" dirty="0" err="1" smtClean="0">
                <a:latin typeface="Courier New" pitchFamily="49" charset="0"/>
                <a:cs typeface="Courier New" pitchFamily="49" charset="0"/>
              </a:rPr>
              <a:t>cities</a:t>
            </a:r>
            <a:r>
              <a:rPr lang="fr-FR" sz="1800" b="1" dirty="0" smtClean="0">
                <a:latin typeface="Courier New" pitchFamily="49" charset="0"/>
                <a:cs typeface="Courier New" pitchFamily="49" charset="0"/>
              </a:rPr>
              <a:t> if city in caps ]</a:t>
            </a:r>
          </a:p>
          <a:p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dirty="0" smtClean="0">
                <a:latin typeface="Courier New" pitchFamily="49" charset="0"/>
                <a:cs typeface="Courier New" pitchFamily="49" charset="0"/>
              </a:rPr>
              <a:t>cl</a:t>
            </a:r>
          </a:p>
          <a:p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Japan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', 'Canada']</a:t>
            </a:r>
            <a:endParaRPr lang="fr-FR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ular Callout 8"/>
          <p:cNvSpPr/>
          <p:nvPr/>
        </p:nvSpPr>
        <p:spPr bwMode="blackWhite">
          <a:xfrm>
            <a:off x="4577385" y="5471418"/>
            <a:ext cx="2736000" cy="612000"/>
          </a:xfrm>
          <a:prstGeom prst="wedgeRoundRectCallout">
            <a:avLst>
              <a:gd name="adj1" fmla="val 7241"/>
              <a:gd name="adj2" fmla="val -124027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Vérifie si chaque membre de la liste est une clé du dictionnaire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blackWhite">
          <a:xfrm>
            <a:off x="7656753" y="4020523"/>
            <a:ext cx="1292707" cy="340519"/>
          </a:xfrm>
          <a:prstGeom prst="wedgeRoundRectCallout">
            <a:avLst>
              <a:gd name="adj1" fmla="val -93622"/>
              <a:gd name="adj2" fmla="val 45048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Dictionnaire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blackWhite">
          <a:xfrm>
            <a:off x="7857067" y="3441370"/>
            <a:ext cx="892081" cy="340519"/>
          </a:xfrm>
          <a:prstGeom prst="wedgeRoundRectCallout">
            <a:avLst>
              <a:gd name="adj1" fmla="val -170970"/>
              <a:gd name="adj2" fmla="val 119640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Liste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1804734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Quiz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7837" y="1308465"/>
            <a:ext cx="8599488" cy="2652008"/>
          </a:xfrm>
        </p:spPr>
        <p:txBody>
          <a:bodyPr/>
          <a:lstStyle/>
          <a:p>
            <a:r>
              <a:rPr lang="fr-FR" noProof="0" dirty="0" smtClean="0"/>
              <a:t>Étant donné les affectations de listes suivantes :</a:t>
            </a:r>
          </a:p>
          <a:p>
            <a:pPr marL="0" indent="0">
              <a:buNone/>
            </a:pPr>
            <a:endParaRPr lang="fr-FR" noProof="0" dirty="0" smtClean="0"/>
          </a:p>
          <a:p>
            <a:pPr marL="0" indent="0">
              <a:buNone/>
            </a:pPr>
            <a:endParaRPr lang="fr-FR" noProof="0" dirty="0" smtClean="0"/>
          </a:p>
          <a:p>
            <a:pPr marL="0" indent="0">
              <a:buNone/>
            </a:pPr>
            <a:endParaRPr lang="fr-FR" noProof="0" dirty="0" smtClean="0"/>
          </a:p>
          <a:p>
            <a:r>
              <a:rPr lang="fr-FR" noProof="0" dirty="0" smtClean="0"/>
              <a:t>Comment collecter les éléments de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pets</a:t>
            </a:r>
            <a:r>
              <a:rPr lang="fr-FR" noProof="0" dirty="0" smtClean="0"/>
              <a:t> qui sont aussi dans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animals</a:t>
            </a:r>
            <a:r>
              <a:rPr lang="fr-FR" dirty="0" smtClean="0"/>
              <a:t> </a:t>
            </a:r>
            <a:r>
              <a:rPr lang="fr-FR" noProof="0" dirty="0" smtClean="0"/>
              <a:t>?</a:t>
            </a:r>
          </a:p>
          <a:p>
            <a:pPr marL="0" indent="0">
              <a:buNone/>
              <a:tabLst>
                <a:tab pos="230188" algn="l"/>
              </a:tabLst>
            </a:pPr>
            <a:r>
              <a:rPr lang="fr-FR" noProof="0" dirty="0" smtClean="0"/>
              <a:t>	</a:t>
            </a:r>
            <a:r>
              <a:rPr lang="fr-FR" b="0" noProof="0" dirty="0" smtClean="0"/>
              <a:t>_______________________________________________________</a:t>
            </a:r>
            <a:endParaRPr lang="fr-FR" b="0" noProof="0" dirty="0"/>
          </a:p>
        </p:txBody>
      </p:sp>
      <p:sp>
        <p:nvSpPr>
          <p:cNvPr id="2" name="Rectangle 1"/>
          <p:cNvSpPr/>
          <p:nvPr/>
        </p:nvSpPr>
        <p:spPr bwMode="blackWhite">
          <a:xfrm>
            <a:off x="230908" y="2014556"/>
            <a:ext cx="8811492" cy="646331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animals = [ 'dog', 'bird', 'ant', 'frog', 'cat', 'python' ]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pets = [ 'dog', 'cat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', 'hamster' ]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88378" y="3111504"/>
            <a:ext cx="374650" cy="269875"/>
            <a:chOff x="196" y="1152"/>
            <a:chExt cx="236" cy="170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blackWhite">
            <a:xfrm>
              <a:off x="196" y="1177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black">
            <a:xfrm>
              <a:off x="294" y="1278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white">
            <a:xfrm>
              <a:off x="283" y="1159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black">
            <a:xfrm>
              <a:off x="272" y="1152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18920374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Collections</a:t>
            </a:r>
            <a:endParaRPr lang="fr-FR" noProof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738345" y="2636403"/>
            <a:ext cx="5559425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1" fontAlgn="base" hangingPunct="1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Char char="•"/>
              <a:defRPr b="1">
                <a:solidFill>
                  <a:srgbClr val="000080"/>
                </a:solidFill>
                <a:latin typeface="+mn-lt"/>
                <a:ea typeface="+mn-ea"/>
                <a:cs typeface="+mn-cs"/>
              </a:defRPr>
            </a:lvl1pPr>
            <a:lvl2pPr marL="685800" indent="-341313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—"/>
              <a:defRPr>
                <a:solidFill>
                  <a:srgbClr val="000080"/>
                </a:solidFill>
                <a:latin typeface="+mn-lt"/>
              </a:defRPr>
            </a:lvl2pPr>
            <a:lvl3pPr marL="1017588" indent="-217488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>
                <a:solidFill>
                  <a:srgbClr val="000080"/>
                </a:solidFill>
                <a:latin typeface="+mn-lt"/>
              </a:defRPr>
            </a:lvl3pPr>
            <a:lvl4pPr marL="1363663" indent="-231775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>
                <a:solidFill>
                  <a:srgbClr val="000080"/>
                </a:solidFill>
                <a:latin typeface="+mn-lt"/>
              </a:defRPr>
            </a:lvl4pPr>
            <a:lvl5pPr marL="17097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5pPr>
            <a:lvl6pPr marL="21669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6241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0813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5385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indent="-3175">
              <a:spcBef>
                <a:spcPts val="4800"/>
              </a:spcBef>
              <a:buNone/>
            </a:pPr>
            <a:r>
              <a:rPr lang="fr-FR" sz="1800" dirty="0" smtClean="0"/>
              <a:t>Listes, dictionnaires et tuples</a:t>
            </a:r>
          </a:p>
          <a:p>
            <a:pPr indent="-3175">
              <a:spcBef>
                <a:spcPts val="4800"/>
              </a:spcBef>
              <a:buNone/>
            </a:pPr>
            <a:r>
              <a:rPr lang="fr-FR" sz="1800" dirty="0" smtClean="0"/>
              <a:t>Boucles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fr-FR" sz="1800" dirty="0" smtClean="0"/>
              <a:t> et itérateurs</a:t>
            </a:r>
          </a:p>
          <a:p>
            <a:pPr indent="-3175">
              <a:spcBef>
                <a:spcPts val="4800"/>
              </a:spcBef>
              <a:buNone/>
            </a:pPr>
            <a:r>
              <a:rPr lang="fr-FR" sz="1800" dirty="0" smtClean="0"/>
              <a:t>Boucles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while</a:t>
            </a:r>
            <a:endParaRPr lang="fr-FR" sz="1800" dirty="0"/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2762126" y="4446438"/>
            <a:ext cx="228600" cy="311150"/>
            <a:chOff x="208" y="730"/>
            <a:chExt cx="249" cy="292"/>
          </a:xfrm>
        </p:grpSpPr>
        <p:sp>
          <p:nvSpPr>
            <p:cNvPr id="11" name="AutoShape 5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CC0000">
                    <a:gamma/>
                    <a:shade val="29412"/>
                    <a:invGamma/>
                  </a:srgbClr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146"/>
                </a:cxn>
                <a:cxn ang="0">
                  <a:pos x="226" y="158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/>
              <a:ahLst/>
              <a:cxnLst>
                <a:cxn ang="0">
                  <a:pos x="248" y="12"/>
                </a:cxn>
                <a:cxn ang="0">
                  <a:pos x="0" y="156"/>
                </a:cxn>
                <a:cxn ang="0">
                  <a:pos x="3" y="131"/>
                </a:cxn>
                <a:cxn ang="0">
                  <a:pos x="229" y="0"/>
                </a:cxn>
                <a:cxn ang="0">
                  <a:pos x="248" y="12"/>
                </a:cxn>
              </a:cxnLst>
              <a:rect l="0" t="0" r="r" b="b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375015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La boucle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while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431161"/>
          </a:xfrm>
        </p:spPr>
        <p:txBody>
          <a:bodyPr/>
          <a:lstStyle/>
          <a:p>
            <a:r>
              <a:rPr lang="fr-FR" noProof="0" dirty="0" smtClean="0"/>
              <a:t>Évalue la valeur booléenne d’une expression</a:t>
            </a:r>
          </a:p>
          <a:p>
            <a:pPr lvl="1"/>
            <a:r>
              <a:rPr lang="fr-FR" noProof="0" dirty="0" smtClean="0">
                <a:cs typeface="Courier New" pitchFamily="49" charset="0"/>
              </a:rPr>
              <a:t>Exécute le corps de la boucle tant que l’expression est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True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fr-FR" noProof="0" dirty="0" smtClean="0">
                <a:cs typeface="Courier New" pitchFamily="49" charset="0"/>
              </a:rPr>
              <a:t>Se termine si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fr-FR" noProof="0" dirty="0" smtClean="0">
                <a:cs typeface="Courier New" pitchFamily="49" charset="0"/>
              </a:rPr>
              <a:t> ou sur l’exécution d’un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break</a:t>
            </a:r>
          </a:p>
          <a:p>
            <a:r>
              <a:rPr lang="fr-FR" noProof="0" dirty="0" smtClean="0"/>
              <a:t>Syntaxe :</a:t>
            </a:r>
            <a:endParaRPr lang="fr-FR" noProof="0" dirty="0"/>
          </a:p>
        </p:txBody>
      </p:sp>
      <p:sp>
        <p:nvSpPr>
          <p:cNvPr id="2" name="Rectangle 1"/>
          <p:cNvSpPr/>
          <p:nvPr/>
        </p:nvSpPr>
        <p:spPr bwMode="blackWhite">
          <a:xfrm>
            <a:off x="2916106" y="2690016"/>
            <a:ext cx="2931886" cy="2585323"/>
          </a:xfrm>
          <a:prstGeom prst="rect">
            <a:avLst/>
          </a:prstGeom>
          <a:solidFill>
            <a:srgbClr val="D5EA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expression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blocBoucle</a:t>
            </a:r>
            <a:endParaRPr lang="en-US" sz="1800" i="1" dirty="0">
              <a:latin typeface="Courier New" pitchFamily="49" charset="0"/>
              <a:cs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 if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condition1: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break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 if</a:t>
            </a:r>
            <a:r>
              <a:rPr kumimoji="0" lang="en-US" sz="18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condition2: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continue</a:t>
            </a:r>
            <a:endParaRPr kumimoji="0" lang="en-US" sz="18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else: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i="1" dirty="0" err="1" smtClean="0">
                <a:latin typeface="Courier New" pitchFamily="49" charset="0"/>
                <a:cs typeface="Courier New" pitchFamily="49" charset="0"/>
              </a:rPr>
              <a:t>blocElse</a:t>
            </a:r>
            <a:endParaRPr lang="en-US" sz="1800" i="1" dirty="0" smtClean="0">
              <a:latin typeface="Courier New" pitchFamily="49" charset="0"/>
              <a:cs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i="1" dirty="0" err="1" smtClean="0">
                <a:latin typeface="Courier New" pitchFamily="49" charset="0"/>
                <a:cs typeface="Courier New" pitchFamily="49" charset="0"/>
              </a:rPr>
              <a:t>resteDuCode</a:t>
            </a: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1680578" y="3454873"/>
            <a:ext cx="1404000" cy="792000"/>
          </a:xfrm>
          <a:prstGeom prst="wedgeRoundRectCallout">
            <a:avLst>
              <a:gd name="adj1" fmla="val 100068"/>
              <a:gd name="adj2" fmla="val -37812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Test optionnel pour terminer la boucle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5020364" y="5224262"/>
            <a:ext cx="2206486" cy="578882"/>
          </a:xfrm>
          <a:prstGeom prst="wedgeRoundRectCallout">
            <a:avLst>
              <a:gd name="adj1" fmla="val -53171"/>
              <a:gd name="adj2" fmla="val -101628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Bloc optionnel si 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break </a:t>
            </a:r>
            <a:r>
              <a:rPr lang="fr-FR" dirty="0" smtClean="0"/>
              <a:t>n’a pas été exécuté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5967196" y="3957087"/>
            <a:ext cx="2340000" cy="540000"/>
          </a:xfrm>
          <a:prstGeom prst="wedgeRoundRectCallout">
            <a:avLst>
              <a:gd name="adj1" fmla="val -85158"/>
              <a:gd name="adj2" fmla="val -27806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Test optionnel pour sauter à l’itération suivante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1555669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boucle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while</a:t>
            </a:r>
            <a:endParaRPr lang="fr-FR" noProof="0" dirty="0"/>
          </a:p>
        </p:txBody>
      </p:sp>
      <p:sp>
        <p:nvSpPr>
          <p:cNvPr id="2" name="Rectangle 1"/>
          <p:cNvSpPr/>
          <p:nvPr/>
        </p:nvSpPr>
        <p:spPr bwMode="blackWhite">
          <a:xfrm>
            <a:off x="2067338" y="1526376"/>
            <a:ext cx="5128592" cy="4524315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x = 0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while x &lt;= 5: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 x == 2: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 += 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continue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 x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 += 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 'Made it past 5', x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3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Made it past 5 6</a:t>
            </a:r>
          </a:p>
        </p:txBody>
      </p:sp>
      <p:sp>
        <p:nvSpPr>
          <p:cNvPr id="11" name="Rounded Rectangular Callout 10"/>
          <p:cNvSpPr/>
          <p:nvPr/>
        </p:nvSpPr>
        <p:spPr bwMode="blackWhite">
          <a:xfrm>
            <a:off x="6516163" y="1745925"/>
            <a:ext cx="2153952" cy="1055608"/>
          </a:xfrm>
          <a:prstGeom prst="wedgeRoundRectCallout">
            <a:avLst>
              <a:gd name="adj1" fmla="val -132798"/>
              <a:gd name="adj2" fmla="val -34951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>
                <a:latin typeface="+mn-lt"/>
                <a:cs typeface="Courier New" pitchFamily="49" charset="0"/>
              </a:rPr>
              <a:t>La condition est évaluée </a:t>
            </a:r>
            <a:r>
              <a:rPr lang="fr-FR" dirty="0" smtClean="0">
                <a:latin typeface="+mn-lt"/>
                <a:cs typeface="Courier New" pitchFamily="49" charset="0"/>
              </a:rPr>
              <a:t>avant </a:t>
            </a:r>
            <a:r>
              <a:rPr lang="fr-FR" dirty="0" smtClean="0">
                <a:latin typeface="+mn-lt"/>
                <a:cs typeface="Courier New" pitchFamily="49" charset="0"/>
              </a:rPr>
              <a:t>chaque </a:t>
            </a:r>
            <a:r>
              <a:rPr lang="fr-FR" dirty="0" smtClean="0">
                <a:latin typeface="+mn-lt"/>
                <a:cs typeface="Courier New" pitchFamily="49" charset="0"/>
              </a:rPr>
              <a:t>traversée du corps </a:t>
            </a:r>
            <a:r>
              <a:rPr lang="fr-FR" dirty="0" smtClean="0">
                <a:latin typeface="+mn-lt"/>
                <a:cs typeface="Courier New" pitchFamily="49" charset="0"/>
              </a:rPr>
              <a:t>de la boucle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9725771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boucle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noProof="0" dirty="0" smtClean="0"/>
              <a:t/>
            </a:r>
            <a:br>
              <a:rPr lang="fr-FR" noProof="0" dirty="0" smtClean="0"/>
            </a:br>
            <a:r>
              <a:rPr lang="fr-FR" noProof="0" dirty="0" smtClean="0"/>
              <a:t>(suite)</a:t>
            </a:r>
            <a:endParaRPr lang="fr-FR" noProof="0" dirty="0"/>
          </a:p>
        </p:txBody>
      </p:sp>
      <p:sp>
        <p:nvSpPr>
          <p:cNvPr id="2" name="Rectangle 1"/>
          <p:cNvSpPr/>
          <p:nvPr/>
        </p:nvSpPr>
        <p:spPr bwMode="blackWhite">
          <a:xfrm>
            <a:off x="2067338" y="1489431"/>
            <a:ext cx="5128592" cy="4524315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x = 0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True: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 x == 2: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 += 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continue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 x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 +=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if x &gt;= 5: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break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 'Made it past 5', x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3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4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blackWhite">
          <a:xfrm>
            <a:off x="5800023" y="3639585"/>
            <a:ext cx="2153952" cy="578882"/>
          </a:xfrm>
          <a:prstGeom prst="wedgeRoundRectCallout">
            <a:avLst>
              <a:gd name="adj1" fmla="val -80194"/>
              <a:gd name="adj2" fmla="val 48722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Le bloc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fr-FR" dirty="0" smtClean="0">
                <a:latin typeface="+mn-lt"/>
                <a:cs typeface="Courier New" pitchFamily="49" charset="0"/>
              </a:rPr>
              <a:t> n’est pas exécuté si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fr-FR" dirty="0" smtClean="0">
                <a:latin typeface="+mn-lt"/>
                <a:cs typeface="Courier New" pitchFamily="49" charset="0"/>
              </a:rPr>
              <a:t> l’a été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4576703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60338"/>
            <a:ext cx="8785225" cy="725487"/>
          </a:xfrm>
        </p:spPr>
        <p:txBody>
          <a:bodyPr/>
          <a:lstStyle/>
          <a:p>
            <a:r>
              <a:rPr lang="fr-FR" noProof="0" dirty="0" smtClean="0"/>
              <a:t>Exercice 3.1 :</a:t>
            </a:r>
            <a:br>
              <a:rPr lang="fr-FR" noProof="0" dirty="0" smtClean="0"/>
            </a:br>
            <a:r>
              <a:rPr lang="fr-FR" noProof="0" dirty="0" smtClean="0"/>
              <a:t>Collections et boucles</a:t>
            </a:r>
            <a:endParaRPr lang="fr-FR" noProof="0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256" y="3566535"/>
            <a:ext cx="8599488" cy="369332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fr-FR" i="1" noProof="0" dirty="0" smtClean="0">
                <a:latin typeface="Century Schoolbook" pitchFamily="18" charset="0"/>
              </a:rPr>
              <a:t>Veuillez vous reporter au Manuel d’exercices </a:t>
            </a:r>
            <a:endParaRPr lang="fr-FR" i="1" noProof="0" dirty="0">
              <a:latin typeface="Century Schoolbook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0868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Résumé du chapitre </a:t>
            </a:r>
            <a:endParaRPr lang="fr-FR" noProof="0" dirty="0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585049"/>
          </a:xfrm>
        </p:spPr>
        <p:txBody>
          <a:bodyPr/>
          <a:lstStyle/>
          <a:p>
            <a:pPr marL="0" indent="0">
              <a:buNone/>
            </a:pPr>
            <a:r>
              <a:rPr lang="fr-FR" noProof="0" dirty="0" smtClean="0"/>
              <a:t>Vous savez maintenant </a:t>
            </a:r>
          </a:p>
          <a:p>
            <a:r>
              <a:rPr lang="fr-FR" dirty="0" smtClean="0"/>
              <a:t>Créer et gérer des collections</a:t>
            </a:r>
          </a:p>
          <a:p>
            <a:pPr lvl="1"/>
            <a:r>
              <a:rPr lang="fr-FR" dirty="0" smtClean="0"/>
              <a:t>Listes, tuples, ensembles et dictionnaires</a:t>
            </a:r>
          </a:p>
          <a:p>
            <a:r>
              <a:rPr lang="fr-FR" dirty="0" smtClean="0"/>
              <a:t>Exécuter des itérations</a:t>
            </a:r>
            <a:endParaRPr lang="fr-FR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Callout 1 7"/>
          <p:cNvSpPr/>
          <p:nvPr/>
        </p:nvSpPr>
        <p:spPr bwMode="blackWhite">
          <a:xfrm>
            <a:off x="1283854" y="4308724"/>
            <a:ext cx="1423841" cy="369332"/>
          </a:xfrm>
          <a:prstGeom prst="borderCallout1">
            <a:avLst>
              <a:gd name="adj1" fmla="val 102689"/>
              <a:gd name="adj2" fmla="val 99403"/>
              <a:gd name="adj3" fmla="val 265337"/>
              <a:gd name="adj4" fmla="val 131726"/>
            </a:avLst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'Hello'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Liste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433" y="1312863"/>
            <a:ext cx="8599488" cy="2769989"/>
          </a:xfrm>
        </p:spPr>
        <p:txBody>
          <a:bodyPr/>
          <a:lstStyle/>
          <a:p>
            <a:r>
              <a:rPr lang="fr-FR" noProof="0" dirty="0" smtClean="0"/>
              <a:t>Type Python intégré</a:t>
            </a:r>
          </a:p>
          <a:p>
            <a:pPr lvl="1"/>
            <a:r>
              <a:rPr lang="fr-FR" noProof="0" dirty="0" smtClean="0"/>
              <a:t>Similaire à un tableau dans d’autres langages</a:t>
            </a:r>
          </a:p>
          <a:p>
            <a:pPr lvl="1"/>
            <a:r>
              <a:rPr lang="fr-FR" noProof="0" dirty="0" smtClean="0"/>
              <a:t>Pas de taille maximale</a:t>
            </a:r>
          </a:p>
          <a:p>
            <a:r>
              <a:rPr lang="fr-FR" noProof="0" dirty="0" smtClean="0"/>
              <a:t>Le contenu peut combiner différents types</a:t>
            </a:r>
          </a:p>
          <a:p>
            <a:pPr lvl="1"/>
            <a:r>
              <a:rPr lang="fr-FR" noProof="0" dirty="0" smtClean="0"/>
              <a:t>Nombres littéraux, chaînes littérales, booléens et tout autre type</a:t>
            </a:r>
          </a:p>
          <a:p>
            <a:r>
              <a:rPr lang="fr-FR" dirty="0" smtClean="0"/>
              <a:t>Représentée entre crochets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  ] </a:t>
            </a:r>
            <a:r>
              <a:rPr lang="fr-FR" noProof="0" dirty="0" smtClean="0"/>
              <a:t>par une suite de valeurs séparées par des virgules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[ 'Hello', 7, 'world',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 ]</a:t>
            </a:r>
            <a:endParaRPr lang="fr-FR" noProof="0" dirty="0"/>
          </a:p>
        </p:txBody>
      </p:sp>
      <p:sp>
        <p:nvSpPr>
          <p:cNvPr id="5" name="Line Callout 1 4"/>
          <p:cNvSpPr/>
          <p:nvPr/>
        </p:nvSpPr>
        <p:spPr bwMode="blackWhite">
          <a:xfrm>
            <a:off x="4225071" y="4308724"/>
            <a:ext cx="1292087" cy="369332"/>
          </a:xfrm>
          <a:prstGeom prst="borderCallout1">
            <a:avLst>
              <a:gd name="adj1" fmla="val 101906"/>
              <a:gd name="adj2" fmla="val 5872"/>
              <a:gd name="adj3" fmla="val 265337"/>
              <a:gd name="adj4" fmla="val 6795"/>
            </a:avLst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'world'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Line Callout 1 5"/>
          <p:cNvSpPr/>
          <p:nvPr/>
        </p:nvSpPr>
        <p:spPr bwMode="blackWhite">
          <a:xfrm>
            <a:off x="3189743" y="4308724"/>
            <a:ext cx="758687" cy="369332"/>
          </a:xfrm>
          <a:prstGeom prst="borderCallout1">
            <a:avLst>
              <a:gd name="adj1" fmla="val 99483"/>
              <a:gd name="adj2" fmla="val 37518"/>
              <a:gd name="adj3" fmla="val 259955"/>
              <a:gd name="adj4" fmla="val 76033"/>
            </a:avLst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7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Line Callout 1 6"/>
          <p:cNvSpPr/>
          <p:nvPr/>
        </p:nvSpPr>
        <p:spPr bwMode="blackWhite">
          <a:xfrm>
            <a:off x="5775575" y="4308724"/>
            <a:ext cx="758687" cy="369332"/>
          </a:xfrm>
          <a:prstGeom prst="borderCallout1">
            <a:avLst>
              <a:gd name="adj1" fmla="val 95556"/>
              <a:gd name="adj2" fmla="val -443"/>
              <a:gd name="adj3" fmla="val 259955"/>
              <a:gd name="adj4" fmla="val -102133"/>
            </a:avLst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22140218"/>
              </p:ext>
            </p:extLst>
          </p:nvPr>
        </p:nvGraphicFramePr>
        <p:xfrm>
          <a:off x="2857969" y="5245011"/>
          <a:ext cx="21688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214"/>
                <a:gridCol w="542214"/>
                <a:gridCol w="542214"/>
                <a:gridCol w="5422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156114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Notes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Indexation des listes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2190343"/>
          </a:xfrm>
        </p:spPr>
        <p:txBody>
          <a:bodyPr/>
          <a:lstStyle/>
          <a:p>
            <a:r>
              <a:rPr lang="fr-FR" noProof="0" dirty="0" smtClean="0"/>
              <a:t>On crée une liste en </a:t>
            </a:r>
            <a:r>
              <a:rPr lang="fr-FR" noProof="0" dirty="0" smtClean="0"/>
              <a:t>affectant</a:t>
            </a:r>
            <a:endParaRPr lang="fr-FR" noProof="0" dirty="0" smtClean="0"/>
          </a:p>
          <a:p>
            <a:pPr lvl="1"/>
            <a:r>
              <a:rPr lang="fr-FR" noProof="0" dirty="0" smtClean="0"/>
              <a:t>Une </a:t>
            </a:r>
            <a:r>
              <a:rPr lang="fr-FR" noProof="0" dirty="0" smtClean="0"/>
              <a:t>liste de valeurs</a:t>
            </a:r>
          </a:p>
          <a:p>
            <a:pPr lvl="1"/>
            <a:r>
              <a:rPr lang="fr-FR" noProof="0" dirty="0" smtClean="0"/>
              <a:t>Ou simplement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[  ]</a:t>
            </a:r>
            <a:r>
              <a:rPr lang="fr-FR" noProof="0" dirty="0" smtClean="0"/>
              <a:t> pour représenter une liste vide</a:t>
            </a:r>
          </a:p>
          <a:p>
            <a:r>
              <a:rPr lang="fr-FR" noProof="0" dirty="0" smtClean="0"/>
              <a:t>On accède au contenu </a:t>
            </a:r>
            <a:r>
              <a:rPr lang="fr-FR" i="1" noProof="0" dirty="0" smtClean="0"/>
              <a:t>via</a:t>
            </a:r>
            <a:r>
              <a:rPr lang="fr-FR" noProof="0" dirty="0" smtClean="0"/>
              <a:t> une syntaxe similaire à celle des chaînes</a:t>
            </a:r>
          </a:p>
          <a:p>
            <a:pPr lvl="1"/>
            <a:r>
              <a:rPr lang="fr-FR" noProof="0" dirty="0" smtClean="0"/>
              <a:t>La plage de décalages numériques est spécifiée entre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[ ]</a:t>
            </a:r>
            <a:endParaRPr lang="fr-FR" noProof="0" dirty="0" smtClean="0">
              <a:cs typeface="Courier New" pitchFamily="49" charset="0"/>
            </a:endParaRPr>
          </a:p>
          <a:p>
            <a:endParaRPr lang="fr-FR" noProof="0" dirty="0"/>
          </a:p>
        </p:txBody>
      </p:sp>
      <p:sp>
        <p:nvSpPr>
          <p:cNvPr id="28" name="Rectangle 27"/>
          <p:cNvSpPr/>
          <p:nvPr/>
        </p:nvSpPr>
        <p:spPr bwMode="blackWhite">
          <a:xfrm>
            <a:off x="1439765" y="3157727"/>
            <a:ext cx="5840386" cy="3139321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mixed = [ 'Hello', 7, 'world', True ]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mixed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['Hello', 7, 'world', True]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mixed[0]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'Hello'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 mixed[3]: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 'Is true'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Is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mixed[1] + 3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10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Rounded Rectangular Callout 28"/>
          <p:cNvSpPr/>
          <p:nvPr/>
        </p:nvSpPr>
        <p:spPr bwMode="blackWhite">
          <a:xfrm>
            <a:off x="6714667" y="3585771"/>
            <a:ext cx="1718133" cy="340519"/>
          </a:xfrm>
          <a:prstGeom prst="wedgeRoundRectCallout">
            <a:avLst>
              <a:gd name="adj1" fmla="val -81328"/>
              <a:gd name="adj2" fmla="val -78383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Affectation de liste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Rounded Rectangular Callout 29"/>
          <p:cNvSpPr/>
          <p:nvPr/>
        </p:nvSpPr>
        <p:spPr bwMode="blackWhite">
          <a:xfrm>
            <a:off x="219408" y="4727387"/>
            <a:ext cx="1182257" cy="817245"/>
          </a:xfrm>
          <a:prstGeom prst="wedgeRoundRectCallout">
            <a:avLst>
              <a:gd name="adj1" fmla="val 61288"/>
              <a:gd name="adj2" fmla="val -115969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Accès à un seul élément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Rounded Rectangular Callout 30"/>
          <p:cNvSpPr/>
          <p:nvPr/>
        </p:nvSpPr>
        <p:spPr bwMode="blackWhite">
          <a:xfrm>
            <a:off x="6135756" y="4619528"/>
            <a:ext cx="2667158" cy="578882"/>
          </a:xfrm>
          <a:prstGeom prst="wedgeRoundRectCallout">
            <a:avLst>
              <a:gd name="adj1" fmla="val -89122"/>
              <a:gd name="adj2" fmla="val -4565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Les éléments s’utilisent comme n’importe quel objet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86677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Découpage des listes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708160"/>
          </a:xfrm>
        </p:spPr>
        <p:txBody>
          <a:bodyPr/>
          <a:lstStyle/>
          <a:p>
            <a:r>
              <a:rPr lang="fr-FR" noProof="0" dirty="0" smtClean="0"/>
              <a:t>On peut référencer des éléments consécutifs sous forme de </a:t>
            </a:r>
            <a:r>
              <a:rPr lang="fr-FR" noProof="0" dirty="0" smtClean="0"/>
              <a:t>tranches</a:t>
            </a:r>
            <a:endParaRPr lang="fr-FR" noProof="0" dirty="0" smtClean="0"/>
          </a:p>
          <a:p>
            <a:pPr lvl="1"/>
            <a:r>
              <a:rPr lang="fr-FR" dirty="0" smtClean="0"/>
              <a:t>La syntaxe est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début:fin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fr-FR" i="1" noProof="0" dirty="0" smtClean="0">
                <a:cs typeface="Courier New" pitchFamily="49" charset="0"/>
              </a:rPr>
              <a:t> </a:t>
            </a:r>
            <a:r>
              <a:rPr lang="fr-FR" noProof="0" dirty="0" smtClean="0"/>
              <a:t>comme pour les chaînes de caractères</a:t>
            </a:r>
          </a:p>
          <a:p>
            <a:pPr lvl="2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début:fin:pas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fr-FR" i="1" noProof="0" dirty="0" smtClean="0">
                <a:cs typeface="Courier New" pitchFamily="49" charset="0"/>
              </a:rPr>
              <a:t> </a:t>
            </a:r>
            <a:r>
              <a:rPr lang="fr-FR" noProof="0" dirty="0" smtClean="0"/>
              <a:t>référence chaque n</a:t>
            </a:r>
            <a:r>
              <a:rPr lang="fr-FR" baseline="30000" noProof="0" dirty="0" smtClean="0"/>
              <a:t>ième</a:t>
            </a:r>
            <a:r>
              <a:rPr lang="fr-FR" noProof="0" dirty="0" smtClean="0"/>
              <a:t> élément  de la </a:t>
            </a:r>
            <a:r>
              <a:rPr lang="fr-FR" noProof="0" dirty="0" smtClean="0"/>
              <a:t>tranche spécifiée </a:t>
            </a:r>
            <a:r>
              <a:rPr lang="fr-FR" noProof="0" dirty="0" smtClean="0"/>
              <a:t>par 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pas</a:t>
            </a:r>
            <a:endParaRPr lang="fr-FR" noProof="0" dirty="0" smtClean="0"/>
          </a:p>
          <a:p>
            <a:r>
              <a:rPr lang="fr-FR" noProof="0" dirty="0" smtClean="0"/>
              <a:t>Une </a:t>
            </a:r>
            <a:r>
              <a:rPr lang="fr-FR" noProof="0" dirty="0" smtClean="0"/>
              <a:t>tranche de </a:t>
            </a:r>
            <a:r>
              <a:rPr lang="fr-FR" noProof="0" dirty="0" smtClean="0"/>
              <a:t>liste est elle-même une liste</a:t>
            </a:r>
            <a:endParaRPr lang="fr-FR" noProof="0" dirty="0"/>
          </a:p>
        </p:txBody>
      </p:sp>
      <p:sp>
        <p:nvSpPr>
          <p:cNvPr id="11" name="Rectangle 10"/>
          <p:cNvSpPr/>
          <p:nvPr/>
        </p:nvSpPr>
        <p:spPr bwMode="blackWhite">
          <a:xfrm>
            <a:off x="433180" y="3067254"/>
            <a:ext cx="8328992" cy="3139321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colors = [ 'red', 'blue', 'yellow', 'purple', 'green' ]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colors[1]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'blue'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colors[1:3]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['blue', 'yellow']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colors[3:]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['purple', 'green']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colors[:]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['red', 'blue', 'yellow', 'purple', 'green']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colors[::2]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['red', 'yellow', 'green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3893653" y="4057036"/>
            <a:ext cx="2245889" cy="340519"/>
          </a:xfrm>
          <a:prstGeom prst="wedgeRoundRectCallout">
            <a:avLst>
              <a:gd name="adj1" fmla="val -90532"/>
              <a:gd name="adj2" fmla="val 34423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Le résultat est une liste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09222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Opérateurs sur les listes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825867"/>
          </a:xfrm>
        </p:spPr>
        <p:txBody>
          <a:bodyPr/>
          <a:lstStyle/>
          <a:p>
            <a:r>
              <a:rPr lang="fr-FR" noProof="0" dirty="0" smtClean="0"/>
              <a:t>L’opérateur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fr-FR" noProof="0" dirty="0" smtClean="0"/>
              <a:t> concatène </a:t>
            </a:r>
            <a:r>
              <a:rPr lang="fr-FR" dirty="0" smtClean="0"/>
              <a:t>d</a:t>
            </a:r>
            <a:r>
              <a:rPr lang="fr-FR" noProof="0" dirty="0" smtClean="0"/>
              <a:t>es listes</a:t>
            </a:r>
          </a:p>
          <a:p>
            <a:r>
              <a:rPr lang="fr-FR" noProof="0" dirty="0" smtClean="0"/>
              <a:t>L’opérateur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fr-FR" noProof="0" dirty="0" smtClean="0"/>
              <a:t> répète une liste</a:t>
            </a:r>
            <a:endParaRPr lang="fr-FR" noProof="0" dirty="0"/>
          </a:p>
        </p:txBody>
      </p:sp>
      <p:sp>
        <p:nvSpPr>
          <p:cNvPr id="11" name="Rectangle 10"/>
          <p:cNvSpPr/>
          <p:nvPr/>
        </p:nvSpPr>
        <p:spPr bwMode="blackWhite">
          <a:xfrm>
            <a:off x="656190" y="2396328"/>
            <a:ext cx="7831621" cy="1754326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colors =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'red', 'yellow', 'green'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shades = [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'dark', 'light', 'tinted'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colors + shades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['red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', 'yellow', 'green', 'dark', 'light', 'tinted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colors * 2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['red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', 'yellow', 'green', 'red', 'yellow', 'green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127845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Opérations sur les listes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862048"/>
          </a:xfrm>
        </p:spPr>
        <p:txBody>
          <a:bodyPr/>
          <a:lstStyle/>
          <a:p>
            <a:r>
              <a:rPr lang="fr-FR" noProof="0" dirty="0" smtClean="0"/>
              <a:t>On modifie le contenu dune liste par une affectation à des éléments existants</a:t>
            </a:r>
          </a:p>
          <a:p>
            <a:pPr lvl="1"/>
            <a:r>
              <a:rPr lang="fr-FR" noProof="0" dirty="0" smtClean="0"/>
              <a:t>Affectation à un seul élément ou </a:t>
            </a:r>
            <a:r>
              <a:rPr lang="fr-FR" noProof="0" dirty="0" smtClean="0"/>
              <a:t>à une tranche</a:t>
            </a:r>
            <a:endParaRPr lang="fr-FR" noProof="0" dirty="0" smtClean="0"/>
          </a:p>
          <a:p>
            <a:r>
              <a:rPr lang="fr-FR" noProof="0" dirty="0" smtClean="0"/>
              <a:t>La fonction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noProof="0" dirty="0" smtClean="0"/>
              <a:t> retourne le nombre d’éléments de la liste</a:t>
            </a:r>
          </a:p>
          <a:p>
            <a:r>
              <a:rPr lang="fr-FR" noProof="0" dirty="0" smtClean="0"/>
              <a:t>La fonction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fr-FR" noProof="0" dirty="0" smtClean="0">
                <a:cs typeface="Courier New" pitchFamily="49" charset="0"/>
              </a:rPr>
              <a:t> retourne son </a:t>
            </a:r>
            <a:r>
              <a:rPr lang="fr-FR" noProof="0" dirty="0" smtClean="0"/>
              <a:t>argument sous forme de liste</a:t>
            </a:r>
          </a:p>
        </p:txBody>
      </p:sp>
      <p:sp>
        <p:nvSpPr>
          <p:cNvPr id="11" name="Rectangle 10"/>
          <p:cNvSpPr/>
          <p:nvPr/>
        </p:nvSpPr>
        <p:spPr bwMode="blackWhite">
          <a:xfrm>
            <a:off x="337930" y="3322566"/>
            <a:ext cx="8328992" cy="2585323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colors = [ 'red', 'blue', 'yellow', 'purple', 'green'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colors[0] =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'pink'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colors[1:2] = [ 'cobalt', 'navy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len(colors)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colors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['pink', 'cobalt', 'navy', 'yellow', 'purple', 'green']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it-IT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it-IT" sz="1800" b="1" dirty="0">
                <a:latin typeface="Courier New" pitchFamily="49" charset="0"/>
                <a:cs typeface="Courier New" pitchFamily="49" charset="0"/>
              </a:rPr>
              <a:t>list('Hello')</a:t>
            </a:r>
          </a:p>
          <a:p>
            <a:r>
              <a:rPr lang="it-IT" sz="1800" dirty="0">
                <a:latin typeface="Courier New" pitchFamily="49" charset="0"/>
                <a:cs typeface="Courier New" pitchFamily="49" charset="0"/>
              </a:rPr>
              <a:t>['H', 'e', 'l', 'l', 'o</a:t>
            </a:r>
            <a:r>
              <a:rPr lang="it-IT" sz="1800" dirty="0" smtClean="0">
                <a:latin typeface="Courier New" pitchFamily="49" charset="0"/>
                <a:cs typeface="Courier New" pitchFamily="49" charset="0"/>
              </a:rPr>
              <a:t>']</a:t>
            </a:r>
          </a:p>
        </p:txBody>
      </p:sp>
      <p:sp>
        <p:nvSpPr>
          <p:cNvPr id="12" name="Rounded Rectangular Callout 11"/>
          <p:cNvSpPr/>
          <p:nvPr/>
        </p:nvSpPr>
        <p:spPr bwMode="blackWhite">
          <a:xfrm>
            <a:off x="6243763" y="4010010"/>
            <a:ext cx="2751179" cy="817245"/>
          </a:xfrm>
          <a:prstGeom prst="wedgeRoundRectCallout">
            <a:avLst>
              <a:gd name="adj1" fmla="val -70025"/>
              <a:gd name="adj2" fmla="val -32750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Une </a:t>
            </a:r>
            <a:r>
              <a:rPr lang="fr-FR" dirty="0" smtClean="0"/>
              <a:t>tranche </a:t>
            </a:r>
            <a:r>
              <a:rPr lang="fr-FR" dirty="0" smtClean="0"/>
              <a:t>à </a:t>
            </a:r>
            <a:r>
              <a:rPr lang="fr-FR" dirty="0" smtClean="0"/>
              <a:t>un élément est remplacée par une liste à </a:t>
            </a:r>
            <a:br>
              <a:rPr lang="fr-FR" dirty="0" smtClean="0"/>
            </a:br>
            <a:r>
              <a:rPr lang="fr-FR" dirty="0" smtClean="0"/>
              <a:t>deux éléments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7011540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V" val="31393035204132"/>
  <p:tag name="TL" val="3335302C3534302C343530"/>
  <p:tag name="IPF" val="422C436F6C6C656374696F6E7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C697374204D6574686F647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C697374204D6574686F6473204578616D706C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475706C6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475706C6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475706C65204F7065726174696F6E7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57365204C69737473206F72205475706C65733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4696374696F6E61727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4696374696F6E617279204F7065726174696F6E7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4696374696F6E617279204D6574686F647320616E642046756E6374696F6E7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4696374696F6E617279204D6574686F6473204578616D706C6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686170746572204F626A6563746976657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F6D706C657820436F6C6C656374696F6E7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L" val="352C446F206E6F77"/>
  <p:tag name="IPF" val="522C5573696E67204C6973747320616E642044696374696F6E617269657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573696E67204C6973747320616E642044696374696F6E61726965733A204120536F6C7574696F6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4696374696F6E617279204D6574686F647320616E642046756E6374696F6E7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7A697028292046756E6374696F6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65747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6574732028636F6E74696E7565642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F6C6C656374696F6E204D656D626572736869702054657374696E673A20696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6F6C6C656374696F6E7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66C6F7720436F6E74726F6C2057697468204C6F6F707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F6C6C656374696F6E7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4686520666F72204C6F6F7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C6F6F70205468726F75676820612053657175656E636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C6F6F70205468726F75676820612053657175656E63652028636F6E74696E7565642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C6F6F70205468726F75676820612044696374696F6E61727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F7074696F6E616C20466C6F7720436F6E74726F6C2057697468696E204C6F6F707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573696E6720627265616B2C20636F6E74696E75652C20616E6420656C736520696E2061204C6F6F7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468652072616E67652046756E6374696F6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974657261626C65204F626A65637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97465726174696F6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97465726174696E67205468726F75676820612044696374696F6E61727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6F6C6C656374696F6E7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97465726174696E67205468726F75676820612044696374696F6E6172792028636F6E74696E7565642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C69737420436F6D70726568656E73696F6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C69737420436F6D70726568656E73696F6E205769746820436F6E646974696F6E616C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C69737420436F6D70726568656E73696F6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6F6C6C656374696F6E7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46865207768696C65204C6F6F7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7768696C65204C6F6F70204578616D706C6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7768696C65204C6F6F70204578616D706C652028636F6E74696E7565642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L" val="33302C45786572636973653A20436F6C6C656374696F6E7320616E64204C6F6F70696E67"/>
  <p:tag name="IPF" val="4C2C48616E64732D4F6E20457865726369736520332E313A20436F6C6C656374696F6E7320616E64204C6F6F70696E6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22C436861707465722053756D6D61727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C69737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C69737420496E646578696E6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C69737420536C6963696E6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C697374204F70657261746F727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C697374204F7065726174696F6E73"/>
</p:tagLst>
</file>

<file path=ppt/theme/theme1.xml><?xml version="1.0" encoding="utf-8"?>
<a:theme xmlns:a="http://schemas.openxmlformats.org/drawingml/2006/main" name="MagnaLearn ID 2010">
  <a:themeElements>
    <a:clrScheme name="">
      <a:dk1>
        <a:srgbClr val="000080"/>
      </a:dk1>
      <a:lt1>
        <a:srgbClr val="FFCC99"/>
      </a:lt1>
      <a:dk2>
        <a:srgbClr val="FFFFFF"/>
      </a:dk2>
      <a:lt2>
        <a:srgbClr val="000000"/>
      </a:lt2>
      <a:accent1>
        <a:srgbClr val="FFFFCC"/>
      </a:accent1>
      <a:accent2>
        <a:srgbClr val="B90117"/>
      </a:accent2>
      <a:accent3>
        <a:srgbClr val="FFE2CA"/>
      </a:accent3>
      <a:accent4>
        <a:srgbClr val="00006C"/>
      </a:accent4>
      <a:accent5>
        <a:srgbClr val="FFFFE2"/>
      </a:accent5>
      <a:accent6>
        <a:srgbClr val="A70114"/>
      </a:accent6>
      <a:hlink>
        <a:srgbClr val="FFCCCC"/>
      </a:hlink>
      <a:folHlink>
        <a:srgbClr val="99CC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4568</TotalTime>
  <Words>5659</Words>
  <Application>Microsoft Office PowerPoint</Application>
  <PresentationFormat>Affichage à l'écran (4:3)</PresentationFormat>
  <Paragraphs>1087</Paragraphs>
  <Slides>50</Slides>
  <Notes>49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1" baseType="lpstr">
      <vt:lpstr>MagnaLearn ID 2010</vt:lpstr>
      <vt:lpstr>Collections</vt:lpstr>
      <vt:lpstr>Objectifs du chapitre </vt:lpstr>
      <vt:lpstr>Collections</vt:lpstr>
      <vt:lpstr>Collections</vt:lpstr>
      <vt:lpstr>Liste</vt:lpstr>
      <vt:lpstr>Indexation des listes</vt:lpstr>
      <vt:lpstr>Découpage des listes</vt:lpstr>
      <vt:lpstr>Opérateurs sur les listes</vt:lpstr>
      <vt:lpstr>Opérations sur les listes</vt:lpstr>
      <vt:lpstr>Méthodes des listes</vt:lpstr>
      <vt:lpstr>Exemples de méthodes des listes</vt:lpstr>
      <vt:lpstr>Tuple</vt:lpstr>
      <vt:lpstr>Tuple (suite)</vt:lpstr>
      <vt:lpstr>Opérations sur les tuples</vt:lpstr>
      <vt:lpstr>Déballage des séquences</vt:lpstr>
      <vt:lpstr>Dictionnaire</vt:lpstr>
      <vt:lpstr>Opérations sur les dictionnaires</vt:lpstr>
      <vt:lpstr>Méthodes et fonctions des dictionnaires</vt:lpstr>
      <vt:lpstr>Exemples de méthodes des dictionnaires</vt:lpstr>
      <vt:lpstr>Collections complexes</vt:lpstr>
      <vt:lpstr>Utiliser les listes et les dictionnaires</vt:lpstr>
      <vt:lpstr>Utiliser les listes et les dictionnaires : solution</vt:lpstr>
      <vt:lpstr>Créer un dictionnaire</vt:lpstr>
      <vt:lpstr>La fonction zip()</vt:lpstr>
      <vt:lpstr>Ensembles </vt:lpstr>
      <vt:lpstr>Ensembles  (suite)</vt:lpstr>
      <vt:lpstr>Tester l’appartenance à une collection : in</vt:lpstr>
      <vt:lpstr>Collections</vt:lpstr>
      <vt:lpstr>Contrôle de flux avec des boucles</vt:lpstr>
      <vt:lpstr>La boucle for</vt:lpstr>
      <vt:lpstr>Parcourir une séquence avec for</vt:lpstr>
      <vt:lpstr>Parcourir une séquence avec for  (suite)</vt:lpstr>
      <vt:lpstr>Parcourir un dictionnaire</vt:lpstr>
      <vt:lpstr>Contrôle de flux optionnel dans les boucles</vt:lpstr>
      <vt:lpstr>Utiliser break, continue et else dans une boucle</vt:lpstr>
      <vt:lpstr>La fonction range()</vt:lpstr>
      <vt:lpstr>Objets itérables</vt:lpstr>
      <vt:lpstr>Itérations</vt:lpstr>
      <vt:lpstr>Itérations dans un dictionnaire</vt:lpstr>
      <vt:lpstr>Itérations dans un dictionnaire  (suite)</vt:lpstr>
      <vt:lpstr>Listes en compréhension</vt:lpstr>
      <vt:lpstr>Listes en compréhension avec condition</vt:lpstr>
      <vt:lpstr>Quiz</vt:lpstr>
      <vt:lpstr>Collections</vt:lpstr>
      <vt:lpstr>La boucle while</vt:lpstr>
      <vt:lpstr>Exemple de boucle while</vt:lpstr>
      <vt:lpstr>Exemple de boucle while  (suite)</vt:lpstr>
      <vt:lpstr>Exercice 3.1 : Collections et boucles</vt:lpstr>
      <vt:lpstr>Résumé du chapitre </vt:lpstr>
      <vt:lpstr>Notes</vt:lpstr>
    </vt:vector>
  </TitlesOfParts>
  <Company>Learning Tree International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beverlyv;mcb</dc:creator>
  <cp:keywords>Presentation Styles, Instructional Design</cp:keywords>
  <dc:description>Tagged 7/12/2012 8:22:31 AM</dc:description>
  <cp:lastModifiedBy>admin</cp:lastModifiedBy>
  <cp:revision>285</cp:revision>
  <cp:lastPrinted>2005-11-17T23:48:36Z</cp:lastPrinted>
  <dcterms:created xsi:type="dcterms:W3CDTF">2010-03-16T17:58:57Z</dcterms:created>
  <dcterms:modified xsi:type="dcterms:W3CDTF">2012-10-11T21:19:17Z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 completed">
    <vt:lpwstr>August 2006</vt:lpwstr>
  </property>
  <property fmtid="{D5CDD505-2E9C-101B-9397-08002B2CF9AE}" pid="3" name="Owner">
    <vt:lpwstr>Kendall Laine</vt:lpwstr>
  </property>
</Properties>
</file>