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62" r:id="rId5"/>
    <p:sldId id="299" r:id="rId6"/>
    <p:sldId id="263" r:id="rId7"/>
    <p:sldId id="266" r:id="rId8"/>
    <p:sldId id="277" r:id="rId9"/>
    <p:sldId id="272" r:id="rId10"/>
    <p:sldId id="278" r:id="rId11"/>
    <p:sldId id="279" r:id="rId12"/>
    <p:sldId id="276" r:id="rId13"/>
    <p:sldId id="265" r:id="rId14"/>
    <p:sldId id="264" r:id="rId15"/>
    <p:sldId id="267" r:id="rId16"/>
    <p:sldId id="268" r:id="rId17"/>
    <p:sldId id="280" r:id="rId18"/>
    <p:sldId id="303" r:id="rId19"/>
    <p:sldId id="274" r:id="rId20"/>
    <p:sldId id="275" r:id="rId21"/>
    <p:sldId id="300" r:id="rId22"/>
    <p:sldId id="286" r:id="rId23"/>
    <p:sldId id="270" r:id="rId24"/>
    <p:sldId id="269" r:id="rId25"/>
    <p:sldId id="284" r:id="rId26"/>
    <p:sldId id="285" r:id="rId27"/>
    <p:sldId id="288" r:id="rId28"/>
    <p:sldId id="289" r:id="rId29"/>
    <p:sldId id="291" r:id="rId30"/>
    <p:sldId id="301" r:id="rId31"/>
    <p:sldId id="290" r:id="rId32"/>
    <p:sldId id="292" r:id="rId33"/>
    <p:sldId id="295" r:id="rId34"/>
    <p:sldId id="304" r:id="rId35"/>
    <p:sldId id="306" r:id="rId36"/>
    <p:sldId id="307" r:id="rId37"/>
    <p:sldId id="296" r:id="rId38"/>
    <p:sldId id="293" r:id="rId39"/>
    <p:sldId id="294" r:id="rId40"/>
    <p:sldId id="297" r:id="rId41"/>
    <p:sldId id="302" r:id="rId42"/>
    <p:sldId id="298" r:id="rId43"/>
    <p:sldId id="261" r:id="rId44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CC"/>
    <a:srgbClr val="FFCCFF"/>
    <a:srgbClr val="CCECFF"/>
    <a:srgbClr val="99CCFF"/>
    <a:srgbClr val="CCFFCC"/>
    <a:srgbClr val="3399FF"/>
    <a:srgbClr val="DDDDDD"/>
    <a:srgbClr val="FFCC99"/>
    <a:srgbClr val="663300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40" autoAdjust="0"/>
    <p:restoredTop sz="92600" autoAdjust="0"/>
  </p:normalViewPr>
  <p:slideViewPr>
    <p:cSldViewPr snapToGrid="0">
      <p:cViewPr varScale="1">
        <p:scale>
          <a:sx n="131" d="100"/>
          <a:sy n="131" d="100"/>
        </p:scale>
        <p:origin x="-1644" y="-84"/>
      </p:cViewPr>
      <p:guideLst>
        <p:guide orient="horz" pos="955"/>
        <p:guide orient="horz" pos="1685"/>
        <p:guide pos="262"/>
        <p:guide pos="1890"/>
        <p:guide pos="1635"/>
      </p:guideLst>
    </p:cSldViewPr>
  </p:slideViewPr>
  <p:outlineViewPr>
    <p:cViewPr>
      <p:scale>
        <a:sx n="33" d="100"/>
        <a:sy n="33" d="100"/>
      </p:scale>
      <p:origin x="0" y="12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4"/>
    </p:cViewPr>
  </p:sorter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1905-5-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orientée</a:t>
            </a:r>
            <a:r>
              <a:rPr lang="en-US" dirty="0" smtClean="0"/>
              <a:t> objet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2 at 2:15pm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Modifying Class Attributes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Modifying Instance Attributes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Attributes in the class Statement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Instance Namespace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Methods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/>
          </a:p>
          <a:p>
            <a:r>
              <a:rPr lang="en-US" dirty="0" smtClean="0"/>
              <a:t>5-15 up with this one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self Argument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Remind them of this notation when we saw a) iterator in chap3 and</a:t>
            </a:r>
            <a:r>
              <a:rPr lang="en-US" baseline="0" dirty="0" smtClean="0"/>
              <a:t> </a:t>
            </a:r>
            <a:r>
              <a:rPr lang="en-US" dirty="0" smtClean="0"/>
              <a:t>b) generator function in chap 4</a:t>
            </a:r>
          </a:p>
          <a:p>
            <a:endParaRPr lang="en-US" dirty="0" smtClean="0"/>
          </a:p>
          <a:p>
            <a:r>
              <a:rPr lang="en-US" dirty="0" smtClean="0"/>
              <a:t>Rewrite the call on 5-14 and draw</a:t>
            </a:r>
            <a:r>
              <a:rPr lang="en-US" baseline="0" dirty="0" smtClean="0"/>
              <a:t> arrows from args to params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__init__() Method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Point out these are DOUBLE UNDERSCORE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__init__() Method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Methods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5.1: Classes and Initialization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Classes and Initialization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orientée</a:t>
            </a:r>
            <a:r>
              <a:rPr lang="en-US" dirty="0" smtClean="0"/>
              <a:t> objet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Class Hierarchy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Class Inheritance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r>
              <a:rPr lang="en-US" dirty="0" smtClean="0"/>
              <a:t>Point out calling the parent</a:t>
            </a:r>
            <a:r>
              <a:rPr lang="en-US" baseline="0" dirty="0" smtClean="0"/>
              <a:t> class constructor.  They will need this in the upcoming HO.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Inheritance Hierarchy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Trace the __init__() calls on previous page</a:t>
            </a:r>
            <a:r>
              <a:rPr lang="en-US" baseline="0" dirty="0" smtClean="0">
                <a:solidFill>
                  <a:srgbClr val="0000FF"/>
                </a:solidFill>
              </a:rPr>
              <a:t> when leg1 is created.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Multiple Inheritance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baseline="0" dirty="0" smtClean="0">
                <a:solidFill>
                  <a:srgbClr val="0000FF"/>
                </a:solidFill>
              </a:rPr>
              <a:t> the event both A and B have same attribute name - those from A take precedence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Scope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85950" y="222250"/>
            <a:ext cx="4903788" cy="3678238"/>
          </a:xfrm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400526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LEGB Rule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Principle</a:t>
            </a:r>
          </a:p>
          <a:p>
            <a:r>
              <a:rPr lang="en-US" b="1" dirty="0"/>
              <a:t>Present</a:t>
            </a:r>
            <a:r>
              <a:rPr lang="en-US" b="1" dirty="0" smtClean="0"/>
              <a:t>: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5.2: Inheritance and Scope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Exercise: Inheritance and Scope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orientée</a:t>
            </a:r>
            <a:r>
              <a:rPr lang="en-US" dirty="0" smtClean="0"/>
              <a:t> objet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Interface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orientée</a:t>
            </a:r>
            <a:r>
              <a:rPr lang="en-US" dirty="0" smtClean="0"/>
              <a:t> objet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Abstract Superclass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Polymorphism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Polymorphism in Action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Polymorphic Function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Polymorphic Function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Polymorphic Function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Put up with 5-36, left to right.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Polymorphic Function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Overloading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Overriding Methods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Overriding Methods (continued)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Object Orientation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Overloaded Operators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Overloaded Operators Example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5.3: Polymorphism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Polymorphism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&lt;*s*o*u*r*c*e*&gt;*1*9*0*5*a*2*-*5*-*4*3*&lt;*/*s*o*u*r*c*e*&gt;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Object Relationships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Class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class Statement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Class Attributes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Note word namespace, first time used</a:t>
            </a:r>
          </a:p>
          <a:p>
            <a:endParaRPr lang="en-US" dirty="0" smtClean="0"/>
          </a:p>
          <a:p>
            <a:r>
              <a:rPr lang="en-US" dirty="0" smtClean="0"/>
              <a:t>Scope rules are LEGB coming in the next chapter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Class Instances: Objects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Ask, "what</a:t>
            </a:r>
            <a:r>
              <a:rPr lang="en-US" baseline="0" dirty="0" smtClean="0">
                <a:solidFill>
                  <a:srgbClr val="0000FF"/>
                </a:solidFill>
              </a:rPr>
              <a:t> does this syntax remind you of?"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then you can use that to talk about arg lists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Rectangle 2067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Picture 2064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Line 2058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37605" name="Picture 2085" descr="B&amp;W Educ Trust 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088" y="6630988"/>
            <a:ext cx="1855787" cy="115887"/>
          </a:xfrm>
          <a:prstGeom prst="rect">
            <a:avLst/>
          </a:prstGeom>
          <a:noFill/>
        </p:spPr>
      </p:pic>
      <p:pic>
        <p:nvPicPr>
          <p:cNvPr id="237606" name="Picture 2086" descr="100c,70m Educ Trust 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hidden">
          <a:xfrm>
            <a:off x="7177088" y="6627813"/>
            <a:ext cx="1855787" cy="119062"/>
          </a:xfrm>
          <a:prstGeom prst="rect">
            <a:avLst/>
          </a:prstGeom>
          <a:noFill/>
        </p:spPr>
      </p:pic>
      <p:sp>
        <p:nvSpPr>
          <p:cNvPr id="237607" name="Rectangle 2087"/>
          <p:cNvSpPr>
            <a:spLocks noChangeArrowheads="1"/>
          </p:cNvSpPr>
          <p:nvPr userDrawn="1"/>
        </p:nvSpPr>
        <p:spPr bwMode="black">
          <a:xfrm flipV="1">
            <a:off x="7169150" y="6499225"/>
            <a:ext cx="1831975" cy="61912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237609" name="Picture 2089" descr="100c,70m Learn Tree sm®"/>
          <p:cNvPicPr>
            <a:picLocks noChangeAspect="1" noChangeArrowheads="1"/>
          </p:cNvPicPr>
          <p:nvPr userDrawn="1"/>
        </p:nvPicPr>
        <p:blipFill>
          <a:blip r:embed="rId5" cstate="print">
            <a:lum contrast="100000"/>
          </a:blip>
          <a:srcRect/>
          <a:stretch>
            <a:fillRect/>
          </a:stretch>
        </p:blipFill>
        <p:spPr bwMode="auto">
          <a:xfrm>
            <a:off x="7151688" y="5919788"/>
            <a:ext cx="1865312" cy="530225"/>
          </a:xfrm>
          <a:prstGeom prst="rect">
            <a:avLst/>
          </a:prstGeom>
          <a:noFill/>
        </p:spPr>
      </p:pic>
      <p:pic>
        <p:nvPicPr>
          <p:cNvPr id="237610" name="Picture 2090" descr="100c,70m Learn Tree sm®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hidden">
          <a:xfrm>
            <a:off x="7151688" y="5919788"/>
            <a:ext cx="1865312" cy="530225"/>
          </a:xfrm>
          <a:prstGeom prst="rect">
            <a:avLst/>
          </a:prstGeom>
          <a:noFill/>
        </p:spPr>
      </p:pic>
      <p:grpSp>
        <p:nvGrpSpPr>
          <p:cNvPr id="25" name="Group 2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5" name="Group 1053"/>
            <p:cNvGrpSpPr>
              <a:grpSpLocks/>
            </p:cNvGrpSpPr>
            <p:nvPr userDrawn="1"/>
          </p:nvGrpSpPr>
          <p:grpSpPr bwMode="auto">
            <a:xfrm>
              <a:off x="7192049" y="5403739"/>
              <a:ext cx="603250" cy="457200"/>
              <a:chOff x="5279" y="3962"/>
              <a:chExt cx="380" cy="288"/>
            </a:xfrm>
          </p:grpSpPr>
          <p:sp>
            <p:nvSpPr>
              <p:cNvPr id="16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24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>
                <a:cs typeface="Times New Roman" pitchFamily="18" charset="0"/>
              </a:rPr>
              <a:t>©</a:t>
            </a:r>
            <a:r>
              <a:rPr lang="en-US" sz="800" dirty="0"/>
              <a:t> </a:t>
            </a:r>
            <a:r>
              <a:rPr lang="en-US" sz="800" dirty="0" smtClean="0"/>
              <a:t>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1905-5-</a:t>
            </a:r>
            <a:fld id="{B8973E8E-062C-4ACF-9FE1-C6F6419BC85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Line 1032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Programmation orientée objet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5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Modifier les attributs de classe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Affectés dans l’espace de noms de la classe</a:t>
            </a:r>
          </a:p>
          <a:p>
            <a:pPr lvl="1"/>
            <a:r>
              <a:rPr lang="fr-FR" noProof="0" dirty="0" smtClean="0"/>
              <a:t>Affecte toute instance qui référence ces attributs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058" y="2045002"/>
            <a:ext cx="8639817" cy="4326384"/>
            <a:chOff x="266058" y="2045002"/>
            <a:chExt cx="8639817" cy="4326384"/>
          </a:xfrm>
        </p:grpSpPr>
        <p:sp>
          <p:nvSpPr>
            <p:cNvPr id="4" name="Rectangle 3"/>
            <p:cNvSpPr/>
            <p:nvPr/>
          </p:nvSpPr>
          <p:spPr bwMode="blackWhite">
            <a:xfrm>
              <a:off x="681174" y="2045002"/>
              <a:ext cx="7411266" cy="1754326"/>
            </a:xfrm>
            <a:prstGeom prst="rect">
              <a:avLst/>
            </a:prstGeom>
            <a:solidFill>
              <a:srgbClr val="FFCC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CheckingAccount.name =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'Tom'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CheckingAccount.balance =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myAccount.name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'Tom'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myAccount.balance</a:t>
              </a: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.0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ounded Rectangular Callout 4"/>
            <p:cNvSpPr/>
            <p:nvPr/>
          </p:nvSpPr>
          <p:spPr bwMode="blackWhite">
            <a:xfrm>
              <a:off x="5723085" y="2435311"/>
              <a:ext cx="2926557" cy="340519"/>
            </a:xfrm>
            <a:prstGeom prst="wedgeRoundRectCallout">
              <a:avLst>
                <a:gd name="adj1" fmla="val -68364"/>
                <a:gd name="adj2" fmla="val -112989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L’attribut vient de la classe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blackWhite">
            <a:xfrm>
              <a:off x="3569513" y="3435257"/>
              <a:ext cx="5336362" cy="1293971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+mn-lt"/>
                  <a:cs typeface="Courier New" pitchFamily="49" charset="0"/>
                </a:rPr>
                <a:t>0x011DCF10 </a:t>
              </a:r>
              <a:endParaRPr lang="en-US" dirty="0" smtClean="0">
                <a:latin typeface="+mn-lt"/>
                <a:cs typeface="Courier New" pitchFamily="49" charset="0"/>
              </a:endParaRPr>
            </a:p>
            <a:p>
              <a:r>
                <a:rPr lang="en-US" dirty="0" smtClean="0">
                  <a:latin typeface="+mn-lt"/>
                  <a:cs typeface="Courier New" pitchFamily="49" charset="0"/>
                </a:rPr>
                <a:t>class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''' Cette classe décrit un compte chèques.'''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name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balance</a:t>
              </a:r>
            </a:p>
          </p:txBody>
        </p:sp>
        <p:sp>
          <p:nvSpPr>
            <p:cNvPr id="8" name="TextBox 7"/>
            <p:cNvSpPr txBox="1"/>
            <p:nvPr/>
          </p:nvSpPr>
          <p:spPr bwMode="blackWhite">
            <a:xfrm>
              <a:off x="266058" y="3802586"/>
              <a:ext cx="1795684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CheckingAccount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 bwMode="blackWhite">
            <a:xfrm flipV="1">
              <a:off x="2061742" y="3956474"/>
              <a:ext cx="150777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" name="Rounded Rectangle 9"/>
            <p:cNvSpPr/>
            <p:nvPr/>
          </p:nvSpPr>
          <p:spPr bwMode="blackWhite">
            <a:xfrm>
              <a:off x="4918085" y="4896936"/>
              <a:ext cx="607121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.0</a:t>
              </a:r>
            </a:p>
          </p:txBody>
        </p:sp>
        <p:sp>
          <p:nvSpPr>
            <p:cNvPr id="11" name="Rounded Rectangle 10"/>
            <p:cNvSpPr/>
            <p:nvPr/>
          </p:nvSpPr>
          <p:spPr bwMode="blackWhite">
            <a:xfrm>
              <a:off x="5586956" y="4896936"/>
              <a:ext cx="890044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'Tom'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blackWhite">
            <a:xfrm>
              <a:off x="4341038" y="4303784"/>
              <a:ext cx="1238250" cy="5931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blackWhite">
            <a:xfrm>
              <a:off x="4625291" y="4561521"/>
              <a:ext cx="285125" cy="3354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4" name="Rounded Rectangle 13"/>
            <p:cNvSpPr/>
            <p:nvPr/>
          </p:nvSpPr>
          <p:spPr bwMode="blackWhite">
            <a:xfrm>
              <a:off x="2069313" y="5315778"/>
              <a:ext cx="1593594" cy="1055608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+mn-lt"/>
                  <a:cs typeface="Courier New" pitchFamily="49" charset="0"/>
                </a:rPr>
                <a:t>0x011DCA20 </a:t>
              </a:r>
            </a:p>
            <a:p>
              <a:r>
                <a:rPr lang="en-US" dirty="0" smtClean="0">
                  <a:latin typeface="+mn-lt"/>
                  <a:cs typeface="Courier New" pitchFamily="49" charset="0"/>
                </a:rPr>
                <a:t>instance</a:t>
              </a:r>
              <a:endParaRPr lang="en-US" dirty="0">
                <a:latin typeface="+mn-lt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name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balance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blackWhite">
            <a:xfrm flipV="1">
              <a:off x="2752845" y="5237455"/>
              <a:ext cx="2834112" cy="7255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blackWhite">
            <a:xfrm flipV="1">
              <a:off x="3032760" y="5237455"/>
              <a:ext cx="1844039" cy="8779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blackWhite">
            <a:xfrm>
              <a:off x="1525005" y="5676415"/>
              <a:ext cx="5367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" name="TextBox 5"/>
            <p:cNvSpPr txBox="1"/>
            <p:nvPr/>
          </p:nvSpPr>
          <p:spPr bwMode="blackWhite">
            <a:xfrm>
              <a:off x="418458" y="5506023"/>
              <a:ext cx="1151277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myAccount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blackWhite">
            <a:xfrm>
              <a:off x="6997597" y="4915986"/>
              <a:ext cx="611737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</a:t>
              </a:r>
            </a:p>
          </p:txBody>
        </p:sp>
        <p:sp>
          <p:nvSpPr>
            <p:cNvPr id="19" name="Rounded Rectangle 18"/>
            <p:cNvSpPr/>
            <p:nvPr/>
          </p:nvSpPr>
          <p:spPr bwMode="blackWhite">
            <a:xfrm>
              <a:off x="7666468" y="4915986"/>
              <a:ext cx="851943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'Joe'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38353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Modifier les attributs d’instance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Affectés dans l’espace de noms de l’instance</a:t>
            </a:r>
          </a:p>
          <a:p>
            <a:pPr lvl="1"/>
            <a:r>
              <a:rPr lang="fr-FR" noProof="0" dirty="0" smtClean="0"/>
              <a:t>N’affecte que cette instance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7627" y="2112736"/>
            <a:ext cx="8811898" cy="4292348"/>
            <a:chOff x="87627" y="2125436"/>
            <a:chExt cx="8811898" cy="4292348"/>
          </a:xfrm>
        </p:grpSpPr>
        <p:sp>
          <p:nvSpPr>
            <p:cNvPr id="4" name="Rectangle 3"/>
            <p:cNvSpPr/>
            <p:nvPr/>
          </p:nvSpPr>
          <p:spPr bwMode="blackWhite">
            <a:xfrm>
              <a:off x="512899" y="2125436"/>
              <a:ext cx="7411266" cy="2031325"/>
            </a:xfrm>
            <a:prstGeom prst="rect">
              <a:avLst/>
            </a:prstGeom>
            <a:solidFill>
              <a:srgbClr val="FFCC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myAccount.name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'Walter'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CheckingAccount.balance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myAccount.name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'Walter'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800" b="1" dirty="0">
                  <a:latin typeface="Courier New" pitchFamily="49" charset="0"/>
                  <a:cs typeface="Courier New" pitchFamily="49" charset="0"/>
                </a:rPr>
                <a:t>myAccount.balance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ounded Rectangular Callout 4"/>
            <p:cNvSpPr/>
            <p:nvPr/>
          </p:nvSpPr>
          <p:spPr bwMode="blackWhite">
            <a:xfrm>
              <a:off x="5896765" y="2158151"/>
              <a:ext cx="2926557" cy="578882"/>
            </a:xfrm>
            <a:prstGeom prst="wedgeRoundRectCallout">
              <a:avLst>
                <a:gd name="adj1" fmla="val -64198"/>
                <a:gd name="adj2" fmla="val -15581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Attribut créé dans l’espace de noms de l’instance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 bwMode="blackWhite">
            <a:xfrm>
              <a:off x="87627" y="4602815"/>
              <a:ext cx="2926557" cy="340519"/>
            </a:xfrm>
            <a:prstGeom prst="wedgeRoundRectCallout">
              <a:avLst>
                <a:gd name="adj1" fmla="val -23580"/>
                <a:gd name="adj2" fmla="val -193549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L’attribut vient de la classe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blackWhite">
            <a:xfrm>
              <a:off x="3822630" y="2804840"/>
              <a:ext cx="2926557" cy="340519"/>
            </a:xfrm>
            <a:prstGeom prst="wedgeRoundRectCallout">
              <a:avLst>
                <a:gd name="adj1" fmla="val -75963"/>
                <a:gd name="adj2" fmla="val 46082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L’attribut vient de l’instance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blackWhite">
            <a:xfrm>
              <a:off x="3552357" y="3481655"/>
              <a:ext cx="5347168" cy="1293971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+mn-lt"/>
                  <a:cs typeface="Courier New" pitchFamily="49" charset="0"/>
                </a:rPr>
                <a:t>0x011DCF10 </a:t>
              </a:r>
              <a:endParaRPr lang="en-US" dirty="0" smtClean="0">
                <a:latin typeface="+mn-lt"/>
                <a:cs typeface="Courier New" pitchFamily="49" charset="0"/>
              </a:endParaRPr>
            </a:p>
            <a:p>
              <a:r>
                <a:rPr lang="en-US" dirty="0" smtClean="0">
                  <a:latin typeface="+mn-lt"/>
                  <a:cs typeface="Courier New" pitchFamily="49" charset="0"/>
                </a:rPr>
                <a:t>class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''' Cette classe décrit un compte chèques.'''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name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balance</a:t>
              </a:r>
            </a:p>
          </p:txBody>
        </p:sp>
        <p:sp>
          <p:nvSpPr>
            <p:cNvPr id="20" name="TextBox 19"/>
            <p:cNvSpPr txBox="1"/>
            <p:nvPr/>
          </p:nvSpPr>
          <p:spPr bwMode="blackWhite">
            <a:xfrm>
              <a:off x="1210929" y="3848984"/>
              <a:ext cx="1795684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CheckingAccount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blackWhite">
            <a:xfrm flipV="1">
              <a:off x="3006613" y="4002872"/>
              <a:ext cx="54139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blackWhite">
            <a:xfrm>
              <a:off x="5862956" y="4943334"/>
              <a:ext cx="564946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.0</a:t>
              </a:r>
            </a:p>
          </p:txBody>
        </p:sp>
        <p:sp>
          <p:nvSpPr>
            <p:cNvPr id="23" name="Rounded Rectangle 22"/>
            <p:cNvSpPr/>
            <p:nvPr/>
          </p:nvSpPr>
          <p:spPr bwMode="blackWhite">
            <a:xfrm>
              <a:off x="6531827" y="4943334"/>
              <a:ext cx="828216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'Tom'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blackWhite">
            <a:xfrm>
              <a:off x="4337050" y="4350182"/>
              <a:ext cx="2187109" cy="5931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blackWhite">
            <a:xfrm>
              <a:off x="4607778" y="4602815"/>
              <a:ext cx="1247509" cy="3405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blackWhite">
            <a:xfrm>
              <a:off x="3014184" y="5362176"/>
              <a:ext cx="1593594" cy="1055608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+mn-lt"/>
                  <a:cs typeface="Courier New" pitchFamily="49" charset="0"/>
                </a:rPr>
                <a:t>0x011DCA20 </a:t>
              </a:r>
            </a:p>
            <a:p>
              <a:r>
                <a:rPr lang="en-US" dirty="0" smtClean="0">
                  <a:latin typeface="+mn-lt"/>
                  <a:cs typeface="Courier New" pitchFamily="49" charset="0"/>
                </a:rPr>
                <a:t>instance</a:t>
              </a:r>
              <a:endParaRPr lang="en-US" dirty="0">
                <a:latin typeface="+mn-lt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name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balance</a:t>
              </a:r>
            </a:p>
          </p:txBody>
        </p:sp>
        <p:cxnSp>
          <p:nvCxnSpPr>
            <p:cNvPr id="27" name="Straight Arrow Connector 26"/>
            <p:cNvCxnSpPr>
              <a:endCxn id="30" idx="1"/>
            </p:cNvCxnSpPr>
            <p:nvPr/>
          </p:nvCxnSpPr>
          <p:spPr bwMode="blackWhite">
            <a:xfrm>
              <a:off x="3697716" y="6009373"/>
              <a:ext cx="2706136" cy="508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blackWhite">
            <a:xfrm flipV="1">
              <a:off x="3977631" y="5283853"/>
              <a:ext cx="1844039" cy="8779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blackWhite">
            <a:xfrm>
              <a:off x="2469876" y="5722813"/>
              <a:ext cx="5367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0" name="Rounded Rectangle 29"/>
            <p:cNvSpPr/>
            <p:nvPr/>
          </p:nvSpPr>
          <p:spPr bwMode="blackWhite">
            <a:xfrm>
              <a:off x="6403852" y="5889980"/>
              <a:ext cx="1181223" cy="340519"/>
            </a:xfrm>
            <a:prstGeom prst="roundRect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'Walter'</a:t>
              </a:r>
            </a:p>
          </p:txBody>
        </p:sp>
        <p:sp>
          <p:nvSpPr>
            <p:cNvPr id="18" name="TextBox 17"/>
            <p:cNvSpPr txBox="1"/>
            <p:nvPr/>
          </p:nvSpPr>
          <p:spPr bwMode="blackWhite">
            <a:xfrm>
              <a:off x="1363329" y="5552421"/>
              <a:ext cx="1151277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myAccount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86359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Attributs dans 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Défini quand l’objet classe est créé</a:t>
            </a:r>
          </a:p>
          <a:p>
            <a:pPr lvl="1"/>
            <a:r>
              <a:rPr lang="fr-FR" noProof="0" dirty="0" smtClean="0"/>
              <a:t>La référence est héritée par toutes les instances de </a:t>
            </a:r>
            <a:r>
              <a:rPr lang="fr-FR" noProof="0" smtClean="0"/>
              <a:t>cette </a:t>
            </a:r>
            <a:r>
              <a:rPr lang="fr-FR" noProof="0" smtClean="0"/>
              <a:t>classe</a:t>
            </a:r>
            <a:endParaRPr lang="fr-FR" noProof="0" dirty="0" smtClean="0"/>
          </a:p>
        </p:txBody>
      </p:sp>
      <p:sp>
        <p:nvSpPr>
          <p:cNvPr id="4" name="Rectangle 3"/>
          <p:cNvSpPr/>
          <p:nvPr/>
        </p:nvSpPr>
        <p:spPr bwMode="blackWhite">
          <a:xfrm>
            <a:off x="510540" y="2199341"/>
            <a:ext cx="815340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CheckingAccount: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'''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Cette classe décrit un compte chèques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'''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accountNumber = 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 = ''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balance = 0.0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myAccount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CheckingAccount()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myAccount.accountNumber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899180" y="2956721"/>
            <a:ext cx="2926557" cy="578882"/>
          </a:xfrm>
          <a:prstGeom prst="wedgeRoundRectCallout">
            <a:avLst>
              <a:gd name="adj1" fmla="val -73051"/>
              <a:gd name="adj2" fmla="val -287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Attribut créé dans l’espace de noms de la classe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165879" y="4088603"/>
            <a:ext cx="2926557" cy="578882"/>
          </a:xfrm>
          <a:prstGeom prst="wedgeRoundRectCallout">
            <a:avLst>
              <a:gd name="adj1" fmla="val -76523"/>
              <a:gd name="adj2" fmla="val -1733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Référence les objets dans l’espace de noms de la classe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ounded Rectangle 23"/>
          <p:cNvSpPr/>
          <p:nvPr/>
        </p:nvSpPr>
        <p:spPr bwMode="blackWhite">
          <a:xfrm>
            <a:off x="2492295" y="4850825"/>
            <a:ext cx="5347168" cy="1532334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  <a:cs typeface="Courier New" pitchFamily="49" charset="0"/>
              </a:rPr>
              <a:t>0x011DCF10 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'''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Cette classe décrit un compte chèques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accountNumber =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 = 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balance = 0.0</a:t>
            </a:r>
          </a:p>
        </p:txBody>
      </p:sp>
      <p:sp>
        <p:nvSpPr>
          <p:cNvPr id="27" name="Rounded Rectangle 26"/>
          <p:cNvSpPr/>
          <p:nvPr/>
        </p:nvSpPr>
        <p:spPr bwMode="blackWhite">
          <a:xfrm>
            <a:off x="363086" y="4970006"/>
            <a:ext cx="1808614" cy="129397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0x011DCA20 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instance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accountNumber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balance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1545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Espace de noms de l’instance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r>
              <a:rPr lang="fr-FR" noProof="0" dirty="0" smtClean="0"/>
              <a:t>Espace mémoire pour les données de cet objet</a:t>
            </a:r>
          </a:p>
          <a:p>
            <a:pPr lvl="1"/>
            <a:r>
              <a:rPr lang="fr-FR" noProof="0" dirty="0" smtClean="0"/>
              <a:t>Distinct de celui de la classe ou de toute autre instance</a:t>
            </a:r>
          </a:p>
          <a:p>
            <a:pPr lvl="1"/>
            <a:r>
              <a:rPr lang="fr-FR" noProof="0" dirty="0" smtClean="0"/>
              <a:t>Les attributs sont ajoutés par affectation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488894" y="2379280"/>
            <a:ext cx="5840386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myAccount = CheckingAccount()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myAccount.accountNumber = 1234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myAccount.name = 'Tom'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myAccount.balance = 2.0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yourAccount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CheckingAccount()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yourAccount.accountNumber = 5678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yourAccount.name = 'Oscar'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yourAccount.balance = 200.0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blackWhite">
          <a:xfrm>
            <a:off x="2067556" y="4845231"/>
            <a:ext cx="1963023" cy="146423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0x011DCA20 </a:t>
            </a:r>
          </a:p>
          <a:p>
            <a:r>
              <a:rPr lang="en-US" sz="1600" dirty="0" smtClean="0">
                <a:latin typeface="+mn-lt"/>
                <a:cs typeface="Courier New" pitchFamily="49" charset="0"/>
              </a:rPr>
              <a:t>instance</a:t>
            </a:r>
            <a:endParaRPr lang="en-US" sz="1600" dirty="0">
              <a:latin typeface="+mn-lt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accountNumber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balance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523249" y="5205868"/>
            <a:ext cx="5367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 bwMode="blackWhite">
          <a:xfrm>
            <a:off x="4171548" y="5051606"/>
            <a:ext cx="1542410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yourAccount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blackWhite">
          <a:xfrm>
            <a:off x="5923276" y="4844142"/>
            <a:ext cx="2005535" cy="146423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0x011DCB32 </a:t>
            </a:r>
          </a:p>
          <a:p>
            <a:r>
              <a:rPr lang="en-US" sz="1600" dirty="0" smtClean="0">
                <a:latin typeface="+mn-lt"/>
                <a:cs typeface="Courier New" pitchFamily="49" charset="0"/>
              </a:rPr>
              <a:t>instance</a:t>
            </a:r>
            <a:endParaRPr lang="en-US" sz="1600" dirty="0">
              <a:latin typeface="+mn-lt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accountNumber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balance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5713958" y="5220883"/>
            <a:ext cx="209318" cy="5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TextBox 4"/>
          <p:cNvSpPr txBox="1"/>
          <p:nvPr/>
        </p:nvSpPr>
        <p:spPr bwMode="blackWhite">
          <a:xfrm>
            <a:off x="416702" y="5035476"/>
            <a:ext cx="1295547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myAccount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130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r>
              <a:rPr lang="fr-FR" noProof="0" dirty="0" smtClean="0"/>
              <a:t>Fonctions liées à une classe</a:t>
            </a:r>
          </a:p>
          <a:p>
            <a:r>
              <a:rPr lang="fr-FR" noProof="0" dirty="0" smtClean="0"/>
              <a:t>Créées par une 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noProof="0" dirty="0" smtClean="0"/>
              <a:t> dans 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endParaRPr lang="fr-FR" noProof="0" dirty="0" smtClean="0"/>
          </a:p>
          <a:p>
            <a:r>
              <a:rPr lang="fr-FR" noProof="0" dirty="0" smtClean="0"/>
              <a:t>Fournissent l’interface à la classe</a:t>
            </a:r>
          </a:p>
          <a:p>
            <a:r>
              <a:rPr lang="fr-FR" noProof="0" dirty="0" smtClean="0"/>
              <a:t>Disponibles pour toutes les instances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792480" y="3304842"/>
            <a:ext cx="7726680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CheckingAccount: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'''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Cette classe décrit un compte chèques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'''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accountNumber = 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 = ''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0.0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deposit(self, amount):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self.balance += amount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923575" y="5553090"/>
            <a:ext cx="2926557" cy="340519"/>
          </a:xfrm>
          <a:prstGeom prst="wedgeRoundRectCallout">
            <a:avLst>
              <a:gd name="adj1" fmla="val 25922"/>
              <a:gd name="adj2" fmla="val -1473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Modifie l’attribut d’instance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130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L’argument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self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Référence l’instance particulière à l’origine de l’appel</a:t>
            </a:r>
          </a:p>
          <a:p>
            <a:pPr lvl="1"/>
            <a:r>
              <a:rPr lang="fr-FR" noProof="0" dirty="0" smtClean="0"/>
              <a:t>Premier argument d’une méthode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>
                <a:cs typeface="Courier New" pitchFamily="49" charset="0"/>
              </a:rPr>
              <a:t>On appelle les méthodes avec </a:t>
            </a:r>
            <a:r>
              <a:rPr lang="fr-FR" b="1" i="1" noProof="0" dirty="0" err="1" smtClean="0">
                <a:latin typeface="Courier New" pitchFamily="49" charset="0"/>
                <a:cs typeface="Courier New" pitchFamily="49" charset="0"/>
              </a:rPr>
              <a:t>instance.méthode</a:t>
            </a:r>
            <a:r>
              <a:rPr lang="fr-FR" b="1" i="1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i="1" noProof="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b="1" i="1" noProof="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b="1" noProof="0" dirty="0" smtClean="0"/>
          </a:p>
          <a:p>
            <a:pPr lvl="1"/>
            <a:r>
              <a:rPr lang="fr-FR" noProof="0" dirty="0" smtClean="0">
                <a:cs typeface="Courier New" pitchFamily="49" charset="0"/>
              </a:rPr>
              <a:t>Python convertit en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classe.méthode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instance,arg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924080" y="2824297"/>
            <a:ext cx="5295840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myAccount = CheckingAccount()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yourAccount = CheckingAccount()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myAccount.balance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yourAccount.balance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myAccount.deposit(3.0)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yourAccount.deposit(6.0)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myAccount.balance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yourAccount.balance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6.0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1492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noProof="0" dirty="0" smtClean="0"/>
              <a:t>Appelée automatiquement quand une instance est créée</a:t>
            </a:r>
          </a:p>
          <a:p>
            <a:pPr lvl="1"/>
            <a:r>
              <a:rPr lang="fr-FR" noProof="0" dirty="0" smtClean="0"/>
              <a:t>Un </a:t>
            </a:r>
            <a:r>
              <a:rPr lang="fr-FR" i="1" noProof="0" dirty="0" smtClean="0">
                <a:latin typeface="Century Schoolbook" pitchFamily="18" charset="0"/>
              </a:rPr>
              <a:t>constructeur</a:t>
            </a:r>
          </a:p>
          <a:p>
            <a:r>
              <a:rPr lang="fr-FR" noProof="0" dirty="0" smtClean="0"/>
              <a:t>Sert à affecter des valeurs initiales aux attributs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Basées sur sa liste d’arguments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On peut fournir des valeurs par défaut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350520" y="3100221"/>
            <a:ext cx="8442960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CheckingAccount: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__init__(self, accountNumber, name, balance = 0):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self.accountNumber = accountNumber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self.name = name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self.balance = balance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deposit(self, amount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self.balance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amount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1492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72" y="1340936"/>
            <a:ext cx="8599488" cy="1251625"/>
          </a:xfrm>
        </p:spPr>
        <p:txBody>
          <a:bodyPr/>
          <a:lstStyle/>
          <a:p>
            <a:r>
              <a:rPr lang="fr-FR" dirty="0" smtClean="0"/>
              <a:t>Une fois définie,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est toujours appelée quand les objets sont créés</a:t>
            </a:r>
          </a:p>
          <a:p>
            <a:pPr lvl="1"/>
            <a:r>
              <a:rPr lang="fr-FR" dirty="0" smtClean="0"/>
              <a:t>Des arguments sont requis pour tous les attributs sans valeur par défaut</a:t>
            </a:r>
          </a:p>
          <a:p>
            <a:pPr lvl="2"/>
            <a:r>
              <a:rPr lang="fr-FR" dirty="0" smtClean="0"/>
              <a:t>Mot-clé ou position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381000" y="2772765"/>
            <a:ext cx="8442960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myAccount = CheckingAccount( accountNumber =1234, 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                name ='Pat')</a:t>
            </a:r>
          </a:p>
          <a:p>
            <a:endParaRPr lang="fr-FR" sz="18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yourAccount = CheckingAccount(5678, 'Jean', 10.0)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myAccount.deposit(10.0)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yourAccount.deposit(50.0)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myAccount.balance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10.0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yourAccount.balance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60.0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940538" y="4097187"/>
            <a:ext cx="3132000" cy="504000"/>
          </a:xfrm>
          <a:prstGeom prst="wedgeRoundRectCallout">
            <a:avLst>
              <a:gd name="adj1" fmla="val -14857"/>
              <a:gd name="adj2" fmla="val -10331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+mn-lt"/>
                <a:cs typeface="Courier New" pitchFamily="49" charset="0"/>
              </a:rPr>
              <a:t>Les  arguments de position doivent être fournis dans le bon ordre</a:t>
            </a:r>
            <a:endParaRPr lang="fr-FR" dirty="0">
              <a:latin typeface="+mn-lt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883116" y="3128036"/>
            <a:ext cx="2905760" cy="340519"/>
          </a:xfrm>
          <a:prstGeom prst="wedgeRoundRectCallout">
            <a:avLst>
              <a:gd name="adj1" fmla="val -86861"/>
              <a:gd name="adj2" fmla="val -2208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Courier New" pitchFamily="49" charset="0"/>
                <a:cs typeface="Courier New" pitchFamily="49" charset="0"/>
              </a:rPr>
              <a:t>balance</a:t>
            </a:r>
            <a:r>
              <a:rPr lang="fr-FR" dirty="0" smtClean="0">
                <a:latin typeface="+mn-lt"/>
                <a:cs typeface="Courier New" pitchFamily="49" charset="0"/>
              </a:rPr>
              <a:t> </a:t>
            </a:r>
            <a:r>
              <a:rPr lang="fr-FR" dirty="0" smtClean="0"/>
              <a:t>affecté par défaut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2921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blackWhite">
          <a:xfrm>
            <a:off x="174171" y="2490854"/>
            <a:ext cx="8810171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class CheckingAccount: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__init__(self, accountNumber, name, balance = 0):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self.accountNumber = accountNumber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self.name = name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self.balance = balance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   validAccountNums = [ 1, 2, 3, 4, 5 ]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deposit(self, amount):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       if self.accountNumber \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         in CheckingAccount.validAccountNums: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     self.balance += amount</a:t>
            </a:r>
            <a:endParaRPr lang="fr-FR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Variables de classe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25867"/>
          </a:xfrm>
        </p:spPr>
        <p:txBody>
          <a:bodyPr/>
          <a:lstStyle/>
          <a:p>
            <a:r>
              <a:rPr lang="fr-FR" dirty="0" smtClean="0"/>
              <a:t>Variables encapsulées dans une classe</a:t>
            </a:r>
          </a:p>
          <a:p>
            <a:r>
              <a:rPr lang="fr-FR" dirty="0" smtClean="0"/>
              <a:t>On y accède par une qualification avec le nom de la classe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722779" y="3811741"/>
            <a:ext cx="1680993" cy="340519"/>
          </a:xfrm>
          <a:prstGeom prst="wedgeRoundRectCallout">
            <a:avLst>
              <a:gd name="adj1" fmla="val -77085"/>
              <a:gd name="adj2" fmla="val 237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Variable de classe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7252548" y="4812671"/>
            <a:ext cx="1728000" cy="1044000"/>
          </a:xfrm>
          <a:prstGeom prst="wedgeRoundRectCallout">
            <a:avLst>
              <a:gd name="adj1" fmla="val -71041"/>
              <a:gd name="adj2" fmla="val -2852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 Vérifie si l’attribut d’instance est membre d’un attribut de classe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7377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5.1 :</a:t>
            </a:r>
            <a:br>
              <a:rPr lang="fr-FR" noProof="0" dirty="0" smtClean="0"/>
            </a:br>
            <a:r>
              <a:rPr lang="fr-FR" noProof="0" dirty="0" smtClean="0"/>
              <a:t>Classes et initialisation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554776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691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5473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r>
              <a:rPr lang="fr-FR" noProof="0" dirty="0" smtClean="0"/>
              <a:t>Définir une classe</a:t>
            </a:r>
          </a:p>
          <a:p>
            <a:r>
              <a:rPr lang="fr-FR" noProof="0" dirty="0" smtClean="0"/>
              <a:t>Créer des sous-classes grâce à l’héritage</a:t>
            </a:r>
          </a:p>
          <a:p>
            <a:r>
              <a:rPr lang="fr-FR" noProof="0" dirty="0" smtClean="0"/>
              <a:t>Attacher des méthodes polymorphes à des classes</a:t>
            </a:r>
          </a:p>
          <a:p>
            <a:r>
              <a:rPr lang="fr-FR" noProof="0" dirty="0" smtClean="0"/>
              <a:t>Surcharger des opérateurs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Programmation orientée objet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59380" y="257651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Classes et instances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Héritage 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Polymorphisme et surcharge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678430" y="3500003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5739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Hiérarchie de classes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508653"/>
          </a:xfrm>
        </p:spPr>
        <p:txBody>
          <a:bodyPr/>
          <a:lstStyle/>
          <a:p>
            <a:r>
              <a:rPr lang="fr-FR" noProof="0" dirty="0" smtClean="0"/>
              <a:t>Décrivent la relation </a:t>
            </a:r>
            <a:r>
              <a:rPr lang="fr-FR" i="1" noProof="0" dirty="0" smtClean="0">
                <a:latin typeface="Century Schoolbook" pitchFamily="18" charset="0"/>
              </a:rPr>
              <a:t>A-Un</a:t>
            </a:r>
            <a:endParaRPr lang="fr-FR" i="1" noProof="0" dirty="0" smtClean="0"/>
          </a:p>
          <a:p>
            <a:pPr lvl="1"/>
            <a:r>
              <a:rPr lang="fr-FR" noProof="0" dirty="0" smtClean="0"/>
              <a:t>La sous-classe ou classe dérivée est une extension de la classe parente ou classe de base</a:t>
            </a:r>
          </a:p>
          <a:p>
            <a:r>
              <a:rPr lang="fr-FR" noProof="0" dirty="0" smtClean="0"/>
              <a:t>Les attributs et les méthodes de la classe parente sont disponibles dans les sous-classes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Syntaxe :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464254" y="2840188"/>
            <a:ext cx="4180386" cy="1200329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Bank Account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Savings Account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Retirement Account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 Checking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Account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47676" y="3270092"/>
            <a:ext cx="2640964" cy="340519"/>
          </a:xfrm>
          <a:prstGeom prst="wedgeRoundRectCallout">
            <a:avLst>
              <a:gd name="adj1" fmla="val 65830"/>
              <a:gd name="adj2" fmla="val 7722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Hérite</a:t>
            </a:r>
            <a:r>
              <a:rPr lang="en-US" dirty="0" smtClean="0"/>
              <a:t> 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Bank Account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blackWhite">
          <a:xfrm>
            <a:off x="1809176" y="4431194"/>
            <a:ext cx="5840386" cy="1754326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ClasseDeBase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SousClasse1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ClasseDeBase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SousClasse2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SousClasse1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88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de classe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685" y="1135442"/>
            <a:ext cx="8599488" cy="646331"/>
          </a:xfrm>
        </p:spPr>
        <p:txBody>
          <a:bodyPr/>
          <a:lstStyle/>
          <a:p>
            <a:r>
              <a:rPr lang="fr-FR" smtClean="0"/>
              <a:t>Les attributs et les méthodes de la classe parente sont disponibles dans les sous-classes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1083309" y="1855422"/>
            <a:ext cx="7178040" cy="427809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class Trip: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departDay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arriveDay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self.departDay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departDay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self.arriveDay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arriveDay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class Cruise(Trip):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departDay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arriveDay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vessel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Minnow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self.vessel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vessel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...         Trip.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departDay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arriveDay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SunsetSail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(Cruise):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departDay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arriveDay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vessel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cost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self.cost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cost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...         Cruise.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departDay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arriveDay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vessel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21195" y="4165741"/>
            <a:ext cx="1905001" cy="340519"/>
          </a:xfrm>
          <a:prstGeom prst="wedgeRoundRectCallout">
            <a:avLst>
              <a:gd name="adj1" fmla="val 71611"/>
              <a:gd name="adj2" fmla="val 8493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Hérite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Cruise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130808" y="2633113"/>
            <a:ext cx="1905001" cy="340519"/>
          </a:xfrm>
          <a:prstGeom prst="wedgeRoundRectCallout">
            <a:avLst>
              <a:gd name="adj1" fmla="val 86846"/>
              <a:gd name="adj2" fmla="val 8821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Hérite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Trip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6224762" y="3687025"/>
            <a:ext cx="2772000" cy="360000"/>
          </a:xfrm>
          <a:prstGeom prst="wedgeRoundRectCallout">
            <a:avLst>
              <a:gd name="adj1" fmla="val -62835"/>
              <a:gd name="adj2" fmla="val 5448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Appelle le constructeur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Trip</a:t>
            </a:r>
            <a:endParaRPr lang="fr-FR" dirty="0">
              <a:latin typeface="+mn-lt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321193" y="5876106"/>
            <a:ext cx="2088000" cy="504000"/>
          </a:xfrm>
          <a:prstGeom prst="wedgeRoundRectCallout">
            <a:avLst>
              <a:gd name="adj1" fmla="val 81264"/>
              <a:gd name="adj2" fmla="val -663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Appelle le constructeur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Cruise</a:t>
            </a:r>
            <a:endParaRPr lang="fr-FR" dirty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93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Hiérarchie d’héritage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r>
              <a:rPr lang="fr-FR" dirty="0" smtClean="0"/>
              <a:t>Arborescente 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des sous-classe appelle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de la classe parente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Les recherches d’attributs remontent l’arborescence</a:t>
            </a:r>
            <a:endParaRPr lang="fr-FR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406399" y="2744518"/>
            <a:ext cx="8380605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leg1 = SunsetSail(cost = 100.0, vessel = 'Sea Breeze',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           departday = 'Friday', arriveDay = 'Friday')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leg1.cost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100.0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leg1.vessel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'Sea Breeze'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leg1.departDay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'Friday'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leg1.fun = True</a:t>
            </a:r>
            <a:endParaRPr lang="fr-FR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2504605" y="5603803"/>
            <a:ext cx="2284599" cy="817245"/>
          </a:xfrm>
          <a:prstGeom prst="wedgeRoundRectCallout">
            <a:avLst>
              <a:gd name="adj1" fmla="val -63168"/>
              <a:gd name="adj2" fmla="val -10834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Attribut propre à l’instance ajouté dynamiquement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910431" y="3384826"/>
            <a:ext cx="2340000" cy="324000"/>
          </a:xfrm>
          <a:prstGeom prst="wedgeRoundRectCallout">
            <a:avLst>
              <a:gd name="adj1" fmla="val -82814"/>
              <a:gd name="adj2" fmla="val -557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De la classe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SunsetSail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4037661" y="4036603"/>
            <a:ext cx="1931339" cy="340519"/>
          </a:xfrm>
          <a:prstGeom prst="wedgeRoundRectCallout">
            <a:avLst>
              <a:gd name="adj1" fmla="val -71417"/>
              <a:gd name="adj2" fmla="val -1900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De la classe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Cruise</a:t>
            </a:r>
            <a:r>
              <a:rPr lang="fr-FR" dirty="0" smtClean="0"/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4533201" y="4696043"/>
            <a:ext cx="1905699" cy="340519"/>
          </a:xfrm>
          <a:prstGeom prst="wedgeRoundRectCallout">
            <a:avLst>
              <a:gd name="adj1" fmla="val -80803"/>
              <a:gd name="adj2" fmla="val -6375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De la classe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Trip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149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Héritage multiple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La classe hérite de plus d’une classe parente</a:t>
            </a:r>
          </a:p>
          <a:p>
            <a:pPr lvl="1"/>
            <a:r>
              <a:rPr lang="fr-FR" noProof="0" dirty="0" smtClean="0"/>
              <a:t>Priorité spécifiée dans 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noProof="0" dirty="0" smtClean="0"/>
              <a:t> de gauche à droite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344028" y="2158613"/>
            <a:ext cx="2890787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num1 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num2 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num3 =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num4 = 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C(A,B):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num5 =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num6 = 3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5225415" y="2435613"/>
            <a:ext cx="249936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inst = C()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inst.num1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inst.num3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inst.num4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inst.num6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3488055" y="2600325"/>
            <a:ext cx="1737360" cy="289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488055" y="3438525"/>
            <a:ext cx="1737360" cy="2897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3488055" y="4002405"/>
            <a:ext cx="17373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488055" y="4535805"/>
            <a:ext cx="1737360" cy="4851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Rounded Rectangular Callout 17"/>
          <p:cNvSpPr/>
          <p:nvPr/>
        </p:nvSpPr>
        <p:spPr bwMode="blackWhite">
          <a:xfrm>
            <a:off x="778544" y="5428025"/>
            <a:ext cx="3337560" cy="340519"/>
          </a:xfrm>
          <a:prstGeom prst="wedgeRoundRectCallout">
            <a:avLst>
              <a:gd name="adj1" fmla="val -10769"/>
              <a:gd name="adj2" fmla="val -28332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Hérite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dirty="0" smtClean="0">
                <a:latin typeface="+mn-lt"/>
                <a:cs typeface="Courier New" pitchFamily="49" charset="0"/>
              </a:rPr>
              <a:t> </a:t>
            </a:r>
            <a:r>
              <a:rPr lang="fr-FR" dirty="0" smtClean="0"/>
              <a:t>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fr-FR" dirty="0" smtClean="0"/>
              <a:t> dans cet ordre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149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Portée 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noProof="0" dirty="0" smtClean="0"/>
              <a:t>Espace de noms dans lequel un objet est connu</a:t>
            </a:r>
          </a:p>
          <a:p>
            <a:r>
              <a:rPr lang="fr-FR" noProof="0" dirty="0" smtClean="0"/>
              <a:t>Basé sur l’emplacement de l’affectation</a:t>
            </a:r>
          </a:p>
          <a:p>
            <a:pPr lvl="1"/>
            <a:r>
              <a:rPr lang="fr-FR" noProof="0" dirty="0" smtClean="0"/>
              <a:t>Dans une fonction </a:t>
            </a:r>
            <a:r>
              <a:rPr lang="fr-FR" dirty="0" err="1" smtClean="0"/>
              <a:t>englobante</a:t>
            </a:r>
            <a:endParaRPr lang="fr-FR" noProof="0" dirty="0" smtClean="0">
              <a:solidFill>
                <a:srgbClr val="FF0000"/>
              </a:solidFill>
            </a:endParaRPr>
          </a:p>
          <a:p>
            <a:pPr lvl="1"/>
            <a:r>
              <a:rPr lang="fr-FR" noProof="0" dirty="0" smtClean="0"/>
              <a:t>Dans une fonction imbriquée</a:t>
            </a:r>
          </a:p>
          <a:p>
            <a:pPr lvl="1"/>
            <a:r>
              <a:rPr lang="fr-FR" noProof="0" dirty="0" smtClean="0"/>
              <a:t>En dehors de toute fonction</a:t>
            </a:r>
            <a:endParaRPr lang="fr-FR" i="1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1538424" y="3134486"/>
            <a:ext cx="5840386" cy="3139321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scope = 'global'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def fun1():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scope = 'enclosing'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scope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fun2():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scope = 'local'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print scope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fun2()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print scope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fun1()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458617" y="3387369"/>
            <a:ext cx="1836420" cy="340519"/>
          </a:xfrm>
          <a:prstGeom prst="wedgeRoundRectCallout">
            <a:avLst>
              <a:gd name="adj1" fmla="val -99566"/>
              <a:gd name="adj2" fmla="val -136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Fonction </a:t>
            </a:r>
            <a:r>
              <a:rPr lang="fr-FR" dirty="0" err="1" smtClean="0"/>
              <a:t>englobante</a:t>
            </a:r>
            <a:endParaRPr lang="fr-FR" dirty="0">
              <a:latin typeface="+mn-lt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903470" y="4363627"/>
            <a:ext cx="1836420" cy="340519"/>
          </a:xfrm>
          <a:prstGeom prst="wedgeRoundRectCallout">
            <a:avLst>
              <a:gd name="adj1" fmla="val -112844"/>
              <a:gd name="adj2" fmla="val -416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Fonction imbriquée</a:t>
            </a:r>
            <a:endParaRPr lang="fr-FR" dirty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83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règle </a:t>
            </a:r>
            <a:r>
              <a:rPr lang="fr-FR" noProof="0" dirty="0" err="1" smtClean="0"/>
              <a:t>LEGB</a:t>
            </a:r>
            <a:endParaRPr lang="fr-FR" noProof="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929007"/>
          </a:xfrm>
        </p:spPr>
        <p:txBody>
          <a:bodyPr/>
          <a:lstStyle/>
          <a:p>
            <a:r>
              <a:rPr lang="fr-FR" noProof="0" dirty="0" smtClean="0"/>
              <a:t>Décrit l’ordre de résolution des attributs</a:t>
            </a:r>
          </a:p>
          <a:p>
            <a:r>
              <a:rPr lang="fr-FR" noProof="0" dirty="0" smtClean="0"/>
              <a:t>La première correspondance rencontrée en remontant l’arborescence </a:t>
            </a:r>
            <a:br>
              <a:rPr lang="fr-FR" noProof="0" dirty="0" smtClean="0"/>
            </a:br>
            <a:r>
              <a:rPr lang="fr-FR" noProof="0" dirty="0" smtClean="0"/>
              <a:t>est utilisée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u="sng" noProof="0" dirty="0" smtClean="0"/>
              <a:t>L</a:t>
            </a:r>
            <a:r>
              <a:rPr lang="fr-FR" noProof="0" dirty="0" smtClean="0"/>
              <a:t>ocal : dans une fonction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u="sng" noProof="0" dirty="0" err="1" smtClean="0"/>
              <a:t>E</a:t>
            </a:r>
            <a:r>
              <a:rPr lang="fr-FR" noProof="0" dirty="0" err="1" smtClean="0"/>
              <a:t>nclosing</a:t>
            </a:r>
            <a:r>
              <a:rPr lang="fr-FR" noProof="0" dirty="0" smtClean="0"/>
              <a:t> : dans une fonction englobant une fonction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u="sng" noProof="0" dirty="0" smtClean="0"/>
              <a:t>G</a:t>
            </a:r>
            <a:r>
              <a:rPr lang="fr-FR" noProof="0" dirty="0" smtClean="0"/>
              <a:t>lobal : dans le module ou le fichier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u="sng" noProof="0" dirty="0" err="1" smtClean="0"/>
              <a:t>B</a:t>
            </a:r>
            <a:r>
              <a:rPr lang="fr-FR" noProof="0" dirty="0" err="1" smtClean="0"/>
              <a:t>uilt</a:t>
            </a:r>
            <a:r>
              <a:rPr lang="fr-FR" noProof="0" dirty="0" smtClean="0"/>
              <a:t>-in : dans le </a:t>
            </a:r>
            <a:r>
              <a:rPr lang="fr-FR" dirty="0" smtClean="0"/>
              <a:t>module Python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builtin</a:t>
            </a:r>
            <a:r>
              <a:rPr lang="fr-FR" dirty="0" smtClean="0"/>
              <a:t> </a:t>
            </a:r>
            <a:endParaRPr lang="fr-FR" noProof="0" dirty="0"/>
          </a:p>
        </p:txBody>
      </p:sp>
      <p:grpSp>
        <p:nvGrpSpPr>
          <p:cNvPr id="4" name="Group 3"/>
          <p:cNvGrpSpPr/>
          <p:nvPr/>
        </p:nvGrpSpPr>
        <p:grpSpPr>
          <a:xfrm>
            <a:off x="6731634" y="3282615"/>
            <a:ext cx="443494" cy="568990"/>
            <a:chOff x="2981291" y="1371599"/>
            <a:chExt cx="443494" cy="568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black">
            <a:xfrm>
              <a:off x="2981291" y="1604284"/>
              <a:ext cx="410121" cy="336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3012143" y="1400857"/>
              <a:ext cx="348445" cy="360980"/>
            </a:xfrm>
            <a:prstGeom prst="ellipse">
              <a:avLst/>
            </a:prstGeom>
            <a:solidFill>
              <a:srgbClr val="3399FF"/>
            </a:solidFill>
            <a:ln w="12700">
              <a:solidFill>
                <a:srgbClr val="4F92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28371" y="1739829"/>
              <a:ext cx="33462" cy="126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hidden">
            <a:xfrm>
              <a:off x="3010688" y="1399947"/>
              <a:ext cx="351124" cy="36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Freeform 8"/>
            <p:cNvSpPr>
              <a:spLocks/>
            </p:cNvSpPr>
            <p:nvPr/>
          </p:nvSpPr>
          <p:spPr bwMode="blackWhite">
            <a:xfrm>
              <a:off x="3192488" y="1371599"/>
              <a:ext cx="232297" cy="232719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635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709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5.2 :</a:t>
            </a:r>
            <a:br>
              <a:rPr lang="fr-FR" noProof="0" dirty="0" smtClean="0"/>
            </a:br>
            <a:r>
              <a:rPr lang="fr-FR" noProof="0" dirty="0" smtClean="0"/>
              <a:t>Héritage et portée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41749"/>
          </a:xfrm>
        </p:spPr>
        <p:txBody>
          <a:bodyPr/>
          <a:lstStyle/>
          <a:p>
            <a:pPr lvl="1">
              <a:buFont typeface="Arial" charset="0"/>
              <a:buNone/>
            </a:pPr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228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Programmation orientée objet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59380" y="257651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Classes et instances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Héritage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Polymorphisme et surcharge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678430" y="4390164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3550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Interface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dirty="0" smtClean="0"/>
              <a:t>Méthodes de la classe</a:t>
            </a:r>
          </a:p>
          <a:p>
            <a:r>
              <a:rPr lang="fr-FR" dirty="0" smtClean="0"/>
              <a:t>Description externe du comportement fourni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Les détails de l’implémentation sont masqués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On peut les modifier sans impact sur l’interface</a:t>
            </a:r>
          </a:p>
        </p:txBody>
      </p:sp>
      <p:sp>
        <p:nvSpPr>
          <p:cNvPr id="8" name="Rectangle 7"/>
          <p:cNvSpPr/>
          <p:nvPr/>
        </p:nvSpPr>
        <p:spPr bwMode="blackWhite">
          <a:xfrm>
            <a:off x="2830014" y="2969407"/>
            <a:ext cx="2923086" cy="2585323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Trip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def msg():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Cruise(Trip):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def msg():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Train(Trip):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def msg():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5803900" y="3157899"/>
            <a:ext cx="1752600" cy="340519"/>
          </a:xfrm>
          <a:prstGeom prst="wedgeRoundRectCallout">
            <a:avLst>
              <a:gd name="adj1" fmla="val -99616"/>
              <a:gd name="adj2" fmla="val 3155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i="1" smtClean="0">
                <a:latin typeface="Century Schoolbook" pitchFamily="18" charset="0"/>
              </a:rPr>
              <a:t>Ce qui </a:t>
            </a:r>
            <a:r>
              <a:rPr lang="fr-FR" smtClean="0"/>
              <a:t>est fourni</a:t>
            </a:r>
            <a:endParaRPr lang="fr-FR">
              <a:latin typeface="+mn-lt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5474970" y="4986892"/>
            <a:ext cx="1944000" cy="340519"/>
          </a:xfrm>
          <a:prstGeom prst="wedgeRoundRectCallout">
            <a:avLst>
              <a:gd name="adj1" fmla="val -99616"/>
              <a:gd name="adj2" fmla="val 3155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i="1" smtClean="0">
                <a:latin typeface="Century Schoolbook" pitchFamily="18" charset="0"/>
              </a:rPr>
              <a:t>Comment </a:t>
            </a:r>
            <a:r>
              <a:rPr lang="fr-FR" smtClean="0"/>
              <a:t>il est fourni</a:t>
            </a:r>
            <a:endParaRPr lang="fr-FR">
              <a:latin typeface="+mn-lt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1280561" y="4697451"/>
            <a:ext cx="1440180" cy="578882"/>
          </a:xfrm>
          <a:prstGeom prst="wedgeRoundRectCallout">
            <a:avLst>
              <a:gd name="adj1" fmla="val 99511"/>
              <a:gd name="adj2" fmla="val -12509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Méthodes du même nom</a:t>
            </a:r>
            <a:endParaRPr lang="fr-FR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091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Programmation orientée objet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9380" y="2576513"/>
            <a:ext cx="5559425" cy="2154436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Classes et instances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Héritage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Polymorphisme et surcharge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678430" y="2622550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Superclasse abstraite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656" y="1223963"/>
            <a:ext cx="8599488" cy="1585049"/>
          </a:xfrm>
        </p:spPr>
        <p:txBody>
          <a:bodyPr/>
          <a:lstStyle/>
          <a:p>
            <a:r>
              <a:rPr lang="fr-FR" dirty="0" smtClean="0"/>
              <a:t>Décrit l’interface</a:t>
            </a:r>
          </a:p>
          <a:p>
            <a:r>
              <a:rPr lang="fr-FR" dirty="0" smtClean="0"/>
              <a:t>Les méthodes sont implémentées dans les sous-classes</a:t>
            </a:r>
          </a:p>
          <a:p>
            <a:pPr lvl="1"/>
            <a:r>
              <a:rPr lang="fr-FR" dirty="0" smtClean="0"/>
              <a:t>La méthode de la sous-classe doit porter le même nom</a:t>
            </a:r>
          </a:p>
          <a:p>
            <a:r>
              <a:rPr lang="fr-FR" dirty="0" smtClean="0"/>
              <a:t>Sépare </a:t>
            </a:r>
            <a:r>
              <a:rPr lang="fr-FR" i="1" dirty="0" smtClean="0">
                <a:latin typeface="Century Schoolbook" pitchFamily="18" charset="0"/>
              </a:rPr>
              <a:t>ce qui </a:t>
            </a:r>
            <a:r>
              <a:rPr lang="fr-FR" dirty="0" smtClean="0"/>
              <a:t>est fourni de la </a:t>
            </a:r>
            <a:r>
              <a:rPr lang="fr-FR" i="1" dirty="0" smtClean="0">
                <a:latin typeface="Century Schoolbook" pitchFamily="18" charset="0"/>
              </a:rPr>
              <a:t>façon </a:t>
            </a:r>
            <a:r>
              <a:rPr lang="fr-FR" dirty="0" smtClean="0"/>
              <a:t>dont c’est fourni</a:t>
            </a:r>
          </a:p>
        </p:txBody>
      </p:sp>
      <p:sp>
        <p:nvSpPr>
          <p:cNvPr id="10" name="Rectangle 9"/>
          <p:cNvSpPr/>
          <p:nvPr/>
        </p:nvSpPr>
        <p:spPr bwMode="blackWhite">
          <a:xfrm>
            <a:off x="975360" y="2909312"/>
            <a:ext cx="6888480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class Trip: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msg(self):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        pass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 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class Cruise(Trip):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msg(self):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'Man the lifeboats'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class Train(Trip):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def msg(self):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print 'All aboard'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  <a:endParaRPr lang="fr-FR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4742180" y="2830561"/>
            <a:ext cx="2268220" cy="340519"/>
          </a:xfrm>
          <a:prstGeom prst="wedgeRoundRectCallout">
            <a:avLst>
              <a:gd name="adj1" fmla="val -99616"/>
              <a:gd name="adj2" fmla="val 3155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Superclasse abstraite</a:t>
            </a:r>
            <a:endParaRPr lang="fr-FR" dirty="0">
              <a:latin typeface="+mn-lt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4965700" y="5264150"/>
            <a:ext cx="3276000" cy="324000"/>
          </a:xfrm>
          <a:prstGeom prst="wedgeRoundRectCallout">
            <a:avLst>
              <a:gd name="adj1" fmla="val -78519"/>
              <a:gd name="adj2" fmla="val 287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spécifique à la classe</a:t>
            </a:r>
            <a:endParaRPr lang="fr-FR" dirty="0">
              <a:latin typeface="+mn-lt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blackWhite">
          <a:xfrm>
            <a:off x="4597400" y="3583601"/>
            <a:ext cx="2413000" cy="578882"/>
          </a:xfrm>
          <a:prstGeom prst="wedgeRoundRectCallout">
            <a:avLst>
              <a:gd name="adj1" fmla="val -72494"/>
              <a:gd name="adj2" fmla="val -647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Méthodes réelles définies dans les sous-classes</a:t>
            </a:r>
            <a:endParaRPr lang="fr-FR" dirty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9139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Polymorphisme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226524"/>
          </a:xfrm>
        </p:spPr>
        <p:txBody>
          <a:bodyPr/>
          <a:lstStyle/>
          <a:p>
            <a:r>
              <a:rPr lang="fr-FR" noProof="0" dirty="0" smtClean="0"/>
              <a:t>Capacité d’une opération à varier selon le type de l’objet</a:t>
            </a:r>
          </a:p>
          <a:p>
            <a:r>
              <a:rPr lang="fr-FR" noProof="0" dirty="0" smtClean="0"/>
              <a:t>Les opérateurs sont polymorphes</a:t>
            </a:r>
          </a:p>
          <a:p>
            <a:r>
              <a:rPr lang="fr-FR" noProof="0" dirty="0" smtClean="0"/>
              <a:t>Les </a:t>
            </a:r>
            <a:r>
              <a:rPr lang="fr-FR" dirty="0" smtClean="0"/>
              <a:t>fonctions sont polymorphes</a:t>
            </a:r>
            <a:endParaRPr lang="fr-FR" noProof="0" dirty="0" smtClean="0"/>
          </a:p>
          <a:p>
            <a:pPr lvl="1"/>
            <a:r>
              <a:rPr lang="fr-FR" noProof="0" dirty="0" smtClean="0"/>
              <a:t>Pas de type défini pour la liste d’arguments</a:t>
            </a:r>
          </a:p>
          <a:p>
            <a:pPr lvl="1"/>
            <a:r>
              <a:rPr lang="fr-FR" dirty="0" smtClean="0"/>
              <a:t>Pas de type défini pour la valeur de retour</a:t>
            </a:r>
            <a:endParaRPr lang="fr-FR" noProof="0" dirty="0" smtClean="0"/>
          </a:p>
          <a:p>
            <a:r>
              <a:rPr lang="fr-FR" noProof="0" dirty="0" smtClean="0"/>
              <a:t>Composant clé des interfaces</a:t>
            </a:r>
          </a:p>
          <a:p>
            <a:pPr lvl="1"/>
            <a:r>
              <a:rPr lang="fr-FR" dirty="0" smtClean="0"/>
              <a:t>Le </a:t>
            </a:r>
            <a:r>
              <a:rPr lang="fr-FR" i="1" dirty="0" smtClean="0">
                <a:latin typeface="Century Schoolbook" pitchFamily="18" charset="0"/>
              </a:rPr>
              <a:t>quoi</a:t>
            </a:r>
            <a:r>
              <a:rPr lang="fr-FR" i="1" noProof="0" dirty="0" smtClean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fr-FR" dirty="0" smtClean="0"/>
              <a:t>est le nom de méthode</a:t>
            </a:r>
            <a:endParaRPr lang="fr-FR" noProof="0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Le </a:t>
            </a:r>
            <a:r>
              <a:rPr lang="fr-FR" i="1" noProof="0" dirty="0" smtClean="0">
                <a:latin typeface="Century Schoolbook" pitchFamily="18" charset="0"/>
              </a:rPr>
              <a:t>comment </a:t>
            </a:r>
            <a:r>
              <a:rPr lang="fr-FR" dirty="0" smtClean="0"/>
              <a:t>est la façon dont la </a:t>
            </a:r>
            <a:r>
              <a:rPr lang="fr-FR" noProof="0" dirty="0" smtClean="0"/>
              <a:t>méthode est implémentée et varie en fonction du type</a:t>
            </a:r>
            <a:endParaRPr lang="fr-FR" noProof="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66982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polymorphisme en action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smtClean="0"/>
              <a:t>Les opérateurs intégrés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smtClean="0"/>
              <a:t> et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fr-FR" smtClean="0"/>
              <a:t> sont polymorphes</a:t>
            </a:r>
            <a:endParaRPr lang="fr-FR" smtClean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365760" y="1835276"/>
            <a:ext cx="8351520" cy="4247317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'Hello' + 'World'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'HelloWorld'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 + 3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1.9 + 3.2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5.1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alist = [ 'words', 'in', 'a', 'list'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atuple = ( 'words', 'in', 'a', 'tuple' 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adict = { 'A':'words', 'B':'in', 'C':'a', 'D':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'dict' 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'words' in alist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'words' in atuple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'words' in adict.values()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964249" y="2157866"/>
            <a:ext cx="2263140" cy="578882"/>
          </a:xfrm>
          <a:prstGeom prst="wedgeRoundRectCallout">
            <a:avLst>
              <a:gd name="adj1" fmla="val -99616"/>
              <a:gd name="adj2" fmla="val 123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Trois opérations internes différentes nommées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+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081309" y="4721089"/>
            <a:ext cx="2263140" cy="578882"/>
          </a:xfrm>
          <a:prstGeom prst="wedgeRoundRectCallout">
            <a:avLst>
              <a:gd name="adj1" fmla="val -99616"/>
              <a:gd name="adj2" fmla="val 3155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Trois opérations internes différentes nommées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ccolade fermante 7"/>
          <p:cNvSpPr/>
          <p:nvPr/>
        </p:nvSpPr>
        <p:spPr bwMode="auto">
          <a:xfrm>
            <a:off x="3367313" y="1886856"/>
            <a:ext cx="216000" cy="13680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ccolade fermante 8"/>
          <p:cNvSpPr/>
          <p:nvPr/>
        </p:nvSpPr>
        <p:spPr bwMode="auto">
          <a:xfrm>
            <a:off x="4557484" y="4455885"/>
            <a:ext cx="216000" cy="13680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97928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 polymorphe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 Fonction dont le comportement varie selon le type de l’argument</a:t>
            </a:r>
          </a:p>
          <a:p>
            <a:pPr lvl="1"/>
            <a:r>
              <a:rPr lang="fr-FR" noProof="0" dirty="0" smtClean="0"/>
              <a:t>Le code interne doit gérer le type fourni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645920" y="2164935"/>
            <a:ext cx="5852160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def printit(value):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'the value is %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15s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 % value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printit(4)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is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printit(4.5)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is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4.5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printit('string')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is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string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([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'a', 'list' ])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value is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'a', 'list']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42244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610" y="1211769"/>
            <a:ext cx="8599488" cy="671979"/>
          </a:xfrm>
        </p:spPr>
        <p:txBody>
          <a:bodyPr/>
          <a:lstStyle/>
          <a:p>
            <a:r>
              <a:rPr lang="fr-FR" noProof="0" dirty="0" smtClean="0"/>
              <a:t>La fonction intégrée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objet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noProof="0" dirty="0" smtClean="0"/>
              <a:t>) retourne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noProof="0" dirty="0" smtClean="0"/>
              <a:t> 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/>
            <a:r>
              <a:rPr lang="fr-FR" noProof="0" dirty="0" smtClean="0"/>
              <a:t>Teste si l’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objet</a:t>
            </a:r>
            <a:r>
              <a:rPr lang="fr-FR" noProof="0" dirty="0" smtClean="0"/>
              <a:t> est une instance du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type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783771" y="1871564"/>
            <a:ext cx="7184572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isinstance('python',str)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def printFormat(data):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isinstance(data,int):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'integer %10d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 %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elif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isinstance(data,float):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'floating %10.2f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'%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elif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isinstance(data,str):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'string %10s',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% data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'Unknown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printFormat(4)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integer          4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printFormat(5.5)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floating       5.50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68632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polymorphes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Les méthodes des sous-classes exécutent des opérations propres au type</a:t>
            </a:r>
          </a:p>
          <a:p>
            <a:pPr lvl="1"/>
            <a:r>
              <a:rPr lang="fr-FR" noProof="0" dirty="0" smtClean="0"/>
              <a:t>La classe parente fournit les opérations communes</a:t>
            </a:r>
          </a:p>
        </p:txBody>
      </p:sp>
      <p:sp>
        <p:nvSpPr>
          <p:cNvPr id="7" name="Rectangle 6"/>
          <p:cNvSpPr/>
          <p:nvPr/>
        </p:nvSpPr>
        <p:spPr bwMode="blackWhite">
          <a:xfrm>
            <a:off x="400088" y="2343477"/>
            <a:ext cx="8489911" cy="3416320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 Trip: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__init__(self,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...):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printTrip(self):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print 'Schedule is', self.departDay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self.arriveDay,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 Cruise(Trip):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__init__(self,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):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printTrip(self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Trip.printTrip(self)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'Ship is', self.vessel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6879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polymorphes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205275" y="1529621"/>
            <a:ext cx="8714790" cy="369331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 Train(Trip):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__init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__(self,...):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def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printTrip(self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Trip.printTrip(self)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print 'Cost is %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7.2f' % self.cost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myTrip = Cruise(departDay='Friday', arriveDay='Saturday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vessel="Moonbeam")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yourTrip = Train(departDay='Wednesday', arriveDay='Friday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cost=250.0)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myTrip.printTrip()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yourTrip.printTrip()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54662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Surcharge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102866"/>
          </a:xfrm>
        </p:spPr>
        <p:txBody>
          <a:bodyPr/>
          <a:lstStyle/>
          <a:p>
            <a:r>
              <a:rPr lang="fr-FR" noProof="0" dirty="0" smtClean="0"/>
              <a:t>Une seule opération peut remplacer ou étendre une opération portant le même nom dans une autre portée</a:t>
            </a:r>
          </a:p>
          <a:p>
            <a:r>
              <a:rPr lang="fr-FR" noProof="0" dirty="0" smtClean="0"/>
              <a:t>La règle </a:t>
            </a:r>
            <a:r>
              <a:rPr lang="fr-FR" noProof="0" dirty="0" err="1" smtClean="0"/>
              <a:t>LEGB</a:t>
            </a:r>
            <a:r>
              <a:rPr lang="fr-FR" noProof="0" dirty="0" smtClean="0"/>
              <a:t> détermine laquelle est trouvée en premier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46341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Redéfinir des méthodes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Dans cet exemple, chaque classe a une méthode 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noProof="0" dirty="0" smtClean="0"/>
          </a:p>
          <a:p>
            <a:pPr lvl="1"/>
            <a:r>
              <a:rPr lang="fr-FR" noProof="0" dirty="0" smtClean="0"/>
              <a:t>Masque la méthode héritée de la classe parente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327660" y="2143981"/>
            <a:ext cx="8488680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Trip: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price(self, base, discount):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'Price',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base - ( base * discount 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Cruise(Trip):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price(self, base, discount):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'Price',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base - ( base * discount ) + 5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SunsetSail(Cruise):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price(self, base, discount):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'Price',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 base * discount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- 5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90639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Redéfinir des méthodes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50963"/>
            <a:ext cx="8599488" cy="369332"/>
          </a:xfrm>
        </p:spPr>
        <p:txBody>
          <a:bodyPr/>
          <a:lstStyle/>
          <a:p>
            <a:r>
              <a:rPr lang="fr-FR" noProof="0" dirty="0" smtClean="0"/>
              <a:t>Les instances trouvent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dans la portée locale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156460" y="1924907"/>
            <a:ext cx="483108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leg1 = Trip()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leg1.price(100, 0.05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Price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 95.0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leg2 = Cruise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leg2.price(100, 0.05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Price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 100.0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leg3 = SunsetSail()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leg3.price(100, 0.05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Price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90.0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6123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L’orientation objet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r>
              <a:rPr lang="fr-FR" dirty="0" smtClean="0"/>
              <a:t>Façon de structurer le code en unités cohésives : des </a:t>
            </a:r>
            <a:r>
              <a:rPr lang="fr-FR" i="1" dirty="0" smtClean="0">
                <a:latin typeface="Century Schoolbook" pitchFamily="18" charset="0"/>
              </a:rPr>
              <a:t>objets</a:t>
            </a:r>
          </a:p>
          <a:p>
            <a:pPr lvl="1"/>
            <a:r>
              <a:rPr lang="fr-FR" dirty="0" smtClean="0"/>
              <a:t>Peuvent être une combinaison de données et d’opérations sur ces données</a:t>
            </a:r>
          </a:p>
          <a:p>
            <a:pPr lvl="2"/>
            <a:r>
              <a:rPr lang="fr-FR" dirty="0" smtClean="0"/>
              <a:t>Les blocs de base à partir desquels les applications sont construites</a:t>
            </a:r>
          </a:p>
          <a:p>
            <a:r>
              <a:rPr lang="fr-FR" dirty="0" smtClean="0"/>
              <a:t>Les objets possèdent</a:t>
            </a:r>
          </a:p>
          <a:p>
            <a:pPr lvl="1"/>
            <a:r>
              <a:rPr lang="fr-FR" dirty="0" smtClean="0"/>
              <a:t>Des attributs qui contiennent leur état</a:t>
            </a:r>
          </a:p>
          <a:p>
            <a:pPr lvl="1"/>
            <a:r>
              <a:rPr lang="fr-FR" dirty="0" smtClean="0"/>
              <a:t>Des opérations qui permettent de les manipuler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418534" y="3376947"/>
            <a:ext cx="4180386" cy="2862322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Bank Account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 Savings Account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 Retirement Account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 Checking Account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	Account Number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	Customer Name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	Balance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	deposit()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	withdraw()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		writecheck()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529437" y="4986473"/>
            <a:ext cx="1097280" cy="340519"/>
          </a:xfrm>
          <a:prstGeom prst="wedgeRoundRectCallout">
            <a:avLst>
              <a:gd name="adj1" fmla="val -76696"/>
              <a:gd name="adj2" fmla="val -11298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Attributs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118859" y="6069009"/>
            <a:ext cx="1203961" cy="340519"/>
          </a:xfrm>
          <a:prstGeom prst="wedgeRoundRectCallout">
            <a:avLst>
              <a:gd name="adj1" fmla="val -76696"/>
              <a:gd name="adj2" fmla="val -11298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Opérations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33662" y="5037551"/>
            <a:ext cx="2926557" cy="578882"/>
          </a:xfrm>
          <a:prstGeom prst="wedgeRoundRectCallout">
            <a:avLst>
              <a:gd name="adj1" fmla="val 49270"/>
              <a:gd name="adj2" fmla="val -13488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Unité combinant données</a:t>
            </a:r>
            <a:br>
              <a:rPr lang="fr-FR" dirty="0" smtClean="0"/>
            </a:br>
            <a:r>
              <a:rPr lang="fr-FR" dirty="0" smtClean="0"/>
              <a:t>et opérations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935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Opérateurs surchargés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noProof="0" dirty="0" smtClean="0"/>
              <a:t>Une classe peut redéfinir un opérateur intégré</a:t>
            </a:r>
          </a:p>
          <a:p>
            <a:r>
              <a:rPr lang="fr-FR" noProof="0" dirty="0" smtClean="0"/>
              <a:t>Implémenté avec des méthodes spéciales nommées 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méthode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Remplace l’appel de méthode normal  pour cet opérateur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La méthode de classe 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__add__</a:t>
            </a:r>
            <a:r>
              <a:rPr lang="fr-FR" noProof="0" dirty="0" smtClean="0">
                <a:cs typeface="Courier New" pitchFamily="49" charset="0"/>
              </a:rPr>
              <a:t> sera appelée si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noProof="0" dirty="0" smtClean="0">
                <a:cs typeface="Courier New" pitchFamily="49" charset="0"/>
              </a:rPr>
              <a:t> est utilisé par</a:t>
            </a:r>
            <a:br>
              <a:rPr lang="fr-FR" noProof="0" dirty="0" smtClean="0">
                <a:cs typeface="Courier New" pitchFamily="49" charset="0"/>
              </a:rPr>
            </a:br>
            <a:r>
              <a:rPr lang="fr-FR" noProof="0" dirty="0" smtClean="0">
                <a:cs typeface="Courier New" pitchFamily="49" charset="0"/>
              </a:rPr>
              <a:t>une instance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Intercepte l’appel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0308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d’opérateurs surchargés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50963"/>
            <a:ext cx="8599488" cy="646331"/>
          </a:xfrm>
        </p:spPr>
        <p:txBody>
          <a:bodyPr/>
          <a:lstStyle/>
          <a:p>
            <a:r>
              <a:rPr lang="fr-FR" noProof="0" dirty="0" smtClean="0">
                <a:cs typeface="Courier New" pitchFamily="49" charset="0"/>
              </a:rPr>
              <a:t>Ajouter une valeur à chaque élément d’une liste avec l’opérateur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noProof="0" dirty="0" smtClean="0">
                <a:cs typeface="Courier New" pitchFamily="49" charset="0"/>
              </a:rPr>
              <a:t> surchargé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371600" y="2135947"/>
            <a:ext cx="6065520" cy="397031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Counter: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__init__(self, listA):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self.listA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listA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__add__(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self,value):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outList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 in self.listA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...             outList.append(n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 value)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 outList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xList = Counter([ 1, 2, 3 ])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inc = 100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result = xList + inc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result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[101, 102, 103]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305550" y="4938560"/>
            <a:ext cx="2700000" cy="576000"/>
          </a:xfrm>
          <a:prstGeom prst="wedgeRoundRectCallout">
            <a:avLst>
              <a:gd name="adj1" fmla="val -99616"/>
              <a:gd name="adj2" fmla="val 3155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__add__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dirty="0" smtClean="0"/>
              <a:t> interne intercepte l’opérateur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+</a:t>
            </a:r>
            <a:endParaRPr lang="fr-FR" dirty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12232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5.3 :</a:t>
            </a:r>
            <a:br>
              <a:rPr lang="fr-FR" noProof="0" dirty="0" smtClean="0"/>
            </a:br>
            <a:r>
              <a:rPr lang="fr-FR" noProof="0" dirty="0" smtClean="0"/>
              <a:t>Polymorphisme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455988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1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5473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</a:t>
            </a:r>
          </a:p>
          <a:p>
            <a:r>
              <a:rPr lang="fr-FR" dirty="0" smtClean="0"/>
              <a:t>Définir une classe</a:t>
            </a:r>
          </a:p>
          <a:p>
            <a:r>
              <a:rPr lang="fr-FR" dirty="0" smtClean="0"/>
              <a:t>Créer des sous-classes grâce à l’héritage</a:t>
            </a:r>
          </a:p>
          <a:p>
            <a:r>
              <a:rPr lang="fr-FR" dirty="0" smtClean="0"/>
              <a:t>Attacher des méthodes polymorphes à des classes</a:t>
            </a:r>
          </a:p>
          <a:p>
            <a:r>
              <a:rPr lang="fr-FR" dirty="0" smtClean="0"/>
              <a:t>Surcharger des opérateurs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Relations entre objets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r>
              <a:rPr lang="fr-FR" i="1" noProof="0" dirty="0" smtClean="0">
                <a:latin typeface="Century Schoolbook" pitchFamily="18" charset="0"/>
                <a:cs typeface="Courier New" pitchFamily="49" charset="0"/>
              </a:rPr>
              <a:t>Est-un </a:t>
            </a:r>
            <a:r>
              <a:rPr lang="fr-FR" noProof="0" dirty="0" smtClean="0"/>
              <a:t>: décrit une lignée d’objets</a:t>
            </a:r>
          </a:p>
          <a:p>
            <a:pPr lvl="1"/>
            <a:r>
              <a:rPr lang="fr-FR" noProof="0" dirty="0" smtClean="0"/>
              <a:t>Un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Checking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Account</a:t>
            </a:r>
            <a:r>
              <a:rPr lang="fr-FR" noProof="0" dirty="0" smtClean="0"/>
              <a:t> est 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Bank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Account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C’est une relation d’</a:t>
            </a:r>
            <a:r>
              <a:rPr lang="fr-FR" i="1" noProof="0" dirty="0" smtClean="0">
                <a:latin typeface="Century Schoolbook" pitchFamily="18" charset="0"/>
              </a:rPr>
              <a:t>héritage</a:t>
            </a:r>
          </a:p>
          <a:p>
            <a:r>
              <a:rPr lang="fr-FR" i="1" noProof="0" dirty="0" smtClean="0">
                <a:latin typeface="Century Schoolbook" pitchFamily="18" charset="0"/>
              </a:rPr>
              <a:t>A-Un </a:t>
            </a:r>
            <a:r>
              <a:rPr lang="fr-FR" noProof="0" dirty="0" smtClean="0"/>
              <a:t>: décrit les collaborateurs de l’objet</a:t>
            </a:r>
          </a:p>
          <a:p>
            <a:pPr lvl="1"/>
            <a:r>
              <a:rPr lang="fr-FR" noProof="0" dirty="0" smtClean="0"/>
              <a:t>Un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Checking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Account</a:t>
            </a:r>
            <a:r>
              <a:rPr lang="fr-FR" noProof="0" dirty="0" smtClean="0"/>
              <a:t> a 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Customer Name</a:t>
            </a:r>
          </a:p>
          <a:p>
            <a:pPr lvl="1"/>
            <a:r>
              <a:rPr lang="fr-FR" noProof="0" dirty="0" smtClean="0"/>
              <a:t>C’est une </a:t>
            </a:r>
            <a:r>
              <a:rPr lang="fr-FR" i="1" noProof="0" dirty="0" smtClean="0">
                <a:latin typeface="Century Schoolbook" pitchFamily="18" charset="0"/>
              </a:rPr>
              <a:t>agrégation</a:t>
            </a:r>
            <a:r>
              <a:rPr lang="fr-FR" noProof="0" dirty="0" smtClean="0"/>
              <a:t> ou </a:t>
            </a:r>
            <a:r>
              <a:rPr lang="fr-FR" i="1" noProof="0" dirty="0" smtClean="0">
                <a:latin typeface="Century Schoolbook" pitchFamily="18" charset="0"/>
              </a:rPr>
              <a:t>composition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479494" y="3471382"/>
            <a:ext cx="4180386" cy="2862322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Bank Account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Savings Account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Retirement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Account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Checking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Account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Account Number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Customer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Balance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deposit()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withdraw()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writecheck()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884409" y="5252606"/>
            <a:ext cx="701040" cy="340519"/>
          </a:xfrm>
          <a:prstGeom prst="wedgeRoundRectCallout">
            <a:avLst>
              <a:gd name="adj1" fmla="val -104156"/>
              <a:gd name="adj2" fmla="val -3879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A-un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2416630" y="4223770"/>
            <a:ext cx="776514" cy="340519"/>
          </a:xfrm>
          <a:prstGeom prst="wedgeRoundRectCallout">
            <a:avLst>
              <a:gd name="adj1" fmla="val 92970"/>
              <a:gd name="adj2" fmla="val -637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Est</a:t>
            </a:r>
            <a:r>
              <a:rPr lang="en-US" dirty="0" smtClean="0"/>
              <a:t>-un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375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Classe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noProof="0" dirty="0" smtClean="0"/>
              <a:t>Une description d’un objet, un type</a:t>
            </a:r>
          </a:p>
          <a:p>
            <a:pPr lvl="1"/>
            <a:r>
              <a:rPr lang="fr-FR" noProof="0" dirty="0" smtClean="0"/>
              <a:t>Un </a:t>
            </a:r>
            <a:r>
              <a:rPr lang="fr-FR" dirty="0" smtClean="0"/>
              <a:t>patron </a:t>
            </a:r>
            <a:r>
              <a:rPr lang="fr-FR" noProof="0" dirty="0" smtClean="0"/>
              <a:t>d’objets</a:t>
            </a:r>
          </a:p>
          <a:p>
            <a:r>
              <a:rPr lang="fr-FR" noProof="0" dirty="0" smtClean="0"/>
              <a:t>Un conteneur</a:t>
            </a:r>
          </a:p>
          <a:p>
            <a:pPr lvl="1"/>
            <a:r>
              <a:rPr lang="fr-FR" noProof="0" dirty="0" smtClean="0"/>
              <a:t>Attributs qui décrivent l’état de l’objet</a:t>
            </a:r>
          </a:p>
          <a:p>
            <a:pPr lvl="1"/>
            <a:r>
              <a:rPr lang="fr-FR" noProof="0" dirty="0" smtClean="0"/>
              <a:t>Operations qui décrivent son comportement</a:t>
            </a:r>
          </a:p>
          <a:p>
            <a:r>
              <a:rPr lang="fr-FR" noProof="0" dirty="0" smtClean="0"/>
              <a:t>Principal bloc de base de la programmation </a:t>
            </a:r>
            <a:r>
              <a:rPr lang="fr-FR" dirty="0" smtClean="0"/>
              <a:t>orientée objet </a:t>
            </a:r>
            <a:r>
              <a:rPr lang="fr-FR" noProof="0" dirty="0" smtClean="0"/>
              <a:t>(</a:t>
            </a:r>
            <a:r>
              <a:rPr lang="fr-FR" noProof="0" dirty="0" err="1" smtClean="0"/>
              <a:t>POO</a:t>
            </a:r>
            <a:r>
              <a:rPr lang="fr-FR" noProof="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743200" y="3780728"/>
            <a:ext cx="3672000" cy="2585323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cs typeface="Courier New" pitchFamily="49" charset="0"/>
              </a:rPr>
              <a:t>La </a:t>
            </a:r>
            <a:r>
              <a:rPr lang="en-US" sz="1800" dirty="0" err="1" smtClean="0">
                <a:cs typeface="Courier New" pitchFamily="49" charset="0"/>
              </a:rPr>
              <a:t>classe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Checking Account </a:t>
            </a:r>
            <a:r>
              <a:rPr lang="en-US" sz="1800" dirty="0" smtClean="0">
                <a:cs typeface="Courier New" pitchFamily="49" charset="0"/>
              </a:rPr>
              <a:t>a</a:t>
            </a:r>
            <a:endParaRPr lang="en-US" sz="1800" dirty="0" smtClean="0">
              <a:latin typeface="+mn-lt"/>
              <a:cs typeface="Courier New" pitchFamily="49" charset="0"/>
            </a:endParaRPr>
          </a:p>
          <a:p>
            <a:r>
              <a:rPr lang="en-US" sz="1800" dirty="0">
                <a:latin typeface="+mn-lt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Account Number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Balance</a:t>
            </a:r>
          </a:p>
          <a:p>
            <a:endParaRPr lang="en-US" sz="1800" dirty="0">
              <a:latin typeface="+mn-lt"/>
              <a:cs typeface="Courier New" pitchFamily="49" charset="0"/>
            </a:endParaRPr>
          </a:p>
          <a:p>
            <a:r>
              <a:rPr lang="en-US" sz="1800" dirty="0" smtClean="0">
                <a:latin typeface="+mn-lt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deposit 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withdraw 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writecheck()</a:t>
            </a:r>
            <a:r>
              <a:rPr lang="en-US" sz="1800" dirty="0">
                <a:latin typeface="+mn-lt"/>
                <a:cs typeface="Courier New" pitchFamily="49" charset="0"/>
              </a:rPr>
              <a:t>	</a:t>
            </a:r>
          </a:p>
        </p:txBody>
      </p:sp>
      <p:sp>
        <p:nvSpPr>
          <p:cNvPr id="2" name="Right Brace 1"/>
          <p:cNvSpPr/>
          <p:nvPr/>
        </p:nvSpPr>
        <p:spPr bwMode="blackWhite">
          <a:xfrm>
            <a:off x="5787189" y="4196347"/>
            <a:ext cx="264695" cy="73854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Brace 2"/>
          <p:cNvSpPr/>
          <p:nvPr/>
        </p:nvSpPr>
        <p:spPr bwMode="blackWhite">
          <a:xfrm>
            <a:off x="5402179" y="5243095"/>
            <a:ext cx="264695" cy="75798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603733" y="3980536"/>
            <a:ext cx="1051560" cy="340519"/>
          </a:xfrm>
          <a:prstGeom prst="wedgeRoundRectCallout">
            <a:avLst>
              <a:gd name="adj1" fmla="val -98129"/>
              <a:gd name="adj2" fmla="val 11972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Attributs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316980" y="5085535"/>
            <a:ext cx="1261310" cy="340519"/>
          </a:xfrm>
          <a:prstGeom prst="wedgeRoundRectCallout">
            <a:avLst>
              <a:gd name="adj1" fmla="val -96432"/>
              <a:gd name="adj2" fmla="val 10912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Opérations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13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noProof="0" dirty="0" smtClean="0"/>
              <a:t>Crée un nouveau </a:t>
            </a:r>
            <a:r>
              <a:rPr lang="fr-FR" dirty="0" smtClean="0"/>
              <a:t>patron </a:t>
            </a:r>
            <a:r>
              <a:rPr lang="fr-FR" noProof="0" dirty="0" smtClean="0"/>
              <a:t>d’objet</a:t>
            </a:r>
          </a:p>
          <a:p>
            <a:pPr lvl="1"/>
            <a:r>
              <a:rPr lang="fr-FR" noProof="0" dirty="0" smtClean="0"/>
              <a:t>Affecte un nom à la classe</a:t>
            </a:r>
          </a:p>
          <a:p>
            <a:r>
              <a:rPr lang="fr-FR" noProof="0" dirty="0" smtClean="0"/>
              <a:t>Instruction composée</a:t>
            </a:r>
          </a:p>
          <a:p>
            <a:pPr lvl="1"/>
            <a:r>
              <a:rPr lang="fr-FR" noProof="0" dirty="0" smtClean="0"/>
              <a:t>L’indentation définit son contenu</a:t>
            </a:r>
          </a:p>
          <a:p>
            <a:r>
              <a:rPr lang="fr-FR" noProof="0" dirty="0" smtClean="0"/>
              <a:t>Peut contenir une chaîne de documentation</a:t>
            </a:r>
          </a:p>
          <a:p>
            <a:pPr lvl="1"/>
            <a:r>
              <a:rPr lang="fr-FR" noProof="0" dirty="0" smtClean="0"/>
              <a:t>Décrit la finalité et le protocole de la classe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810260" y="3819626"/>
            <a:ext cx="7523480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CheckingAccount: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'''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Cette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classe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décrit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chèques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'''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130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Attributs des classes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585049"/>
          </a:xfrm>
        </p:spPr>
        <p:txBody>
          <a:bodyPr/>
          <a:lstStyle/>
          <a:p>
            <a:r>
              <a:rPr lang="fr-FR" noProof="0" dirty="0" smtClean="0"/>
              <a:t>Portion de données du </a:t>
            </a:r>
            <a:r>
              <a:rPr lang="fr-FR" dirty="0" smtClean="0"/>
              <a:t>patron </a:t>
            </a:r>
            <a:r>
              <a:rPr lang="fr-FR" noProof="0" dirty="0" smtClean="0"/>
              <a:t>d’objet</a:t>
            </a:r>
          </a:p>
          <a:p>
            <a:r>
              <a:rPr lang="fr-FR" noProof="0" dirty="0" smtClean="0"/>
              <a:t>Peuvent être ajoutés dynamiquement à la classe</a:t>
            </a:r>
          </a:p>
          <a:p>
            <a:pPr lvl="1"/>
            <a:r>
              <a:rPr lang="fr-FR" noProof="0" dirty="0" smtClean="0"/>
              <a:t>Restent dans l’espace de noms de la classe </a:t>
            </a:r>
          </a:p>
          <a:p>
            <a:r>
              <a:rPr lang="fr-FR" noProof="0" dirty="0" smtClean="0"/>
              <a:t>Référencés par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classe.attribut</a:t>
            </a:r>
            <a:endParaRPr lang="fr-FR" i="1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1961334" y="3168926"/>
            <a:ext cx="5079546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CheckingAccount.name = 'Joe'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CheckingAccount.balance = 1.0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CheckingAccount.balance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1.0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736082" y="2879485"/>
            <a:ext cx="2340000" cy="540000"/>
          </a:xfrm>
          <a:prstGeom prst="wedgeRoundRectCallout">
            <a:avLst>
              <a:gd name="adj1" fmla="val -53507"/>
              <a:gd name="adj2" fmla="val 949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Les affectations d’attributs modifient la classe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blackWhite">
          <a:xfrm>
            <a:off x="3605754" y="4487879"/>
            <a:ext cx="5423946" cy="129397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  <a:cs typeface="Courier New" pitchFamily="49" charset="0"/>
              </a:rPr>
              <a:t>0x011DCF10 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''' Cette classe décrit un compte chèques.'''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balance</a:t>
            </a:r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208908" y="4827087"/>
            <a:ext cx="179568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CheckingAccount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 bwMode="blackWhite">
          <a:xfrm>
            <a:off x="2004592" y="4980976"/>
            <a:ext cx="1601165" cy="45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Rounded Rectangle 8"/>
          <p:cNvSpPr/>
          <p:nvPr/>
        </p:nvSpPr>
        <p:spPr bwMode="blackWhite">
          <a:xfrm>
            <a:off x="4746635" y="5950012"/>
            <a:ext cx="651090" cy="340519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</a:t>
            </a: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5529807" y="5921437"/>
            <a:ext cx="787920" cy="340519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'Joe'</a:t>
            </a:r>
          </a:p>
        </p:txBody>
      </p:sp>
      <p:cxnSp>
        <p:nvCxnSpPr>
          <p:cNvPr id="11" name="Straight Arrow Connector 10"/>
          <p:cNvCxnSpPr/>
          <p:nvPr/>
        </p:nvCxnSpPr>
        <p:spPr bwMode="blackWhite">
          <a:xfrm>
            <a:off x="4291557" y="5328285"/>
            <a:ext cx="1238250" cy="5931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blackWhite">
          <a:xfrm>
            <a:off x="4575810" y="5586022"/>
            <a:ext cx="285125" cy="3354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42418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Instances de classe : objets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smtClean="0"/>
              <a:t>Un objet du type de la classe</a:t>
            </a:r>
          </a:p>
          <a:p>
            <a:pPr lvl="1"/>
            <a:r>
              <a:rPr lang="fr-FR" dirty="0" smtClean="0"/>
              <a:t>Les contenus initiaux référencent les attributs de la classe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488894" y="1989526"/>
            <a:ext cx="5840386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myAccount = CheckingAccount()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myAccount.name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'Joe'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myAccount.balance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1.0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978296" y="2542920"/>
            <a:ext cx="2926557" cy="340519"/>
          </a:xfrm>
          <a:prstGeom prst="wedgeRoundRectCallout">
            <a:avLst>
              <a:gd name="adj1" fmla="val -79213"/>
              <a:gd name="adj2" fmla="val -7793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L’attribut vient de la classe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 bwMode="blackWhite">
          <a:xfrm>
            <a:off x="3481931" y="3520528"/>
            <a:ext cx="5328694" cy="1293971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>
                <a:latin typeface="+mn-lt"/>
                <a:cs typeface="Courier New" pitchFamily="49" charset="0"/>
              </a:rPr>
              <a:t>0x011DCF10 </a:t>
            </a:r>
          </a:p>
          <a:p>
            <a:r>
              <a:rPr lang="fr-FR" dirty="0" smtClean="0">
                <a:latin typeface="+mn-lt"/>
                <a:cs typeface="Courier New" pitchFamily="49" charset="0"/>
              </a:rPr>
              <a:t>class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''' Cette classe décrit un compte chèques.'''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balance</a:t>
            </a:r>
          </a:p>
        </p:txBody>
      </p:sp>
      <p:sp>
        <p:nvSpPr>
          <p:cNvPr id="17" name="TextBox 16"/>
          <p:cNvSpPr txBox="1"/>
          <p:nvPr/>
        </p:nvSpPr>
        <p:spPr bwMode="blackWhite">
          <a:xfrm>
            <a:off x="418458" y="3859736"/>
            <a:ext cx="179568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CheckingAccount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 bwMode="blackWhite">
          <a:xfrm>
            <a:off x="2214142" y="4013625"/>
            <a:ext cx="1262483" cy="45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ounded Rectangle 18"/>
          <p:cNvSpPr/>
          <p:nvPr/>
        </p:nvSpPr>
        <p:spPr bwMode="blackWhite">
          <a:xfrm>
            <a:off x="4737110" y="4954086"/>
            <a:ext cx="611737" cy="340519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1.0</a:t>
            </a:r>
          </a:p>
        </p:txBody>
      </p:sp>
      <p:sp>
        <p:nvSpPr>
          <p:cNvPr id="20" name="Rounded Rectangle 19"/>
          <p:cNvSpPr/>
          <p:nvPr/>
        </p:nvSpPr>
        <p:spPr bwMode="blackWhite">
          <a:xfrm>
            <a:off x="5405981" y="4954086"/>
            <a:ext cx="851943" cy="340519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'Joe'</a:t>
            </a:r>
          </a:p>
        </p:txBody>
      </p:sp>
      <p:cxnSp>
        <p:nvCxnSpPr>
          <p:cNvPr id="21" name="Straight Arrow Connector 20"/>
          <p:cNvCxnSpPr/>
          <p:nvPr/>
        </p:nvCxnSpPr>
        <p:spPr bwMode="blackWhite">
          <a:xfrm>
            <a:off x="4160063" y="4360934"/>
            <a:ext cx="1238250" cy="5931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blackWhite">
          <a:xfrm>
            <a:off x="4444316" y="4618671"/>
            <a:ext cx="285125" cy="3354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Rounded Rectangle 22"/>
          <p:cNvSpPr/>
          <p:nvPr/>
        </p:nvSpPr>
        <p:spPr bwMode="blackWhite">
          <a:xfrm>
            <a:off x="2221713" y="5372928"/>
            <a:ext cx="1593594" cy="1055608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mtClean="0">
                <a:latin typeface="+mn-lt"/>
                <a:cs typeface="Courier New" pitchFamily="49" charset="0"/>
              </a:rPr>
              <a:t>0x011DCA20 </a:t>
            </a:r>
          </a:p>
          <a:p>
            <a:r>
              <a:rPr lang="fr-FR" smtClean="0">
                <a:latin typeface="+mn-lt"/>
                <a:cs typeface="Courier New" pitchFamily="49" charset="0"/>
              </a:rPr>
              <a:t>instance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balance</a:t>
            </a:r>
          </a:p>
        </p:txBody>
      </p:sp>
      <p:cxnSp>
        <p:nvCxnSpPr>
          <p:cNvPr id="24" name="Straight Arrow Connector 23"/>
          <p:cNvCxnSpPr/>
          <p:nvPr/>
        </p:nvCxnSpPr>
        <p:spPr bwMode="blackWhite">
          <a:xfrm flipV="1">
            <a:off x="2905245" y="5372928"/>
            <a:ext cx="2792610" cy="6471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blackWhite">
          <a:xfrm flipV="1">
            <a:off x="3185160" y="5372928"/>
            <a:ext cx="1793136" cy="7995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blackWhite">
          <a:xfrm>
            <a:off x="1677405" y="5733565"/>
            <a:ext cx="5367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 bwMode="blackWhite">
          <a:xfrm>
            <a:off x="570858" y="5563173"/>
            <a:ext cx="115127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myAccount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33018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736352C3534302C343530"/>
  <p:tag name="IPF" val="422C4F626A6563742D4F7269656E7465642050726F6772616D6D696E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F64696679696E6720436C61737320417474726962757465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F64696679696E6720496E7374616E6365204174747269627574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4747269627574657320696E2074686520636C6173732053746174656D656E7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7374616E6365204E616D6573706163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574686F64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73656C6620417267756D656E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F5F696E69745F5F2829204D6574686F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F5F696E69745F5F2829204D6574686F642028636F6E74696E756564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574686F64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36C617373657320616E6420496E697469616C697A6174696F6E"/>
  <p:tag name="IPF" val="522C48616E64732D4F6E20457865726369736520352E313A20436C617373657320616E6420496E697469616C697A6174696F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D4F7269656E7465642050726F6772616D6D696E6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17373204869657261726368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1737320496E6865726974616E63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6865726974616E63652048696572617263687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756C7469706C6520496E6865726974616E63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36F70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4547422052756C6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96E6865726974616E636520616E642053636F7065"/>
  <p:tag name="IPF" val="4C2C48616E64732D4F6E20457865726369736520352E323A20496E6865726974616E636520616E642053636F706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D4F7269656E7465642050726F6772616D6D696E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746572666163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D4F7269656E7465642050726F6772616D6D696E6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2737472616374205375706572636C6173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F6C796D6F72706869736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F6C796D6F72706869736D20696E20416374696F6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F6C796D6F72706869632046756E6374696F6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F6C796D6F72706869632046756E6374696F6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F6C796D6F72706869632046756E6374696F6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F6C796D6F72706869632046756E6374696F6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665726C6F6164696E6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66572726964696E67204D6574686F64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66572726964696E67204D6574686F64732028636F6E74696E756564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04F7269656E746174696F6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7665726C6F61646564204F70657261746F72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665726C6F61646564204F70657261746F7273204578616D706C6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506F6C796D6F72706869736D"/>
  <p:tag name="IPF" val="522C48616E64732D4F6E20457865726369736520352E333A20506F6C796D6F72706869736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052656C6174696F6E73686970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173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636C6173732053746174656D656E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1737320417474726962757465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1737320496E7374616E6365733A204F626A65637473"/>
</p:tagLst>
</file>

<file path=ppt/theme/theme1.xml><?xml version="1.0" encoding="utf-8"?>
<a:theme xmlns:a="http://schemas.openxmlformats.org/drawingml/2006/main" name="MagnaLearn Temp 2010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3723</Words>
  <Application>Microsoft Office PowerPoint</Application>
  <PresentationFormat>Affichage à l'écran (4:3)</PresentationFormat>
  <Paragraphs>877</Paragraphs>
  <Slides>43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MagnaLearn Temp 2010</vt:lpstr>
      <vt:lpstr>Programmation orientée objet</vt:lpstr>
      <vt:lpstr>Objectifs du chapitre </vt:lpstr>
      <vt:lpstr>Programmation orientée objet</vt:lpstr>
      <vt:lpstr>L’orientation objet</vt:lpstr>
      <vt:lpstr>Relations entre objets</vt:lpstr>
      <vt:lpstr>Classe</vt:lpstr>
      <vt:lpstr>L’instruction class</vt:lpstr>
      <vt:lpstr>Attributs des classes</vt:lpstr>
      <vt:lpstr>Instances de classe : objets</vt:lpstr>
      <vt:lpstr>Modifier les attributs de classe</vt:lpstr>
      <vt:lpstr>Modifier les attributs d’instance</vt:lpstr>
      <vt:lpstr>Attributs dans l’instruction class</vt:lpstr>
      <vt:lpstr>Espace de noms de l’instance</vt:lpstr>
      <vt:lpstr>Méthodes</vt:lpstr>
      <vt:lpstr>L’argument self</vt:lpstr>
      <vt:lpstr>La méthode __init__()</vt:lpstr>
      <vt:lpstr>La méthode __init__()  (suite)</vt:lpstr>
      <vt:lpstr>Variables de classe</vt:lpstr>
      <vt:lpstr>Exercice 5.1 : Classes et initialisation</vt:lpstr>
      <vt:lpstr>Programmation orientée objet</vt:lpstr>
      <vt:lpstr>Hiérarchie de classes</vt:lpstr>
      <vt:lpstr>Héritage de classe</vt:lpstr>
      <vt:lpstr>Hiérarchie d’héritage</vt:lpstr>
      <vt:lpstr>Héritage multiple</vt:lpstr>
      <vt:lpstr>Portée </vt:lpstr>
      <vt:lpstr>La règle LEGB</vt:lpstr>
      <vt:lpstr>Exercice 5.2 : Héritage et portée</vt:lpstr>
      <vt:lpstr>Programmation orientée objet</vt:lpstr>
      <vt:lpstr>Interface</vt:lpstr>
      <vt:lpstr>Superclasse abstraite</vt:lpstr>
      <vt:lpstr>Polymorphisme</vt:lpstr>
      <vt:lpstr>Le polymorphisme en action</vt:lpstr>
      <vt:lpstr>Fonction polymorphe</vt:lpstr>
      <vt:lpstr>La fonction isinstance()</vt:lpstr>
      <vt:lpstr>Méthodes polymorphes</vt:lpstr>
      <vt:lpstr>Méthodes polymorphes  (suite)</vt:lpstr>
      <vt:lpstr>Surcharge</vt:lpstr>
      <vt:lpstr>Redéfinir des méthodes</vt:lpstr>
      <vt:lpstr>Redéfinir des méthodes (suite)</vt:lpstr>
      <vt:lpstr>Opérateurs surchargés</vt:lpstr>
      <vt:lpstr>Exemple d’opérateurs surchargés</vt:lpstr>
      <vt:lpstr>Exercice 5.3 : Polymorphisme</vt:lpstr>
      <vt:lpstr>Résumé du chapitre 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beverlyv</dc:creator>
  <dc:description>Tagged 7/12/2012 8:23:36 AM</dc:description>
  <cp:lastModifiedBy>admin</cp:lastModifiedBy>
  <cp:revision>336</cp:revision>
  <cp:lastPrinted>2005-11-17T23:48:36Z</cp:lastPrinted>
  <dcterms:created xsi:type="dcterms:W3CDTF">2010-03-16T17:35:13Z</dcterms:created>
  <dcterms:modified xsi:type="dcterms:W3CDTF">2012-10-12T08:29:55Z</dcterms:modified>
</cp:coreProperties>
</file>