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1" r:id="rId5"/>
    <p:sldId id="263" r:id="rId6"/>
    <p:sldId id="262" r:id="rId7"/>
    <p:sldId id="289" r:id="rId8"/>
    <p:sldId id="264" r:id="rId9"/>
    <p:sldId id="278" r:id="rId10"/>
    <p:sldId id="300" r:id="rId11"/>
    <p:sldId id="265" r:id="rId12"/>
    <p:sldId id="279" r:id="rId13"/>
    <p:sldId id="277" r:id="rId14"/>
    <p:sldId id="290" r:id="rId15"/>
    <p:sldId id="267" r:id="rId16"/>
    <p:sldId id="280" r:id="rId17"/>
    <p:sldId id="268" r:id="rId18"/>
    <p:sldId id="281" r:id="rId19"/>
    <p:sldId id="269" r:id="rId20"/>
    <p:sldId id="292" r:id="rId21"/>
    <p:sldId id="293" r:id="rId22"/>
    <p:sldId id="294" r:id="rId23"/>
    <p:sldId id="295" r:id="rId24"/>
    <p:sldId id="291" r:id="rId25"/>
    <p:sldId id="270" r:id="rId26"/>
    <p:sldId id="283" r:id="rId27"/>
    <p:sldId id="296" r:id="rId28"/>
    <p:sldId id="271" r:id="rId29"/>
    <p:sldId id="286" r:id="rId30"/>
    <p:sldId id="284" r:id="rId31"/>
    <p:sldId id="285" r:id="rId32"/>
    <p:sldId id="273" r:id="rId33"/>
    <p:sldId id="299" r:id="rId34"/>
    <p:sldId id="272" r:id="rId35"/>
    <p:sldId id="288" r:id="rId36"/>
    <p:sldId id="287" r:id="rId37"/>
    <p:sldId id="274" r:id="rId38"/>
    <p:sldId id="297" r:id="rId39"/>
    <p:sldId id="298" r:id="rId40"/>
    <p:sldId id="275" r:id="rId41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CC"/>
    <a:srgbClr val="FFCCFF"/>
    <a:srgbClr val="CCEC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53" autoAdjust="0"/>
    <p:restoredTop sz="69100" autoAdjust="0"/>
  </p:normalViewPr>
  <p:slideViewPr>
    <p:cSldViewPr snapToGrid="0">
      <p:cViewPr varScale="1">
        <p:scale>
          <a:sx n="131" d="100"/>
          <a:sy n="131" d="100"/>
        </p:scale>
        <p:origin x="-1692" y="-84"/>
      </p:cViewPr>
      <p:guideLst>
        <p:guide orient="horz" pos="946"/>
        <p:guide orient="horz" pos="1501"/>
        <p:guide pos="268"/>
        <p:guide pos="2109"/>
        <p:guide pos="1849"/>
      </p:guideLst>
    </p:cSldViewPr>
  </p:slideViewPr>
  <p:outlineViewPr>
    <p:cViewPr>
      <p:scale>
        <a:sx n="33" d="100"/>
        <a:sy n="33" d="100"/>
      </p:scale>
      <p:origin x="0" y="154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492" y="-108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fld id="{A0E48461-0E6F-4F87-B983-48529DFCA251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8077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1663" y="228600"/>
            <a:ext cx="4833937" cy="362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8900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 smtClean="0">
                <a:solidFill>
                  <a:schemeClr val="tx2"/>
                </a:solidFill>
              </a:rPr>
              <a:t>2012 Learning</a:t>
            </a:r>
            <a:r>
              <a:rPr lang="en-US" sz="700" baseline="0" dirty="0" smtClean="0">
                <a:solidFill>
                  <a:schemeClr val="tx2"/>
                </a:solidFill>
              </a:rPr>
              <a:t> Tree International, Inc.</a:t>
            </a:r>
            <a:r>
              <a:rPr lang="en-US" sz="700" dirty="0" smtClean="0">
                <a:solidFill>
                  <a:schemeClr val="tx2"/>
                </a:solidFill>
              </a:rPr>
              <a:t> </a:t>
            </a:r>
            <a:r>
              <a:rPr lang="en-US" sz="700" dirty="0">
                <a:solidFill>
                  <a:schemeClr val="tx2"/>
                </a:solidFill>
              </a:rPr>
              <a:t>All rights reserved. Not to be reproduced by any means without prior consent. 	</a:t>
            </a:r>
            <a:r>
              <a:rPr lang="en-US" sz="1300" dirty="0" smtClean="0">
                <a:solidFill>
                  <a:schemeClr val="tx2"/>
                </a:solidFill>
              </a:rPr>
              <a:t>1905-6-</a:t>
            </a:r>
            <a:fld id="{CBCBECC8-6765-4BC4-914A-D66EC9AEDE7D}" type="slidenum">
              <a:rPr lang="en-US" sz="1300" smtClean="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29038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57638"/>
            <a:ext cx="6488113" cy="1225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22503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/>
          <a:lstStyle/>
          <a:p>
            <a:r>
              <a:rPr lang="en-US" dirty="0" smtClean="0"/>
              <a:t>Jogger text: Modules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Chapter starts: Day 3 at 9:45am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Module Attributes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Multiple imports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Chained imports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Examining Namespace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Modules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from Statement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Ask "What did not execute from the module?"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from Statement (continued)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Ask "What if there are 2 such statements, each module has a function</a:t>
            </a:r>
            <a:r>
              <a:rPr lang="en-US" baseline="0" dirty="0" smtClean="0"/>
              <a:t> </a:t>
            </a:r>
            <a:r>
              <a:rPr lang="en-US" dirty="0" smtClean="0"/>
              <a:t>named fun1()</a:t>
            </a:r>
          </a:p>
          <a:p>
            <a:r>
              <a:rPr lang="en-US" dirty="0" smtClean="0"/>
              <a:t>How would you access it?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Namespace Corruption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0550" y="231775"/>
            <a:ext cx="4902200" cy="3676650"/>
          </a:xfrm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4013200"/>
            <a:ext cx="6619875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Hands-On Exercise 6.1: Modules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Exercise: Modules  (30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20 minutes</a:t>
            </a:r>
          </a:p>
          <a:p>
            <a:r>
              <a:rPr lang="en-US" b="1" dirty="0"/>
              <a:t>Presentation Style: </a:t>
            </a:r>
            <a:r>
              <a:rPr lang="en-US" dirty="0">
                <a:solidFill>
                  <a:srgbClr val="0000FF"/>
                </a:solidFill>
              </a:rPr>
              <a:t>Activity </a:t>
            </a:r>
            <a:r>
              <a:rPr lang="en-US" dirty="0" smtClean="0">
                <a:solidFill>
                  <a:srgbClr val="0000FF"/>
                </a:solidFill>
              </a:rPr>
              <a:t>Instructions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Extension Modules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  <a:solidFill>
            <a:schemeClr val="bg1"/>
          </a:solidFill>
          <a:ln/>
        </p:spPr>
        <p:txBody>
          <a:bodyPr/>
          <a:lstStyle/>
          <a:p>
            <a:r>
              <a:rPr lang="en-US" dirty="0" smtClean="0"/>
              <a:t>Jogger text: Chapter Objectives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996891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Packages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Eclipse is using packages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Package Directory Structure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Package import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Accessing Package Modules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6616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Modules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e</a:t>
            </a:r>
            <a:r>
              <a:rPr lang="en-US" dirty="0" smtClean="0"/>
              <a:t>ntire section is background reference.  No test questions. There is a later do now</a:t>
            </a:r>
          </a:p>
          <a:p>
            <a:endParaRPr lang="en-US" dirty="0" smtClean="0"/>
          </a:p>
          <a:p>
            <a:r>
              <a:rPr lang="en-US" dirty="0" smtClean="0"/>
              <a:t>If the class is running fast you can expand and detail these , maybe add some Do</a:t>
            </a:r>
            <a:r>
              <a:rPr lang="en-US" baseline="0" dirty="0" smtClean="0"/>
              <a:t> Nows trying these in Idle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Standard Library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 Show</a:t>
            </a:r>
            <a:r>
              <a:rPr lang="en-US" baseline="0" dirty="0" smtClean="0"/>
              <a:t> them the C:\Pyton27 folder and its subs to see where these guys are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sys Module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Command-Line Arguments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310208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os Module and Processes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If this example is run</a:t>
            </a:r>
            <a:r>
              <a:rPr lang="en-US" baseline="0" dirty="0" smtClean="0"/>
              <a:t> from IDLE - the command console runs the ping, then disappears when done.</a:t>
            </a:r>
          </a:p>
          <a:p>
            <a:r>
              <a:rPr lang="en-US" baseline="0" dirty="0" smtClean="0"/>
              <a:t>If this example is run from command console, output remains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demo'ing, run from command console.  then point out all the data delivered.  Then point out benefit of next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exit status is returned even without output strings.  0 is success.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&lt;*s*o*u*r*c*e*&gt;*1*9*0*5*a*2*-*6*-*2*9*&lt;*/*s*o*u*r*c*e*&gt;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os Module and Running Commands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popen() = pipe open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Modules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os and os.path Modules and the File System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File System Management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Could</a:t>
            </a:r>
            <a:r>
              <a:rPr lang="en-US" baseline="0" dirty="0" smtClean="0"/>
              <a:t> also demo to make a do now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The re Module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String Matching Example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Could</a:t>
            </a:r>
            <a:r>
              <a:rPr lang="en-US" baseline="0" dirty="0" smtClean="0"/>
              <a:t> also demo or make a do now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Regular Expression Special Characters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Regular Expression Escape Sequences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 The uppercase version matches the complement.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Using Backslash \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Regular Expression Examples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Regular Expressions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Do now  (5 mins)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&lt;*s*o*u*r*c*e*&gt;*1*9*0*5*a*2*-*6*-*3*9*&lt;*/*s*o*u*r*c*e*&gt;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57638"/>
            <a:ext cx="6488113" cy="1236957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Using Regular Expressions: A Solution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Duration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3 minutes</a:t>
            </a:r>
          </a:p>
          <a:p>
            <a:r>
              <a:rPr lang="en-US" b="1" dirty="0"/>
              <a:t>Presentation Style: </a:t>
            </a:r>
            <a:r>
              <a:rPr lang="en-US" dirty="0" smtClean="0">
                <a:solidFill>
                  <a:srgbClr val="0000FF"/>
                </a:solidFill>
              </a:rPr>
              <a:t>Activity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477023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Module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 Add Demo if time.  Open</a:t>
            </a:r>
            <a:r>
              <a:rPr lang="en-US" baseline="0" dirty="0" smtClean="0"/>
              <a:t> windows explorer and work your way down to </a:t>
            </a:r>
          </a:p>
          <a:p>
            <a:r>
              <a:rPr lang="en-US" baseline="0" dirty="0" smtClean="0"/>
              <a:t>C:\Python27 - point out the interpreter and library folders ( packages! )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smtClean="0">
                <a:solidFill>
                  <a:srgbClr val="000000"/>
                </a:solidFill>
                <a:latin typeface="Arial"/>
              </a:rPr>
              <a:t>&lt;*s*o*u*r*c*e*&gt;*1*9*0*5*a*2*-*6*-*4*0*&lt;*/*s*o*u*r*c*e*&gt;</a:t>
            </a:r>
            <a:endParaRPr lang="en-US" sz="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Chapter Summary</a:t>
            </a:r>
          </a:p>
          <a:p>
            <a:r>
              <a:rPr lang="en-US" dirty="0" smtClean="0"/>
              <a:t>Direction: Both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Benefits of Modules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Module Files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 Demo</a:t>
            </a:r>
            <a:r>
              <a:rPr lang="en-US" baseline="0" dirty="0" smtClean="0"/>
              <a:t> from the load:</a:t>
            </a:r>
          </a:p>
          <a:p>
            <a:r>
              <a:rPr lang="en-US" baseline="0" dirty="0" smtClean="0"/>
              <a:t>C:\Python27 folder, including site-packages</a:t>
            </a:r>
          </a:p>
          <a:p>
            <a:r>
              <a:rPr lang="en-US" baseline="0" dirty="0" smtClean="0"/>
              <a:t>The ref to python interpreter in every eclipse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/usr/bin/python and /usr/lib/python27 on Linux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assignment of PYTHONPATH in eclipse projects</a:t>
            </a:r>
          </a:p>
          <a:p>
            <a:r>
              <a:rPr lang="en-US" baseline="0" dirty="0" smtClean="0"/>
              <a:t>The value of system wide PYTHONPATH set in Control Panel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756825"/>
          </a:xfrm>
        </p:spPr>
        <p:txBody>
          <a:bodyPr/>
          <a:lstStyle/>
          <a:p>
            <a:r>
              <a:rPr lang="en-US" dirty="0" smtClean="0"/>
              <a:t>Jogger text: Modules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1717088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The import Statement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Mention about reusing a .pyc file -old ones may confuse,</a:t>
            </a:r>
          </a:p>
          <a:p>
            <a:endParaRPr lang="en-US" dirty="0" smtClean="0"/>
          </a:p>
          <a:p>
            <a:r>
              <a:rPr lang="en-US" dirty="0" smtClean="0"/>
              <a:t>They don't show in Eclipse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286000" y="381000"/>
            <a:ext cx="381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&lt;*s*o*u*r*c*e*&gt;*1*9*0*5*a*2*-*6*-*9*&lt;*/*s*o*u*r*c*e*&gt;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57638"/>
            <a:ext cx="6459537" cy="2437285"/>
          </a:xfrm>
        </p:spPr>
        <p:txBody>
          <a:bodyPr>
            <a:spAutoFit/>
          </a:bodyPr>
          <a:lstStyle/>
          <a:p>
            <a:r>
              <a:rPr lang="en-US" dirty="0" smtClean="0"/>
              <a:t>Jogger text: Module Execution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All these example files are in Extras project in Eclipse.</a:t>
            </a:r>
          </a:p>
          <a:p>
            <a:r>
              <a:rPr lang="en-US" dirty="0" smtClean="0"/>
              <a:t>C:\Course\1905\Exercises</a:t>
            </a:r>
          </a:p>
          <a:p>
            <a:r>
              <a:rPr lang="en-US" dirty="0" smtClean="0"/>
              <a:t>Start in bottom diagram, bring in module, see print output</a:t>
            </a:r>
          </a:p>
          <a:p>
            <a:endParaRPr lang="en-US" dirty="0" smtClean="0"/>
          </a:p>
          <a:p>
            <a:r>
              <a:rPr lang="en-US" dirty="0" smtClean="0"/>
              <a:t>Leave up while covering 6-10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87" name="Rectangle 2067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7584" name="Picture 2064" descr="Title Page 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37579" name="Line 2059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7576" name="Rectangle 2056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7577" name="Rectangle 2057"/>
          <p:cNvSpPr>
            <a:spLocks noGrp="1" noChangeArrowheads="1"/>
          </p:cNvSpPr>
          <p:nvPr>
            <p:ph type="subTitle" sz="quarter" idx="1"/>
          </p:nvPr>
        </p:nvSpPr>
        <p:spPr bwMode="invGray">
          <a:xfrm>
            <a:off x="322263" y="398463"/>
            <a:ext cx="4267200" cy="381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7578" name="Line 2058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237605" name="Picture 2085" descr="B&amp;W Educ Trust 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7088" y="6630988"/>
            <a:ext cx="1855787" cy="115887"/>
          </a:xfrm>
          <a:prstGeom prst="rect">
            <a:avLst/>
          </a:prstGeom>
          <a:noFill/>
        </p:spPr>
      </p:pic>
      <p:pic>
        <p:nvPicPr>
          <p:cNvPr id="237606" name="Picture 2086" descr="100c,70m Educ Trust 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hidden">
          <a:xfrm>
            <a:off x="7177088" y="6627813"/>
            <a:ext cx="1855787" cy="119062"/>
          </a:xfrm>
          <a:prstGeom prst="rect">
            <a:avLst/>
          </a:prstGeom>
          <a:noFill/>
        </p:spPr>
      </p:pic>
      <p:sp>
        <p:nvSpPr>
          <p:cNvPr id="237607" name="Rectangle 2087"/>
          <p:cNvSpPr>
            <a:spLocks noChangeArrowheads="1"/>
          </p:cNvSpPr>
          <p:nvPr userDrawn="1"/>
        </p:nvSpPr>
        <p:spPr bwMode="black">
          <a:xfrm flipV="1">
            <a:off x="7169150" y="6499225"/>
            <a:ext cx="1831975" cy="61912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1" dirty="0">
              <a:latin typeface="Times New Roman" pitchFamily="18" charset="0"/>
            </a:endParaRPr>
          </a:p>
        </p:txBody>
      </p:sp>
      <p:pic>
        <p:nvPicPr>
          <p:cNvPr id="237609" name="Picture 2089" descr="100c,70m Learn Tree sm®"/>
          <p:cNvPicPr>
            <a:picLocks noChangeAspect="1" noChangeArrowheads="1"/>
          </p:cNvPicPr>
          <p:nvPr userDrawn="1"/>
        </p:nvPicPr>
        <p:blipFill>
          <a:blip r:embed="rId5" cstate="print">
            <a:lum contrast="100000"/>
          </a:blip>
          <a:srcRect/>
          <a:stretch>
            <a:fillRect/>
          </a:stretch>
        </p:blipFill>
        <p:spPr bwMode="auto">
          <a:xfrm>
            <a:off x="7151688" y="5919788"/>
            <a:ext cx="1865312" cy="530225"/>
          </a:xfrm>
          <a:prstGeom prst="rect">
            <a:avLst/>
          </a:prstGeom>
          <a:noFill/>
        </p:spPr>
      </p:pic>
      <p:pic>
        <p:nvPicPr>
          <p:cNvPr id="237610" name="Picture 2090" descr="100c,70m Learn Tree sm®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hidden">
          <a:xfrm>
            <a:off x="7151688" y="5919788"/>
            <a:ext cx="1865312" cy="530225"/>
          </a:xfrm>
          <a:prstGeom prst="rect">
            <a:avLst/>
          </a:prstGeom>
          <a:noFill/>
        </p:spPr>
      </p:pic>
      <p:grpSp>
        <p:nvGrpSpPr>
          <p:cNvPr id="25" name="Group 24"/>
          <p:cNvGrpSpPr/>
          <p:nvPr userDrawn="1"/>
        </p:nvGrpSpPr>
        <p:grpSpPr>
          <a:xfrm>
            <a:off x="7152210" y="5919127"/>
            <a:ext cx="712270" cy="528752"/>
            <a:chOff x="7185699" y="5403739"/>
            <a:chExt cx="622300" cy="461963"/>
          </a:xfrm>
        </p:grpSpPr>
        <p:grpSp>
          <p:nvGrpSpPr>
            <p:cNvPr id="15" name="Group 1053"/>
            <p:cNvGrpSpPr>
              <a:grpSpLocks/>
            </p:cNvGrpSpPr>
            <p:nvPr userDrawn="1"/>
          </p:nvGrpSpPr>
          <p:grpSpPr bwMode="auto">
            <a:xfrm>
              <a:off x="7192049" y="5403739"/>
              <a:ext cx="603250" cy="457200"/>
              <a:chOff x="5279" y="3962"/>
              <a:chExt cx="380" cy="288"/>
            </a:xfrm>
          </p:grpSpPr>
          <p:sp>
            <p:nvSpPr>
              <p:cNvPr id="16" name="Freeform 1041"/>
              <p:cNvSpPr>
                <a:spLocks noChangeAspect="1"/>
              </p:cNvSpPr>
              <p:nvPr userDrawn="1"/>
            </p:nvSpPr>
            <p:spPr bwMode="black">
              <a:xfrm>
                <a:off x="5282" y="3969"/>
                <a:ext cx="375" cy="281"/>
              </a:xfrm>
              <a:custGeom>
                <a:avLst/>
                <a:gdLst/>
                <a:ahLst/>
                <a:cxnLst>
                  <a:cxn ang="0">
                    <a:pos x="133" y="1294"/>
                  </a:cxn>
                  <a:cxn ang="0">
                    <a:pos x="274" y="1324"/>
                  </a:cxn>
                  <a:cxn ang="0">
                    <a:pos x="399" y="1324"/>
                  </a:cxn>
                  <a:cxn ang="0">
                    <a:pos x="641" y="1324"/>
                  </a:cxn>
                  <a:cxn ang="0">
                    <a:pos x="935" y="1324"/>
                  </a:cxn>
                  <a:cxn ang="0">
                    <a:pos x="1215" y="1324"/>
                  </a:cxn>
                  <a:cxn ang="0">
                    <a:pos x="1417" y="1324"/>
                  </a:cxn>
                  <a:cxn ang="0">
                    <a:pos x="1513" y="1322"/>
                  </a:cxn>
                  <a:cxn ang="0">
                    <a:pos x="1698" y="1248"/>
                  </a:cxn>
                  <a:cxn ang="0">
                    <a:pos x="1736" y="1171"/>
                  </a:cxn>
                  <a:cxn ang="0">
                    <a:pos x="1560" y="1171"/>
                  </a:cxn>
                  <a:cxn ang="0">
                    <a:pos x="1239" y="1168"/>
                  </a:cxn>
                  <a:cxn ang="0">
                    <a:pos x="1071" y="1118"/>
                  </a:cxn>
                  <a:cxn ang="0">
                    <a:pos x="984" y="1032"/>
                  </a:cxn>
                  <a:cxn ang="0">
                    <a:pos x="965" y="831"/>
                  </a:cxn>
                  <a:cxn ang="0">
                    <a:pos x="1120" y="654"/>
                  </a:cxn>
                  <a:cxn ang="0">
                    <a:pos x="1238" y="633"/>
                  </a:cxn>
                  <a:cxn ang="0">
                    <a:pos x="1420" y="574"/>
                  </a:cxn>
                  <a:cxn ang="0">
                    <a:pos x="1258" y="538"/>
                  </a:cxn>
                  <a:cxn ang="0">
                    <a:pos x="1014" y="603"/>
                  </a:cxn>
                  <a:cxn ang="0">
                    <a:pos x="1129" y="513"/>
                  </a:cxn>
                  <a:cxn ang="0">
                    <a:pos x="1340" y="475"/>
                  </a:cxn>
                  <a:cxn ang="0">
                    <a:pos x="1413" y="442"/>
                  </a:cxn>
                  <a:cxn ang="0">
                    <a:pos x="1181" y="406"/>
                  </a:cxn>
                  <a:cxn ang="0">
                    <a:pos x="1042" y="475"/>
                  </a:cxn>
                  <a:cxn ang="0">
                    <a:pos x="1174" y="371"/>
                  </a:cxn>
                  <a:cxn ang="0">
                    <a:pos x="1357" y="308"/>
                  </a:cxn>
                  <a:cxn ang="0">
                    <a:pos x="1180" y="274"/>
                  </a:cxn>
                  <a:cxn ang="0">
                    <a:pos x="1022" y="361"/>
                  </a:cxn>
                  <a:cxn ang="0">
                    <a:pos x="1163" y="215"/>
                  </a:cxn>
                  <a:cxn ang="0">
                    <a:pos x="1237" y="130"/>
                  </a:cxn>
                  <a:cxn ang="0">
                    <a:pos x="1054" y="204"/>
                  </a:cxn>
                  <a:cxn ang="0">
                    <a:pos x="986" y="237"/>
                  </a:cxn>
                  <a:cxn ang="0">
                    <a:pos x="1113" y="58"/>
                  </a:cxn>
                  <a:cxn ang="0">
                    <a:pos x="947" y="137"/>
                  </a:cxn>
                  <a:cxn ang="0">
                    <a:pos x="922" y="2"/>
                  </a:cxn>
                  <a:cxn ang="0">
                    <a:pos x="844" y="95"/>
                  </a:cxn>
                  <a:cxn ang="0">
                    <a:pos x="750" y="54"/>
                  </a:cxn>
                  <a:cxn ang="0">
                    <a:pos x="684" y="100"/>
                  </a:cxn>
                  <a:cxn ang="0">
                    <a:pos x="783" y="284"/>
                  </a:cxn>
                  <a:cxn ang="0">
                    <a:pos x="614" y="131"/>
                  </a:cxn>
                  <a:cxn ang="0">
                    <a:pos x="514" y="162"/>
                  </a:cxn>
                  <a:cxn ang="0">
                    <a:pos x="689" y="293"/>
                  </a:cxn>
                  <a:cxn ang="0">
                    <a:pos x="702" y="335"/>
                  </a:cxn>
                  <a:cxn ang="0">
                    <a:pos x="460" y="235"/>
                  </a:cxn>
                  <a:cxn ang="0">
                    <a:pos x="423" y="316"/>
                  </a:cxn>
                  <a:cxn ang="0">
                    <a:pos x="637" y="401"/>
                  </a:cxn>
                  <a:cxn ang="0">
                    <a:pos x="706" y="464"/>
                  </a:cxn>
                  <a:cxn ang="0">
                    <a:pos x="522" y="394"/>
                  </a:cxn>
                  <a:cxn ang="0">
                    <a:pos x="346" y="474"/>
                  </a:cxn>
                  <a:cxn ang="0">
                    <a:pos x="451" y="477"/>
                  </a:cxn>
                  <a:cxn ang="0">
                    <a:pos x="662" y="530"/>
                  </a:cxn>
                  <a:cxn ang="0">
                    <a:pos x="724" y="594"/>
                  </a:cxn>
                  <a:cxn ang="0">
                    <a:pos x="469" y="538"/>
                  </a:cxn>
                  <a:cxn ang="0">
                    <a:pos x="326" y="595"/>
                  </a:cxn>
                  <a:cxn ang="0">
                    <a:pos x="520" y="633"/>
                  </a:cxn>
                  <a:cxn ang="0">
                    <a:pos x="633" y="650"/>
                  </a:cxn>
                  <a:cxn ang="0">
                    <a:pos x="773" y="801"/>
                  </a:cxn>
                  <a:cxn ang="0">
                    <a:pos x="772" y="1013"/>
                  </a:cxn>
                  <a:cxn ang="0">
                    <a:pos x="684" y="1113"/>
                  </a:cxn>
                  <a:cxn ang="0">
                    <a:pos x="545" y="1164"/>
                  </a:cxn>
                  <a:cxn ang="0">
                    <a:pos x="221" y="1171"/>
                  </a:cxn>
                  <a:cxn ang="0">
                    <a:pos x="20" y="1171"/>
                  </a:cxn>
                </a:cxnLst>
                <a:rect l="0" t="0" r="r" b="b"/>
                <a:pathLst>
                  <a:path w="1766" h="1324">
                    <a:moveTo>
                      <a:pt x="0" y="1171"/>
                    </a:moveTo>
                    <a:lnTo>
                      <a:pt x="6" y="1180"/>
                    </a:lnTo>
                    <a:lnTo>
                      <a:pt x="13" y="1191"/>
                    </a:lnTo>
                    <a:lnTo>
                      <a:pt x="20" y="1200"/>
                    </a:lnTo>
                    <a:lnTo>
                      <a:pt x="27" y="1209"/>
                    </a:lnTo>
                    <a:lnTo>
                      <a:pt x="35" y="1218"/>
                    </a:lnTo>
                    <a:lnTo>
                      <a:pt x="42" y="1226"/>
                    </a:lnTo>
                    <a:lnTo>
                      <a:pt x="50" y="1234"/>
                    </a:lnTo>
                    <a:lnTo>
                      <a:pt x="58" y="1242"/>
                    </a:lnTo>
                    <a:lnTo>
                      <a:pt x="67" y="1251"/>
                    </a:lnTo>
                    <a:lnTo>
                      <a:pt x="75" y="1257"/>
                    </a:lnTo>
                    <a:lnTo>
                      <a:pt x="84" y="1264"/>
                    </a:lnTo>
                    <a:lnTo>
                      <a:pt x="94" y="1271"/>
                    </a:lnTo>
                    <a:lnTo>
                      <a:pt x="103" y="1277"/>
                    </a:lnTo>
                    <a:lnTo>
                      <a:pt x="113" y="1283"/>
                    </a:lnTo>
                    <a:lnTo>
                      <a:pt x="122" y="1289"/>
                    </a:lnTo>
                    <a:lnTo>
                      <a:pt x="133" y="1294"/>
                    </a:lnTo>
                    <a:lnTo>
                      <a:pt x="143" y="1299"/>
                    </a:lnTo>
                    <a:lnTo>
                      <a:pt x="153" y="1302"/>
                    </a:lnTo>
                    <a:lnTo>
                      <a:pt x="164" y="1307"/>
                    </a:lnTo>
                    <a:lnTo>
                      <a:pt x="175" y="1310"/>
                    </a:lnTo>
                    <a:lnTo>
                      <a:pt x="187" y="1314"/>
                    </a:lnTo>
                    <a:lnTo>
                      <a:pt x="197" y="1316"/>
                    </a:lnTo>
                    <a:lnTo>
                      <a:pt x="209" y="1319"/>
                    </a:lnTo>
                    <a:lnTo>
                      <a:pt x="220" y="1321"/>
                    </a:lnTo>
                    <a:lnTo>
                      <a:pt x="233" y="1322"/>
                    </a:lnTo>
                    <a:lnTo>
                      <a:pt x="244" y="1323"/>
                    </a:lnTo>
                    <a:lnTo>
                      <a:pt x="257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69" y="1324"/>
                    </a:lnTo>
                    <a:lnTo>
                      <a:pt x="270" y="1324"/>
                    </a:lnTo>
                    <a:lnTo>
                      <a:pt x="272" y="1324"/>
                    </a:lnTo>
                    <a:lnTo>
                      <a:pt x="274" y="1324"/>
                    </a:lnTo>
                    <a:lnTo>
                      <a:pt x="277" y="1324"/>
                    </a:lnTo>
                    <a:lnTo>
                      <a:pt x="280" y="1324"/>
                    </a:lnTo>
                    <a:lnTo>
                      <a:pt x="285" y="1324"/>
                    </a:lnTo>
                    <a:lnTo>
                      <a:pt x="289" y="1324"/>
                    </a:lnTo>
                    <a:lnTo>
                      <a:pt x="295" y="1324"/>
                    </a:lnTo>
                    <a:lnTo>
                      <a:pt x="301" y="1324"/>
                    </a:lnTo>
                    <a:lnTo>
                      <a:pt x="308" y="1324"/>
                    </a:lnTo>
                    <a:lnTo>
                      <a:pt x="315" y="1324"/>
                    </a:lnTo>
                    <a:lnTo>
                      <a:pt x="322" y="1324"/>
                    </a:lnTo>
                    <a:lnTo>
                      <a:pt x="330" y="1324"/>
                    </a:lnTo>
                    <a:lnTo>
                      <a:pt x="338" y="1324"/>
                    </a:lnTo>
                    <a:lnTo>
                      <a:pt x="347" y="1324"/>
                    </a:lnTo>
                    <a:lnTo>
                      <a:pt x="357" y="1324"/>
                    </a:lnTo>
                    <a:lnTo>
                      <a:pt x="367" y="1324"/>
                    </a:lnTo>
                    <a:lnTo>
                      <a:pt x="377" y="1324"/>
                    </a:lnTo>
                    <a:lnTo>
                      <a:pt x="388" y="1324"/>
                    </a:lnTo>
                    <a:lnTo>
                      <a:pt x="399" y="1324"/>
                    </a:lnTo>
                    <a:lnTo>
                      <a:pt x="410" y="1324"/>
                    </a:lnTo>
                    <a:lnTo>
                      <a:pt x="423" y="1324"/>
                    </a:lnTo>
                    <a:lnTo>
                      <a:pt x="436" y="1324"/>
                    </a:lnTo>
                    <a:lnTo>
                      <a:pt x="448" y="1324"/>
                    </a:lnTo>
                    <a:lnTo>
                      <a:pt x="461" y="1324"/>
                    </a:lnTo>
                    <a:lnTo>
                      <a:pt x="475" y="1324"/>
                    </a:lnTo>
                    <a:lnTo>
                      <a:pt x="489" y="1324"/>
                    </a:lnTo>
                    <a:lnTo>
                      <a:pt x="502" y="1324"/>
                    </a:lnTo>
                    <a:lnTo>
                      <a:pt x="517" y="1324"/>
                    </a:lnTo>
                    <a:lnTo>
                      <a:pt x="531" y="1324"/>
                    </a:lnTo>
                    <a:lnTo>
                      <a:pt x="546" y="1324"/>
                    </a:lnTo>
                    <a:lnTo>
                      <a:pt x="561" y="1324"/>
                    </a:lnTo>
                    <a:lnTo>
                      <a:pt x="577" y="1324"/>
                    </a:lnTo>
                    <a:lnTo>
                      <a:pt x="592" y="1324"/>
                    </a:lnTo>
                    <a:lnTo>
                      <a:pt x="608" y="1324"/>
                    </a:lnTo>
                    <a:lnTo>
                      <a:pt x="624" y="1324"/>
                    </a:lnTo>
                    <a:lnTo>
                      <a:pt x="641" y="1324"/>
                    </a:lnTo>
                    <a:lnTo>
                      <a:pt x="658" y="1324"/>
                    </a:lnTo>
                    <a:lnTo>
                      <a:pt x="674" y="1324"/>
                    </a:lnTo>
                    <a:lnTo>
                      <a:pt x="691" y="1324"/>
                    </a:lnTo>
                    <a:lnTo>
                      <a:pt x="709" y="1324"/>
                    </a:lnTo>
                    <a:lnTo>
                      <a:pt x="725" y="1324"/>
                    </a:lnTo>
                    <a:lnTo>
                      <a:pt x="742" y="1324"/>
                    </a:lnTo>
                    <a:lnTo>
                      <a:pt x="759" y="1324"/>
                    </a:lnTo>
                    <a:lnTo>
                      <a:pt x="776" y="1324"/>
                    </a:lnTo>
                    <a:lnTo>
                      <a:pt x="795" y="1324"/>
                    </a:lnTo>
                    <a:lnTo>
                      <a:pt x="812" y="1324"/>
                    </a:lnTo>
                    <a:lnTo>
                      <a:pt x="829" y="1324"/>
                    </a:lnTo>
                    <a:lnTo>
                      <a:pt x="847" y="1324"/>
                    </a:lnTo>
                    <a:lnTo>
                      <a:pt x="865" y="1324"/>
                    </a:lnTo>
                    <a:lnTo>
                      <a:pt x="882" y="1324"/>
                    </a:lnTo>
                    <a:lnTo>
                      <a:pt x="900" y="1324"/>
                    </a:lnTo>
                    <a:lnTo>
                      <a:pt x="917" y="1324"/>
                    </a:lnTo>
                    <a:lnTo>
                      <a:pt x="935" y="1324"/>
                    </a:lnTo>
                    <a:lnTo>
                      <a:pt x="953" y="1324"/>
                    </a:lnTo>
                    <a:lnTo>
                      <a:pt x="970" y="1324"/>
                    </a:lnTo>
                    <a:lnTo>
                      <a:pt x="987" y="1324"/>
                    </a:lnTo>
                    <a:lnTo>
                      <a:pt x="1004" y="1324"/>
                    </a:lnTo>
                    <a:lnTo>
                      <a:pt x="1022" y="1324"/>
                    </a:lnTo>
                    <a:lnTo>
                      <a:pt x="1039" y="1324"/>
                    </a:lnTo>
                    <a:lnTo>
                      <a:pt x="1056" y="1324"/>
                    </a:lnTo>
                    <a:lnTo>
                      <a:pt x="1072" y="1324"/>
                    </a:lnTo>
                    <a:lnTo>
                      <a:pt x="1090" y="1324"/>
                    </a:lnTo>
                    <a:lnTo>
                      <a:pt x="1106" y="1324"/>
                    </a:lnTo>
                    <a:lnTo>
                      <a:pt x="1122" y="1324"/>
                    </a:lnTo>
                    <a:lnTo>
                      <a:pt x="1138" y="1324"/>
                    </a:lnTo>
                    <a:lnTo>
                      <a:pt x="1154" y="1324"/>
                    </a:lnTo>
                    <a:lnTo>
                      <a:pt x="1169" y="1324"/>
                    </a:lnTo>
                    <a:lnTo>
                      <a:pt x="1185" y="1324"/>
                    </a:lnTo>
                    <a:lnTo>
                      <a:pt x="1200" y="1324"/>
                    </a:lnTo>
                    <a:lnTo>
                      <a:pt x="1215" y="1324"/>
                    </a:lnTo>
                    <a:lnTo>
                      <a:pt x="1230" y="1324"/>
                    </a:lnTo>
                    <a:lnTo>
                      <a:pt x="1244" y="1324"/>
                    </a:lnTo>
                    <a:lnTo>
                      <a:pt x="1259" y="1324"/>
                    </a:lnTo>
                    <a:lnTo>
                      <a:pt x="1273" y="1324"/>
                    </a:lnTo>
                    <a:lnTo>
                      <a:pt x="1285" y="1324"/>
                    </a:lnTo>
                    <a:lnTo>
                      <a:pt x="1299" y="1324"/>
                    </a:lnTo>
                    <a:lnTo>
                      <a:pt x="1312" y="1324"/>
                    </a:lnTo>
                    <a:lnTo>
                      <a:pt x="1323" y="1324"/>
                    </a:lnTo>
                    <a:lnTo>
                      <a:pt x="1336" y="1324"/>
                    </a:lnTo>
                    <a:lnTo>
                      <a:pt x="1348" y="1324"/>
                    </a:lnTo>
                    <a:lnTo>
                      <a:pt x="1359" y="1324"/>
                    </a:lnTo>
                    <a:lnTo>
                      <a:pt x="1370" y="1324"/>
                    </a:lnTo>
                    <a:lnTo>
                      <a:pt x="1380" y="1324"/>
                    </a:lnTo>
                    <a:lnTo>
                      <a:pt x="1390" y="1324"/>
                    </a:lnTo>
                    <a:lnTo>
                      <a:pt x="1399" y="1324"/>
                    </a:lnTo>
                    <a:lnTo>
                      <a:pt x="1409" y="1324"/>
                    </a:lnTo>
                    <a:lnTo>
                      <a:pt x="1417" y="1324"/>
                    </a:lnTo>
                    <a:lnTo>
                      <a:pt x="1425" y="1324"/>
                    </a:lnTo>
                    <a:lnTo>
                      <a:pt x="1433" y="1324"/>
                    </a:lnTo>
                    <a:lnTo>
                      <a:pt x="1440" y="1324"/>
                    </a:lnTo>
                    <a:lnTo>
                      <a:pt x="1446" y="1324"/>
                    </a:lnTo>
                    <a:lnTo>
                      <a:pt x="1452" y="1324"/>
                    </a:lnTo>
                    <a:lnTo>
                      <a:pt x="1457" y="1324"/>
                    </a:lnTo>
                    <a:lnTo>
                      <a:pt x="1462" y="1324"/>
                    </a:lnTo>
                    <a:lnTo>
                      <a:pt x="1466" y="1324"/>
                    </a:lnTo>
                    <a:lnTo>
                      <a:pt x="1470" y="1324"/>
                    </a:lnTo>
                    <a:lnTo>
                      <a:pt x="1473" y="1324"/>
                    </a:lnTo>
                    <a:lnTo>
                      <a:pt x="1475" y="1324"/>
                    </a:lnTo>
                    <a:lnTo>
                      <a:pt x="1477" y="1324"/>
                    </a:lnTo>
                    <a:lnTo>
                      <a:pt x="1478" y="1324"/>
                    </a:lnTo>
                    <a:lnTo>
                      <a:pt x="1478" y="1324"/>
                    </a:lnTo>
                    <a:lnTo>
                      <a:pt x="1490" y="1324"/>
                    </a:lnTo>
                    <a:lnTo>
                      <a:pt x="1502" y="1323"/>
                    </a:lnTo>
                    <a:lnTo>
                      <a:pt x="1513" y="1322"/>
                    </a:lnTo>
                    <a:lnTo>
                      <a:pt x="1525" y="1321"/>
                    </a:lnTo>
                    <a:lnTo>
                      <a:pt x="1538" y="1319"/>
                    </a:lnTo>
                    <a:lnTo>
                      <a:pt x="1549" y="1317"/>
                    </a:lnTo>
                    <a:lnTo>
                      <a:pt x="1561" y="1314"/>
                    </a:lnTo>
                    <a:lnTo>
                      <a:pt x="1572" y="1312"/>
                    </a:lnTo>
                    <a:lnTo>
                      <a:pt x="1584" y="1308"/>
                    </a:lnTo>
                    <a:lnTo>
                      <a:pt x="1595" y="1305"/>
                    </a:lnTo>
                    <a:lnTo>
                      <a:pt x="1606" y="1300"/>
                    </a:lnTo>
                    <a:lnTo>
                      <a:pt x="1617" y="1295"/>
                    </a:lnTo>
                    <a:lnTo>
                      <a:pt x="1628" y="1291"/>
                    </a:lnTo>
                    <a:lnTo>
                      <a:pt x="1638" y="1286"/>
                    </a:lnTo>
                    <a:lnTo>
                      <a:pt x="1648" y="1280"/>
                    </a:lnTo>
                    <a:lnTo>
                      <a:pt x="1659" y="1275"/>
                    </a:lnTo>
                    <a:lnTo>
                      <a:pt x="1669" y="1269"/>
                    </a:lnTo>
                    <a:lnTo>
                      <a:pt x="1678" y="1262"/>
                    </a:lnTo>
                    <a:lnTo>
                      <a:pt x="1689" y="1255"/>
                    </a:lnTo>
                    <a:lnTo>
                      <a:pt x="1698" y="1248"/>
                    </a:lnTo>
                    <a:lnTo>
                      <a:pt x="1706" y="1241"/>
                    </a:lnTo>
                    <a:lnTo>
                      <a:pt x="1715" y="1233"/>
                    </a:lnTo>
                    <a:lnTo>
                      <a:pt x="1723" y="1225"/>
                    </a:lnTo>
                    <a:lnTo>
                      <a:pt x="1731" y="1217"/>
                    </a:lnTo>
                    <a:lnTo>
                      <a:pt x="1739" y="1208"/>
                    </a:lnTo>
                    <a:lnTo>
                      <a:pt x="1746" y="1199"/>
                    </a:lnTo>
                    <a:lnTo>
                      <a:pt x="1753" y="1190"/>
                    </a:lnTo>
                    <a:lnTo>
                      <a:pt x="1760" y="1180"/>
                    </a:lnTo>
                    <a:lnTo>
                      <a:pt x="1766" y="1171"/>
                    </a:lnTo>
                    <a:lnTo>
                      <a:pt x="1761" y="1171"/>
                    </a:lnTo>
                    <a:lnTo>
                      <a:pt x="1752" y="1171"/>
                    </a:lnTo>
                    <a:lnTo>
                      <a:pt x="1746" y="1171"/>
                    </a:lnTo>
                    <a:lnTo>
                      <a:pt x="1746" y="1171"/>
                    </a:lnTo>
                    <a:lnTo>
                      <a:pt x="1745" y="1171"/>
                    </a:lnTo>
                    <a:lnTo>
                      <a:pt x="1743" y="1171"/>
                    </a:lnTo>
                    <a:lnTo>
                      <a:pt x="1740" y="1171"/>
                    </a:lnTo>
                    <a:lnTo>
                      <a:pt x="1736" y="1171"/>
                    </a:lnTo>
                    <a:lnTo>
                      <a:pt x="1732" y="1171"/>
                    </a:lnTo>
                    <a:lnTo>
                      <a:pt x="1727" y="1171"/>
                    </a:lnTo>
                    <a:lnTo>
                      <a:pt x="1721" y="1171"/>
                    </a:lnTo>
                    <a:lnTo>
                      <a:pt x="1714" y="1171"/>
                    </a:lnTo>
                    <a:lnTo>
                      <a:pt x="1706" y="1171"/>
                    </a:lnTo>
                    <a:lnTo>
                      <a:pt x="1698" y="1171"/>
                    </a:lnTo>
                    <a:lnTo>
                      <a:pt x="1689" y="1171"/>
                    </a:lnTo>
                    <a:lnTo>
                      <a:pt x="1678" y="1171"/>
                    </a:lnTo>
                    <a:lnTo>
                      <a:pt x="1668" y="1171"/>
                    </a:lnTo>
                    <a:lnTo>
                      <a:pt x="1657" y="1171"/>
                    </a:lnTo>
                    <a:lnTo>
                      <a:pt x="1645" y="1171"/>
                    </a:lnTo>
                    <a:lnTo>
                      <a:pt x="1632" y="1171"/>
                    </a:lnTo>
                    <a:lnTo>
                      <a:pt x="1619" y="1171"/>
                    </a:lnTo>
                    <a:lnTo>
                      <a:pt x="1604" y="1171"/>
                    </a:lnTo>
                    <a:lnTo>
                      <a:pt x="1591" y="1171"/>
                    </a:lnTo>
                    <a:lnTo>
                      <a:pt x="1575" y="1171"/>
                    </a:lnTo>
                    <a:lnTo>
                      <a:pt x="1560" y="1171"/>
                    </a:lnTo>
                    <a:lnTo>
                      <a:pt x="1542" y="1171"/>
                    </a:lnTo>
                    <a:lnTo>
                      <a:pt x="1525" y="1171"/>
                    </a:lnTo>
                    <a:lnTo>
                      <a:pt x="1508" y="1171"/>
                    </a:lnTo>
                    <a:lnTo>
                      <a:pt x="1489" y="1171"/>
                    </a:lnTo>
                    <a:lnTo>
                      <a:pt x="1470" y="1171"/>
                    </a:lnTo>
                    <a:lnTo>
                      <a:pt x="1450" y="1171"/>
                    </a:lnTo>
                    <a:lnTo>
                      <a:pt x="1431" y="1171"/>
                    </a:lnTo>
                    <a:lnTo>
                      <a:pt x="1409" y="1171"/>
                    </a:lnTo>
                    <a:lnTo>
                      <a:pt x="1388" y="1171"/>
                    </a:lnTo>
                    <a:lnTo>
                      <a:pt x="1366" y="1171"/>
                    </a:lnTo>
                    <a:lnTo>
                      <a:pt x="1343" y="1171"/>
                    </a:lnTo>
                    <a:lnTo>
                      <a:pt x="1343" y="1171"/>
                    </a:lnTo>
                    <a:lnTo>
                      <a:pt x="1320" y="1170"/>
                    </a:lnTo>
                    <a:lnTo>
                      <a:pt x="1297" y="1170"/>
                    </a:lnTo>
                    <a:lnTo>
                      <a:pt x="1276" y="1169"/>
                    </a:lnTo>
                    <a:lnTo>
                      <a:pt x="1257" y="1169"/>
                    </a:lnTo>
                    <a:lnTo>
                      <a:pt x="1239" y="1168"/>
                    </a:lnTo>
                    <a:lnTo>
                      <a:pt x="1222" y="1165"/>
                    </a:lnTo>
                    <a:lnTo>
                      <a:pt x="1206" y="1164"/>
                    </a:lnTo>
                    <a:lnTo>
                      <a:pt x="1192" y="1162"/>
                    </a:lnTo>
                    <a:lnTo>
                      <a:pt x="1178" y="1160"/>
                    </a:lnTo>
                    <a:lnTo>
                      <a:pt x="1166" y="1157"/>
                    </a:lnTo>
                    <a:lnTo>
                      <a:pt x="1155" y="1155"/>
                    </a:lnTo>
                    <a:lnTo>
                      <a:pt x="1144" y="1153"/>
                    </a:lnTo>
                    <a:lnTo>
                      <a:pt x="1135" y="1149"/>
                    </a:lnTo>
                    <a:lnTo>
                      <a:pt x="1125" y="1147"/>
                    </a:lnTo>
                    <a:lnTo>
                      <a:pt x="1117" y="1143"/>
                    </a:lnTo>
                    <a:lnTo>
                      <a:pt x="1109" y="1140"/>
                    </a:lnTo>
                    <a:lnTo>
                      <a:pt x="1101" y="1137"/>
                    </a:lnTo>
                    <a:lnTo>
                      <a:pt x="1095" y="1133"/>
                    </a:lnTo>
                    <a:lnTo>
                      <a:pt x="1089" y="1130"/>
                    </a:lnTo>
                    <a:lnTo>
                      <a:pt x="1083" y="1126"/>
                    </a:lnTo>
                    <a:lnTo>
                      <a:pt x="1076" y="1122"/>
                    </a:lnTo>
                    <a:lnTo>
                      <a:pt x="1071" y="1118"/>
                    </a:lnTo>
                    <a:lnTo>
                      <a:pt x="1066" y="1115"/>
                    </a:lnTo>
                    <a:lnTo>
                      <a:pt x="1060" y="1110"/>
                    </a:lnTo>
                    <a:lnTo>
                      <a:pt x="1054" y="1107"/>
                    </a:lnTo>
                    <a:lnTo>
                      <a:pt x="1048" y="1102"/>
                    </a:lnTo>
                    <a:lnTo>
                      <a:pt x="1042" y="1097"/>
                    </a:lnTo>
                    <a:lnTo>
                      <a:pt x="1037" y="1094"/>
                    </a:lnTo>
                    <a:lnTo>
                      <a:pt x="1037" y="1094"/>
                    </a:lnTo>
                    <a:lnTo>
                      <a:pt x="1031" y="1089"/>
                    </a:lnTo>
                    <a:lnTo>
                      <a:pt x="1025" y="1085"/>
                    </a:lnTo>
                    <a:lnTo>
                      <a:pt x="1019" y="1080"/>
                    </a:lnTo>
                    <a:lnTo>
                      <a:pt x="1014" y="1074"/>
                    </a:lnTo>
                    <a:lnTo>
                      <a:pt x="1008" y="1069"/>
                    </a:lnTo>
                    <a:lnTo>
                      <a:pt x="1003" y="1062"/>
                    </a:lnTo>
                    <a:lnTo>
                      <a:pt x="998" y="1055"/>
                    </a:lnTo>
                    <a:lnTo>
                      <a:pt x="993" y="1048"/>
                    </a:lnTo>
                    <a:lnTo>
                      <a:pt x="988" y="1040"/>
                    </a:lnTo>
                    <a:lnTo>
                      <a:pt x="984" y="1032"/>
                    </a:lnTo>
                    <a:lnTo>
                      <a:pt x="979" y="1023"/>
                    </a:lnTo>
                    <a:lnTo>
                      <a:pt x="975" y="1013"/>
                    </a:lnTo>
                    <a:lnTo>
                      <a:pt x="971" y="1004"/>
                    </a:lnTo>
                    <a:lnTo>
                      <a:pt x="968" y="994"/>
                    </a:lnTo>
                    <a:lnTo>
                      <a:pt x="964" y="983"/>
                    </a:lnTo>
                    <a:lnTo>
                      <a:pt x="962" y="973"/>
                    </a:lnTo>
                    <a:lnTo>
                      <a:pt x="960" y="961"/>
                    </a:lnTo>
                    <a:lnTo>
                      <a:pt x="957" y="950"/>
                    </a:lnTo>
                    <a:lnTo>
                      <a:pt x="956" y="938"/>
                    </a:lnTo>
                    <a:lnTo>
                      <a:pt x="955" y="926"/>
                    </a:lnTo>
                    <a:lnTo>
                      <a:pt x="955" y="913"/>
                    </a:lnTo>
                    <a:lnTo>
                      <a:pt x="955" y="900"/>
                    </a:lnTo>
                    <a:lnTo>
                      <a:pt x="956" y="888"/>
                    </a:lnTo>
                    <a:lnTo>
                      <a:pt x="957" y="874"/>
                    </a:lnTo>
                    <a:lnTo>
                      <a:pt x="960" y="860"/>
                    </a:lnTo>
                    <a:lnTo>
                      <a:pt x="962" y="846"/>
                    </a:lnTo>
                    <a:lnTo>
                      <a:pt x="965" y="831"/>
                    </a:lnTo>
                    <a:lnTo>
                      <a:pt x="969" y="816"/>
                    </a:lnTo>
                    <a:lnTo>
                      <a:pt x="973" y="801"/>
                    </a:lnTo>
                    <a:lnTo>
                      <a:pt x="979" y="786"/>
                    </a:lnTo>
                    <a:lnTo>
                      <a:pt x="985" y="771"/>
                    </a:lnTo>
                    <a:lnTo>
                      <a:pt x="993" y="756"/>
                    </a:lnTo>
                    <a:lnTo>
                      <a:pt x="1001" y="744"/>
                    </a:lnTo>
                    <a:lnTo>
                      <a:pt x="1009" y="731"/>
                    </a:lnTo>
                    <a:lnTo>
                      <a:pt x="1019" y="720"/>
                    </a:lnTo>
                    <a:lnTo>
                      <a:pt x="1029" y="709"/>
                    </a:lnTo>
                    <a:lnTo>
                      <a:pt x="1039" y="700"/>
                    </a:lnTo>
                    <a:lnTo>
                      <a:pt x="1051" y="691"/>
                    </a:lnTo>
                    <a:lnTo>
                      <a:pt x="1062" y="684"/>
                    </a:lnTo>
                    <a:lnTo>
                      <a:pt x="1074" y="676"/>
                    </a:lnTo>
                    <a:lnTo>
                      <a:pt x="1085" y="670"/>
                    </a:lnTo>
                    <a:lnTo>
                      <a:pt x="1097" y="664"/>
                    </a:lnTo>
                    <a:lnTo>
                      <a:pt x="1108" y="659"/>
                    </a:lnTo>
                    <a:lnTo>
                      <a:pt x="1120" y="654"/>
                    </a:lnTo>
                    <a:lnTo>
                      <a:pt x="1131" y="650"/>
                    </a:lnTo>
                    <a:lnTo>
                      <a:pt x="1143" y="647"/>
                    </a:lnTo>
                    <a:lnTo>
                      <a:pt x="1153" y="644"/>
                    </a:lnTo>
                    <a:lnTo>
                      <a:pt x="1163" y="641"/>
                    </a:lnTo>
                    <a:lnTo>
                      <a:pt x="1174" y="639"/>
                    </a:lnTo>
                    <a:lnTo>
                      <a:pt x="1183" y="638"/>
                    </a:lnTo>
                    <a:lnTo>
                      <a:pt x="1191" y="637"/>
                    </a:lnTo>
                    <a:lnTo>
                      <a:pt x="1199" y="636"/>
                    </a:lnTo>
                    <a:lnTo>
                      <a:pt x="1207" y="634"/>
                    </a:lnTo>
                    <a:lnTo>
                      <a:pt x="1213" y="634"/>
                    </a:lnTo>
                    <a:lnTo>
                      <a:pt x="1219" y="633"/>
                    </a:lnTo>
                    <a:lnTo>
                      <a:pt x="1222" y="633"/>
                    </a:lnTo>
                    <a:lnTo>
                      <a:pt x="1226" y="633"/>
                    </a:lnTo>
                    <a:lnTo>
                      <a:pt x="1228" y="633"/>
                    </a:lnTo>
                    <a:lnTo>
                      <a:pt x="1228" y="633"/>
                    </a:lnTo>
                    <a:lnTo>
                      <a:pt x="1231" y="633"/>
                    </a:lnTo>
                    <a:lnTo>
                      <a:pt x="1238" y="633"/>
                    </a:lnTo>
                    <a:lnTo>
                      <a:pt x="1249" y="633"/>
                    </a:lnTo>
                    <a:lnTo>
                      <a:pt x="1262" y="633"/>
                    </a:lnTo>
                    <a:lnTo>
                      <a:pt x="1279" y="633"/>
                    </a:lnTo>
                    <a:lnTo>
                      <a:pt x="1296" y="633"/>
                    </a:lnTo>
                    <a:lnTo>
                      <a:pt x="1315" y="633"/>
                    </a:lnTo>
                    <a:lnTo>
                      <a:pt x="1334" y="633"/>
                    </a:lnTo>
                    <a:lnTo>
                      <a:pt x="1352" y="633"/>
                    </a:lnTo>
                    <a:lnTo>
                      <a:pt x="1371" y="633"/>
                    </a:lnTo>
                    <a:lnTo>
                      <a:pt x="1387" y="633"/>
                    </a:lnTo>
                    <a:lnTo>
                      <a:pt x="1401" y="633"/>
                    </a:lnTo>
                    <a:lnTo>
                      <a:pt x="1411" y="633"/>
                    </a:lnTo>
                    <a:lnTo>
                      <a:pt x="1418" y="633"/>
                    </a:lnTo>
                    <a:lnTo>
                      <a:pt x="1420" y="633"/>
                    </a:lnTo>
                    <a:lnTo>
                      <a:pt x="1420" y="627"/>
                    </a:lnTo>
                    <a:lnTo>
                      <a:pt x="1420" y="614"/>
                    </a:lnTo>
                    <a:lnTo>
                      <a:pt x="1420" y="595"/>
                    </a:lnTo>
                    <a:lnTo>
                      <a:pt x="1420" y="574"/>
                    </a:lnTo>
                    <a:lnTo>
                      <a:pt x="1420" y="556"/>
                    </a:lnTo>
                    <a:lnTo>
                      <a:pt x="1420" y="542"/>
                    </a:lnTo>
                    <a:lnTo>
                      <a:pt x="1420" y="538"/>
                    </a:lnTo>
                    <a:lnTo>
                      <a:pt x="1420" y="538"/>
                    </a:lnTo>
                    <a:lnTo>
                      <a:pt x="1418" y="538"/>
                    </a:lnTo>
                    <a:lnTo>
                      <a:pt x="1416" y="538"/>
                    </a:lnTo>
                    <a:lnTo>
                      <a:pt x="1411" y="538"/>
                    </a:lnTo>
                    <a:lnTo>
                      <a:pt x="1405" y="538"/>
                    </a:lnTo>
                    <a:lnTo>
                      <a:pt x="1397" y="538"/>
                    </a:lnTo>
                    <a:lnTo>
                      <a:pt x="1388" y="538"/>
                    </a:lnTo>
                    <a:lnTo>
                      <a:pt x="1376" y="538"/>
                    </a:lnTo>
                    <a:lnTo>
                      <a:pt x="1363" y="538"/>
                    </a:lnTo>
                    <a:lnTo>
                      <a:pt x="1347" y="538"/>
                    </a:lnTo>
                    <a:lnTo>
                      <a:pt x="1328" y="538"/>
                    </a:lnTo>
                    <a:lnTo>
                      <a:pt x="1307" y="538"/>
                    </a:lnTo>
                    <a:lnTo>
                      <a:pt x="1284" y="538"/>
                    </a:lnTo>
                    <a:lnTo>
                      <a:pt x="1258" y="538"/>
                    </a:lnTo>
                    <a:lnTo>
                      <a:pt x="1228" y="538"/>
                    </a:lnTo>
                    <a:lnTo>
                      <a:pt x="1209" y="538"/>
                    </a:lnTo>
                    <a:lnTo>
                      <a:pt x="1191" y="539"/>
                    </a:lnTo>
                    <a:lnTo>
                      <a:pt x="1174" y="541"/>
                    </a:lnTo>
                    <a:lnTo>
                      <a:pt x="1157" y="545"/>
                    </a:lnTo>
                    <a:lnTo>
                      <a:pt x="1140" y="548"/>
                    </a:lnTo>
                    <a:lnTo>
                      <a:pt x="1124" y="553"/>
                    </a:lnTo>
                    <a:lnTo>
                      <a:pt x="1109" y="557"/>
                    </a:lnTo>
                    <a:lnTo>
                      <a:pt x="1094" y="562"/>
                    </a:lnTo>
                    <a:lnTo>
                      <a:pt x="1082" y="568"/>
                    </a:lnTo>
                    <a:lnTo>
                      <a:pt x="1069" y="572"/>
                    </a:lnTo>
                    <a:lnTo>
                      <a:pt x="1057" y="578"/>
                    </a:lnTo>
                    <a:lnTo>
                      <a:pt x="1046" y="584"/>
                    </a:lnTo>
                    <a:lnTo>
                      <a:pt x="1037" y="589"/>
                    </a:lnTo>
                    <a:lnTo>
                      <a:pt x="1028" y="594"/>
                    </a:lnTo>
                    <a:lnTo>
                      <a:pt x="1021" y="599"/>
                    </a:lnTo>
                    <a:lnTo>
                      <a:pt x="1014" y="603"/>
                    </a:lnTo>
                    <a:lnTo>
                      <a:pt x="1008" y="607"/>
                    </a:lnTo>
                    <a:lnTo>
                      <a:pt x="1003" y="609"/>
                    </a:lnTo>
                    <a:lnTo>
                      <a:pt x="1001" y="611"/>
                    </a:lnTo>
                    <a:lnTo>
                      <a:pt x="999" y="614"/>
                    </a:lnTo>
                    <a:lnTo>
                      <a:pt x="998" y="614"/>
                    </a:lnTo>
                    <a:lnTo>
                      <a:pt x="1007" y="602"/>
                    </a:lnTo>
                    <a:lnTo>
                      <a:pt x="1015" y="591"/>
                    </a:lnTo>
                    <a:lnTo>
                      <a:pt x="1025" y="580"/>
                    </a:lnTo>
                    <a:lnTo>
                      <a:pt x="1034" y="571"/>
                    </a:lnTo>
                    <a:lnTo>
                      <a:pt x="1045" y="562"/>
                    </a:lnTo>
                    <a:lnTo>
                      <a:pt x="1056" y="553"/>
                    </a:lnTo>
                    <a:lnTo>
                      <a:pt x="1068" y="546"/>
                    </a:lnTo>
                    <a:lnTo>
                      <a:pt x="1079" y="538"/>
                    </a:lnTo>
                    <a:lnTo>
                      <a:pt x="1091" y="531"/>
                    </a:lnTo>
                    <a:lnTo>
                      <a:pt x="1104" y="525"/>
                    </a:lnTo>
                    <a:lnTo>
                      <a:pt x="1116" y="518"/>
                    </a:lnTo>
                    <a:lnTo>
                      <a:pt x="1129" y="513"/>
                    </a:lnTo>
                    <a:lnTo>
                      <a:pt x="1142" y="508"/>
                    </a:lnTo>
                    <a:lnTo>
                      <a:pt x="1154" y="503"/>
                    </a:lnTo>
                    <a:lnTo>
                      <a:pt x="1168" y="500"/>
                    </a:lnTo>
                    <a:lnTo>
                      <a:pt x="1181" y="496"/>
                    </a:lnTo>
                    <a:lnTo>
                      <a:pt x="1193" y="493"/>
                    </a:lnTo>
                    <a:lnTo>
                      <a:pt x="1207" y="489"/>
                    </a:lnTo>
                    <a:lnTo>
                      <a:pt x="1220" y="487"/>
                    </a:lnTo>
                    <a:lnTo>
                      <a:pt x="1234" y="485"/>
                    </a:lnTo>
                    <a:lnTo>
                      <a:pt x="1246" y="482"/>
                    </a:lnTo>
                    <a:lnTo>
                      <a:pt x="1259" y="481"/>
                    </a:lnTo>
                    <a:lnTo>
                      <a:pt x="1272" y="480"/>
                    </a:lnTo>
                    <a:lnTo>
                      <a:pt x="1283" y="479"/>
                    </a:lnTo>
                    <a:lnTo>
                      <a:pt x="1296" y="478"/>
                    </a:lnTo>
                    <a:lnTo>
                      <a:pt x="1307" y="477"/>
                    </a:lnTo>
                    <a:lnTo>
                      <a:pt x="1319" y="477"/>
                    </a:lnTo>
                    <a:lnTo>
                      <a:pt x="1329" y="477"/>
                    </a:lnTo>
                    <a:lnTo>
                      <a:pt x="1340" y="475"/>
                    </a:lnTo>
                    <a:lnTo>
                      <a:pt x="1350" y="475"/>
                    </a:lnTo>
                    <a:lnTo>
                      <a:pt x="1359" y="475"/>
                    </a:lnTo>
                    <a:lnTo>
                      <a:pt x="1368" y="477"/>
                    </a:lnTo>
                    <a:lnTo>
                      <a:pt x="1376" y="477"/>
                    </a:lnTo>
                    <a:lnTo>
                      <a:pt x="1385" y="477"/>
                    </a:lnTo>
                    <a:lnTo>
                      <a:pt x="1391" y="477"/>
                    </a:lnTo>
                    <a:lnTo>
                      <a:pt x="1398" y="478"/>
                    </a:lnTo>
                    <a:lnTo>
                      <a:pt x="1404" y="478"/>
                    </a:lnTo>
                    <a:lnTo>
                      <a:pt x="1409" y="478"/>
                    </a:lnTo>
                    <a:lnTo>
                      <a:pt x="1413" y="479"/>
                    </a:lnTo>
                    <a:lnTo>
                      <a:pt x="1416" y="479"/>
                    </a:lnTo>
                    <a:lnTo>
                      <a:pt x="1418" y="479"/>
                    </a:lnTo>
                    <a:lnTo>
                      <a:pt x="1420" y="479"/>
                    </a:lnTo>
                    <a:lnTo>
                      <a:pt x="1420" y="480"/>
                    </a:lnTo>
                    <a:lnTo>
                      <a:pt x="1419" y="474"/>
                    </a:lnTo>
                    <a:lnTo>
                      <a:pt x="1417" y="460"/>
                    </a:lnTo>
                    <a:lnTo>
                      <a:pt x="1413" y="442"/>
                    </a:lnTo>
                    <a:lnTo>
                      <a:pt x="1409" y="421"/>
                    </a:lnTo>
                    <a:lnTo>
                      <a:pt x="1405" y="403"/>
                    </a:lnTo>
                    <a:lnTo>
                      <a:pt x="1402" y="389"/>
                    </a:lnTo>
                    <a:lnTo>
                      <a:pt x="1401" y="383"/>
                    </a:lnTo>
                    <a:lnTo>
                      <a:pt x="1381" y="382"/>
                    </a:lnTo>
                    <a:lnTo>
                      <a:pt x="1361" y="381"/>
                    </a:lnTo>
                    <a:lnTo>
                      <a:pt x="1343" y="381"/>
                    </a:lnTo>
                    <a:lnTo>
                      <a:pt x="1323" y="382"/>
                    </a:lnTo>
                    <a:lnTo>
                      <a:pt x="1306" y="383"/>
                    </a:lnTo>
                    <a:lnTo>
                      <a:pt x="1289" y="384"/>
                    </a:lnTo>
                    <a:lnTo>
                      <a:pt x="1272" y="387"/>
                    </a:lnTo>
                    <a:lnTo>
                      <a:pt x="1256" y="389"/>
                    </a:lnTo>
                    <a:lnTo>
                      <a:pt x="1239" y="391"/>
                    </a:lnTo>
                    <a:lnTo>
                      <a:pt x="1224" y="395"/>
                    </a:lnTo>
                    <a:lnTo>
                      <a:pt x="1209" y="398"/>
                    </a:lnTo>
                    <a:lnTo>
                      <a:pt x="1195" y="403"/>
                    </a:lnTo>
                    <a:lnTo>
                      <a:pt x="1181" y="406"/>
                    </a:lnTo>
                    <a:lnTo>
                      <a:pt x="1168" y="411"/>
                    </a:lnTo>
                    <a:lnTo>
                      <a:pt x="1155" y="416"/>
                    </a:lnTo>
                    <a:lnTo>
                      <a:pt x="1144" y="420"/>
                    </a:lnTo>
                    <a:lnTo>
                      <a:pt x="1132" y="425"/>
                    </a:lnTo>
                    <a:lnTo>
                      <a:pt x="1122" y="429"/>
                    </a:lnTo>
                    <a:lnTo>
                      <a:pt x="1112" y="434"/>
                    </a:lnTo>
                    <a:lnTo>
                      <a:pt x="1102" y="439"/>
                    </a:lnTo>
                    <a:lnTo>
                      <a:pt x="1093" y="443"/>
                    </a:lnTo>
                    <a:lnTo>
                      <a:pt x="1085" y="448"/>
                    </a:lnTo>
                    <a:lnTo>
                      <a:pt x="1077" y="451"/>
                    </a:lnTo>
                    <a:lnTo>
                      <a:pt x="1070" y="456"/>
                    </a:lnTo>
                    <a:lnTo>
                      <a:pt x="1064" y="459"/>
                    </a:lnTo>
                    <a:lnTo>
                      <a:pt x="1059" y="464"/>
                    </a:lnTo>
                    <a:lnTo>
                      <a:pt x="1053" y="467"/>
                    </a:lnTo>
                    <a:lnTo>
                      <a:pt x="1049" y="470"/>
                    </a:lnTo>
                    <a:lnTo>
                      <a:pt x="1045" y="473"/>
                    </a:lnTo>
                    <a:lnTo>
                      <a:pt x="1042" y="475"/>
                    </a:lnTo>
                    <a:lnTo>
                      <a:pt x="1040" y="477"/>
                    </a:lnTo>
                    <a:lnTo>
                      <a:pt x="1038" y="479"/>
                    </a:lnTo>
                    <a:lnTo>
                      <a:pt x="1037" y="479"/>
                    </a:lnTo>
                    <a:lnTo>
                      <a:pt x="1037" y="480"/>
                    </a:lnTo>
                    <a:lnTo>
                      <a:pt x="1042" y="470"/>
                    </a:lnTo>
                    <a:lnTo>
                      <a:pt x="1049" y="459"/>
                    </a:lnTo>
                    <a:lnTo>
                      <a:pt x="1057" y="449"/>
                    </a:lnTo>
                    <a:lnTo>
                      <a:pt x="1066" y="440"/>
                    </a:lnTo>
                    <a:lnTo>
                      <a:pt x="1076" y="431"/>
                    </a:lnTo>
                    <a:lnTo>
                      <a:pt x="1086" y="422"/>
                    </a:lnTo>
                    <a:lnTo>
                      <a:pt x="1097" y="414"/>
                    </a:lnTo>
                    <a:lnTo>
                      <a:pt x="1109" y="406"/>
                    </a:lnTo>
                    <a:lnTo>
                      <a:pt x="1121" y="398"/>
                    </a:lnTo>
                    <a:lnTo>
                      <a:pt x="1133" y="390"/>
                    </a:lnTo>
                    <a:lnTo>
                      <a:pt x="1147" y="383"/>
                    </a:lnTo>
                    <a:lnTo>
                      <a:pt x="1160" y="376"/>
                    </a:lnTo>
                    <a:lnTo>
                      <a:pt x="1174" y="371"/>
                    </a:lnTo>
                    <a:lnTo>
                      <a:pt x="1188" y="364"/>
                    </a:lnTo>
                    <a:lnTo>
                      <a:pt x="1201" y="358"/>
                    </a:lnTo>
                    <a:lnTo>
                      <a:pt x="1214" y="352"/>
                    </a:lnTo>
                    <a:lnTo>
                      <a:pt x="1228" y="348"/>
                    </a:lnTo>
                    <a:lnTo>
                      <a:pt x="1242" y="342"/>
                    </a:lnTo>
                    <a:lnTo>
                      <a:pt x="1254" y="337"/>
                    </a:lnTo>
                    <a:lnTo>
                      <a:pt x="1267" y="334"/>
                    </a:lnTo>
                    <a:lnTo>
                      <a:pt x="1280" y="329"/>
                    </a:lnTo>
                    <a:lnTo>
                      <a:pt x="1291" y="326"/>
                    </a:lnTo>
                    <a:lnTo>
                      <a:pt x="1302" y="322"/>
                    </a:lnTo>
                    <a:lnTo>
                      <a:pt x="1313" y="320"/>
                    </a:lnTo>
                    <a:lnTo>
                      <a:pt x="1322" y="316"/>
                    </a:lnTo>
                    <a:lnTo>
                      <a:pt x="1332" y="314"/>
                    </a:lnTo>
                    <a:lnTo>
                      <a:pt x="1340" y="312"/>
                    </a:lnTo>
                    <a:lnTo>
                      <a:pt x="1347" y="311"/>
                    </a:lnTo>
                    <a:lnTo>
                      <a:pt x="1352" y="310"/>
                    </a:lnTo>
                    <a:lnTo>
                      <a:pt x="1357" y="308"/>
                    </a:lnTo>
                    <a:lnTo>
                      <a:pt x="1360" y="307"/>
                    </a:lnTo>
                    <a:lnTo>
                      <a:pt x="1363" y="307"/>
                    </a:lnTo>
                    <a:lnTo>
                      <a:pt x="1363" y="307"/>
                    </a:lnTo>
                    <a:lnTo>
                      <a:pt x="1360" y="302"/>
                    </a:lnTo>
                    <a:lnTo>
                      <a:pt x="1353" y="287"/>
                    </a:lnTo>
                    <a:lnTo>
                      <a:pt x="1343" y="268"/>
                    </a:lnTo>
                    <a:lnTo>
                      <a:pt x="1334" y="250"/>
                    </a:lnTo>
                    <a:lnTo>
                      <a:pt x="1327" y="236"/>
                    </a:lnTo>
                    <a:lnTo>
                      <a:pt x="1325" y="230"/>
                    </a:lnTo>
                    <a:lnTo>
                      <a:pt x="1304" y="235"/>
                    </a:lnTo>
                    <a:lnTo>
                      <a:pt x="1284" y="239"/>
                    </a:lnTo>
                    <a:lnTo>
                      <a:pt x="1266" y="244"/>
                    </a:lnTo>
                    <a:lnTo>
                      <a:pt x="1247" y="250"/>
                    </a:lnTo>
                    <a:lnTo>
                      <a:pt x="1229" y="255"/>
                    </a:lnTo>
                    <a:lnTo>
                      <a:pt x="1212" y="261"/>
                    </a:lnTo>
                    <a:lnTo>
                      <a:pt x="1196" y="267"/>
                    </a:lnTo>
                    <a:lnTo>
                      <a:pt x="1180" y="274"/>
                    </a:lnTo>
                    <a:lnTo>
                      <a:pt x="1165" y="280"/>
                    </a:lnTo>
                    <a:lnTo>
                      <a:pt x="1150" y="287"/>
                    </a:lnTo>
                    <a:lnTo>
                      <a:pt x="1136" y="292"/>
                    </a:lnTo>
                    <a:lnTo>
                      <a:pt x="1123" y="299"/>
                    </a:lnTo>
                    <a:lnTo>
                      <a:pt x="1110" y="305"/>
                    </a:lnTo>
                    <a:lnTo>
                      <a:pt x="1099" y="312"/>
                    </a:lnTo>
                    <a:lnTo>
                      <a:pt x="1087" y="318"/>
                    </a:lnTo>
                    <a:lnTo>
                      <a:pt x="1078" y="323"/>
                    </a:lnTo>
                    <a:lnTo>
                      <a:pt x="1068" y="329"/>
                    </a:lnTo>
                    <a:lnTo>
                      <a:pt x="1060" y="335"/>
                    </a:lnTo>
                    <a:lnTo>
                      <a:pt x="1052" y="340"/>
                    </a:lnTo>
                    <a:lnTo>
                      <a:pt x="1045" y="344"/>
                    </a:lnTo>
                    <a:lnTo>
                      <a:pt x="1038" y="349"/>
                    </a:lnTo>
                    <a:lnTo>
                      <a:pt x="1033" y="352"/>
                    </a:lnTo>
                    <a:lnTo>
                      <a:pt x="1029" y="356"/>
                    </a:lnTo>
                    <a:lnTo>
                      <a:pt x="1024" y="359"/>
                    </a:lnTo>
                    <a:lnTo>
                      <a:pt x="1022" y="361"/>
                    </a:lnTo>
                    <a:lnTo>
                      <a:pt x="1019" y="363"/>
                    </a:lnTo>
                    <a:lnTo>
                      <a:pt x="1018" y="364"/>
                    </a:lnTo>
                    <a:lnTo>
                      <a:pt x="1017" y="365"/>
                    </a:lnTo>
                    <a:lnTo>
                      <a:pt x="1024" y="352"/>
                    </a:lnTo>
                    <a:lnTo>
                      <a:pt x="1032" y="340"/>
                    </a:lnTo>
                    <a:lnTo>
                      <a:pt x="1040" y="328"/>
                    </a:lnTo>
                    <a:lnTo>
                      <a:pt x="1049" y="316"/>
                    </a:lnTo>
                    <a:lnTo>
                      <a:pt x="1059" y="305"/>
                    </a:lnTo>
                    <a:lnTo>
                      <a:pt x="1070" y="293"/>
                    </a:lnTo>
                    <a:lnTo>
                      <a:pt x="1080" y="283"/>
                    </a:lnTo>
                    <a:lnTo>
                      <a:pt x="1092" y="272"/>
                    </a:lnTo>
                    <a:lnTo>
                      <a:pt x="1104" y="261"/>
                    </a:lnTo>
                    <a:lnTo>
                      <a:pt x="1115" y="252"/>
                    </a:lnTo>
                    <a:lnTo>
                      <a:pt x="1128" y="242"/>
                    </a:lnTo>
                    <a:lnTo>
                      <a:pt x="1139" y="232"/>
                    </a:lnTo>
                    <a:lnTo>
                      <a:pt x="1152" y="224"/>
                    </a:lnTo>
                    <a:lnTo>
                      <a:pt x="1163" y="215"/>
                    </a:lnTo>
                    <a:lnTo>
                      <a:pt x="1175" y="207"/>
                    </a:lnTo>
                    <a:lnTo>
                      <a:pt x="1186" y="200"/>
                    </a:lnTo>
                    <a:lnTo>
                      <a:pt x="1198" y="193"/>
                    </a:lnTo>
                    <a:lnTo>
                      <a:pt x="1208" y="186"/>
                    </a:lnTo>
                    <a:lnTo>
                      <a:pt x="1219" y="181"/>
                    </a:lnTo>
                    <a:lnTo>
                      <a:pt x="1228" y="175"/>
                    </a:lnTo>
                    <a:lnTo>
                      <a:pt x="1236" y="170"/>
                    </a:lnTo>
                    <a:lnTo>
                      <a:pt x="1244" y="166"/>
                    </a:lnTo>
                    <a:lnTo>
                      <a:pt x="1251" y="162"/>
                    </a:lnTo>
                    <a:lnTo>
                      <a:pt x="1256" y="159"/>
                    </a:lnTo>
                    <a:lnTo>
                      <a:pt x="1260" y="156"/>
                    </a:lnTo>
                    <a:lnTo>
                      <a:pt x="1264" y="154"/>
                    </a:lnTo>
                    <a:lnTo>
                      <a:pt x="1266" y="153"/>
                    </a:lnTo>
                    <a:lnTo>
                      <a:pt x="1267" y="153"/>
                    </a:lnTo>
                    <a:lnTo>
                      <a:pt x="1262" y="149"/>
                    </a:lnTo>
                    <a:lnTo>
                      <a:pt x="1252" y="141"/>
                    </a:lnTo>
                    <a:lnTo>
                      <a:pt x="1237" y="130"/>
                    </a:lnTo>
                    <a:lnTo>
                      <a:pt x="1220" y="118"/>
                    </a:lnTo>
                    <a:lnTo>
                      <a:pt x="1205" y="107"/>
                    </a:lnTo>
                    <a:lnTo>
                      <a:pt x="1195" y="99"/>
                    </a:lnTo>
                    <a:lnTo>
                      <a:pt x="1190" y="95"/>
                    </a:lnTo>
                    <a:lnTo>
                      <a:pt x="1185" y="99"/>
                    </a:lnTo>
                    <a:lnTo>
                      <a:pt x="1178" y="103"/>
                    </a:lnTo>
                    <a:lnTo>
                      <a:pt x="1170" y="108"/>
                    </a:lnTo>
                    <a:lnTo>
                      <a:pt x="1161" y="115"/>
                    </a:lnTo>
                    <a:lnTo>
                      <a:pt x="1152" y="123"/>
                    </a:lnTo>
                    <a:lnTo>
                      <a:pt x="1140" y="131"/>
                    </a:lnTo>
                    <a:lnTo>
                      <a:pt x="1129" y="140"/>
                    </a:lnTo>
                    <a:lnTo>
                      <a:pt x="1117" y="151"/>
                    </a:lnTo>
                    <a:lnTo>
                      <a:pt x="1105" y="161"/>
                    </a:lnTo>
                    <a:lnTo>
                      <a:pt x="1092" y="171"/>
                    </a:lnTo>
                    <a:lnTo>
                      <a:pt x="1079" y="182"/>
                    </a:lnTo>
                    <a:lnTo>
                      <a:pt x="1067" y="193"/>
                    </a:lnTo>
                    <a:lnTo>
                      <a:pt x="1054" y="204"/>
                    </a:lnTo>
                    <a:lnTo>
                      <a:pt x="1041" y="215"/>
                    </a:lnTo>
                    <a:lnTo>
                      <a:pt x="1030" y="225"/>
                    </a:lnTo>
                    <a:lnTo>
                      <a:pt x="1018" y="236"/>
                    </a:lnTo>
                    <a:lnTo>
                      <a:pt x="1008" y="245"/>
                    </a:lnTo>
                    <a:lnTo>
                      <a:pt x="998" y="254"/>
                    </a:lnTo>
                    <a:lnTo>
                      <a:pt x="988" y="262"/>
                    </a:lnTo>
                    <a:lnTo>
                      <a:pt x="980" y="269"/>
                    </a:lnTo>
                    <a:lnTo>
                      <a:pt x="973" y="275"/>
                    </a:lnTo>
                    <a:lnTo>
                      <a:pt x="968" y="281"/>
                    </a:lnTo>
                    <a:lnTo>
                      <a:pt x="963" y="284"/>
                    </a:lnTo>
                    <a:lnTo>
                      <a:pt x="961" y="287"/>
                    </a:lnTo>
                    <a:lnTo>
                      <a:pt x="960" y="288"/>
                    </a:lnTo>
                    <a:lnTo>
                      <a:pt x="963" y="280"/>
                    </a:lnTo>
                    <a:lnTo>
                      <a:pt x="968" y="270"/>
                    </a:lnTo>
                    <a:lnTo>
                      <a:pt x="972" y="260"/>
                    </a:lnTo>
                    <a:lnTo>
                      <a:pt x="979" y="249"/>
                    </a:lnTo>
                    <a:lnTo>
                      <a:pt x="986" y="237"/>
                    </a:lnTo>
                    <a:lnTo>
                      <a:pt x="994" y="224"/>
                    </a:lnTo>
                    <a:lnTo>
                      <a:pt x="1002" y="211"/>
                    </a:lnTo>
                    <a:lnTo>
                      <a:pt x="1011" y="198"/>
                    </a:lnTo>
                    <a:lnTo>
                      <a:pt x="1021" y="184"/>
                    </a:lnTo>
                    <a:lnTo>
                      <a:pt x="1030" y="170"/>
                    </a:lnTo>
                    <a:lnTo>
                      <a:pt x="1039" y="158"/>
                    </a:lnTo>
                    <a:lnTo>
                      <a:pt x="1048" y="144"/>
                    </a:lnTo>
                    <a:lnTo>
                      <a:pt x="1057" y="131"/>
                    </a:lnTo>
                    <a:lnTo>
                      <a:pt x="1067" y="120"/>
                    </a:lnTo>
                    <a:lnTo>
                      <a:pt x="1075" y="108"/>
                    </a:lnTo>
                    <a:lnTo>
                      <a:pt x="1083" y="96"/>
                    </a:lnTo>
                    <a:lnTo>
                      <a:pt x="1091" y="87"/>
                    </a:lnTo>
                    <a:lnTo>
                      <a:pt x="1097" y="79"/>
                    </a:lnTo>
                    <a:lnTo>
                      <a:pt x="1102" y="71"/>
                    </a:lnTo>
                    <a:lnTo>
                      <a:pt x="1107" y="65"/>
                    </a:lnTo>
                    <a:lnTo>
                      <a:pt x="1110" y="61"/>
                    </a:lnTo>
                    <a:lnTo>
                      <a:pt x="1113" y="58"/>
                    </a:lnTo>
                    <a:lnTo>
                      <a:pt x="1113" y="57"/>
                    </a:lnTo>
                    <a:lnTo>
                      <a:pt x="1109" y="54"/>
                    </a:lnTo>
                    <a:lnTo>
                      <a:pt x="1098" y="47"/>
                    </a:lnTo>
                    <a:lnTo>
                      <a:pt x="1082" y="38"/>
                    </a:lnTo>
                    <a:lnTo>
                      <a:pt x="1066" y="29"/>
                    </a:lnTo>
                    <a:lnTo>
                      <a:pt x="1049" y="22"/>
                    </a:lnTo>
                    <a:lnTo>
                      <a:pt x="1037" y="19"/>
                    </a:lnTo>
                    <a:lnTo>
                      <a:pt x="1032" y="24"/>
                    </a:lnTo>
                    <a:lnTo>
                      <a:pt x="1025" y="32"/>
                    </a:lnTo>
                    <a:lnTo>
                      <a:pt x="1017" y="42"/>
                    </a:lnTo>
                    <a:lnTo>
                      <a:pt x="1008" y="54"/>
                    </a:lnTo>
                    <a:lnTo>
                      <a:pt x="998" y="67"/>
                    </a:lnTo>
                    <a:lnTo>
                      <a:pt x="987" y="82"/>
                    </a:lnTo>
                    <a:lnTo>
                      <a:pt x="977" y="95"/>
                    </a:lnTo>
                    <a:lnTo>
                      <a:pt x="966" y="110"/>
                    </a:lnTo>
                    <a:lnTo>
                      <a:pt x="956" y="124"/>
                    </a:lnTo>
                    <a:lnTo>
                      <a:pt x="947" y="137"/>
                    </a:lnTo>
                    <a:lnTo>
                      <a:pt x="939" y="148"/>
                    </a:lnTo>
                    <a:lnTo>
                      <a:pt x="932" y="159"/>
                    </a:lnTo>
                    <a:lnTo>
                      <a:pt x="926" y="166"/>
                    </a:lnTo>
                    <a:lnTo>
                      <a:pt x="923" y="170"/>
                    </a:lnTo>
                    <a:lnTo>
                      <a:pt x="922" y="173"/>
                    </a:lnTo>
                    <a:lnTo>
                      <a:pt x="922" y="169"/>
                    </a:lnTo>
                    <a:lnTo>
                      <a:pt x="922" y="161"/>
                    </a:lnTo>
                    <a:lnTo>
                      <a:pt x="922" y="149"/>
                    </a:lnTo>
                    <a:lnTo>
                      <a:pt x="922" y="133"/>
                    </a:lnTo>
                    <a:lnTo>
                      <a:pt x="922" y="115"/>
                    </a:lnTo>
                    <a:lnTo>
                      <a:pt x="922" y="95"/>
                    </a:lnTo>
                    <a:lnTo>
                      <a:pt x="922" y="76"/>
                    </a:lnTo>
                    <a:lnTo>
                      <a:pt x="922" y="56"/>
                    </a:lnTo>
                    <a:lnTo>
                      <a:pt x="922" y="39"/>
                    </a:lnTo>
                    <a:lnTo>
                      <a:pt x="922" y="23"/>
                    </a:lnTo>
                    <a:lnTo>
                      <a:pt x="922" y="10"/>
                    </a:lnTo>
                    <a:lnTo>
                      <a:pt x="922" y="2"/>
                    </a:lnTo>
                    <a:lnTo>
                      <a:pt x="922" y="0"/>
                    </a:lnTo>
                    <a:lnTo>
                      <a:pt x="911" y="0"/>
                    </a:lnTo>
                    <a:lnTo>
                      <a:pt x="893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69" y="0"/>
                    </a:lnTo>
                    <a:lnTo>
                      <a:pt x="864" y="0"/>
                    </a:lnTo>
                    <a:lnTo>
                      <a:pt x="859" y="0"/>
                    </a:lnTo>
                    <a:lnTo>
                      <a:pt x="849" y="0"/>
                    </a:lnTo>
                    <a:lnTo>
                      <a:pt x="844" y="0"/>
                    </a:lnTo>
                    <a:lnTo>
                      <a:pt x="844" y="2"/>
                    </a:lnTo>
                    <a:lnTo>
                      <a:pt x="844" y="10"/>
                    </a:lnTo>
                    <a:lnTo>
                      <a:pt x="844" y="23"/>
                    </a:lnTo>
                    <a:lnTo>
                      <a:pt x="844" y="39"/>
                    </a:lnTo>
                    <a:lnTo>
                      <a:pt x="844" y="56"/>
                    </a:lnTo>
                    <a:lnTo>
                      <a:pt x="844" y="76"/>
                    </a:lnTo>
                    <a:lnTo>
                      <a:pt x="844" y="95"/>
                    </a:lnTo>
                    <a:lnTo>
                      <a:pt x="844" y="115"/>
                    </a:lnTo>
                    <a:lnTo>
                      <a:pt x="844" y="133"/>
                    </a:lnTo>
                    <a:lnTo>
                      <a:pt x="844" y="149"/>
                    </a:lnTo>
                    <a:lnTo>
                      <a:pt x="844" y="161"/>
                    </a:lnTo>
                    <a:lnTo>
                      <a:pt x="844" y="169"/>
                    </a:lnTo>
                    <a:lnTo>
                      <a:pt x="844" y="173"/>
                    </a:lnTo>
                    <a:lnTo>
                      <a:pt x="843" y="170"/>
                    </a:lnTo>
                    <a:lnTo>
                      <a:pt x="839" y="166"/>
                    </a:lnTo>
                    <a:lnTo>
                      <a:pt x="833" y="159"/>
                    </a:lnTo>
                    <a:lnTo>
                      <a:pt x="825" y="148"/>
                    </a:lnTo>
                    <a:lnTo>
                      <a:pt x="814" y="137"/>
                    </a:lnTo>
                    <a:lnTo>
                      <a:pt x="804" y="124"/>
                    </a:lnTo>
                    <a:lnTo>
                      <a:pt x="793" y="110"/>
                    </a:lnTo>
                    <a:lnTo>
                      <a:pt x="781" y="95"/>
                    </a:lnTo>
                    <a:lnTo>
                      <a:pt x="770" y="82"/>
                    </a:lnTo>
                    <a:lnTo>
                      <a:pt x="759" y="67"/>
                    </a:lnTo>
                    <a:lnTo>
                      <a:pt x="750" y="54"/>
                    </a:lnTo>
                    <a:lnTo>
                      <a:pt x="742" y="42"/>
                    </a:lnTo>
                    <a:lnTo>
                      <a:pt x="735" y="32"/>
                    </a:lnTo>
                    <a:lnTo>
                      <a:pt x="730" y="24"/>
                    </a:lnTo>
                    <a:lnTo>
                      <a:pt x="729" y="19"/>
                    </a:lnTo>
                    <a:lnTo>
                      <a:pt x="717" y="22"/>
                    </a:lnTo>
                    <a:lnTo>
                      <a:pt x="700" y="29"/>
                    </a:lnTo>
                    <a:lnTo>
                      <a:pt x="684" y="38"/>
                    </a:lnTo>
                    <a:lnTo>
                      <a:pt x="668" y="47"/>
                    </a:lnTo>
                    <a:lnTo>
                      <a:pt x="657" y="54"/>
                    </a:lnTo>
                    <a:lnTo>
                      <a:pt x="652" y="57"/>
                    </a:lnTo>
                    <a:lnTo>
                      <a:pt x="653" y="58"/>
                    </a:lnTo>
                    <a:lnTo>
                      <a:pt x="656" y="61"/>
                    </a:lnTo>
                    <a:lnTo>
                      <a:pt x="659" y="67"/>
                    </a:lnTo>
                    <a:lnTo>
                      <a:pt x="665" y="72"/>
                    </a:lnTo>
                    <a:lnTo>
                      <a:pt x="671" y="80"/>
                    </a:lnTo>
                    <a:lnTo>
                      <a:pt x="677" y="90"/>
                    </a:lnTo>
                    <a:lnTo>
                      <a:pt x="684" y="100"/>
                    </a:lnTo>
                    <a:lnTo>
                      <a:pt x="694" y="111"/>
                    </a:lnTo>
                    <a:lnTo>
                      <a:pt x="702" y="124"/>
                    </a:lnTo>
                    <a:lnTo>
                      <a:pt x="711" y="137"/>
                    </a:lnTo>
                    <a:lnTo>
                      <a:pt x="720" y="151"/>
                    </a:lnTo>
                    <a:lnTo>
                      <a:pt x="729" y="164"/>
                    </a:lnTo>
                    <a:lnTo>
                      <a:pt x="738" y="178"/>
                    </a:lnTo>
                    <a:lnTo>
                      <a:pt x="747" y="193"/>
                    </a:lnTo>
                    <a:lnTo>
                      <a:pt x="755" y="207"/>
                    </a:lnTo>
                    <a:lnTo>
                      <a:pt x="763" y="221"/>
                    </a:lnTo>
                    <a:lnTo>
                      <a:pt x="770" y="234"/>
                    </a:lnTo>
                    <a:lnTo>
                      <a:pt x="775" y="246"/>
                    </a:lnTo>
                    <a:lnTo>
                      <a:pt x="780" y="258"/>
                    </a:lnTo>
                    <a:lnTo>
                      <a:pt x="783" y="269"/>
                    </a:lnTo>
                    <a:lnTo>
                      <a:pt x="786" y="278"/>
                    </a:lnTo>
                    <a:lnTo>
                      <a:pt x="787" y="288"/>
                    </a:lnTo>
                    <a:lnTo>
                      <a:pt x="786" y="287"/>
                    </a:lnTo>
                    <a:lnTo>
                      <a:pt x="783" y="284"/>
                    </a:lnTo>
                    <a:lnTo>
                      <a:pt x="780" y="281"/>
                    </a:lnTo>
                    <a:lnTo>
                      <a:pt x="775" y="275"/>
                    </a:lnTo>
                    <a:lnTo>
                      <a:pt x="768" y="269"/>
                    </a:lnTo>
                    <a:lnTo>
                      <a:pt x="762" y="262"/>
                    </a:lnTo>
                    <a:lnTo>
                      <a:pt x="752" y="254"/>
                    </a:lnTo>
                    <a:lnTo>
                      <a:pt x="743" y="245"/>
                    </a:lnTo>
                    <a:lnTo>
                      <a:pt x="734" y="236"/>
                    </a:lnTo>
                    <a:lnTo>
                      <a:pt x="722" y="225"/>
                    </a:lnTo>
                    <a:lnTo>
                      <a:pt x="711" y="215"/>
                    </a:lnTo>
                    <a:lnTo>
                      <a:pt x="699" y="204"/>
                    </a:lnTo>
                    <a:lnTo>
                      <a:pt x="688" y="193"/>
                    </a:lnTo>
                    <a:lnTo>
                      <a:pt x="675" y="182"/>
                    </a:lnTo>
                    <a:lnTo>
                      <a:pt x="662" y="171"/>
                    </a:lnTo>
                    <a:lnTo>
                      <a:pt x="650" y="161"/>
                    </a:lnTo>
                    <a:lnTo>
                      <a:pt x="638" y="151"/>
                    </a:lnTo>
                    <a:lnTo>
                      <a:pt x="626" y="140"/>
                    </a:lnTo>
                    <a:lnTo>
                      <a:pt x="614" y="131"/>
                    </a:lnTo>
                    <a:lnTo>
                      <a:pt x="603" y="123"/>
                    </a:lnTo>
                    <a:lnTo>
                      <a:pt x="592" y="115"/>
                    </a:lnTo>
                    <a:lnTo>
                      <a:pt x="582" y="108"/>
                    </a:lnTo>
                    <a:lnTo>
                      <a:pt x="573" y="103"/>
                    </a:lnTo>
                    <a:lnTo>
                      <a:pt x="565" y="99"/>
                    </a:lnTo>
                    <a:lnTo>
                      <a:pt x="557" y="95"/>
                    </a:lnTo>
                    <a:lnTo>
                      <a:pt x="552" y="100"/>
                    </a:lnTo>
                    <a:lnTo>
                      <a:pt x="542" y="110"/>
                    </a:lnTo>
                    <a:lnTo>
                      <a:pt x="528" y="124"/>
                    </a:lnTo>
                    <a:lnTo>
                      <a:pt x="514" y="138"/>
                    </a:lnTo>
                    <a:lnTo>
                      <a:pt x="504" y="148"/>
                    </a:lnTo>
                    <a:lnTo>
                      <a:pt x="499" y="153"/>
                    </a:lnTo>
                    <a:lnTo>
                      <a:pt x="500" y="153"/>
                    </a:lnTo>
                    <a:lnTo>
                      <a:pt x="501" y="154"/>
                    </a:lnTo>
                    <a:lnTo>
                      <a:pt x="505" y="156"/>
                    </a:lnTo>
                    <a:lnTo>
                      <a:pt x="509" y="159"/>
                    </a:lnTo>
                    <a:lnTo>
                      <a:pt x="514" y="162"/>
                    </a:lnTo>
                    <a:lnTo>
                      <a:pt x="521" y="166"/>
                    </a:lnTo>
                    <a:lnTo>
                      <a:pt x="528" y="170"/>
                    </a:lnTo>
                    <a:lnTo>
                      <a:pt x="535" y="175"/>
                    </a:lnTo>
                    <a:lnTo>
                      <a:pt x="544" y="181"/>
                    </a:lnTo>
                    <a:lnTo>
                      <a:pt x="553" y="186"/>
                    </a:lnTo>
                    <a:lnTo>
                      <a:pt x="562" y="193"/>
                    </a:lnTo>
                    <a:lnTo>
                      <a:pt x="573" y="200"/>
                    </a:lnTo>
                    <a:lnTo>
                      <a:pt x="584" y="207"/>
                    </a:lnTo>
                    <a:lnTo>
                      <a:pt x="595" y="215"/>
                    </a:lnTo>
                    <a:lnTo>
                      <a:pt x="606" y="224"/>
                    </a:lnTo>
                    <a:lnTo>
                      <a:pt x="619" y="232"/>
                    </a:lnTo>
                    <a:lnTo>
                      <a:pt x="630" y="242"/>
                    </a:lnTo>
                    <a:lnTo>
                      <a:pt x="642" y="252"/>
                    </a:lnTo>
                    <a:lnTo>
                      <a:pt x="653" y="261"/>
                    </a:lnTo>
                    <a:lnTo>
                      <a:pt x="666" y="272"/>
                    </a:lnTo>
                    <a:lnTo>
                      <a:pt x="677" y="283"/>
                    </a:lnTo>
                    <a:lnTo>
                      <a:pt x="689" y="293"/>
                    </a:lnTo>
                    <a:lnTo>
                      <a:pt x="699" y="305"/>
                    </a:lnTo>
                    <a:lnTo>
                      <a:pt x="711" y="316"/>
                    </a:lnTo>
                    <a:lnTo>
                      <a:pt x="721" y="328"/>
                    </a:lnTo>
                    <a:lnTo>
                      <a:pt x="730" y="340"/>
                    </a:lnTo>
                    <a:lnTo>
                      <a:pt x="740" y="352"/>
                    </a:lnTo>
                    <a:lnTo>
                      <a:pt x="749" y="365"/>
                    </a:lnTo>
                    <a:lnTo>
                      <a:pt x="749" y="365"/>
                    </a:lnTo>
                    <a:lnTo>
                      <a:pt x="748" y="364"/>
                    </a:lnTo>
                    <a:lnTo>
                      <a:pt x="747" y="363"/>
                    </a:lnTo>
                    <a:lnTo>
                      <a:pt x="744" y="361"/>
                    </a:lnTo>
                    <a:lnTo>
                      <a:pt x="741" y="359"/>
                    </a:lnTo>
                    <a:lnTo>
                      <a:pt x="736" y="356"/>
                    </a:lnTo>
                    <a:lnTo>
                      <a:pt x="732" y="352"/>
                    </a:lnTo>
                    <a:lnTo>
                      <a:pt x="725" y="349"/>
                    </a:lnTo>
                    <a:lnTo>
                      <a:pt x="718" y="344"/>
                    </a:lnTo>
                    <a:lnTo>
                      <a:pt x="710" y="340"/>
                    </a:lnTo>
                    <a:lnTo>
                      <a:pt x="702" y="335"/>
                    </a:lnTo>
                    <a:lnTo>
                      <a:pt x="692" y="329"/>
                    </a:lnTo>
                    <a:lnTo>
                      <a:pt x="682" y="323"/>
                    </a:lnTo>
                    <a:lnTo>
                      <a:pt x="672" y="318"/>
                    </a:lnTo>
                    <a:lnTo>
                      <a:pt x="660" y="312"/>
                    </a:lnTo>
                    <a:lnTo>
                      <a:pt x="648" y="305"/>
                    </a:lnTo>
                    <a:lnTo>
                      <a:pt x="635" y="299"/>
                    </a:lnTo>
                    <a:lnTo>
                      <a:pt x="621" y="292"/>
                    </a:lnTo>
                    <a:lnTo>
                      <a:pt x="607" y="287"/>
                    </a:lnTo>
                    <a:lnTo>
                      <a:pt x="593" y="280"/>
                    </a:lnTo>
                    <a:lnTo>
                      <a:pt x="578" y="274"/>
                    </a:lnTo>
                    <a:lnTo>
                      <a:pt x="562" y="267"/>
                    </a:lnTo>
                    <a:lnTo>
                      <a:pt x="546" y="261"/>
                    </a:lnTo>
                    <a:lnTo>
                      <a:pt x="530" y="255"/>
                    </a:lnTo>
                    <a:lnTo>
                      <a:pt x="513" y="250"/>
                    </a:lnTo>
                    <a:lnTo>
                      <a:pt x="495" y="244"/>
                    </a:lnTo>
                    <a:lnTo>
                      <a:pt x="478" y="239"/>
                    </a:lnTo>
                    <a:lnTo>
                      <a:pt x="460" y="235"/>
                    </a:lnTo>
                    <a:lnTo>
                      <a:pt x="441" y="230"/>
                    </a:lnTo>
                    <a:lnTo>
                      <a:pt x="441" y="230"/>
                    </a:lnTo>
                    <a:lnTo>
                      <a:pt x="438" y="235"/>
                    </a:lnTo>
                    <a:lnTo>
                      <a:pt x="430" y="245"/>
                    </a:lnTo>
                    <a:lnTo>
                      <a:pt x="418" y="260"/>
                    </a:lnTo>
                    <a:lnTo>
                      <a:pt x="407" y="276"/>
                    </a:lnTo>
                    <a:lnTo>
                      <a:pt x="395" y="291"/>
                    </a:lnTo>
                    <a:lnTo>
                      <a:pt x="387" y="303"/>
                    </a:lnTo>
                    <a:lnTo>
                      <a:pt x="384" y="307"/>
                    </a:lnTo>
                    <a:lnTo>
                      <a:pt x="385" y="307"/>
                    </a:lnTo>
                    <a:lnTo>
                      <a:pt x="387" y="307"/>
                    </a:lnTo>
                    <a:lnTo>
                      <a:pt x="390" y="308"/>
                    </a:lnTo>
                    <a:lnTo>
                      <a:pt x="394" y="310"/>
                    </a:lnTo>
                    <a:lnTo>
                      <a:pt x="400" y="311"/>
                    </a:lnTo>
                    <a:lnTo>
                      <a:pt x="407" y="312"/>
                    </a:lnTo>
                    <a:lnTo>
                      <a:pt x="414" y="314"/>
                    </a:lnTo>
                    <a:lnTo>
                      <a:pt x="423" y="316"/>
                    </a:lnTo>
                    <a:lnTo>
                      <a:pt x="432" y="319"/>
                    </a:lnTo>
                    <a:lnTo>
                      <a:pt x="443" y="321"/>
                    </a:lnTo>
                    <a:lnTo>
                      <a:pt x="453" y="325"/>
                    </a:lnTo>
                    <a:lnTo>
                      <a:pt x="464" y="328"/>
                    </a:lnTo>
                    <a:lnTo>
                      <a:pt x="476" y="331"/>
                    </a:lnTo>
                    <a:lnTo>
                      <a:pt x="489" y="336"/>
                    </a:lnTo>
                    <a:lnTo>
                      <a:pt x="501" y="341"/>
                    </a:lnTo>
                    <a:lnTo>
                      <a:pt x="514" y="345"/>
                    </a:lnTo>
                    <a:lnTo>
                      <a:pt x="528" y="350"/>
                    </a:lnTo>
                    <a:lnTo>
                      <a:pt x="542" y="356"/>
                    </a:lnTo>
                    <a:lnTo>
                      <a:pt x="555" y="360"/>
                    </a:lnTo>
                    <a:lnTo>
                      <a:pt x="569" y="366"/>
                    </a:lnTo>
                    <a:lnTo>
                      <a:pt x="583" y="373"/>
                    </a:lnTo>
                    <a:lnTo>
                      <a:pt x="597" y="379"/>
                    </a:lnTo>
                    <a:lnTo>
                      <a:pt x="611" y="386"/>
                    </a:lnTo>
                    <a:lnTo>
                      <a:pt x="623" y="392"/>
                    </a:lnTo>
                    <a:lnTo>
                      <a:pt x="637" y="401"/>
                    </a:lnTo>
                    <a:lnTo>
                      <a:pt x="650" y="407"/>
                    </a:lnTo>
                    <a:lnTo>
                      <a:pt x="661" y="416"/>
                    </a:lnTo>
                    <a:lnTo>
                      <a:pt x="673" y="424"/>
                    </a:lnTo>
                    <a:lnTo>
                      <a:pt x="684" y="433"/>
                    </a:lnTo>
                    <a:lnTo>
                      <a:pt x="695" y="441"/>
                    </a:lnTo>
                    <a:lnTo>
                      <a:pt x="705" y="450"/>
                    </a:lnTo>
                    <a:lnTo>
                      <a:pt x="714" y="459"/>
                    </a:lnTo>
                    <a:lnTo>
                      <a:pt x="722" y="470"/>
                    </a:lnTo>
                    <a:lnTo>
                      <a:pt x="729" y="480"/>
                    </a:lnTo>
                    <a:lnTo>
                      <a:pt x="729" y="479"/>
                    </a:lnTo>
                    <a:lnTo>
                      <a:pt x="728" y="479"/>
                    </a:lnTo>
                    <a:lnTo>
                      <a:pt x="726" y="477"/>
                    </a:lnTo>
                    <a:lnTo>
                      <a:pt x="724" y="475"/>
                    </a:lnTo>
                    <a:lnTo>
                      <a:pt x="720" y="473"/>
                    </a:lnTo>
                    <a:lnTo>
                      <a:pt x="717" y="471"/>
                    </a:lnTo>
                    <a:lnTo>
                      <a:pt x="712" y="467"/>
                    </a:lnTo>
                    <a:lnTo>
                      <a:pt x="706" y="464"/>
                    </a:lnTo>
                    <a:lnTo>
                      <a:pt x="700" y="460"/>
                    </a:lnTo>
                    <a:lnTo>
                      <a:pt x="694" y="457"/>
                    </a:lnTo>
                    <a:lnTo>
                      <a:pt x="687" y="454"/>
                    </a:lnTo>
                    <a:lnTo>
                      <a:pt x="679" y="449"/>
                    </a:lnTo>
                    <a:lnTo>
                      <a:pt x="669" y="444"/>
                    </a:lnTo>
                    <a:lnTo>
                      <a:pt x="660" y="440"/>
                    </a:lnTo>
                    <a:lnTo>
                      <a:pt x="651" y="435"/>
                    </a:lnTo>
                    <a:lnTo>
                      <a:pt x="641" y="432"/>
                    </a:lnTo>
                    <a:lnTo>
                      <a:pt x="629" y="427"/>
                    </a:lnTo>
                    <a:lnTo>
                      <a:pt x="618" y="422"/>
                    </a:lnTo>
                    <a:lnTo>
                      <a:pt x="606" y="418"/>
                    </a:lnTo>
                    <a:lnTo>
                      <a:pt x="593" y="413"/>
                    </a:lnTo>
                    <a:lnTo>
                      <a:pt x="581" y="409"/>
                    </a:lnTo>
                    <a:lnTo>
                      <a:pt x="567" y="405"/>
                    </a:lnTo>
                    <a:lnTo>
                      <a:pt x="552" y="401"/>
                    </a:lnTo>
                    <a:lnTo>
                      <a:pt x="538" y="397"/>
                    </a:lnTo>
                    <a:lnTo>
                      <a:pt x="522" y="394"/>
                    </a:lnTo>
                    <a:lnTo>
                      <a:pt x="507" y="391"/>
                    </a:lnTo>
                    <a:lnTo>
                      <a:pt x="491" y="388"/>
                    </a:lnTo>
                    <a:lnTo>
                      <a:pt x="474" y="386"/>
                    </a:lnTo>
                    <a:lnTo>
                      <a:pt x="456" y="384"/>
                    </a:lnTo>
                    <a:lnTo>
                      <a:pt x="439" y="383"/>
                    </a:lnTo>
                    <a:lnTo>
                      <a:pt x="422" y="382"/>
                    </a:lnTo>
                    <a:lnTo>
                      <a:pt x="403" y="381"/>
                    </a:lnTo>
                    <a:lnTo>
                      <a:pt x="384" y="381"/>
                    </a:lnTo>
                    <a:lnTo>
                      <a:pt x="365" y="382"/>
                    </a:lnTo>
                    <a:lnTo>
                      <a:pt x="346" y="383"/>
                    </a:lnTo>
                    <a:lnTo>
                      <a:pt x="346" y="383"/>
                    </a:lnTo>
                    <a:lnTo>
                      <a:pt x="346" y="389"/>
                    </a:lnTo>
                    <a:lnTo>
                      <a:pt x="346" y="403"/>
                    </a:lnTo>
                    <a:lnTo>
                      <a:pt x="346" y="421"/>
                    </a:lnTo>
                    <a:lnTo>
                      <a:pt x="346" y="442"/>
                    </a:lnTo>
                    <a:lnTo>
                      <a:pt x="346" y="460"/>
                    </a:lnTo>
                    <a:lnTo>
                      <a:pt x="346" y="474"/>
                    </a:lnTo>
                    <a:lnTo>
                      <a:pt x="346" y="480"/>
                    </a:lnTo>
                    <a:lnTo>
                      <a:pt x="346" y="479"/>
                    </a:lnTo>
                    <a:lnTo>
                      <a:pt x="348" y="479"/>
                    </a:lnTo>
                    <a:lnTo>
                      <a:pt x="350" y="479"/>
                    </a:lnTo>
                    <a:lnTo>
                      <a:pt x="354" y="479"/>
                    </a:lnTo>
                    <a:lnTo>
                      <a:pt x="357" y="478"/>
                    </a:lnTo>
                    <a:lnTo>
                      <a:pt x="363" y="478"/>
                    </a:lnTo>
                    <a:lnTo>
                      <a:pt x="369" y="478"/>
                    </a:lnTo>
                    <a:lnTo>
                      <a:pt x="376" y="477"/>
                    </a:lnTo>
                    <a:lnTo>
                      <a:pt x="383" y="477"/>
                    </a:lnTo>
                    <a:lnTo>
                      <a:pt x="391" y="477"/>
                    </a:lnTo>
                    <a:lnTo>
                      <a:pt x="400" y="477"/>
                    </a:lnTo>
                    <a:lnTo>
                      <a:pt x="409" y="475"/>
                    </a:lnTo>
                    <a:lnTo>
                      <a:pt x="418" y="475"/>
                    </a:lnTo>
                    <a:lnTo>
                      <a:pt x="429" y="475"/>
                    </a:lnTo>
                    <a:lnTo>
                      <a:pt x="439" y="477"/>
                    </a:lnTo>
                    <a:lnTo>
                      <a:pt x="451" y="477"/>
                    </a:lnTo>
                    <a:lnTo>
                      <a:pt x="462" y="477"/>
                    </a:lnTo>
                    <a:lnTo>
                      <a:pt x="474" y="478"/>
                    </a:lnTo>
                    <a:lnTo>
                      <a:pt x="486" y="479"/>
                    </a:lnTo>
                    <a:lnTo>
                      <a:pt x="499" y="480"/>
                    </a:lnTo>
                    <a:lnTo>
                      <a:pt x="512" y="482"/>
                    </a:lnTo>
                    <a:lnTo>
                      <a:pt x="524" y="483"/>
                    </a:lnTo>
                    <a:lnTo>
                      <a:pt x="537" y="486"/>
                    </a:lnTo>
                    <a:lnTo>
                      <a:pt x="550" y="488"/>
                    </a:lnTo>
                    <a:lnTo>
                      <a:pt x="562" y="492"/>
                    </a:lnTo>
                    <a:lnTo>
                      <a:pt x="576" y="495"/>
                    </a:lnTo>
                    <a:lnTo>
                      <a:pt x="589" y="498"/>
                    </a:lnTo>
                    <a:lnTo>
                      <a:pt x="601" y="502"/>
                    </a:lnTo>
                    <a:lnTo>
                      <a:pt x="614" y="507"/>
                    </a:lnTo>
                    <a:lnTo>
                      <a:pt x="627" y="511"/>
                    </a:lnTo>
                    <a:lnTo>
                      <a:pt x="639" y="517"/>
                    </a:lnTo>
                    <a:lnTo>
                      <a:pt x="651" y="523"/>
                    </a:lnTo>
                    <a:lnTo>
                      <a:pt x="662" y="530"/>
                    </a:lnTo>
                    <a:lnTo>
                      <a:pt x="674" y="536"/>
                    </a:lnTo>
                    <a:lnTo>
                      <a:pt x="686" y="543"/>
                    </a:lnTo>
                    <a:lnTo>
                      <a:pt x="696" y="551"/>
                    </a:lnTo>
                    <a:lnTo>
                      <a:pt x="706" y="561"/>
                    </a:lnTo>
                    <a:lnTo>
                      <a:pt x="715" y="570"/>
                    </a:lnTo>
                    <a:lnTo>
                      <a:pt x="725" y="580"/>
                    </a:lnTo>
                    <a:lnTo>
                      <a:pt x="734" y="591"/>
                    </a:lnTo>
                    <a:lnTo>
                      <a:pt x="742" y="602"/>
                    </a:lnTo>
                    <a:lnTo>
                      <a:pt x="749" y="614"/>
                    </a:lnTo>
                    <a:lnTo>
                      <a:pt x="749" y="614"/>
                    </a:lnTo>
                    <a:lnTo>
                      <a:pt x="748" y="614"/>
                    </a:lnTo>
                    <a:lnTo>
                      <a:pt x="747" y="611"/>
                    </a:lnTo>
                    <a:lnTo>
                      <a:pt x="744" y="609"/>
                    </a:lnTo>
                    <a:lnTo>
                      <a:pt x="741" y="607"/>
                    </a:lnTo>
                    <a:lnTo>
                      <a:pt x="735" y="603"/>
                    </a:lnTo>
                    <a:lnTo>
                      <a:pt x="730" y="599"/>
                    </a:lnTo>
                    <a:lnTo>
                      <a:pt x="724" y="594"/>
                    </a:lnTo>
                    <a:lnTo>
                      <a:pt x="715" y="589"/>
                    </a:lnTo>
                    <a:lnTo>
                      <a:pt x="706" y="584"/>
                    </a:lnTo>
                    <a:lnTo>
                      <a:pt x="696" y="578"/>
                    </a:lnTo>
                    <a:lnTo>
                      <a:pt x="686" y="572"/>
                    </a:lnTo>
                    <a:lnTo>
                      <a:pt x="674" y="568"/>
                    </a:lnTo>
                    <a:lnTo>
                      <a:pt x="660" y="562"/>
                    </a:lnTo>
                    <a:lnTo>
                      <a:pt x="646" y="557"/>
                    </a:lnTo>
                    <a:lnTo>
                      <a:pt x="631" y="553"/>
                    </a:lnTo>
                    <a:lnTo>
                      <a:pt x="615" y="548"/>
                    </a:lnTo>
                    <a:lnTo>
                      <a:pt x="598" y="545"/>
                    </a:lnTo>
                    <a:lnTo>
                      <a:pt x="580" y="541"/>
                    </a:lnTo>
                    <a:lnTo>
                      <a:pt x="560" y="539"/>
                    </a:lnTo>
                    <a:lnTo>
                      <a:pt x="539" y="538"/>
                    </a:lnTo>
                    <a:lnTo>
                      <a:pt x="519" y="538"/>
                    </a:lnTo>
                    <a:lnTo>
                      <a:pt x="519" y="538"/>
                    </a:lnTo>
                    <a:lnTo>
                      <a:pt x="492" y="538"/>
                    </a:lnTo>
                    <a:lnTo>
                      <a:pt x="469" y="538"/>
                    </a:lnTo>
                    <a:lnTo>
                      <a:pt x="447" y="538"/>
                    </a:lnTo>
                    <a:lnTo>
                      <a:pt x="426" y="538"/>
                    </a:lnTo>
                    <a:lnTo>
                      <a:pt x="409" y="538"/>
                    </a:lnTo>
                    <a:lnTo>
                      <a:pt x="393" y="538"/>
                    </a:lnTo>
                    <a:lnTo>
                      <a:pt x="378" y="538"/>
                    </a:lnTo>
                    <a:lnTo>
                      <a:pt x="367" y="538"/>
                    </a:lnTo>
                    <a:lnTo>
                      <a:pt x="355" y="538"/>
                    </a:lnTo>
                    <a:lnTo>
                      <a:pt x="346" y="538"/>
                    </a:lnTo>
                    <a:lnTo>
                      <a:pt x="339" y="538"/>
                    </a:lnTo>
                    <a:lnTo>
                      <a:pt x="333" y="538"/>
                    </a:lnTo>
                    <a:lnTo>
                      <a:pt x="330" y="538"/>
                    </a:lnTo>
                    <a:lnTo>
                      <a:pt x="327" y="538"/>
                    </a:lnTo>
                    <a:lnTo>
                      <a:pt x="326" y="538"/>
                    </a:lnTo>
                    <a:lnTo>
                      <a:pt x="326" y="542"/>
                    </a:lnTo>
                    <a:lnTo>
                      <a:pt x="326" y="556"/>
                    </a:lnTo>
                    <a:lnTo>
                      <a:pt x="326" y="574"/>
                    </a:lnTo>
                    <a:lnTo>
                      <a:pt x="326" y="595"/>
                    </a:lnTo>
                    <a:lnTo>
                      <a:pt x="326" y="614"/>
                    </a:lnTo>
                    <a:lnTo>
                      <a:pt x="326" y="627"/>
                    </a:lnTo>
                    <a:lnTo>
                      <a:pt x="326" y="633"/>
                    </a:lnTo>
                    <a:lnTo>
                      <a:pt x="329" y="633"/>
                    </a:lnTo>
                    <a:lnTo>
                      <a:pt x="334" y="633"/>
                    </a:lnTo>
                    <a:lnTo>
                      <a:pt x="343" y="633"/>
                    </a:lnTo>
                    <a:lnTo>
                      <a:pt x="356" y="633"/>
                    </a:lnTo>
                    <a:lnTo>
                      <a:pt x="370" y="633"/>
                    </a:lnTo>
                    <a:lnTo>
                      <a:pt x="387" y="633"/>
                    </a:lnTo>
                    <a:lnTo>
                      <a:pt x="405" y="633"/>
                    </a:lnTo>
                    <a:lnTo>
                      <a:pt x="423" y="633"/>
                    </a:lnTo>
                    <a:lnTo>
                      <a:pt x="441" y="633"/>
                    </a:lnTo>
                    <a:lnTo>
                      <a:pt x="460" y="633"/>
                    </a:lnTo>
                    <a:lnTo>
                      <a:pt x="477" y="633"/>
                    </a:lnTo>
                    <a:lnTo>
                      <a:pt x="493" y="633"/>
                    </a:lnTo>
                    <a:lnTo>
                      <a:pt x="508" y="633"/>
                    </a:lnTo>
                    <a:lnTo>
                      <a:pt x="520" y="633"/>
                    </a:lnTo>
                    <a:lnTo>
                      <a:pt x="529" y="633"/>
                    </a:lnTo>
                    <a:lnTo>
                      <a:pt x="536" y="633"/>
                    </a:lnTo>
                    <a:lnTo>
                      <a:pt x="537" y="633"/>
                    </a:lnTo>
                    <a:lnTo>
                      <a:pt x="538" y="633"/>
                    </a:lnTo>
                    <a:lnTo>
                      <a:pt x="540" y="633"/>
                    </a:lnTo>
                    <a:lnTo>
                      <a:pt x="544" y="633"/>
                    </a:lnTo>
                    <a:lnTo>
                      <a:pt x="547" y="633"/>
                    </a:lnTo>
                    <a:lnTo>
                      <a:pt x="553" y="634"/>
                    </a:lnTo>
                    <a:lnTo>
                      <a:pt x="559" y="634"/>
                    </a:lnTo>
                    <a:lnTo>
                      <a:pt x="566" y="636"/>
                    </a:lnTo>
                    <a:lnTo>
                      <a:pt x="574" y="637"/>
                    </a:lnTo>
                    <a:lnTo>
                      <a:pt x="583" y="638"/>
                    </a:lnTo>
                    <a:lnTo>
                      <a:pt x="592" y="639"/>
                    </a:lnTo>
                    <a:lnTo>
                      <a:pt x="601" y="641"/>
                    </a:lnTo>
                    <a:lnTo>
                      <a:pt x="612" y="644"/>
                    </a:lnTo>
                    <a:lnTo>
                      <a:pt x="622" y="647"/>
                    </a:lnTo>
                    <a:lnTo>
                      <a:pt x="633" y="650"/>
                    </a:lnTo>
                    <a:lnTo>
                      <a:pt x="644" y="654"/>
                    </a:lnTo>
                    <a:lnTo>
                      <a:pt x="654" y="659"/>
                    </a:lnTo>
                    <a:lnTo>
                      <a:pt x="666" y="664"/>
                    </a:lnTo>
                    <a:lnTo>
                      <a:pt x="676" y="670"/>
                    </a:lnTo>
                    <a:lnTo>
                      <a:pt x="688" y="676"/>
                    </a:lnTo>
                    <a:lnTo>
                      <a:pt x="698" y="684"/>
                    </a:lnTo>
                    <a:lnTo>
                      <a:pt x="709" y="691"/>
                    </a:lnTo>
                    <a:lnTo>
                      <a:pt x="718" y="700"/>
                    </a:lnTo>
                    <a:lnTo>
                      <a:pt x="727" y="709"/>
                    </a:lnTo>
                    <a:lnTo>
                      <a:pt x="736" y="720"/>
                    </a:lnTo>
                    <a:lnTo>
                      <a:pt x="744" y="731"/>
                    </a:lnTo>
                    <a:lnTo>
                      <a:pt x="751" y="744"/>
                    </a:lnTo>
                    <a:lnTo>
                      <a:pt x="758" y="756"/>
                    </a:lnTo>
                    <a:lnTo>
                      <a:pt x="764" y="771"/>
                    </a:lnTo>
                    <a:lnTo>
                      <a:pt x="767" y="786"/>
                    </a:lnTo>
                    <a:lnTo>
                      <a:pt x="767" y="786"/>
                    </a:lnTo>
                    <a:lnTo>
                      <a:pt x="773" y="801"/>
                    </a:lnTo>
                    <a:lnTo>
                      <a:pt x="778" y="816"/>
                    </a:lnTo>
                    <a:lnTo>
                      <a:pt x="782" y="831"/>
                    </a:lnTo>
                    <a:lnTo>
                      <a:pt x="785" y="846"/>
                    </a:lnTo>
                    <a:lnTo>
                      <a:pt x="788" y="860"/>
                    </a:lnTo>
                    <a:lnTo>
                      <a:pt x="789" y="874"/>
                    </a:lnTo>
                    <a:lnTo>
                      <a:pt x="790" y="888"/>
                    </a:lnTo>
                    <a:lnTo>
                      <a:pt x="791" y="900"/>
                    </a:lnTo>
                    <a:lnTo>
                      <a:pt x="791" y="913"/>
                    </a:lnTo>
                    <a:lnTo>
                      <a:pt x="791" y="926"/>
                    </a:lnTo>
                    <a:lnTo>
                      <a:pt x="790" y="938"/>
                    </a:lnTo>
                    <a:lnTo>
                      <a:pt x="789" y="950"/>
                    </a:lnTo>
                    <a:lnTo>
                      <a:pt x="787" y="961"/>
                    </a:lnTo>
                    <a:lnTo>
                      <a:pt x="785" y="973"/>
                    </a:lnTo>
                    <a:lnTo>
                      <a:pt x="782" y="983"/>
                    </a:lnTo>
                    <a:lnTo>
                      <a:pt x="779" y="994"/>
                    </a:lnTo>
                    <a:lnTo>
                      <a:pt x="775" y="1004"/>
                    </a:lnTo>
                    <a:lnTo>
                      <a:pt x="772" y="1013"/>
                    </a:lnTo>
                    <a:lnTo>
                      <a:pt x="768" y="1023"/>
                    </a:lnTo>
                    <a:lnTo>
                      <a:pt x="764" y="1032"/>
                    </a:lnTo>
                    <a:lnTo>
                      <a:pt x="759" y="1040"/>
                    </a:lnTo>
                    <a:lnTo>
                      <a:pt x="755" y="1048"/>
                    </a:lnTo>
                    <a:lnTo>
                      <a:pt x="749" y="1055"/>
                    </a:lnTo>
                    <a:lnTo>
                      <a:pt x="744" y="1062"/>
                    </a:lnTo>
                    <a:lnTo>
                      <a:pt x="738" y="1069"/>
                    </a:lnTo>
                    <a:lnTo>
                      <a:pt x="733" y="1074"/>
                    </a:lnTo>
                    <a:lnTo>
                      <a:pt x="727" y="1080"/>
                    </a:lnTo>
                    <a:lnTo>
                      <a:pt x="721" y="1085"/>
                    </a:lnTo>
                    <a:lnTo>
                      <a:pt x="715" y="1089"/>
                    </a:lnTo>
                    <a:lnTo>
                      <a:pt x="710" y="1094"/>
                    </a:lnTo>
                    <a:lnTo>
                      <a:pt x="704" y="1097"/>
                    </a:lnTo>
                    <a:lnTo>
                      <a:pt x="699" y="1102"/>
                    </a:lnTo>
                    <a:lnTo>
                      <a:pt x="694" y="1105"/>
                    </a:lnTo>
                    <a:lnTo>
                      <a:pt x="689" y="1110"/>
                    </a:lnTo>
                    <a:lnTo>
                      <a:pt x="684" y="1113"/>
                    </a:lnTo>
                    <a:lnTo>
                      <a:pt x="680" y="1117"/>
                    </a:lnTo>
                    <a:lnTo>
                      <a:pt x="674" y="1122"/>
                    </a:lnTo>
                    <a:lnTo>
                      <a:pt x="669" y="1125"/>
                    </a:lnTo>
                    <a:lnTo>
                      <a:pt x="664" y="1128"/>
                    </a:lnTo>
                    <a:lnTo>
                      <a:pt x="659" y="1132"/>
                    </a:lnTo>
                    <a:lnTo>
                      <a:pt x="653" y="1135"/>
                    </a:lnTo>
                    <a:lnTo>
                      <a:pt x="646" y="1139"/>
                    </a:lnTo>
                    <a:lnTo>
                      <a:pt x="639" y="1142"/>
                    </a:lnTo>
                    <a:lnTo>
                      <a:pt x="633" y="1145"/>
                    </a:lnTo>
                    <a:lnTo>
                      <a:pt x="624" y="1148"/>
                    </a:lnTo>
                    <a:lnTo>
                      <a:pt x="616" y="1150"/>
                    </a:lnTo>
                    <a:lnTo>
                      <a:pt x="606" y="1154"/>
                    </a:lnTo>
                    <a:lnTo>
                      <a:pt x="596" y="1156"/>
                    </a:lnTo>
                    <a:lnTo>
                      <a:pt x="585" y="1158"/>
                    </a:lnTo>
                    <a:lnTo>
                      <a:pt x="573" y="1161"/>
                    </a:lnTo>
                    <a:lnTo>
                      <a:pt x="559" y="1163"/>
                    </a:lnTo>
                    <a:lnTo>
                      <a:pt x="545" y="1164"/>
                    </a:lnTo>
                    <a:lnTo>
                      <a:pt x="529" y="1166"/>
                    </a:lnTo>
                    <a:lnTo>
                      <a:pt x="512" y="1168"/>
                    </a:lnTo>
                    <a:lnTo>
                      <a:pt x="493" y="1169"/>
                    </a:lnTo>
                    <a:lnTo>
                      <a:pt x="472" y="1169"/>
                    </a:lnTo>
                    <a:lnTo>
                      <a:pt x="452" y="1170"/>
                    </a:lnTo>
                    <a:lnTo>
                      <a:pt x="428" y="1170"/>
                    </a:lnTo>
                    <a:lnTo>
                      <a:pt x="403" y="1171"/>
                    </a:lnTo>
                    <a:lnTo>
                      <a:pt x="403" y="1171"/>
                    </a:lnTo>
                    <a:lnTo>
                      <a:pt x="380" y="1171"/>
                    </a:lnTo>
                    <a:lnTo>
                      <a:pt x="358" y="1171"/>
                    </a:lnTo>
                    <a:lnTo>
                      <a:pt x="338" y="1171"/>
                    </a:lnTo>
                    <a:lnTo>
                      <a:pt x="317" y="1171"/>
                    </a:lnTo>
                    <a:lnTo>
                      <a:pt x="296" y="1171"/>
                    </a:lnTo>
                    <a:lnTo>
                      <a:pt x="277" y="1171"/>
                    </a:lnTo>
                    <a:lnTo>
                      <a:pt x="258" y="1171"/>
                    </a:lnTo>
                    <a:lnTo>
                      <a:pt x="240" y="1171"/>
                    </a:lnTo>
                    <a:lnTo>
                      <a:pt x="221" y="1171"/>
                    </a:lnTo>
                    <a:lnTo>
                      <a:pt x="204" y="1171"/>
                    </a:lnTo>
                    <a:lnTo>
                      <a:pt x="188" y="1171"/>
                    </a:lnTo>
                    <a:lnTo>
                      <a:pt x="172" y="1171"/>
                    </a:lnTo>
                    <a:lnTo>
                      <a:pt x="157" y="1171"/>
                    </a:lnTo>
                    <a:lnTo>
                      <a:pt x="142" y="1171"/>
                    </a:lnTo>
                    <a:lnTo>
                      <a:pt x="128" y="1171"/>
                    </a:lnTo>
                    <a:lnTo>
                      <a:pt x="114" y="1171"/>
                    </a:lnTo>
                    <a:lnTo>
                      <a:pt x="102" y="1171"/>
                    </a:lnTo>
                    <a:lnTo>
                      <a:pt x="90" y="1171"/>
                    </a:lnTo>
                    <a:lnTo>
                      <a:pt x="79" y="1171"/>
                    </a:lnTo>
                    <a:lnTo>
                      <a:pt x="68" y="1171"/>
                    </a:lnTo>
                    <a:lnTo>
                      <a:pt x="58" y="1171"/>
                    </a:lnTo>
                    <a:lnTo>
                      <a:pt x="49" y="1171"/>
                    </a:lnTo>
                    <a:lnTo>
                      <a:pt x="41" y="1171"/>
                    </a:lnTo>
                    <a:lnTo>
                      <a:pt x="34" y="1171"/>
                    </a:lnTo>
                    <a:lnTo>
                      <a:pt x="27" y="1171"/>
                    </a:lnTo>
                    <a:lnTo>
                      <a:pt x="20" y="1171"/>
                    </a:lnTo>
                    <a:lnTo>
                      <a:pt x="15" y="1171"/>
                    </a:lnTo>
                    <a:lnTo>
                      <a:pt x="11" y="1171"/>
                    </a:lnTo>
                    <a:lnTo>
                      <a:pt x="7" y="1171"/>
                    </a:lnTo>
                    <a:lnTo>
                      <a:pt x="4" y="1171"/>
                    </a:lnTo>
                    <a:lnTo>
                      <a:pt x="1" y="1171"/>
                    </a:lnTo>
                    <a:lnTo>
                      <a:pt x="0" y="1171"/>
                    </a:lnTo>
                    <a:lnTo>
                      <a:pt x="0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1042"/>
              <p:cNvSpPr>
                <a:spLocks noChangeAspect="1"/>
              </p:cNvSpPr>
              <p:nvPr userDrawn="1"/>
            </p:nvSpPr>
            <p:spPr bwMode="white">
              <a:xfrm>
                <a:off x="5575" y="4084"/>
                <a:ext cx="8" cy="49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4" y="218"/>
                  </a:cxn>
                  <a:cxn ang="0">
                    <a:pos x="7" y="207"/>
                  </a:cxn>
                  <a:cxn ang="0">
                    <a:pos x="11" y="195"/>
                  </a:cxn>
                  <a:cxn ang="0">
                    <a:pos x="14" y="183"/>
                  </a:cxn>
                  <a:cxn ang="0">
                    <a:pos x="17" y="170"/>
                  </a:cxn>
                  <a:cxn ang="0">
                    <a:pos x="21" y="156"/>
                  </a:cxn>
                  <a:cxn ang="0">
                    <a:pos x="23" y="142"/>
                  </a:cxn>
                  <a:cxn ang="0">
                    <a:pos x="27" y="129"/>
                  </a:cxn>
                  <a:cxn ang="0">
                    <a:pos x="29" y="114"/>
                  </a:cxn>
                  <a:cxn ang="0">
                    <a:pos x="31" y="99"/>
                  </a:cxn>
                  <a:cxn ang="0">
                    <a:pos x="34" y="84"/>
                  </a:cxn>
                  <a:cxn ang="0">
                    <a:pos x="35" y="68"/>
                  </a:cxn>
                  <a:cxn ang="0">
                    <a:pos x="37" y="51"/>
                  </a:cxn>
                  <a:cxn ang="0">
                    <a:pos x="37" y="34"/>
                  </a:cxn>
                  <a:cxn ang="0">
                    <a:pos x="38" y="17"/>
                  </a:cxn>
                  <a:cxn ang="0">
                    <a:pos x="38" y="0"/>
                  </a:cxn>
                </a:cxnLst>
                <a:rect l="0" t="0" r="r" b="b"/>
                <a:pathLst>
                  <a:path w="38" h="230">
                    <a:moveTo>
                      <a:pt x="0" y="230"/>
                    </a:moveTo>
                    <a:lnTo>
                      <a:pt x="4" y="218"/>
                    </a:lnTo>
                    <a:lnTo>
                      <a:pt x="7" y="207"/>
                    </a:lnTo>
                    <a:lnTo>
                      <a:pt x="11" y="195"/>
                    </a:lnTo>
                    <a:lnTo>
                      <a:pt x="14" y="183"/>
                    </a:lnTo>
                    <a:lnTo>
                      <a:pt x="17" y="170"/>
                    </a:lnTo>
                    <a:lnTo>
                      <a:pt x="21" y="156"/>
                    </a:lnTo>
                    <a:lnTo>
                      <a:pt x="23" y="142"/>
                    </a:lnTo>
                    <a:lnTo>
                      <a:pt x="27" y="129"/>
                    </a:lnTo>
                    <a:lnTo>
                      <a:pt x="29" y="114"/>
                    </a:lnTo>
                    <a:lnTo>
                      <a:pt x="31" y="99"/>
                    </a:lnTo>
                    <a:lnTo>
                      <a:pt x="34" y="84"/>
                    </a:lnTo>
                    <a:lnTo>
                      <a:pt x="35" y="68"/>
                    </a:lnTo>
                    <a:lnTo>
                      <a:pt x="37" y="51"/>
                    </a:lnTo>
                    <a:lnTo>
                      <a:pt x="37" y="34"/>
                    </a:lnTo>
                    <a:lnTo>
                      <a:pt x="38" y="17"/>
                    </a:lnTo>
                    <a:lnTo>
                      <a:pt x="38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1043"/>
              <p:cNvSpPr>
                <a:spLocks noChangeAspect="1"/>
              </p:cNvSpPr>
              <p:nvPr userDrawn="1"/>
            </p:nvSpPr>
            <p:spPr bwMode="white">
              <a:xfrm>
                <a:off x="5464" y="3970"/>
                <a:ext cx="119" cy="114"/>
              </a:xfrm>
              <a:custGeom>
                <a:avLst/>
                <a:gdLst/>
                <a:ahLst/>
                <a:cxnLst>
                  <a:cxn ang="0">
                    <a:pos x="538" y="538"/>
                  </a:cxn>
                  <a:cxn ang="0">
                    <a:pos x="536" y="483"/>
                  </a:cxn>
                  <a:cxn ang="0">
                    <a:pos x="527" y="432"/>
                  </a:cxn>
                  <a:cxn ang="0">
                    <a:pos x="514" y="381"/>
                  </a:cxn>
                  <a:cxn ang="0">
                    <a:pos x="494" y="331"/>
                  </a:cxn>
                  <a:cxn ang="0">
                    <a:pos x="471" y="284"/>
                  </a:cxn>
                  <a:cxn ang="0">
                    <a:pos x="444" y="240"/>
                  </a:cxn>
                  <a:cxn ang="0">
                    <a:pos x="413" y="199"/>
                  </a:cxn>
                  <a:cxn ang="0">
                    <a:pos x="378" y="160"/>
                  </a:cxn>
                  <a:cxn ang="0">
                    <a:pos x="339" y="125"/>
                  </a:cxn>
                  <a:cxn ang="0">
                    <a:pos x="298" y="94"/>
                  </a:cxn>
                  <a:cxn ang="0">
                    <a:pos x="254" y="67"/>
                  </a:cxn>
                  <a:cxn ang="0">
                    <a:pos x="207" y="44"/>
                  </a:cxn>
                  <a:cxn ang="0">
                    <a:pos x="157" y="24"/>
                  </a:cxn>
                  <a:cxn ang="0">
                    <a:pos x="106" y="11"/>
                  </a:cxn>
                  <a:cxn ang="0">
                    <a:pos x="55" y="2"/>
                  </a:cxn>
                  <a:cxn ang="0">
                    <a:pos x="0" y="0"/>
                  </a:cxn>
                </a:cxnLst>
                <a:rect l="0" t="0" r="r" b="b"/>
                <a:pathLst>
                  <a:path w="538" h="538">
                    <a:moveTo>
                      <a:pt x="538" y="538"/>
                    </a:moveTo>
                    <a:lnTo>
                      <a:pt x="536" y="483"/>
                    </a:lnTo>
                    <a:lnTo>
                      <a:pt x="527" y="432"/>
                    </a:lnTo>
                    <a:lnTo>
                      <a:pt x="514" y="381"/>
                    </a:lnTo>
                    <a:lnTo>
                      <a:pt x="494" y="331"/>
                    </a:lnTo>
                    <a:lnTo>
                      <a:pt x="471" y="284"/>
                    </a:lnTo>
                    <a:lnTo>
                      <a:pt x="444" y="240"/>
                    </a:lnTo>
                    <a:lnTo>
                      <a:pt x="413" y="199"/>
                    </a:lnTo>
                    <a:lnTo>
                      <a:pt x="378" y="160"/>
                    </a:lnTo>
                    <a:lnTo>
                      <a:pt x="339" y="125"/>
                    </a:lnTo>
                    <a:lnTo>
                      <a:pt x="298" y="94"/>
                    </a:lnTo>
                    <a:lnTo>
                      <a:pt x="254" y="67"/>
                    </a:lnTo>
                    <a:lnTo>
                      <a:pt x="207" y="44"/>
                    </a:lnTo>
                    <a:lnTo>
                      <a:pt x="157" y="24"/>
                    </a:lnTo>
                    <a:lnTo>
                      <a:pt x="106" y="11"/>
                    </a:lnTo>
                    <a:lnTo>
                      <a:pt x="55" y="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1044"/>
              <p:cNvSpPr>
                <a:spLocks noChangeAspect="1"/>
              </p:cNvSpPr>
              <p:nvPr userDrawn="1"/>
            </p:nvSpPr>
            <p:spPr bwMode="white">
              <a:xfrm>
                <a:off x="5351" y="3970"/>
                <a:ext cx="118" cy="114"/>
              </a:xfrm>
              <a:custGeom>
                <a:avLst/>
                <a:gdLst/>
                <a:ahLst/>
                <a:cxnLst>
                  <a:cxn ang="0">
                    <a:pos x="556" y="0"/>
                  </a:cxn>
                  <a:cxn ang="0">
                    <a:pos x="500" y="2"/>
                  </a:cxn>
                  <a:cxn ang="0">
                    <a:pos x="445" y="11"/>
                  </a:cxn>
                  <a:cxn ang="0">
                    <a:pos x="392" y="24"/>
                  </a:cxn>
                  <a:cxn ang="0">
                    <a:pos x="340" y="44"/>
                  </a:cxn>
                  <a:cxn ang="0">
                    <a:pos x="292" y="67"/>
                  </a:cxn>
                  <a:cxn ang="0">
                    <a:pos x="245" y="94"/>
                  </a:cxn>
                  <a:cxn ang="0">
                    <a:pos x="203" y="125"/>
                  </a:cxn>
                  <a:cxn ang="0">
                    <a:pos x="164" y="160"/>
                  </a:cxn>
                  <a:cxn ang="0">
                    <a:pos x="128" y="199"/>
                  </a:cxn>
                  <a:cxn ang="0">
                    <a:pos x="96" y="240"/>
                  </a:cxn>
                  <a:cxn ang="0">
                    <a:pos x="68" y="284"/>
                  </a:cxn>
                  <a:cxn ang="0">
                    <a:pos x="44" y="331"/>
                  </a:cxn>
                  <a:cxn ang="0">
                    <a:pos x="26" y="381"/>
                  </a:cxn>
                  <a:cxn ang="0">
                    <a:pos x="12" y="432"/>
                  </a:cxn>
                  <a:cxn ang="0">
                    <a:pos x="4" y="483"/>
                  </a:cxn>
                  <a:cxn ang="0">
                    <a:pos x="0" y="538"/>
                  </a:cxn>
                </a:cxnLst>
                <a:rect l="0" t="0" r="r" b="b"/>
                <a:pathLst>
                  <a:path w="556" h="538">
                    <a:moveTo>
                      <a:pt x="556" y="0"/>
                    </a:moveTo>
                    <a:lnTo>
                      <a:pt x="500" y="2"/>
                    </a:lnTo>
                    <a:lnTo>
                      <a:pt x="445" y="11"/>
                    </a:lnTo>
                    <a:lnTo>
                      <a:pt x="392" y="24"/>
                    </a:lnTo>
                    <a:lnTo>
                      <a:pt x="340" y="44"/>
                    </a:lnTo>
                    <a:lnTo>
                      <a:pt x="292" y="67"/>
                    </a:lnTo>
                    <a:lnTo>
                      <a:pt x="245" y="94"/>
                    </a:lnTo>
                    <a:lnTo>
                      <a:pt x="203" y="125"/>
                    </a:lnTo>
                    <a:lnTo>
                      <a:pt x="164" y="160"/>
                    </a:lnTo>
                    <a:lnTo>
                      <a:pt x="128" y="199"/>
                    </a:lnTo>
                    <a:lnTo>
                      <a:pt x="96" y="240"/>
                    </a:lnTo>
                    <a:lnTo>
                      <a:pt x="68" y="284"/>
                    </a:lnTo>
                    <a:lnTo>
                      <a:pt x="44" y="331"/>
                    </a:lnTo>
                    <a:lnTo>
                      <a:pt x="26" y="381"/>
                    </a:lnTo>
                    <a:lnTo>
                      <a:pt x="12" y="432"/>
                    </a:lnTo>
                    <a:lnTo>
                      <a:pt x="4" y="483"/>
                    </a:lnTo>
                    <a:lnTo>
                      <a:pt x="0" y="538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045"/>
              <p:cNvSpPr>
                <a:spLocks noChangeAspect="1"/>
              </p:cNvSpPr>
              <p:nvPr userDrawn="1"/>
            </p:nvSpPr>
            <p:spPr bwMode="white">
              <a:xfrm>
                <a:off x="5351" y="4084"/>
                <a:ext cx="12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"/>
                  </a:cxn>
                  <a:cxn ang="0">
                    <a:pos x="1" y="28"/>
                  </a:cxn>
                  <a:cxn ang="0">
                    <a:pos x="3" y="42"/>
                  </a:cxn>
                  <a:cxn ang="0">
                    <a:pos x="4" y="57"/>
                  </a:cxn>
                  <a:cxn ang="0">
                    <a:pos x="6" y="71"/>
                  </a:cxn>
                  <a:cxn ang="0">
                    <a:pos x="8" y="86"/>
                  </a:cxn>
                  <a:cxn ang="0">
                    <a:pos x="12" y="100"/>
                  </a:cxn>
                  <a:cxn ang="0">
                    <a:pos x="15" y="115"/>
                  </a:cxn>
                  <a:cxn ang="0">
                    <a:pos x="19" y="129"/>
                  </a:cxn>
                  <a:cxn ang="0">
                    <a:pos x="23" y="144"/>
                  </a:cxn>
                  <a:cxn ang="0">
                    <a:pos x="28" y="157"/>
                  </a:cxn>
                  <a:cxn ang="0">
                    <a:pos x="32" y="172"/>
                  </a:cxn>
                  <a:cxn ang="0">
                    <a:pos x="38" y="186"/>
                  </a:cxn>
                  <a:cxn ang="0">
                    <a:pos x="44" y="201"/>
                  </a:cxn>
                  <a:cxn ang="0">
                    <a:pos x="51" y="215"/>
                  </a:cxn>
                  <a:cxn ang="0">
                    <a:pos x="58" y="230"/>
                  </a:cxn>
                </a:cxnLst>
                <a:rect l="0" t="0" r="r" b="b"/>
                <a:pathLst>
                  <a:path w="58" h="230">
                    <a:moveTo>
                      <a:pt x="0" y="0"/>
                    </a:moveTo>
                    <a:lnTo>
                      <a:pt x="0" y="13"/>
                    </a:lnTo>
                    <a:lnTo>
                      <a:pt x="1" y="28"/>
                    </a:lnTo>
                    <a:lnTo>
                      <a:pt x="3" y="42"/>
                    </a:lnTo>
                    <a:lnTo>
                      <a:pt x="4" y="57"/>
                    </a:lnTo>
                    <a:lnTo>
                      <a:pt x="6" y="71"/>
                    </a:lnTo>
                    <a:lnTo>
                      <a:pt x="8" y="86"/>
                    </a:lnTo>
                    <a:lnTo>
                      <a:pt x="12" y="100"/>
                    </a:lnTo>
                    <a:lnTo>
                      <a:pt x="15" y="115"/>
                    </a:lnTo>
                    <a:lnTo>
                      <a:pt x="19" y="129"/>
                    </a:lnTo>
                    <a:lnTo>
                      <a:pt x="23" y="144"/>
                    </a:lnTo>
                    <a:lnTo>
                      <a:pt x="28" y="157"/>
                    </a:lnTo>
                    <a:lnTo>
                      <a:pt x="32" y="172"/>
                    </a:lnTo>
                    <a:lnTo>
                      <a:pt x="38" y="186"/>
                    </a:lnTo>
                    <a:lnTo>
                      <a:pt x="44" y="201"/>
                    </a:lnTo>
                    <a:lnTo>
                      <a:pt x="51" y="215"/>
                    </a:lnTo>
                    <a:lnTo>
                      <a:pt x="58" y="230"/>
                    </a:lnTo>
                  </a:path>
                </a:pathLst>
              </a:custGeom>
              <a:noFill/>
              <a:ln w="158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1046"/>
              <p:cNvSpPr>
                <a:spLocks noChangeAspect="1"/>
              </p:cNvSpPr>
              <p:nvPr userDrawn="1"/>
            </p:nvSpPr>
            <p:spPr bwMode="black">
              <a:xfrm>
                <a:off x="5279" y="3962"/>
                <a:ext cx="171" cy="241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433" y="0"/>
                  </a:cxn>
                  <a:cxn ang="0">
                    <a:pos x="506" y="0"/>
                  </a:cxn>
                  <a:cxn ang="0">
                    <a:pos x="614" y="0"/>
                  </a:cxn>
                  <a:cxn ang="0">
                    <a:pos x="714" y="0"/>
                  </a:cxn>
                  <a:cxn ang="0">
                    <a:pos x="767" y="0"/>
                  </a:cxn>
                  <a:cxn ang="0">
                    <a:pos x="784" y="2"/>
                  </a:cxn>
                  <a:cxn ang="0">
                    <a:pos x="719" y="18"/>
                  </a:cxn>
                  <a:cxn ang="0">
                    <a:pos x="657" y="40"/>
                  </a:cxn>
                  <a:cxn ang="0">
                    <a:pos x="600" y="69"/>
                  </a:cxn>
                  <a:cxn ang="0">
                    <a:pos x="546" y="103"/>
                  </a:cxn>
                  <a:cxn ang="0">
                    <a:pos x="496" y="144"/>
                  </a:cxn>
                  <a:cxn ang="0">
                    <a:pos x="452" y="190"/>
                  </a:cxn>
                  <a:cxn ang="0">
                    <a:pos x="413" y="239"/>
                  </a:cxn>
                  <a:cxn ang="0">
                    <a:pos x="379" y="293"/>
                  </a:cxn>
                  <a:cxn ang="0">
                    <a:pos x="351" y="351"/>
                  </a:cxn>
                  <a:cxn ang="0">
                    <a:pos x="330" y="412"/>
                  </a:cxn>
                  <a:cxn ang="0">
                    <a:pos x="315" y="475"/>
                  </a:cxn>
                  <a:cxn ang="0">
                    <a:pos x="308" y="541"/>
                  </a:cxn>
                  <a:cxn ang="0">
                    <a:pos x="307" y="603"/>
                  </a:cxn>
                  <a:cxn ang="0">
                    <a:pos x="313" y="685"/>
                  </a:cxn>
                  <a:cxn ang="0">
                    <a:pos x="334" y="729"/>
                  </a:cxn>
                  <a:cxn ang="0">
                    <a:pos x="422" y="729"/>
                  </a:cxn>
                  <a:cxn ang="0">
                    <a:pos x="527" y="729"/>
                  </a:cxn>
                  <a:cxn ang="0">
                    <a:pos x="577" y="730"/>
                  </a:cxn>
                  <a:cxn ang="0">
                    <a:pos x="637" y="751"/>
                  </a:cxn>
                  <a:cxn ang="0">
                    <a:pos x="688" y="791"/>
                  </a:cxn>
                  <a:cxn ang="0">
                    <a:pos x="728" y="847"/>
                  </a:cxn>
                  <a:cxn ang="0">
                    <a:pos x="747" y="915"/>
                  </a:cxn>
                  <a:cxn ang="0">
                    <a:pos x="745" y="976"/>
                  </a:cxn>
                  <a:cxn ang="0">
                    <a:pos x="719" y="1041"/>
                  </a:cxn>
                  <a:cxn ang="0">
                    <a:pos x="676" y="1089"/>
                  </a:cxn>
                  <a:cxn ang="0">
                    <a:pos x="619" y="1120"/>
                  </a:cxn>
                  <a:cxn ang="0">
                    <a:pos x="556" y="1132"/>
                  </a:cxn>
                  <a:cxn ang="0">
                    <a:pos x="527" y="1132"/>
                  </a:cxn>
                  <a:cxn ang="0">
                    <a:pos x="438" y="1132"/>
                  </a:cxn>
                  <a:cxn ang="0">
                    <a:pos x="329" y="1132"/>
                  </a:cxn>
                  <a:cxn ang="0">
                    <a:pos x="240" y="1132"/>
                  </a:cxn>
                  <a:cxn ang="0">
                    <a:pos x="209" y="1132"/>
                  </a:cxn>
                  <a:cxn ang="0">
                    <a:pos x="133" y="1132"/>
                  </a:cxn>
                  <a:cxn ang="0">
                    <a:pos x="30" y="1132"/>
                  </a:cxn>
                  <a:cxn ang="0">
                    <a:pos x="0" y="1130"/>
                  </a:cxn>
                  <a:cxn ang="0">
                    <a:pos x="0" y="1102"/>
                  </a:cxn>
                  <a:cxn ang="0">
                    <a:pos x="0" y="1046"/>
                  </a:cxn>
                  <a:cxn ang="0">
                    <a:pos x="0" y="968"/>
                  </a:cxn>
                  <a:cxn ang="0">
                    <a:pos x="0" y="875"/>
                  </a:cxn>
                  <a:cxn ang="0">
                    <a:pos x="0" y="771"/>
                  </a:cxn>
                  <a:cxn ang="0">
                    <a:pos x="0" y="667"/>
                  </a:cxn>
                  <a:cxn ang="0">
                    <a:pos x="0" y="563"/>
                  </a:cxn>
                  <a:cxn ang="0">
                    <a:pos x="0" y="470"/>
                  </a:cxn>
                  <a:cxn ang="0">
                    <a:pos x="0" y="392"/>
                  </a:cxn>
                  <a:cxn ang="0">
                    <a:pos x="0" y="336"/>
                  </a:cxn>
                  <a:cxn ang="0">
                    <a:pos x="0" y="308"/>
                  </a:cxn>
                  <a:cxn ang="0">
                    <a:pos x="3" y="261"/>
                  </a:cxn>
                  <a:cxn ang="0">
                    <a:pos x="19" y="198"/>
                  </a:cxn>
                  <a:cxn ang="0">
                    <a:pos x="47" y="141"/>
                  </a:cxn>
                  <a:cxn ang="0">
                    <a:pos x="85" y="92"/>
                  </a:cxn>
                  <a:cxn ang="0">
                    <a:pos x="133" y="52"/>
                  </a:cxn>
                  <a:cxn ang="0">
                    <a:pos x="189" y="22"/>
                  </a:cxn>
                  <a:cxn ang="0">
                    <a:pos x="251" y="4"/>
                  </a:cxn>
                  <a:cxn ang="0">
                    <a:pos x="307" y="0"/>
                  </a:cxn>
                </a:cxnLst>
                <a:rect l="0" t="0" r="r" b="b"/>
                <a:pathLst>
                  <a:path w="806" h="1132">
                    <a:moveTo>
                      <a:pt x="307" y="0"/>
                    </a:moveTo>
                    <a:lnTo>
                      <a:pt x="312" y="0"/>
                    </a:lnTo>
                    <a:lnTo>
                      <a:pt x="324" y="0"/>
                    </a:lnTo>
                    <a:lnTo>
                      <a:pt x="343" y="0"/>
                    </a:lnTo>
                    <a:lnTo>
                      <a:pt x="365" y="0"/>
                    </a:lnTo>
                    <a:lnTo>
                      <a:pt x="386" y="0"/>
                    </a:lnTo>
                    <a:lnTo>
                      <a:pt x="404" y="0"/>
                    </a:lnTo>
                    <a:lnTo>
                      <a:pt x="418" y="0"/>
                    </a:lnTo>
                    <a:lnTo>
                      <a:pt x="422" y="0"/>
                    </a:lnTo>
                    <a:lnTo>
                      <a:pt x="424" y="0"/>
                    </a:lnTo>
                    <a:lnTo>
                      <a:pt x="427" y="0"/>
                    </a:lnTo>
                    <a:lnTo>
                      <a:pt x="433" y="0"/>
                    </a:lnTo>
                    <a:lnTo>
                      <a:pt x="441" y="0"/>
                    </a:lnTo>
                    <a:lnTo>
                      <a:pt x="451" y="0"/>
                    </a:lnTo>
                    <a:lnTo>
                      <a:pt x="463" y="0"/>
                    </a:lnTo>
                    <a:lnTo>
                      <a:pt x="476" y="0"/>
                    </a:lnTo>
                    <a:lnTo>
                      <a:pt x="490" y="0"/>
                    </a:lnTo>
                    <a:lnTo>
                      <a:pt x="506" y="0"/>
                    </a:lnTo>
                    <a:lnTo>
                      <a:pt x="523" y="0"/>
                    </a:lnTo>
                    <a:lnTo>
                      <a:pt x="540" y="0"/>
                    </a:lnTo>
                    <a:lnTo>
                      <a:pt x="558" y="0"/>
                    </a:lnTo>
                    <a:lnTo>
                      <a:pt x="577" y="0"/>
                    </a:lnTo>
                    <a:lnTo>
                      <a:pt x="595" y="0"/>
                    </a:lnTo>
                    <a:lnTo>
                      <a:pt x="614" y="0"/>
                    </a:lnTo>
                    <a:lnTo>
                      <a:pt x="632" y="0"/>
                    </a:lnTo>
                    <a:lnTo>
                      <a:pt x="649" y="0"/>
                    </a:lnTo>
                    <a:lnTo>
                      <a:pt x="667" y="0"/>
                    </a:lnTo>
                    <a:lnTo>
                      <a:pt x="684" y="0"/>
                    </a:lnTo>
                    <a:lnTo>
                      <a:pt x="699" y="0"/>
                    </a:lnTo>
                    <a:lnTo>
                      <a:pt x="714" y="0"/>
                    </a:lnTo>
                    <a:lnTo>
                      <a:pt x="726" y="0"/>
                    </a:lnTo>
                    <a:lnTo>
                      <a:pt x="739" y="0"/>
                    </a:lnTo>
                    <a:lnTo>
                      <a:pt x="748" y="0"/>
                    </a:lnTo>
                    <a:lnTo>
                      <a:pt x="756" y="0"/>
                    </a:lnTo>
                    <a:lnTo>
                      <a:pt x="762" y="0"/>
                    </a:lnTo>
                    <a:lnTo>
                      <a:pt x="767" y="0"/>
                    </a:lnTo>
                    <a:lnTo>
                      <a:pt x="768" y="0"/>
                    </a:lnTo>
                    <a:lnTo>
                      <a:pt x="777" y="0"/>
                    </a:lnTo>
                    <a:lnTo>
                      <a:pt x="797" y="0"/>
                    </a:lnTo>
                    <a:lnTo>
                      <a:pt x="806" y="0"/>
                    </a:lnTo>
                    <a:lnTo>
                      <a:pt x="794" y="1"/>
                    </a:lnTo>
                    <a:lnTo>
                      <a:pt x="784" y="2"/>
                    </a:lnTo>
                    <a:lnTo>
                      <a:pt x="772" y="4"/>
                    </a:lnTo>
                    <a:lnTo>
                      <a:pt x="762" y="7"/>
                    </a:lnTo>
                    <a:lnTo>
                      <a:pt x="751" y="9"/>
                    </a:lnTo>
                    <a:lnTo>
                      <a:pt x="740" y="12"/>
                    </a:lnTo>
                    <a:lnTo>
                      <a:pt x="730" y="15"/>
                    </a:lnTo>
                    <a:lnTo>
                      <a:pt x="719" y="18"/>
                    </a:lnTo>
                    <a:lnTo>
                      <a:pt x="708" y="20"/>
                    </a:lnTo>
                    <a:lnTo>
                      <a:pt x="698" y="24"/>
                    </a:lnTo>
                    <a:lnTo>
                      <a:pt x="687" y="29"/>
                    </a:lnTo>
                    <a:lnTo>
                      <a:pt x="678" y="32"/>
                    </a:lnTo>
                    <a:lnTo>
                      <a:pt x="668" y="35"/>
                    </a:lnTo>
                    <a:lnTo>
                      <a:pt x="657" y="40"/>
                    </a:lnTo>
                    <a:lnTo>
                      <a:pt x="648" y="45"/>
                    </a:lnTo>
                    <a:lnTo>
                      <a:pt x="638" y="49"/>
                    </a:lnTo>
                    <a:lnTo>
                      <a:pt x="628" y="54"/>
                    </a:lnTo>
                    <a:lnTo>
                      <a:pt x="618" y="58"/>
                    </a:lnTo>
                    <a:lnTo>
                      <a:pt x="609" y="63"/>
                    </a:lnTo>
                    <a:lnTo>
                      <a:pt x="600" y="69"/>
                    </a:lnTo>
                    <a:lnTo>
                      <a:pt x="590" y="75"/>
                    </a:lnTo>
                    <a:lnTo>
                      <a:pt x="581" y="79"/>
                    </a:lnTo>
                    <a:lnTo>
                      <a:pt x="572" y="85"/>
                    </a:lnTo>
                    <a:lnTo>
                      <a:pt x="563" y="92"/>
                    </a:lnTo>
                    <a:lnTo>
                      <a:pt x="555" y="98"/>
                    </a:lnTo>
                    <a:lnTo>
                      <a:pt x="546" y="103"/>
                    </a:lnTo>
                    <a:lnTo>
                      <a:pt x="538" y="110"/>
                    </a:lnTo>
                    <a:lnTo>
                      <a:pt x="528" y="116"/>
                    </a:lnTo>
                    <a:lnTo>
                      <a:pt x="520" y="123"/>
                    </a:lnTo>
                    <a:lnTo>
                      <a:pt x="512" y="130"/>
                    </a:lnTo>
                    <a:lnTo>
                      <a:pt x="504" y="137"/>
                    </a:lnTo>
                    <a:lnTo>
                      <a:pt x="496" y="144"/>
                    </a:lnTo>
                    <a:lnTo>
                      <a:pt x="489" y="152"/>
                    </a:lnTo>
                    <a:lnTo>
                      <a:pt x="481" y="159"/>
                    </a:lnTo>
                    <a:lnTo>
                      <a:pt x="474" y="167"/>
                    </a:lnTo>
                    <a:lnTo>
                      <a:pt x="466" y="174"/>
                    </a:lnTo>
                    <a:lnTo>
                      <a:pt x="459" y="182"/>
                    </a:lnTo>
                    <a:lnTo>
                      <a:pt x="452" y="190"/>
                    </a:lnTo>
                    <a:lnTo>
                      <a:pt x="445" y="198"/>
                    </a:lnTo>
                    <a:lnTo>
                      <a:pt x="438" y="206"/>
                    </a:lnTo>
                    <a:lnTo>
                      <a:pt x="432" y="214"/>
                    </a:lnTo>
                    <a:lnTo>
                      <a:pt x="426" y="222"/>
                    </a:lnTo>
                    <a:lnTo>
                      <a:pt x="419" y="231"/>
                    </a:lnTo>
                    <a:lnTo>
                      <a:pt x="413" y="239"/>
                    </a:lnTo>
                    <a:lnTo>
                      <a:pt x="406" y="249"/>
                    </a:lnTo>
                    <a:lnTo>
                      <a:pt x="400" y="258"/>
                    </a:lnTo>
                    <a:lnTo>
                      <a:pt x="395" y="266"/>
                    </a:lnTo>
                    <a:lnTo>
                      <a:pt x="390" y="275"/>
                    </a:lnTo>
                    <a:lnTo>
                      <a:pt x="384" y="284"/>
                    </a:lnTo>
                    <a:lnTo>
                      <a:pt x="379" y="293"/>
                    </a:lnTo>
                    <a:lnTo>
                      <a:pt x="374" y="303"/>
                    </a:lnTo>
                    <a:lnTo>
                      <a:pt x="369" y="313"/>
                    </a:lnTo>
                    <a:lnTo>
                      <a:pt x="365" y="322"/>
                    </a:lnTo>
                    <a:lnTo>
                      <a:pt x="360" y="331"/>
                    </a:lnTo>
                    <a:lnTo>
                      <a:pt x="356" y="342"/>
                    </a:lnTo>
                    <a:lnTo>
                      <a:pt x="351" y="351"/>
                    </a:lnTo>
                    <a:lnTo>
                      <a:pt x="348" y="361"/>
                    </a:lnTo>
                    <a:lnTo>
                      <a:pt x="344" y="372"/>
                    </a:lnTo>
                    <a:lnTo>
                      <a:pt x="339" y="382"/>
                    </a:lnTo>
                    <a:lnTo>
                      <a:pt x="336" y="391"/>
                    </a:lnTo>
                    <a:lnTo>
                      <a:pt x="334" y="402"/>
                    </a:lnTo>
                    <a:lnTo>
                      <a:pt x="330" y="412"/>
                    </a:lnTo>
                    <a:lnTo>
                      <a:pt x="327" y="422"/>
                    </a:lnTo>
                    <a:lnTo>
                      <a:pt x="324" y="433"/>
                    </a:lnTo>
                    <a:lnTo>
                      <a:pt x="322" y="444"/>
                    </a:lnTo>
                    <a:lnTo>
                      <a:pt x="320" y="455"/>
                    </a:lnTo>
                    <a:lnTo>
                      <a:pt x="318" y="465"/>
                    </a:lnTo>
                    <a:lnTo>
                      <a:pt x="315" y="475"/>
                    </a:lnTo>
                    <a:lnTo>
                      <a:pt x="314" y="487"/>
                    </a:lnTo>
                    <a:lnTo>
                      <a:pt x="312" y="497"/>
                    </a:lnTo>
                    <a:lnTo>
                      <a:pt x="311" y="509"/>
                    </a:lnTo>
                    <a:lnTo>
                      <a:pt x="310" y="519"/>
                    </a:lnTo>
                    <a:lnTo>
                      <a:pt x="308" y="531"/>
                    </a:lnTo>
                    <a:lnTo>
                      <a:pt x="308" y="541"/>
                    </a:lnTo>
                    <a:lnTo>
                      <a:pt x="307" y="553"/>
                    </a:lnTo>
                    <a:lnTo>
                      <a:pt x="307" y="564"/>
                    </a:lnTo>
                    <a:lnTo>
                      <a:pt x="307" y="576"/>
                    </a:lnTo>
                    <a:lnTo>
                      <a:pt x="307" y="576"/>
                    </a:lnTo>
                    <a:lnTo>
                      <a:pt x="307" y="589"/>
                    </a:lnTo>
                    <a:lnTo>
                      <a:pt x="307" y="603"/>
                    </a:lnTo>
                    <a:lnTo>
                      <a:pt x="307" y="618"/>
                    </a:lnTo>
                    <a:lnTo>
                      <a:pt x="307" y="632"/>
                    </a:lnTo>
                    <a:lnTo>
                      <a:pt x="308" y="646"/>
                    </a:lnTo>
                    <a:lnTo>
                      <a:pt x="310" y="659"/>
                    </a:lnTo>
                    <a:lnTo>
                      <a:pt x="311" y="672"/>
                    </a:lnTo>
                    <a:lnTo>
                      <a:pt x="313" y="685"/>
                    </a:lnTo>
                    <a:lnTo>
                      <a:pt x="315" y="697"/>
                    </a:lnTo>
                    <a:lnTo>
                      <a:pt x="318" y="708"/>
                    </a:lnTo>
                    <a:lnTo>
                      <a:pt x="322" y="718"/>
                    </a:lnTo>
                    <a:lnTo>
                      <a:pt x="326" y="729"/>
                    </a:lnTo>
                    <a:lnTo>
                      <a:pt x="328" y="729"/>
                    </a:lnTo>
                    <a:lnTo>
                      <a:pt x="334" y="729"/>
                    </a:lnTo>
                    <a:lnTo>
                      <a:pt x="343" y="729"/>
                    </a:lnTo>
                    <a:lnTo>
                      <a:pt x="356" y="729"/>
                    </a:lnTo>
                    <a:lnTo>
                      <a:pt x="369" y="729"/>
                    </a:lnTo>
                    <a:lnTo>
                      <a:pt x="386" y="729"/>
                    </a:lnTo>
                    <a:lnTo>
                      <a:pt x="404" y="729"/>
                    </a:lnTo>
                    <a:lnTo>
                      <a:pt x="422" y="729"/>
                    </a:lnTo>
                    <a:lnTo>
                      <a:pt x="441" y="729"/>
                    </a:lnTo>
                    <a:lnTo>
                      <a:pt x="460" y="729"/>
                    </a:lnTo>
                    <a:lnTo>
                      <a:pt x="479" y="729"/>
                    </a:lnTo>
                    <a:lnTo>
                      <a:pt x="497" y="729"/>
                    </a:lnTo>
                    <a:lnTo>
                      <a:pt x="513" y="729"/>
                    </a:lnTo>
                    <a:lnTo>
                      <a:pt x="527" y="729"/>
                    </a:lnTo>
                    <a:lnTo>
                      <a:pt x="540" y="729"/>
                    </a:lnTo>
                    <a:lnTo>
                      <a:pt x="549" y="729"/>
                    </a:lnTo>
                    <a:lnTo>
                      <a:pt x="555" y="729"/>
                    </a:lnTo>
                    <a:lnTo>
                      <a:pt x="556" y="729"/>
                    </a:lnTo>
                    <a:lnTo>
                      <a:pt x="566" y="729"/>
                    </a:lnTo>
                    <a:lnTo>
                      <a:pt x="577" y="730"/>
                    </a:lnTo>
                    <a:lnTo>
                      <a:pt x="587" y="732"/>
                    </a:lnTo>
                    <a:lnTo>
                      <a:pt x="597" y="735"/>
                    </a:lnTo>
                    <a:lnTo>
                      <a:pt x="608" y="737"/>
                    </a:lnTo>
                    <a:lnTo>
                      <a:pt x="617" y="741"/>
                    </a:lnTo>
                    <a:lnTo>
                      <a:pt x="627" y="745"/>
                    </a:lnTo>
                    <a:lnTo>
                      <a:pt x="637" y="751"/>
                    </a:lnTo>
                    <a:lnTo>
                      <a:pt x="646" y="755"/>
                    </a:lnTo>
                    <a:lnTo>
                      <a:pt x="655" y="762"/>
                    </a:lnTo>
                    <a:lnTo>
                      <a:pt x="664" y="768"/>
                    </a:lnTo>
                    <a:lnTo>
                      <a:pt x="672" y="776"/>
                    </a:lnTo>
                    <a:lnTo>
                      <a:pt x="680" y="783"/>
                    </a:lnTo>
                    <a:lnTo>
                      <a:pt x="688" y="791"/>
                    </a:lnTo>
                    <a:lnTo>
                      <a:pt x="696" y="799"/>
                    </a:lnTo>
                    <a:lnTo>
                      <a:pt x="703" y="808"/>
                    </a:lnTo>
                    <a:lnTo>
                      <a:pt x="710" y="817"/>
                    </a:lnTo>
                    <a:lnTo>
                      <a:pt x="716" y="827"/>
                    </a:lnTo>
                    <a:lnTo>
                      <a:pt x="722" y="837"/>
                    </a:lnTo>
                    <a:lnTo>
                      <a:pt x="728" y="847"/>
                    </a:lnTo>
                    <a:lnTo>
                      <a:pt x="732" y="858"/>
                    </a:lnTo>
                    <a:lnTo>
                      <a:pt x="737" y="869"/>
                    </a:lnTo>
                    <a:lnTo>
                      <a:pt x="740" y="881"/>
                    </a:lnTo>
                    <a:lnTo>
                      <a:pt x="743" y="892"/>
                    </a:lnTo>
                    <a:lnTo>
                      <a:pt x="745" y="904"/>
                    </a:lnTo>
                    <a:lnTo>
                      <a:pt x="747" y="915"/>
                    </a:lnTo>
                    <a:lnTo>
                      <a:pt x="748" y="928"/>
                    </a:lnTo>
                    <a:lnTo>
                      <a:pt x="748" y="940"/>
                    </a:lnTo>
                    <a:lnTo>
                      <a:pt x="748" y="940"/>
                    </a:lnTo>
                    <a:lnTo>
                      <a:pt x="748" y="952"/>
                    </a:lnTo>
                    <a:lnTo>
                      <a:pt x="747" y="965"/>
                    </a:lnTo>
                    <a:lnTo>
                      <a:pt x="745" y="976"/>
                    </a:lnTo>
                    <a:lnTo>
                      <a:pt x="743" y="988"/>
                    </a:lnTo>
                    <a:lnTo>
                      <a:pt x="739" y="999"/>
                    </a:lnTo>
                    <a:lnTo>
                      <a:pt x="736" y="1011"/>
                    </a:lnTo>
                    <a:lnTo>
                      <a:pt x="731" y="1021"/>
                    </a:lnTo>
                    <a:lnTo>
                      <a:pt x="725" y="1031"/>
                    </a:lnTo>
                    <a:lnTo>
                      <a:pt x="719" y="1041"/>
                    </a:lnTo>
                    <a:lnTo>
                      <a:pt x="714" y="1050"/>
                    </a:lnTo>
                    <a:lnTo>
                      <a:pt x="707" y="1059"/>
                    </a:lnTo>
                    <a:lnTo>
                      <a:pt x="700" y="1067"/>
                    </a:lnTo>
                    <a:lnTo>
                      <a:pt x="693" y="1075"/>
                    </a:lnTo>
                    <a:lnTo>
                      <a:pt x="685" y="1082"/>
                    </a:lnTo>
                    <a:lnTo>
                      <a:pt x="676" y="1089"/>
                    </a:lnTo>
                    <a:lnTo>
                      <a:pt x="668" y="1096"/>
                    </a:lnTo>
                    <a:lnTo>
                      <a:pt x="658" y="1102"/>
                    </a:lnTo>
                    <a:lnTo>
                      <a:pt x="649" y="1108"/>
                    </a:lnTo>
                    <a:lnTo>
                      <a:pt x="639" y="1112"/>
                    </a:lnTo>
                    <a:lnTo>
                      <a:pt x="630" y="1117"/>
                    </a:lnTo>
                    <a:lnTo>
                      <a:pt x="619" y="1120"/>
                    </a:lnTo>
                    <a:lnTo>
                      <a:pt x="609" y="1124"/>
                    </a:lnTo>
                    <a:lnTo>
                      <a:pt x="599" y="1127"/>
                    </a:lnTo>
                    <a:lnTo>
                      <a:pt x="588" y="1128"/>
                    </a:lnTo>
                    <a:lnTo>
                      <a:pt x="578" y="1131"/>
                    </a:lnTo>
                    <a:lnTo>
                      <a:pt x="567" y="1132"/>
                    </a:lnTo>
                    <a:lnTo>
                      <a:pt x="556" y="1132"/>
                    </a:lnTo>
                    <a:lnTo>
                      <a:pt x="556" y="1132"/>
                    </a:lnTo>
                    <a:lnTo>
                      <a:pt x="555" y="1132"/>
                    </a:lnTo>
                    <a:lnTo>
                      <a:pt x="551" y="1132"/>
                    </a:lnTo>
                    <a:lnTo>
                      <a:pt x="546" y="1132"/>
                    </a:lnTo>
                    <a:lnTo>
                      <a:pt x="538" y="1132"/>
                    </a:lnTo>
                    <a:lnTo>
                      <a:pt x="527" y="1132"/>
                    </a:lnTo>
                    <a:lnTo>
                      <a:pt x="516" y="1132"/>
                    </a:lnTo>
                    <a:lnTo>
                      <a:pt x="503" y="1132"/>
                    </a:lnTo>
                    <a:lnTo>
                      <a:pt x="488" y="1132"/>
                    </a:lnTo>
                    <a:lnTo>
                      <a:pt x="472" y="1132"/>
                    </a:lnTo>
                    <a:lnTo>
                      <a:pt x="456" y="1132"/>
                    </a:lnTo>
                    <a:lnTo>
                      <a:pt x="438" y="1132"/>
                    </a:lnTo>
                    <a:lnTo>
                      <a:pt x="420" y="1132"/>
                    </a:lnTo>
                    <a:lnTo>
                      <a:pt x="403" y="1132"/>
                    </a:lnTo>
                    <a:lnTo>
                      <a:pt x="383" y="1132"/>
                    </a:lnTo>
                    <a:lnTo>
                      <a:pt x="365" y="1132"/>
                    </a:lnTo>
                    <a:lnTo>
                      <a:pt x="348" y="1132"/>
                    </a:lnTo>
                    <a:lnTo>
                      <a:pt x="329" y="1132"/>
                    </a:lnTo>
                    <a:lnTo>
                      <a:pt x="312" y="1132"/>
                    </a:lnTo>
                    <a:lnTo>
                      <a:pt x="296" y="1132"/>
                    </a:lnTo>
                    <a:lnTo>
                      <a:pt x="280" y="1132"/>
                    </a:lnTo>
                    <a:lnTo>
                      <a:pt x="265" y="1132"/>
                    </a:lnTo>
                    <a:lnTo>
                      <a:pt x="252" y="1132"/>
                    </a:lnTo>
                    <a:lnTo>
                      <a:pt x="240" y="1132"/>
                    </a:lnTo>
                    <a:lnTo>
                      <a:pt x="230" y="1132"/>
                    </a:lnTo>
                    <a:lnTo>
                      <a:pt x="222" y="1132"/>
                    </a:lnTo>
                    <a:lnTo>
                      <a:pt x="216" y="1132"/>
                    </a:lnTo>
                    <a:lnTo>
                      <a:pt x="213" y="1132"/>
                    </a:lnTo>
                    <a:lnTo>
                      <a:pt x="210" y="1132"/>
                    </a:lnTo>
                    <a:lnTo>
                      <a:pt x="209" y="1132"/>
                    </a:lnTo>
                    <a:lnTo>
                      <a:pt x="202" y="1132"/>
                    </a:lnTo>
                    <a:lnTo>
                      <a:pt x="193" y="1132"/>
                    </a:lnTo>
                    <a:lnTo>
                      <a:pt x="182" y="1132"/>
                    </a:lnTo>
                    <a:lnTo>
                      <a:pt x="167" y="1132"/>
                    </a:lnTo>
                    <a:lnTo>
                      <a:pt x="151" y="1132"/>
                    </a:lnTo>
                    <a:lnTo>
                      <a:pt x="133" y="1132"/>
                    </a:lnTo>
                    <a:lnTo>
                      <a:pt x="115" y="1132"/>
                    </a:lnTo>
                    <a:lnTo>
                      <a:pt x="96" y="1132"/>
                    </a:lnTo>
                    <a:lnTo>
                      <a:pt x="78" y="1132"/>
                    </a:lnTo>
                    <a:lnTo>
                      <a:pt x="61" y="1132"/>
                    </a:lnTo>
                    <a:lnTo>
                      <a:pt x="43" y="1132"/>
                    </a:lnTo>
                    <a:lnTo>
                      <a:pt x="30" y="1132"/>
                    </a:lnTo>
                    <a:lnTo>
                      <a:pt x="17" y="1132"/>
                    </a:lnTo>
                    <a:lnTo>
                      <a:pt x="8" y="1132"/>
                    </a:lnTo>
                    <a:lnTo>
                      <a:pt x="2" y="1132"/>
                    </a:lnTo>
                    <a:lnTo>
                      <a:pt x="0" y="1132"/>
                    </a:lnTo>
                    <a:lnTo>
                      <a:pt x="0" y="1131"/>
                    </a:lnTo>
                    <a:lnTo>
                      <a:pt x="0" y="1130"/>
                    </a:lnTo>
                    <a:lnTo>
                      <a:pt x="0" y="1127"/>
                    </a:lnTo>
                    <a:lnTo>
                      <a:pt x="0" y="1124"/>
                    </a:lnTo>
                    <a:lnTo>
                      <a:pt x="0" y="1119"/>
                    </a:lnTo>
                    <a:lnTo>
                      <a:pt x="0" y="1115"/>
                    </a:lnTo>
                    <a:lnTo>
                      <a:pt x="0" y="1109"/>
                    </a:lnTo>
                    <a:lnTo>
                      <a:pt x="0" y="1102"/>
                    </a:lnTo>
                    <a:lnTo>
                      <a:pt x="0" y="1094"/>
                    </a:lnTo>
                    <a:lnTo>
                      <a:pt x="0" y="1086"/>
                    </a:lnTo>
                    <a:lnTo>
                      <a:pt x="0" y="1077"/>
                    </a:lnTo>
                    <a:lnTo>
                      <a:pt x="0" y="1067"/>
                    </a:lnTo>
                    <a:lnTo>
                      <a:pt x="0" y="1057"/>
                    </a:lnTo>
                    <a:lnTo>
                      <a:pt x="0" y="1046"/>
                    </a:lnTo>
                    <a:lnTo>
                      <a:pt x="0" y="1034"/>
                    </a:lnTo>
                    <a:lnTo>
                      <a:pt x="0" y="1022"/>
                    </a:lnTo>
                    <a:lnTo>
                      <a:pt x="0" y="1010"/>
                    </a:lnTo>
                    <a:lnTo>
                      <a:pt x="0" y="996"/>
                    </a:lnTo>
                    <a:lnTo>
                      <a:pt x="0" y="982"/>
                    </a:lnTo>
                    <a:lnTo>
                      <a:pt x="0" y="968"/>
                    </a:lnTo>
                    <a:lnTo>
                      <a:pt x="0" y="953"/>
                    </a:lnTo>
                    <a:lnTo>
                      <a:pt x="0" y="938"/>
                    </a:lnTo>
                    <a:lnTo>
                      <a:pt x="0" y="923"/>
                    </a:lnTo>
                    <a:lnTo>
                      <a:pt x="0" y="907"/>
                    </a:lnTo>
                    <a:lnTo>
                      <a:pt x="0" y="891"/>
                    </a:lnTo>
                    <a:lnTo>
                      <a:pt x="0" y="875"/>
                    </a:lnTo>
                    <a:lnTo>
                      <a:pt x="0" y="858"/>
                    </a:lnTo>
                    <a:lnTo>
                      <a:pt x="0" y="842"/>
                    </a:lnTo>
                    <a:lnTo>
                      <a:pt x="0" y="824"/>
                    </a:lnTo>
                    <a:lnTo>
                      <a:pt x="0" y="807"/>
                    </a:lnTo>
                    <a:lnTo>
                      <a:pt x="0" y="790"/>
                    </a:lnTo>
                    <a:lnTo>
                      <a:pt x="0" y="771"/>
                    </a:lnTo>
                    <a:lnTo>
                      <a:pt x="0" y="754"/>
                    </a:lnTo>
                    <a:lnTo>
                      <a:pt x="0" y="737"/>
                    </a:lnTo>
                    <a:lnTo>
                      <a:pt x="0" y="720"/>
                    </a:lnTo>
                    <a:lnTo>
                      <a:pt x="0" y="701"/>
                    </a:lnTo>
                    <a:lnTo>
                      <a:pt x="0" y="684"/>
                    </a:lnTo>
                    <a:lnTo>
                      <a:pt x="0" y="667"/>
                    </a:lnTo>
                    <a:lnTo>
                      <a:pt x="0" y="648"/>
                    </a:lnTo>
                    <a:lnTo>
                      <a:pt x="0" y="631"/>
                    </a:lnTo>
                    <a:lnTo>
                      <a:pt x="0" y="614"/>
                    </a:lnTo>
                    <a:lnTo>
                      <a:pt x="0" y="596"/>
                    </a:lnTo>
                    <a:lnTo>
                      <a:pt x="0" y="580"/>
                    </a:lnTo>
                    <a:lnTo>
                      <a:pt x="0" y="563"/>
                    </a:lnTo>
                    <a:lnTo>
                      <a:pt x="0" y="547"/>
                    </a:lnTo>
                    <a:lnTo>
                      <a:pt x="0" y="531"/>
                    </a:lnTo>
                    <a:lnTo>
                      <a:pt x="0" y="515"/>
                    </a:lnTo>
                    <a:lnTo>
                      <a:pt x="0" y="500"/>
                    </a:lnTo>
                    <a:lnTo>
                      <a:pt x="0" y="485"/>
                    </a:lnTo>
                    <a:lnTo>
                      <a:pt x="0" y="470"/>
                    </a:lnTo>
                    <a:lnTo>
                      <a:pt x="0" y="456"/>
                    </a:lnTo>
                    <a:lnTo>
                      <a:pt x="0" y="442"/>
                    </a:lnTo>
                    <a:lnTo>
                      <a:pt x="0" y="428"/>
                    </a:lnTo>
                    <a:lnTo>
                      <a:pt x="0" y="416"/>
                    </a:lnTo>
                    <a:lnTo>
                      <a:pt x="0" y="404"/>
                    </a:lnTo>
                    <a:lnTo>
                      <a:pt x="0" y="392"/>
                    </a:lnTo>
                    <a:lnTo>
                      <a:pt x="0" y="381"/>
                    </a:lnTo>
                    <a:lnTo>
                      <a:pt x="0" y="371"/>
                    </a:lnTo>
                    <a:lnTo>
                      <a:pt x="0" y="361"/>
                    </a:lnTo>
                    <a:lnTo>
                      <a:pt x="0" y="352"/>
                    </a:lnTo>
                    <a:lnTo>
                      <a:pt x="0" y="344"/>
                    </a:lnTo>
                    <a:lnTo>
                      <a:pt x="0" y="336"/>
                    </a:lnTo>
                    <a:lnTo>
                      <a:pt x="0" y="329"/>
                    </a:lnTo>
                    <a:lnTo>
                      <a:pt x="0" y="323"/>
                    </a:lnTo>
                    <a:lnTo>
                      <a:pt x="0" y="319"/>
                    </a:lnTo>
                    <a:lnTo>
                      <a:pt x="0" y="314"/>
                    </a:lnTo>
                    <a:lnTo>
                      <a:pt x="0" y="311"/>
                    </a:lnTo>
                    <a:lnTo>
                      <a:pt x="0" y="308"/>
                    </a:lnTo>
                    <a:lnTo>
                      <a:pt x="0" y="307"/>
                    </a:lnTo>
                    <a:lnTo>
                      <a:pt x="0" y="306"/>
                    </a:lnTo>
                    <a:lnTo>
                      <a:pt x="0" y="295"/>
                    </a:lnTo>
                    <a:lnTo>
                      <a:pt x="1" y="283"/>
                    </a:lnTo>
                    <a:lnTo>
                      <a:pt x="2" y="273"/>
                    </a:lnTo>
                    <a:lnTo>
                      <a:pt x="3" y="261"/>
                    </a:lnTo>
                    <a:lnTo>
                      <a:pt x="4" y="251"/>
                    </a:lnTo>
                    <a:lnTo>
                      <a:pt x="7" y="239"/>
                    </a:lnTo>
                    <a:lnTo>
                      <a:pt x="9" y="229"/>
                    </a:lnTo>
                    <a:lnTo>
                      <a:pt x="12" y="219"/>
                    </a:lnTo>
                    <a:lnTo>
                      <a:pt x="15" y="208"/>
                    </a:lnTo>
                    <a:lnTo>
                      <a:pt x="19" y="198"/>
                    </a:lnTo>
                    <a:lnTo>
                      <a:pt x="23" y="187"/>
                    </a:lnTo>
                    <a:lnTo>
                      <a:pt x="26" y="178"/>
                    </a:lnTo>
                    <a:lnTo>
                      <a:pt x="31" y="169"/>
                    </a:lnTo>
                    <a:lnTo>
                      <a:pt x="37" y="159"/>
                    </a:lnTo>
                    <a:lnTo>
                      <a:pt x="41" y="149"/>
                    </a:lnTo>
                    <a:lnTo>
                      <a:pt x="47" y="141"/>
                    </a:lnTo>
                    <a:lnTo>
                      <a:pt x="53" y="132"/>
                    </a:lnTo>
                    <a:lnTo>
                      <a:pt x="58" y="124"/>
                    </a:lnTo>
                    <a:lnTo>
                      <a:pt x="64" y="115"/>
                    </a:lnTo>
                    <a:lnTo>
                      <a:pt x="71" y="107"/>
                    </a:lnTo>
                    <a:lnTo>
                      <a:pt x="78" y="99"/>
                    </a:lnTo>
                    <a:lnTo>
                      <a:pt x="85" y="92"/>
                    </a:lnTo>
                    <a:lnTo>
                      <a:pt x="92" y="84"/>
                    </a:lnTo>
                    <a:lnTo>
                      <a:pt x="100" y="77"/>
                    </a:lnTo>
                    <a:lnTo>
                      <a:pt x="108" y="70"/>
                    </a:lnTo>
                    <a:lnTo>
                      <a:pt x="116" y="64"/>
                    </a:lnTo>
                    <a:lnTo>
                      <a:pt x="124" y="57"/>
                    </a:lnTo>
                    <a:lnTo>
                      <a:pt x="133" y="52"/>
                    </a:lnTo>
                    <a:lnTo>
                      <a:pt x="141" y="46"/>
                    </a:lnTo>
                    <a:lnTo>
                      <a:pt x="151" y="40"/>
                    </a:lnTo>
                    <a:lnTo>
                      <a:pt x="160" y="35"/>
                    </a:lnTo>
                    <a:lnTo>
                      <a:pt x="169" y="31"/>
                    </a:lnTo>
                    <a:lnTo>
                      <a:pt x="179" y="26"/>
                    </a:lnTo>
                    <a:lnTo>
                      <a:pt x="189" y="22"/>
                    </a:lnTo>
                    <a:lnTo>
                      <a:pt x="199" y="18"/>
                    </a:lnTo>
                    <a:lnTo>
                      <a:pt x="208" y="15"/>
                    </a:lnTo>
                    <a:lnTo>
                      <a:pt x="219" y="11"/>
                    </a:lnTo>
                    <a:lnTo>
                      <a:pt x="230" y="9"/>
                    </a:lnTo>
                    <a:lnTo>
                      <a:pt x="240" y="7"/>
                    </a:lnTo>
                    <a:lnTo>
                      <a:pt x="251" y="4"/>
                    </a:lnTo>
                    <a:lnTo>
                      <a:pt x="262" y="2"/>
                    </a:lnTo>
                    <a:lnTo>
                      <a:pt x="273" y="1"/>
                    </a:lnTo>
                    <a:lnTo>
                      <a:pt x="284" y="0"/>
                    </a:lnTo>
                    <a:lnTo>
                      <a:pt x="296" y="0"/>
                    </a:lnTo>
                    <a:lnTo>
                      <a:pt x="307" y="0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1047"/>
              <p:cNvSpPr>
                <a:spLocks noChangeAspect="1"/>
              </p:cNvSpPr>
              <p:nvPr userDrawn="1"/>
            </p:nvSpPr>
            <p:spPr bwMode="black">
              <a:xfrm>
                <a:off x="5488" y="3962"/>
                <a:ext cx="171" cy="241"/>
              </a:xfrm>
              <a:custGeom>
                <a:avLst/>
                <a:gdLst/>
                <a:ahLst/>
                <a:cxnLst>
                  <a:cxn ang="0">
                    <a:pos x="432" y="0"/>
                  </a:cxn>
                  <a:cxn ang="0">
                    <a:pos x="363" y="0"/>
                  </a:cxn>
                  <a:cxn ang="0">
                    <a:pos x="310" y="0"/>
                  </a:cxn>
                  <a:cxn ang="0">
                    <a:pos x="211" y="0"/>
                  </a:cxn>
                  <a:cxn ang="0">
                    <a:pos x="107" y="0"/>
                  </a:cxn>
                  <a:cxn ang="0">
                    <a:pos x="44" y="0"/>
                  </a:cxn>
                  <a:cxn ang="0">
                    <a:pos x="11" y="1"/>
                  </a:cxn>
                  <a:cxn ang="0">
                    <a:pos x="73" y="15"/>
                  </a:cxn>
                  <a:cxn ang="0">
                    <a:pos x="134" y="37"/>
                  </a:cxn>
                  <a:cxn ang="0">
                    <a:pos x="191" y="65"/>
                  </a:cxn>
                  <a:cxn ang="0">
                    <a:pos x="245" y="100"/>
                  </a:cxn>
                  <a:cxn ang="0">
                    <a:pos x="296" y="140"/>
                  </a:cxn>
                  <a:cxn ang="0">
                    <a:pos x="343" y="185"/>
                  </a:cxn>
                  <a:cxn ang="0">
                    <a:pos x="385" y="236"/>
                  </a:cxn>
                  <a:cxn ang="0">
                    <a:pos x="420" y="290"/>
                  </a:cxn>
                  <a:cxn ang="0">
                    <a:pos x="450" y="349"/>
                  </a:cxn>
                  <a:cxn ang="0">
                    <a:pos x="473" y="411"/>
                  </a:cxn>
                  <a:cxn ang="0">
                    <a:pos x="490" y="474"/>
                  </a:cxn>
                  <a:cxn ang="0">
                    <a:pos x="498" y="541"/>
                  </a:cxn>
                  <a:cxn ang="0">
                    <a:pos x="498" y="603"/>
                  </a:cxn>
                  <a:cxn ang="0">
                    <a:pos x="485" y="685"/>
                  </a:cxn>
                  <a:cxn ang="0">
                    <a:pos x="472" y="729"/>
                  </a:cxn>
                  <a:cxn ang="0">
                    <a:pos x="384" y="729"/>
                  </a:cxn>
                  <a:cxn ang="0">
                    <a:pos x="279" y="729"/>
                  </a:cxn>
                  <a:cxn ang="0">
                    <a:pos x="227" y="730"/>
                  </a:cxn>
                  <a:cxn ang="0">
                    <a:pos x="163" y="747"/>
                  </a:cxn>
                  <a:cxn ang="0">
                    <a:pos x="108" y="784"/>
                  </a:cxn>
                  <a:cxn ang="0">
                    <a:pos x="67" y="834"/>
                  </a:cxn>
                  <a:cxn ang="0">
                    <a:pos x="43" y="895"/>
                  </a:cxn>
                  <a:cxn ang="0">
                    <a:pos x="39" y="963"/>
                  </a:cxn>
                  <a:cxn ang="0">
                    <a:pos x="59" y="1026"/>
                  </a:cxn>
                  <a:cxn ang="0">
                    <a:pos x="97" y="1075"/>
                  </a:cxn>
                  <a:cxn ang="0">
                    <a:pos x="150" y="1111"/>
                  </a:cxn>
                  <a:cxn ang="0">
                    <a:pos x="214" y="1130"/>
                  </a:cxn>
                  <a:cxn ang="0">
                    <a:pos x="260" y="1132"/>
                  </a:cxn>
                  <a:cxn ang="0">
                    <a:pos x="334" y="1132"/>
                  </a:cxn>
                  <a:cxn ang="0">
                    <a:pos x="441" y="1132"/>
                  </a:cxn>
                  <a:cxn ang="0">
                    <a:pos x="541" y="1132"/>
                  </a:cxn>
                  <a:cxn ang="0">
                    <a:pos x="593" y="1132"/>
                  </a:cxn>
                  <a:cxn ang="0">
                    <a:pos x="639" y="1132"/>
                  </a:cxn>
                  <a:cxn ang="0">
                    <a:pos x="745" y="1132"/>
                  </a:cxn>
                  <a:cxn ang="0">
                    <a:pos x="806" y="1132"/>
                  </a:cxn>
                  <a:cxn ang="0">
                    <a:pos x="806" y="1115"/>
                  </a:cxn>
                  <a:cxn ang="0">
                    <a:pos x="806" y="1067"/>
                  </a:cxn>
                  <a:cxn ang="0">
                    <a:pos x="806" y="996"/>
                  </a:cxn>
                  <a:cxn ang="0">
                    <a:pos x="806" y="907"/>
                  </a:cxn>
                  <a:cxn ang="0">
                    <a:pos x="806" y="807"/>
                  </a:cxn>
                  <a:cxn ang="0">
                    <a:pos x="806" y="701"/>
                  </a:cxn>
                  <a:cxn ang="0">
                    <a:pos x="806" y="596"/>
                  </a:cxn>
                  <a:cxn ang="0">
                    <a:pos x="806" y="500"/>
                  </a:cxn>
                  <a:cxn ang="0">
                    <a:pos x="806" y="416"/>
                  </a:cxn>
                  <a:cxn ang="0">
                    <a:pos x="806" y="352"/>
                  </a:cxn>
                  <a:cxn ang="0">
                    <a:pos x="806" y="314"/>
                  </a:cxn>
                  <a:cxn ang="0">
                    <a:pos x="805" y="283"/>
                  </a:cxn>
                  <a:cxn ang="0">
                    <a:pos x="794" y="219"/>
                  </a:cxn>
                  <a:cxn ang="0">
                    <a:pos x="769" y="159"/>
                  </a:cxn>
                  <a:cxn ang="0">
                    <a:pos x="735" y="107"/>
                  </a:cxn>
                  <a:cxn ang="0">
                    <a:pos x="690" y="64"/>
                  </a:cxn>
                  <a:cxn ang="0">
                    <a:pos x="637" y="31"/>
                  </a:cxn>
                  <a:cxn ang="0">
                    <a:pos x="576" y="9"/>
                  </a:cxn>
                  <a:cxn ang="0">
                    <a:pos x="510" y="0"/>
                  </a:cxn>
                </a:cxnLst>
                <a:rect l="0" t="0" r="r" b="b"/>
                <a:pathLst>
                  <a:path w="806" h="1132">
                    <a:moveTo>
                      <a:pt x="499" y="0"/>
                    </a:moveTo>
                    <a:lnTo>
                      <a:pt x="495" y="0"/>
                    </a:lnTo>
                    <a:lnTo>
                      <a:pt x="485" y="0"/>
                    </a:lnTo>
                    <a:lnTo>
                      <a:pt x="470" y="0"/>
                    </a:lnTo>
                    <a:lnTo>
                      <a:pt x="452" y="0"/>
                    </a:lnTo>
                    <a:lnTo>
                      <a:pt x="432" y="0"/>
                    </a:lnTo>
                    <a:lnTo>
                      <a:pt x="412" y="0"/>
                    </a:lnTo>
                    <a:lnTo>
                      <a:pt x="394" y="0"/>
                    </a:lnTo>
                    <a:lnTo>
                      <a:pt x="379" y="0"/>
                    </a:lnTo>
                    <a:lnTo>
                      <a:pt x="369" y="0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59" y="0"/>
                    </a:lnTo>
                    <a:lnTo>
                      <a:pt x="354" y="0"/>
                    </a:lnTo>
                    <a:lnTo>
                      <a:pt x="346" y="0"/>
                    </a:lnTo>
                    <a:lnTo>
                      <a:pt x="335" y="0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6" y="0"/>
                    </a:lnTo>
                    <a:lnTo>
                      <a:pt x="280" y="0"/>
                    </a:lnTo>
                    <a:lnTo>
                      <a:pt x="264" y="0"/>
                    </a:lnTo>
                    <a:lnTo>
                      <a:pt x="247" y="0"/>
                    </a:lnTo>
                    <a:lnTo>
                      <a:pt x="228" y="0"/>
                    </a:lnTo>
                    <a:lnTo>
                      <a:pt x="211" y="0"/>
                    </a:lnTo>
                    <a:lnTo>
                      <a:pt x="192" y="0"/>
                    </a:lnTo>
                    <a:lnTo>
                      <a:pt x="174" y="0"/>
                    </a:lnTo>
                    <a:lnTo>
                      <a:pt x="157" y="0"/>
                    </a:lnTo>
                    <a:lnTo>
                      <a:pt x="139" y="0"/>
                    </a:lnTo>
                    <a:lnTo>
                      <a:pt x="123" y="0"/>
                    </a:lnTo>
                    <a:lnTo>
                      <a:pt x="107" y="0"/>
                    </a:lnTo>
                    <a:lnTo>
                      <a:pt x="92" y="0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1" y="1"/>
                    </a:lnTo>
                    <a:lnTo>
                      <a:pt x="21" y="3"/>
                    </a:lnTo>
                    <a:lnTo>
                      <a:pt x="31" y="4"/>
                    </a:lnTo>
                    <a:lnTo>
                      <a:pt x="42" y="7"/>
                    </a:lnTo>
                    <a:lnTo>
                      <a:pt x="52" y="9"/>
                    </a:lnTo>
                    <a:lnTo>
                      <a:pt x="62" y="12"/>
                    </a:lnTo>
                    <a:lnTo>
                      <a:pt x="73" y="15"/>
                    </a:lnTo>
                    <a:lnTo>
                      <a:pt x="83" y="18"/>
                    </a:lnTo>
                    <a:lnTo>
                      <a:pt x="93" y="22"/>
                    </a:lnTo>
                    <a:lnTo>
                      <a:pt x="104" y="25"/>
                    </a:lnTo>
                    <a:lnTo>
                      <a:pt x="114" y="29"/>
                    </a:lnTo>
                    <a:lnTo>
                      <a:pt x="123" y="32"/>
                    </a:lnTo>
                    <a:lnTo>
                      <a:pt x="134" y="37"/>
                    </a:lnTo>
                    <a:lnTo>
                      <a:pt x="143" y="41"/>
                    </a:lnTo>
                    <a:lnTo>
                      <a:pt x="153" y="46"/>
                    </a:lnTo>
                    <a:lnTo>
                      <a:pt x="163" y="50"/>
                    </a:lnTo>
                    <a:lnTo>
                      <a:pt x="173" y="55"/>
                    </a:lnTo>
                    <a:lnTo>
                      <a:pt x="182" y="60"/>
                    </a:lnTo>
                    <a:lnTo>
                      <a:pt x="191" y="65"/>
                    </a:lnTo>
                    <a:lnTo>
                      <a:pt x="201" y="70"/>
                    </a:lnTo>
                    <a:lnTo>
                      <a:pt x="210" y="76"/>
                    </a:lnTo>
                    <a:lnTo>
                      <a:pt x="219" y="82"/>
                    </a:lnTo>
                    <a:lnTo>
                      <a:pt x="228" y="87"/>
                    </a:lnTo>
                    <a:lnTo>
                      <a:pt x="237" y="93"/>
                    </a:lnTo>
                    <a:lnTo>
                      <a:pt x="245" y="100"/>
                    </a:lnTo>
                    <a:lnTo>
                      <a:pt x="255" y="106"/>
                    </a:lnTo>
                    <a:lnTo>
                      <a:pt x="263" y="113"/>
                    </a:lnTo>
                    <a:lnTo>
                      <a:pt x="272" y="118"/>
                    </a:lnTo>
                    <a:lnTo>
                      <a:pt x="280" y="125"/>
                    </a:lnTo>
                    <a:lnTo>
                      <a:pt x="288" y="132"/>
                    </a:lnTo>
                    <a:lnTo>
                      <a:pt x="296" y="140"/>
                    </a:lnTo>
                    <a:lnTo>
                      <a:pt x="304" y="147"/>
                    </a:lnTo>
                    <a:lnTo>
                      <a:pt x="312" y="154"/>
                    </a:lnTo>
                    <a:lnTo>
                      <a:pt x="320" y="162"/>
                    </a:lnTo>
                    <a:lnTo>
                      <a:pt x="328" y="170"/>
                    </a:lnTo>
                    <a:lnTo>
                      <a:pt x="335" y="177"/>
                    </a:lnTo>
                    <a:lnTo>
                      <a:pt x="343" y="185"/>
                    </a:lnTo>
                    <a:lnTo>
                      <a:pt x="350" y="193"/>
                    </a:lnTo>
                    <a:lnTo>
                      <a:pt x="357" y="201"/>
                    </a:lnTo>
                    <a:lnTo>
                      <a:pt x="364" y="211"/>
                    </a:lnTo>
                    <a:lnTo>
                      <a:pt x="371" y="219"/>
                    </a:lnTo>
                    <a:lnTo>
                      <a:pt x="378" y="227"/>
                    </a:lnTo>
                    <a:lnTo>
                      <a:pt x="385" y="236"/>
                    </a:lnTo>
                    <a:lnTo>
                      <a:pt x="391" y="245"/>
                    </a:lnTo>
                    <a:lnTo>
                      <a:pt x="397" y="253"/>
                    </a:lnTo>
                    <a:lnTo>
                      <a:pt x="403" y="262"/>
                    </a:lnTo>
                    <a:lnTo>
                      <a:pt x="409" y="272"/>
                    </a:lnTo>
                    <a:lnTo>
                      <a:pt x="415" y="281"/>
                    </a:lnTo>
                    <a:lnTo>
                      <a:pt x="420" y="290"/>
                    </a:lnTo>
                    <a:lnTo>
                      <a:pt x="426" y="300"/>
                    </a:lnTo>
                    <a:lnTo>
                      <a:pt x="431" y="310"/>
                    </a:lnTo>
                    <a:lnTo>
                      <a:pt x="437" y="319"/>
                    </a:lnTo>
                    <a:lnTo>
                      <a:pt x="441" y="329"/>
                    </a:lnTo>
                    <a:lnTo>
                      <a:pt x="446" y="338"/>
                    </a:lnTo>
                    <a:lnTo>
                      <a:pt x="450" y="349"/>
                    </a:lnTo>
                    <a:lnTo>
                      <a:pt x="455" y="359"/>
                    </a:lnTo>
                    <a:lnTo>
                      <a:pt x="458" y="369"/>
                    </a:lnTo>
                    <a:lnTo>
                      <a:pt x="463" y="379"/>
                    </a:lnTo>
                    <a:lnTo>
                      <a:pt x="467" y="389"/>
                    </a:lnTo>
                    <a:lnTo>
                      <a:pt x="470" y="399"/>
                    </a:lnTo>
                    <a:lnTo>
                      <a:pt x="473" y="411"/>
                    </a:lnTo>
                    <a:lnTo>
                      <a:pt x="477" y="421"/>
                    </a:lnTo>
                    <a:lnTo>
                      <a:pt x="479" y="432"/>
                    </a:lnTo>
                    <a:lnTo>
                      <a:pt x="483" y="442"/>
                    </a:lnTo>
                    <a:lnTo>
                      <a:pt x="485" y="452"/>
                    </a:lnTo>
                    <a:lnTo>
                      <a:pt x="487" y="464"/>
                    </a:lnTo>
                    <a:lnTo>
                      <a:pt x="490" y="474"/>
                    </a:lnTo>
                    <a:lnTo>
                      <a:pt x="492" y="486"/>
                    </a:lnTo>
                    <a:lnTo>
                      <a:pt x="493" y="496"/>
                    </a:lnTo>
                    <a:lnTo>
                      <a:pt x="495" y="508"/>
                    </a:lnTo>
                    <a:lnTo>
                      <a:pt x="496" y="519"/>
                    </a:lnTo>
                    <a:lnTo>
                      <a:pt x="498" y="530"/>
                    </a:lnTo>
                    <a:lnTo>
                      <a:pt x="498" y="541"/>
                    </a:lnTo>
                    <a:lnTo>
                      <a:pt x="499" y="553"/>
                    </a:lnTo>
                    <a:lnTo>
                      <a:pt x="499" y="564"/>
                    </a:lnTo>
                    <a:lnTo>
                      <a:pt x="499" y="576"/>
                    </a:lnTo>
                    <a:lnTo>
                      <a:pt x="499" y="576"/>
                    </a:lnTo>
                    <a:lnTo>
                      <a:pt x="499" y="589"/>
                    </a:lnTo>
                    <a:lnTo>
                      <a:pt x="498" y="603"/>
                    </a:lnTo>
                    <a:lnTo>
                      <a:pt x="496" y="618"/>
                    </a:lnTo>
                    <a:lnTo>
                      <a:pt x="494" y="632"/>
                    </a:lnTo>
                    <a:lnTo>
                      <a:pt x="492" y="646"/>
                    </a:lnTo>
                    <a:lnTo>
                      <a:pt x="490" y="659"/>
                    </a:lnTo>
                    <a:lnTo>
                      <a:pt x="487" y="672"/>
                    </a:lnTo>
                    <a:lnTo>
                      <a:pt x="485" y="685"/>
                    </a:lnTo>
                    <a:lnTo>
                      <a:pt x="483" y="697"/>
                    </a:lnTo>
                    <a:lnTo>
                      <a:pt x="482" y="708"/>
                    </a:lnTo>
                    <a:lnTo>
                      <a:pt x="480" y="718"/>
                    </a:lnTo>
                    <a:lnTo>
                      <a:pt x="479" y="729"/>
                    </a:lnTo>
                    <a:lnTo>
                      <a:pt x="478" y="729"/>
                    </a:lnTo>
                    <a:lnTo>
                      <a:pt x="472" y="729"/>
                    </a:lnTo>
                    <a:lnTo>
                      <a:pt x="463" y="729"/>
                    </a:lnTo>
                    <a:lnTo>
                      <a:pt x="450" y="729"/>
                    </a:lnTo>
                    <a:lnTo>
                      <a:pt x="437" y="729"/>
                    </a:lnTo>
                    <a:lnTo>
                      <a:pt x="420" y="729"/>
                    </a:lnTo>
                    <a:lnTo>
                      <a:pt x="402" y="729"/>
                    </a:lnTo>
                    <a:lnTo>
                      <a:pt x="384" y="729"/>
                    </a:lnTo>
                    <a:lnTo>
                      <a:pt x="364" y="729"/>
                    </a:lnTo>
                    <a:lnTo>
                      <a:pt x="346" y="729"/>
                    </a:lnTo>
                    <a:lnTo>
                      <a:pt x="327" y="729"/>
                    </a:lnTo>
                    <a:lnTo>
                      <a:pt x="309" y="729"/>
                    </a:lnTo>
                    <a:lnTo>
                      <a:pt x="293" y="729"/>
                    </a:lnTo>
                    <a:lnTo>
                      <a:pt x="279" y="729"/>
                    </a:lnTo>
                    <a:lnTo>
                      <a:pt x="266" y="729"/>
                    </a:lnTo>
                    <a:lnTo>
                      <a:pt x="257" y="729"/>
                    </a:lnTo>
                    <a:lnTo>
                      <a:pt x="251" y="729"/>
                    </a:lnTo>
                    <a:lnTo>
                      <a:pt x="249" y="729"/>
                    </a:lnTo>
                    <a:lnTo>
                      <a:pt x="239" y="729"/>
                    </a:lnTo>
                    <a:lnTo>
                      <a:pt x="227" y="730"/>
                    </a:lnTo>
                    <a:lnTo>
                      <a:pt x="216" y="731"/>
                    </a:lnTo>
                    <a:lnTo>
                      <a:pt x="205" y="733"/>
                    </a:lnTo>
                    <a:lnTo>
                      <a:pt x="194" y="736"/>
                    </a:lnTo>
                    <a:lnTo>
                      <a:pt x="183" y="739"/>
                    </a:lnTo>
                    <a:lnTo>
                      <a:pt x="173" y="744"/>
                    </a:lnTo>
                    <a:lnTo>
                      <a:pt x="163" y="747"/>
                    </a:lnTo>
                    <a:lnTo>
                      <a:pt x="153" y="753"/>
                    </a:lnTo>
                    <a:lnTo>
                      <a:pt x="144" y="758"/>
                    </a:lnTo>
                    <a:lnTo>
                      <a:pt x="135" y="763"/>
                    </a:lnTo>
                    <a:lnTo>
                      <a:pt x="126" y="770"/>
                    </a:lnTo>
                    <a:lnTo>
                      <a:pt x="116" y="776"/>
                    </a:lnTo>
                    <a:lnTo>
                      <a:pt x="108" y="784"/>
                    </a:lnTo>
                    <a:lnTo>
                      <a:pt x="100" y="791"/>
                    </a:lnTo>
                    <a:lnTo>
                      <a:pt x="93" y="799"/>
                    </a:lnTo>
                    <a:lnTo>
                      <a:pt x="87" y="807"/>
                    </a:lnTo>
                    <a:lnTo>
                      <a:pt x="80" y="815"/>
                    </a:lnTo>
                    <a:lnTo>
                      <a:pt x="73" y="824"/>
                    </a:lnTo>
                    <a:lnTo>
                      <a:pt x="67" y="834"/>
                    </a:lnTo>
                    <a:lnTo>
                      <a:pt x="62" y="843"/>
                    </a:lnTo>
                    <a:lnTo>
                      <a:pt x="58" y="853"/>
                    </a:lnTo>
                    <a:lnTo>
                      <a:pt x="53" y="864"/>
                    </a:lnTo>
                    <a:lnTo>
                      <a:pt x="50" y="874"/>
                    </a:lnTo>
                    <a:lnTo>
                      <a:pt x="46" y="884"/>
                    </a:lnTo>
                    <a:lnTo>
                      <a:pt x="43" y="895"/>
                    </a:lnTo>
                    <a:lnTo>
                      <a:pt x="42" y="906"/>
                    </a:lnTo>
                    <a:lnTo>
                      <a:pt x="39" y="917"/>
                    </a:lnTo>
                    <a:lnTo>
                      <a:pt x="38" y="928"/>
                    </a:lnTo>
                    <a:lnTo>
                      <a:pt x="38" y="940"/>
                    </a:lnTo>
                    <a:lnTo>
                      <a:pt x="38" y="951"/>
                    </a:lnTo>
                    <a:lnTo>
                      <a:pt x="39" y="963"/>
                    </a:lnTo>
                    <a:lnTo>
                      <a:pt x="42" y="974"/>
                    </a:lnTo>
                    <a:lnTo>
                      <a:pt x="44" y="986"/>
                    </a:lnTo>
                    <a:lnTo>
                      <a:pt x="46" y="996"/>
                    </a:lnTo>
                    <a:lnTo>
                      <a:pt x="50" y="1006"/>
                    </a:lnTo>
                    <a:lnTo>
                      <a:pt x="54" y="1016"/>
                    </a:lnTo>
                    <a:lnTo>
                      <a:pt x="59" y="1026"/>
                    </a:lnTo>
                    <a:lnTo>
                      <a:pt x="63" y="1035"/>
                    </a:lnTo>
                    <a:lnTo>
                      <a:pt x="69" y="1043"/>
                    </a:lnTo>
                    <a:lnTo>
                      <a:pt x="75" y="1052"/>
                    </a:lnTo>
                    <a:lnTo>
                      <a:pt x="82" y="1061"/>
                    </a:lnTo>
                    <a:lnTo>
                      <a:pt x="89" y="1069"/>
                    </a:lnTo>
                    <a:lnTo>
                      <a:pt x="97" y="1075"/>
                    </a:lnTo>
                    <a:lnTo>
                      <a:pt x="105" y="1082"/>
                    </a:lnTo>
                    <a:lnTo>
                      <a:pt x="113" y="1089"/>
                    </a:lnTo>
                    <a:lnTo>
                      <a:pt x="122" y="1095"/>
                    </a:lnTo>
                    <a:lnTo>
                      <a:pt x="131" y="1101"/>
                    </a:lnTo>
                    <a:lnTo>
                      <a:pt x="141" y="1105"/>
                    </a:lnTo>
                    <a:lnTo>
                      <a:pt x="150" y="1111"/>
                    </a:lnTo>
                    <a:lnTo>
                      <a:pt x="160" y="1115"/>
                    </a:lnTo>
                    <a:lnTo>
                      <a:pt x="171" y="1119"/>
                    </a:lnTo>
                    <a:lnTo>
                      <a:pt x="181" y="1123"/>
                    </a:lnTo>
                    <a:lnTo>
                      <a:pt x="192" y="1125"/>
                    </a:lnTo>
                    <a:lnTo>
                      <a:pt x="203" y="1127"/>
                    </a:lnTo>
                    <a:lnTo>
                      <a:pt x="214" y="1130"/>
                    </a:lnTo>
                    <a:lnTo>
                      <a:pt x="226" y="1131"/>
                    </a:lnTo>
                    <a:lnTo>
                      <a:pt x="237" y="1132"/>
                    </a:lnTo>
                    <a:lnTo>
                      <a:pt x="249" y="1132"/>
                    </a:lnTo>
                    <a:lnTo>
                      <a:pt x="251" y="1132"/>
                    </a:lnTo>
                    <a:lnTo>
                      <a:pt x="255" y="1132"/>
                    </a:lnTo>
                    <a:lnTo>
                      <a:pt x="260" y="1132"/>
                    </a:lnTo>
                    <a:lnTo>
                      <a:pt x="268" y="1132"/>
                    </a:lnTo>
                    <a:lnTo>
                      <a:pt x="279" y="1132"/>
                    </a:lnTo>
                    <a:lnTo>
                      <a:pt x="290" y="1132"/>
                    </a:lnTo>
                    <a:lnTo>
                      <a:pt x="303" y="1132"/>
                    </a:lnTo>
                    <a:lnTo>
                      <a:pt x="318" y="1132"/>
                    </a:lnTo>
                    <a:lnTo>
                      <a:pt x="334" y="1132"/>
                    </a:lnTo>
                    <a:lnTo>
                      <a:pt x="350" y="1132"/>
                    </a:lnTo>
                    <a:lnTo>
                      <a:pt x="368" y="1132"/>
                    </a:lnTo>
                    <a:lnTo>
                      <a:pt x="386" y="1132"/>
                    </a:lnTo>
                    <a:lnTo>
                      <a:pt x="403" y="1132"/>
                    </a:lnTo>
                    <a:lnTo>
                      <a:pt x="422" y="1132"/>
                    </a:lnTo>
                    <a:lnTo>
                      <a:pt x="441" y="1132"/>
                    </a:lnTo>
                    <a:lnTo>
                      <a:pt x="458" y="1132"/>
                    </a:lnTo>
                    <a:lnTo>
                      <a:pt x="477" y="1132"/>
                    </a:lnTo>
                    <a:lnTo>
                      <a:pt x="494" y="1132"/>
                    </a:lnTo>
                    <a:lnTo>
                      <a:pt x="510" y="1132"/>
                    </a:lnTo>
                    <a:lnTo>
                      <a:pt x="526" y="1132"/>
                    </a:lnTo>
                    <a:lnTo>
                      <a:pt x="541" y="1132"/>
                    </a:lnTo>
                    <a:lnTo>
                      <a:pt x="554" y="1132"/>
                    </a:lnTo>
                    <a:lnTo>
                      <a:pt x="566" y="1132"/>
                    </a:lnTo>
                    <a:lnTo>
                      <a:pt x="576" y="1132"/>
                    </a:lnTo>
                    <a:lnTo>
                      <a:pt x="584" y="1132"/>
                    </a:lnTo>
                    <a:lnTo>
                      <a:pt x="590" y="1132"/>
                    </a:lnTo>
                    <a:lnTo>
                      <a:pt x="593" y="1132"/>
                    </a:lnTo>
                    <a:lnTo>
                      <a:pt x="594" y="1132"/>
                    </a:lnTo>
                    <a:lnTo>
                      <a:pt x="597" y="1132"/>
                    </a:lnTo>
                    <a:lnTo>
                      <a:pt x="604" y="1132"/>
                    </a:lnTo>
                    <a:lnTo>
                      <a:pt x="613" y="1132"/>
                    </a:lnTo>
                    <a:lnTo>
                      <a:pt x="624" y="1132"/>
                    </a:lnTo>
                    <a:lnTo>
                      <a:pt x="639" y="1132"/>
                    </a:lnTo>
                    <a:lnTo>
                      <a:pt x="655" y="1132"/>
                    </a:lnTo>
                    <a:lnTo>
                      <a:pt x="673" y="1132"/>
                    </a:lnTo>
                    <a:lnTo>
                      <a:pt x="691" y="1132"/>
                    </a:lnTo>
                    <a:lnTo>
                      <a:pt x="710" y="1132"/>
                    </a:lnTo>
                    <a:lnTo>
                      <a:pt x="728" y="1132"/>
                    </a:lnTo>
                    <a:lnTo>
                      <a:pt x="745" y="1132"/>
                    </a:lnTo>
                    <a:lnTo>
                      <a:pt x="763" y="1132"/>
                    </a:lnTo>
                    <a:lnTo>
                      <a:pt x="776" y="1132"/>
                    </a:lnTo>
                    <a:lnTo>
                      <a:pt x="789" y="1132"/>
                    </a:lnTo>
                    <a:lnTo>
                      <a:pt x="798" y="1132"/>
                    </a:lnTo>
                    <a:lnTo>
                      <a:pt x="804" y="1132"/>
                    </a:lnTo>
                    <a:lnTo>
                      <a:pt x="806" y="1132"/>
                    </a:lnTo>
                    <a:lnTo>
                      <a:pt x="806" y="1131"/>
                    </a:lnTo>
                    <a:lnTo>
                      <a:pt x="806" y="1130"/>
                    </a:lnTo>
                    <a:lnTo>
                      <a:pt x="806" y="1127"/>
                    </a:lnTo>
                    <a:lnTo>
                      <a:pt x="806" y="1124"/>
                    </a:lnTo>
                    <a:lnTo>
                      <a:pt x="806" y="1119"/>
                    </a:lnTo>
                    <a:lnTo>
                      <a:pt x="806" y="1115"/>
                    </a:lnTo>
                    <a:lnTo>
                      <a:pt x="806" y="1109"/>
                    </a:lnTo>
                    <a:lnTo>
                      <a:pt x="806" y="1102"/>
                    </a:lnTo>
                    <a:lnTo>
                      <a:pt x="806" y="1094"/>
                    </a:lnTo>
                    <a:lnTo>
                      <a:pt x="806" y="1086"/>
                    </a:lnTo>
                    <a:lnTo>
                      <a:pt x="806" y="1077"/>
                    </a:lnTo>
                    <a:lnTo>
                      <a:pt x="806" y="1067"/>
                    </a:lnTo>
                    <a:lnTo>
                      <a:pt x="806" y="1057"/>
                    </a:lnTo>
                    <a:lnTo>
                      <a:pt x="806" y="1046"/>
                    </a:lnTo>
                    <a:lnTo>
                      <a:pt x="806" y="1034"/>
                    </a:lnTo>
                    <a:lnTo>
                      <a:pt x="806" y="1022"/>
                    </a:lnTo>
                    <a:lnTo>
                      <a:pt x="806" y="1010"/>
                    </a:lnTo>
                    <a:lnTo>
                      <a:pt x="806" y="996"/>
                    </a:lnTo>
                    <a:lnTo>
                      <a:pt x="806" y="982"/>
                    </a:lnTo>
                    <a:lnTo>
                      <a:pt x="806" y="968"/>
                    </a:lnTo>
                    <a:lnTo>
                      <a:pt x="806" y="953"/>
                    </a:lnTo>
                    <a:lnTo>
                      <a:pt x="806" y="938"/>
                    </a:lnTo>
                    <a:lnTo>
                      <a:pt x="806" y="923"/>
                    </a:lnTo>
                    <a:lnTo>
                      <a:pt x="806" y="907"/>
                    </a:lnTo>
                    <a:lnTo>
                      <a:pt x="806" y="891"/>
                    </a:lnTo>
                    <a:lnTo>
                      <a:pt x="806" y="875"/>
                    </a:lnTo>
                    <a:lnTo>
                      <a:pt x="806" y="858"/>
                    </a:lnTo>
                    <a:lnTo>
                      <a:pt x="806" y="842"/>
                    </a:lnTo>
                    <a:lnTo>
                      <a:pt x="806" y="824"/>
                    </a:lnTo>
                    <a:lnTo>
                      <a:pt x="806" y="807"/>
                    </a:lnTo>
                    <a:lnTo>
                      <a:pt x="806" y="790"/>
                    </a:lnTo>
                    <a:lnTo>
                      <a:pt x="806" y="771"/>
                    </a:lnTo>
                    <a:lnTo>
                      <a:pt x="806" y="754"/>
                    </a:lnTo>
                    <a:lnTo>
                      <a:pt x="806" y="737"/>
                    </a:lnTo>
                    <a:lnTo>
                      <a:pt x="806" y="720"/>
                    </a:lnTo>
                    <a:lnTo>
                      <a:pt x="806" y="701"/>
                    </a:lnTo>
                    <a:lnTo>
                      <a:pt x="806" y="684"/>
                    </a:lnTo>
                    <a:lnTo>
                      <a:pt x="806" y="667"/>
                    </a:lnTo>
                    <a:lnTo>
                      <a:pt x="806" y="648"/>
                    </a:lnTo>
                    <a:lnTo>
                      <a:pt x="806" y="631"/>
                    </a:lnTo>
                    <a:lnTo>
                      <a:pt x="806" y="614"/>
                    </a:lnTo>
                    <a:lnTo>
                      <a:pt x="806" y="596"/>
                    </a:lnTo>
                    <a:lnTo>
                      <a:pt x="806" y="580"/>
                    </a:lnTo>
                    <a:lnTo>
                      <a:pt x="806" y="563"/>
                    </a:lnTo>
                    <a:lnTo>
                      <a:pt x="806" y="547"/>
                    </a:lnTo>
                    <a:lnTo>
                      <a:pt x="806" y="531"/>
                    </a:lnTo>
                    <a:lnTo>
                      <a:pt x="806" y="515"/>
                    </a:lnTo>
                    <a:lnTo>
                      <a:pt x="806" y="500"/>
                    </a:lnTo>
                    <a:lnTo>
                      <a:pt x="806" y="485"/>
                    </a:lnTo>
                    <a:lnTo>
                      <a:pt x="806" y="470"/>
                    </a:lnTo>
                    <a:lnTo>
                      <a:pt x="806" y="456"/>
                    </a:lnTo>
                    <a:lnTo>
                      <a:pt x="806" y="442"/>
                    </a:lnTo>
                    <a:lnTo>
                      <a:pt x="806" y="428"/>
                    </a:lnTo>
                    <a:lnTo>
                      <a:pt x="806" y="416"/>
                    </a:lnTo>
                    <a:lnTo>
                      <a:pt x="806" y="404"/>
                    </a:lnTo>
                    <a:lnTo>
                      <a:pt x="806" y="392"/>
                    </a:lnTo>
                    <a:lnTo>
                      <a:pt x="806" y="381"/>
                    </a:lnTo>
                    <a:lnTo>
                      <a:pt x="806" y="371"/>
                    </a:lnTo>
                    <a:lnTo>
                      <a:pt x="806" y="361"/>
                    </a:lnTo>
                    <a:lnTo>
                      <a:pt x="806" y="352"/>
                    </a:lnTo>
                    <a:lnTo>
                      <a:pt x="806" y="344"/>
                    </a:lnTo>
                    <a:lnTo>
                      <a:pt x="806" y="336"/>
                    </a:lnTo>
                    <a:lnTo>
                      <a:pt x="806" y="329"/>
                    </a:lnTo>
                    <a:lnTo>
                      <a:pt x="806" y="323"/>
                    </a:lnTo>
                    <a:lnTo>
                      <a:pt x="806" y="319"/>
                    </a:lnTo>
                    <a:lnTo>
                      <a:pt x="806" y="314"/>
                    </a:lnTo>
                    <a:lnTo>
                      <a:pt x="806" y="311"/>
                    </a:lnTo>
                    <a:lnTo>
                      <a:pt x="806" y="308"/>
                    </a:lnTo>
                    <a:lnTo>
                      <a:pt x="806" y="307"/>
                    </a:lnTo>
                    <a:lnTo>
                      <a:pt x="806" y="306"/>
                    </a:lnTo>
                    <a:lnTo>
                      <a:pt x="806" y="295"/>
                    </a:lnTo>
                    <a:lnTo>
                      <a:pt x="805" y="283"/>
                    </a:lnTo>
                    <a:lnTo>
                      <a:pt x="804" y="273"/>
                    </a:lnTo>
                    <a:lnTo>
                      <a:pt x="803" y="261"/>
                    </a:lnTo>
                    <a:lnTo>
                      <a:pt x="802" y="251"/>
                    </a:lnTo>
                    <a:lnTo>
                      <a:pt x="799" y="239"/>
                    </a:lnTo>
                    <a:lnTo>
                      <a:pt x="797" y="229"/>
                    </a:lnTo>
                    <a:lnTo>
                      <a:pt x="794" y="219"/>
                    </a:lnTo>
                    <a:lnTo>
                      <a:pt x="790" y="208"/>
                    </a:lnTo>
                    <a:lnTo>
                      <a:pt x="787" y="198"/>
                    </a:lnTo>
                    <a:lnTo>
                      <a:pt x="783" y="187"/>
                    </a:lnTo>
                    <a:lnTo>
                      <a:pt x="780" y="178"/>
                    </a:lnTo>
                    <a:lnTo>
                      <a:pt x="775" y="169"/>
                    </a:lnTo>
                    <a:lnTo>
                      <a:pt x="769" y="159"/>
                    </a:lnTo>
                    <a:lnTo>
                      <a:pt x="765" y="149"/>
                    </a:lnTo>
                    <a:lnTo>
                      <a:pt x="759" y="141"/>
                    </a:lnTo>
                    <a:lnTo>
                      <a:pt x="753" y="132"/>
                    </a:lnTo>
                    <a:lnTo>
                      <a:pt x="748" y="124"/>
                    </a:lnTo>
                    <a:lnTo>
                      <a:pt x="742" y="115"/>
                    </a:lnTo>
                    <a:lnTo>
                      <a:pt x="735" y="107"/>
                    </a:lnTo>
                    <a:lnTo>
                      <a:pt x="728" y="99"/>
                    </a:lnTo>
                    <a:lnTo>
                      <a:pt x="721" y="92"/>
                    </a:lnTo>
                    <a:lnTo>
                      <a:pt x="714" y="84"/>
                    </a:lnTo>
                    <a:lnTo>
                      <a:pt x="706" y="77"/>
                    </a:lnTo>
                    <a:lnTo>
                      <a:pt x="698" y="70"/>
                    </a:lnTo>
                    <a:lnTo>
                      <a:pt x="690" y="64"/>
                    </a:lnTo>
                    <a:lnTo>
                      <a:pt x="682" y="57"/>
                    </a:lnTo>
                    <a:lnTo>
                      <a:pt x="673" y="52"/>
                    </a:lnTo>
                    <a:lnTo>
                      <a:pt x="665" y="46"/>
                    </a:lnTo>
                    <a:lnTo>
                      <a:pt x="655" y="40"/>
                    </a:lnTo>
                    <a:lnTo>
                      <a:pt x="646" y="35"/>
                    </a:lnTo>
                    <a:lnTo>
                      <a:pt x="637" y="31"/>
                    </a:lnTo>
                    <a:lnTo>
                      <a:pt x="627" y="26"/>
                    </a:lnTo>
                    <a:lnTo>
                      <a:pt x="617" y="22"/>
                    </a:lnTo>
                    <a:lnTo>
                      <a:pt x="607" y="18"/>
                    </a:lnTo>
                    <a:lnTo>
                      <a:pt x="597" y="15"/>
                    </a:lnTo>
                    <a:lnTo>
                      <a:pt x="587" y="11"/>
                    </a:lnTo>
                    <a:lnTo>
                      <a:pt x="576" y="9"/>
                    </a:lnTo>
                    <a:lnTo>
                      <a:pt x="566" y="7"/>
                    </a:lnTo>
                    <a:lnTo>
                      <a:pt x="555" y="4"/>
                    </a:lnTo>
                    <a:lnTo>
                      <a:pt x="544" y="2"/>
                    </a:lnTo>
                    <a:lnTo>
                      <a:pt x="533" y="1"/>
                    </a:lnTo>
                    <a:lnTo>
                      <a:pt x="522" y="0"/>
                    </a:lnTo>
                    <a:lnTo>
                      <a:pt x="510" y="0"/>
                    </a:lnTo>
                    <a:lnTo>
                      <a:pt x="499" y="0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 Box 1048"/>
              <p:cNvSpPr txBox="1">
                <a:spLocks noChangeAspect="1" noChangeArrowheads="1"/>
              </p:cNvSpPr>
              <p:nvPr userDrawn="1"/>
            </p:nvSpPr>
            <p:spPr bwMode="white">
              <a:xfrm>
                <a:off x="5508" y="4127"/>
                <a:ext cx="14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500" dirty="0">
                    <a:solidFill>
                      <a:schemeClr val="tx2"/>
                    </a:solidFill>
                    <a:cs typeface="Times New Roman" pitchFamily="18" charset="0"/>
                  </a:rPr>
                  <a:t>®</a:t>
                </a:r>
                <a:endParaRPr lang="en-US" sz="500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24" name="Picture 1054" descr="logo w nam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 r="61925"/>
            <a:stretch>
              <a:fillRect/>
            </a:stretch>
          </p:blipFill>
          <p:spPr bwMode="hidden">
            <a:xfrm>
              <a:off x="7185699" y="5403739"/>
              <a:ext cx="6223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566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8" name="Rectangle 1038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36556" name="Picture 1036" descr="Slide Title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36547" name="Text Box 1027"/>
          <p:cNvSpPr txBox="1">
            <a:spLocks noChangeArrowheads="1"/>
          </p:cNvSpPr>
          <p:nvPr/>
        </p:nvSpPr>
        <p:spPr bwMode="auto">
          <a:xfrm>
            <a:off x="0" y="6592888"/>
            <a:ext cx="9144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cs typeface="Times New Roman" pitchFamily="18" charset="0"/>
              </a:rPr>
              <a:t>©</a:t>
            </a:r>
            <a:r>
              <a:rPr lang="en-US" sz="800" dirty="0"/>
              <a:t> </a:t>
            </a:r>
            <a:r>
              <a:rPr lang="en-US" sz="800" dirty="0" smtClean="0"/>
              <a:t>2012 Learning Tree International, Inc. </a:t>
            </a:r>
            <a:r>
              <a:rPr lang="en-US" sz="800" dirty="0"/>
              <a:t>All rights reserved. Not to be reproduced without prior written consent.</a:t>
            </a:r>
          </a:p>
        </p:txBody>
      </p:sp>
      <p:sp>
        <p:nvSpPr>
          <p:cNvPr id="236549" name="Rectangle 1029"/>
          <p:cNvSpPr>
            <a:spLocks noGrp="1" noChangeArrowheads="1"/>
          </p:cNvSpPr>
          <p:nvPr>
            <p:ph type="title"/>
          </p:nvPr>
        </p:nvSpPr>
        <p:spPr bwMode="invGray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6550" name="Text Box 1030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1905-6-</a:t>
            </a:r>
            <a:fld id="{B8973E8E-062C-4ACF-9FE1-C6F6419BC85E}" type="slidenum">
              <a:rPr lang="en-US" b="1" smtClean="0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36552" name="Line 1032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3" name="Line 1033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655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36573" name="Group 1053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36561" name="Freeform 104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2" name="Freeform 104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3" name="Freeform 104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4" name="Freeform 104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5" name="Freeform 104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6" name="Freeform 104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7" name="Freeform 104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568" name="Text Box 104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 dirty="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236574" name="Picture 1054" descr="logo w name"/>
          <p:cNvPicPr>
            <a:picLocks noChangeAspect="1" noChangeArrowheads="1"/>
          </p:cNvPicPr>
          <p:nvPr/>
        </p:nvPicPr>
        <p:blipFill>
          <a:blip r:embed="rId10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84" name="Text Box 1064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>
          <a:solidFill>
            <a:srgbClr val="000080"/>
          </a:solidFill>
          <a:latin typeface="+mn-lt"/>
        </a:defRPr>
      </a:lvl4pPr>
      <a:lvl5pPr marL="17097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5pPr>
      <a:lvl6pPr marL="21669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6pPr>
      <a:lvl7pPr marL="26241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7pPr>
      <a:lvl8pPr marL="30813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8pPr>
      <a:lvl9pPr marL="3538538" indent="-228600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smtClean="0"/>
              <a:t>Modules</a:t>
            </a:r>
            <a:endParaRPr lang="fr-FR" noProof="0"/>
          </a:p>
        </p:txBody>
      </p:sp>
      <p:sp>
        <p:nvSpPr>
          <p:cNvPr id="24473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r>
              <a:rPr lang="fr-FR" noProof="0" dirty="0" smtClean="0"/>
              <a:t>Chapitre 6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Attributs des modules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431161"/>
          </a:xfrm>
        </p:spPr>
        <p:txBody>
          <a:bodyPr/>
          <a:lstStyle/>
          <a:p>
            <a:r>
              <a:rPr lang="fr-FR" noProof="0" dirty="0" smtClean="0"/>
              <a:t>Résident dans l’espace de nom du module</a:t>
            </a:r>
          </a:p>
          <a:p>
            <a:r>
              <a:rPr lang="fr-FR" noProof="0" dirty="0" smtClean="0"/>
              <a:t>Accès </a:t>
            </a:r>
            <a:r>
              <a:rPr lang="fr-FR" i="1" noProof="0" dirty="0" smtClean="0"/>
              <a:t>via </a:t>
            </a:r>
            <a:r>
              <a:rPr lang="fr-FR" noProof="0" dirty="0" smtClean="0"/>
              <a:t>un nom qualifié</a:t>
            </a:r>
          </a:p>
          <a:p>
            <a:pPr lvl="1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module.attribut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811851" y="2628483"/>
            <a:ext cx="3520299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mod1.name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'Python'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mod1.printPython(3)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PythonPythonPython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2045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Imports multiples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296" y="1198563"/>
            <a:ext cx="8599488" cy="369332"/>
          </a:xfrm>
        </p:spPr>
        <p:txBody>
          <a:bodyPr/>
          <a:lstStyle/>
          <a:p>
            <a:r>
              <a:rPr lang="fr-FR" dirty="0" smtClean="0"/>
              <a:t>Les attributs qualifiés référencent le module approprié</a:t>
            </a:r>
          </a:p>
        </p:txBody>
      </p:sp>
      <p:sp>
        <p:nvSpPr>
          <p:cNvPr id="7" name="Rectangle 6"/>
          <p:cNvSpPr/>
          <p:nvPr/>
        </p:nvSpPr>
        <p:spPr bwMode="blackWhite">
          <a:xfrm>
            <a:off x="173969" y="1646257"/>
            <a:ext cx="377952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 simple module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print 'starting mod1'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name = 'Python'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def printPython(count):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'Python' * count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4250669" y="1646257"/>
            <a:ext cx="461772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Another simple module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print 'starting mod2'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import mod1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def printName():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mod1.name, 'in mod 2'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2786541" y="3884479"/>
            <a:ext cx="1704974" cy="5658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714539" y="3884479"/>
            <a:ext cx="984584" cy="5916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Rounded Rectangular Callout 9"/>
          <p:cNvSpPr/>
          <p:nvPr/>
        </p:nvSpPr>
        <p:spPr bwMode="blackWhite">
          <a:xfrm>
            <a:off x="2642748" y="1696996"/>
            <a:ext cx="1466408" cy="578882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</a:t>
            </a:r>
            <a:br>
              <a:rPr lang="fr-FR" dirty="0" smtClean="0"/>
            </a:b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7463405" y="1696996"/>
            <a:ext cx="1468483" cy="578882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</a:t>
            </a:r>
            <a:br>
              <a:rPr lang="fr-FR" dirty="0" smtClean="0"/>
            </a:br>
            <a:r>
              <a:rPr lang="fr-FR" dirty="0" smtClean="0">
                <a:latin typeface="Courier New" pitchFamily="49" charset="0"/>
                <a:cs typeface="Courier New" pitchFamily="49" charset="0"/>
              </a:rPr>
              <a:t>mod2.py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2090" y="3020094"/>
            <a:ext cx="4417594" cy="660202"/>
            <a:chOff x="2432090" y="3020094"/>
            <a:chExt cx="4417594" cy="660202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2432090" y="3020094"/>
              <a:ext cx="4417594" cy="11980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839555" y="3139899"/>
              <a:ext cx="0" cy="5403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12"/>
          <p:cNvSpPr/>
          <p:nvPr/>
        </p:nvSpPr>
        <p:spPr bwMode="blackWhite">
          <a:xfrm>
            <a:off x="2594458" y="4370235"/>
            <a:ext cx="3409950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import mod1, mod2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starting mod1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starting mod2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mod1.printPython(1)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Python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mod2.printName()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Python in mod 2</a:t>
            </a:r>
          </a:p>
        </p:txBody>
      </p:sp>
      <p:sp>
        <p:nvSpPr>
          <p:cNvPr id="16" name="Rounded Rectangular Callout 15"/>
          <p:cNvSpPr/>
          <p:nvPr/>
        </p:nvSpPr>
        <p:spPr bwMode="blackWhite">
          <a:xfrm>
            <a:off x="5940908" y="5596786"/>
            <a:ext cx="1466408" cy="340519"/>
          </a:xfrm>
          <a:prstGeom prst="wedgeRoundRectCallout">
            <a:avLst>
              <a:gd name="adj1" fmla="val -82527"/>
              <a:gd name="adj2" fmla="val -3253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Qualifié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Imports chaînés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2" y="1244283"/>
            <a:ext cx="8599488" cy="1297791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dirty="0" smtClean="0"/>
              <a:t>Le fichier importé contient une instruction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</a:t>
            </a:r>
            <a:endParaRPr lang="fr-FR" dirty="0" smtClean="0"/>
          </a:p>
          <a:p>
            <a:pPr lvl="1">
              <a:lnSpc>
                <a:spcPts val="2000"/>
              </a:lnSpc>
            </a:pPr>
            <a:r>
              <a:rPr lang="fr-FR" dirty="0" smtClean="0"/>
              <a:t>A importe B et B importe C</a:t>
            </a:r>
          </a:p>
          <a:p>
            <a:pPr>
              <a:lnSpc>
                <a:spcPts val="2000"/>
              </a:lnSpc>
              <a:spcBef>
                <a:spcPts val="900"/>
              </a:spcBef>
            </a:pPr>
            <a:r>
              <a:rPr lang="fr-FR" dirty="0" smtClean="0"/>
              <a:t>Nécessite deux niveaux de qualification pour accéder aux attributs</a:t>
            </a:r>
          </a:p>
          <a:p>
            <a:pPr lvl="1">
              <a:lnSpc>
                <a:spcPts val="2000"/>
              </a:lnSpc>
            </a:pPr>
            <a:r>
              <a:rPr lang="fr-FR" dirty="0" smtClean="0"/>
              <a:t>Depuis A, utiliser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attribut</a:t>
            </a:r>
            <a:endParaRPr lang="fr-FR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blackWhite">
          <a:xfrm>
            <a:off x="4480784" y="4916693"/>
            <a:ext cx="3208020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import mod2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starting mod2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starting mod1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mod2.mod1.name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'Python'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blackWhite">
          <a:xfrm>
            <a:off x="4328384" y="2510252"/>
            <a:ext cx="461772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Another simple module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print 'starting mod2'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import mod1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def printName():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mod1.name, 'in mod 2'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blackWhite">
          <a:xfrm>
            <a:off x="434564" y="2827204"/>
            <a:ext cx="377952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 simple module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print 'starting mod1'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name = 'Python'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def printPython(count):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'Python' * count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blackWhite">
          <a:xfrm>
            <a:off x="2781524" y="5815139"/>
            <a:ext cx="1432560" cy="578882"/>
          </a:xfrm>
          <a:prstGeom prst="wedgeRoundRectCallout">
            <a:avLst>
              <a:gd name="adj1" fmla="val 81755"/>
              <a:gd name="adj2" fmla="val -423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Deux niveaux de qualification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blackWhite">
          <a:xfrm>
            <a:off x="8626064" y="2448048"/>
            <a:ext cx="320040" cy="3537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blackWhite">
          <a:xfrm>
            <a:off x="7399244" y="4980709"/>
            <a:ext cx="320040" cy="3537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mtClean="0"/>
              <a:t>A</a:t>
            </a:r>
            <a:endParaRPr kumimoji="0" lang="fr-F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blackWhite">
          <a:xfrm>
            <a:off x="3909284" y="2837384"/>
            <a:ext cx="320040" cy="3537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4" name="Rounded Rectangular Callout 13"/>
          <p:cNvSpPr/>
          <p:nvPr/>
        </p:nvSpPr>
        <p:spPr bwMode="blackWhite">
          <a:xfrm>
            <a:off x="6522944" y="2387271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mod2.py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blackWhite">
          <a:xfrm>
            <a:off x="1745204" y="2758348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878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Examiner l’espace de noms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r>
              <a:rPr lang="fr-FR" noProof="0" dirty="0" smtClean="0"/>
              <a:t>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affiche les noms des attributs du module</a:t>
            </a:r>
          </a:p>
          <a:p>
            <a:pPr lvl="1"/>
            <a:r>
              <a:rPr lang="fr-FR" noProof="0" dirty="0" smtClean="0"/>
              <a:t>Affiche l’attribut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__dict__</a:t>
            </a:r>
            <a:endParaRPr lang="fr-FR" noProof="0" dirty="0" smtClean="0"/>
          </a:p>
          <a:p>
            <a:pPr lvl="2"/>
            <a:r>
              <a:rPr lang="fr-FR" noProof="0" dirty="0" smtClean="0"/>
              <a:t>Dictionnaire des objets d’un module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424868" y="2457537"/>
            <a:ext cx="8382000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dir()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['__builtins__', '__doc__', '__name__', '__package__', 'mod1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dir(mod1)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['__builtins__', '__doc__', '__file__', '__name__', '__package__', 'name', 'printPython']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mod1.__dict__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{'name': 'Python', '__builtins__': {'bytearray': &lt;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type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mod1.pyc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', '__package__': None, 'printPython': &lt;function printPython at 0x011BFF70&gt;, '__name__': 'mod1', '__doc__': '\nA simple module\n'}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2832788" y="2396033"/>
            <a:ext cx="2575560" cy="340519"/>
          </a:xfrm>
          <a:prstGeom prst="wedgeRoundRectCallout">
            <a:avLst>
              <a:gd name="adj1" fmla="val -84669"/>
              <a:gd name="adj2" fmla="val 10970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Examine le 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module courant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2832788" y="3356153"/>
            <a:ext cx="2575560" cy="340519"/>
          </a:xfrm>
          <a:prstGeom prst="wedgeRoundRectCallout">
            <a:avLst>
              <a:gd name="adj1" fmla="val -70468"/>
              <a:gd name="adj2" fmla="val 6047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Examine le </a:t>
            </a:r>
            <a:r>
              <a:rPr kumimoji="0" lang="fr-F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module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</a:t>
            </a:r>
            <a:r>
              <a:rPr lang="fr-FR" dirty="0" smtClean="0"/>
              <a:t> 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1689788" y="4895393"/>
            <a:ext cx="1691640" cy="340519"/>
          </a:xfrm>
          <a:prstGeom prst="wedgeRoundRectCallout">
            <a:avLst>
              <a:gd name="adj1" fmla="val -88406"/>
              <a:gd name="adj2" fmla="val 291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Sortie abrégée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869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Modules</a:t>
            </a:r>
            <a:endParaRPr lang="fr-FR" noProof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01112" y="227172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Vue d’ensemble des modules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La bibliothèque standard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20162" y="4063433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1102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128514"/>
          </a:xfrm>
        </p:spPr>
        <p:txBody>
          <a:bodyPr/>
          <a:lstStyle/>
          <a:p>
            <a:r>
              <a:rPr lang="fr-FR" noProof="0" dirty="0" smtClean="0"/>
              <a:t>Copie l’attribut nommé dans l’espace de noms courant</a:t>
            </a:r>
          </a:p>
          <a:p>
            <a:pPr lvl="1"/>
            <a:r>
              <a:rPr lang="fr-FR" noProof="0" dirty="0" smtClean="0"/>
              <a:t>Pas de qualification nécessaire</a:t>
            </a:r>
          </a:p>
          <a:p>
            <a:r>
              <a:rPr lang="fr-FR" noProof="0" dirty="0" smtClean="0"/>
              <a:t>Syntaxe :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attributs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568953" y="4935719"/>
            <a:ext cx="5041272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from mod1 import printPython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printPython(2)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PythonPython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4723492" y="2471737"/>
            <a:ext cx="387096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simple module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 'starting mod1'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name = 'Python'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printPython(count):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'Python' * count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3373112" y="5730240"/>
            <a:ext cx="1386840" cy="578882"/>
          </a:xfrm>
          <a:prstGeom prst="wedgeRoundRectCallout">
            <a:avLst>
              <a:gd name="adj1" fmla="val -105340"/>
              <a:gd name="adj2" fmla="val -7703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non qualifié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5247632" y="5569608"/>
            <a:ext cx="1021080" cy="578882"/>
          </a:xfrm>
          <a:prstGeom prst="wedgeRoundRectCallout">
            <a:avLst>
              <a:gd name="adj1" fmla="val -105340"/>
              <a:gd name="adj2" fmla="val -7703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Attribut unique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426361" y="2301477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L’instruction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/>
              <a:t> </a:t>
            </a:r>
            <a:br>
              <a:rPr lang="fr-FR" noProof="0" dirty="0" smtClean="0"/>
            </a:br>
            <a:r>
              <a:rPr lang="fr-FR" noProof="0" dirty="0" smtClean="0"/>
              <a:t>(suite)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277273"/>
          </a:xfrm>
        </p:spPr>
        <p:txBody>
          <a:bodyPr/>
          <a:lstStyle/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import *</a:t>
            </a:r>
          </a:p>
          <a:p>
            <a:pPr lvl="1"/>
            <a:r>
              <a:rPr lang="fr-FR" noProof="0" dirty="0" smtClean="0"/>
              <a:t>Importe tous les attributs dans l’espace de noms courants</a:t>
            </a:r>
          </a:p>
          <a:p>
            <a:pPr lvl="2"/>
            <a:r>
              <a:rPr lang="fr-FR" noProof="0" dirty="0" smtClean="0"/>
              <a:t>Sauf ceux commençant par un  double </a:t>
            </a:r>
            <a:r>
              <a:rPr lang="fr-FR" noProof="0" dirty="0" err="1" smtClean="0"/>
              <a:t>underscore</a:t>
            </a:r>
            <a:endParaRPr lang="fr-FR" noProof="0" dirty="0" smtClean="0"/>
          </a:p>
          <a:p>
            <a:pPr marL="800100" lvl="2" indent="0">
              <a:buNone/>
            </a:pPr>
            <a:endParaRPr lang="fr-FR" noProof="0" dirty="0" smtClean="0"/>
          </a:p>
        </p:txBody>
      </p:sp>
      <p:sp>
        <p:nvSpPr>
          <p:cNvPr id="4" name="Rectangle 3"/>
          <p:cNvSpPr/>
          <p:nvPr/>
        </p:nvSpPr>
        <p:spPr bwMode="blackWhite">
          <a:xfrm>
            <a:off x="550481" y="4814576"/>
            <a:ext cx="3430970" cy="1477328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from mod1 import *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printPython(3)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PythonPythonPython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Python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4631132" y="2378386"/>
            <a:ext cx="387096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 simple module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 'starting mod1'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name = 'Python'</a:t>
            </a:r>
          </a:p>
          <a:p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printPython(count):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'Python' * count</a:t>
            </a: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2925915" y="5672313"/>
            <a:ext cx="1386840" cy="578882"/>
          </a:xfrm>
          <a:prstGeom prst="wedgeRoundRectCallout">
            <a:avLst>
              <a:gd name="adj1" fmla="val -115751"/>
              <a:gd name="adj2" fmla="val -2299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 non qualifié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4312755" y="4959367"/>
            <a:ext cx="1386840" cy="578882"/>
          </a:xfrm>
          <a:prstGeom prst="wedgeRoundRectCallout">
            <a:avLst>
              <a:gd name="adj1" fmla="val -87005"/>
              <a:gd name="adj2" fmla="val -4311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Tous les attributs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6153527" y="2290771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8568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Corruption de l’espace de noms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887696"/>
          </a:xfrm>
        </p:spPr>
        <p:txBody>
          <a:bodyPr/>
          <a:lstStyle/>
          <a:p>
            <a:r>
              <a:rPr lang="fr-FR" noProof="0" dirty="0" smtClean="0"/>
              <a:t>Affecte les objets du même nom dans l’espace de noms</a:t>
            </a:r>
          </a:p>
          <a:p>
            <a:pPr lvl="1"/>
            <a:r>
              <a:rPr lang="fr-FR" dirty="0" smtClean="0"/>
              <a:t>Les</a:t>
            </a:r>
            <a:r>
              <a:rPr lang="fr-FR" noProof="0" dirty="0" smtClean="0"/>
              <a:t> affectations ultérieures remplacent les valeurs précédentes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noProof="0" dirty="0" smtClean="0"/>
              <a:t> impose la qualification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modA.name</a:t>
            </a:r>
            <a:r>
              <a:rPr lang="fr-FR" noProof="0" dirty="0" smtClean="0"/>
              <a:t> diffère de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modB.name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/>
              <a:t> évite la qualification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518160" y="3450979"/>
            <a:ext cx="7499004" cy="2585323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 = 'main'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'main'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from modA import *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'modA'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from modB import *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'modB'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blackWhite">
          <a:xfrm>
            <a:off x="5420121" y="2189044"/>
            <a:ext cx="2326907" cy="120032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modA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name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'modA'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blackWhite">
          <a:xfrm>
            <a:off x="5420120" y="3543312"/>
            <a:ext cx="2326907" cy="1200329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modB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name = 'modB'</a:t>
            </a: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3154680" y="3389373"/>
            <a:ext cx="1676400" cy="817245"/>
          </a:xfrm>
          <a:prstGeom prst="wedgeRoundRectCallout">
            <a:avLst>
              <a:gd name="adj1" fmla="val -126117"/>
              <a:gd name="adj2" fmla="val 11984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change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l’espace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courant</a:t>
            </a:r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648330" y="1298157"/>
            <a:ext cx="328612" cy="561975"/>
            <a:chOff x="1569" y="816"/>
            <a:chExt cx="207" cy="354"/>
          </a:xfrm>
        </p:grpSpPr>
        <p:sp>
          <p:nvSpPr>
            <p:cNvPr id="9" name="Freeform 26"/>
            <p:cNvSpPr>
              <a:spLocks noChangeAspect="1"/>
            </p:cNvSpPr>
            <p:nvPr/>
          </p:nvSpPr>
          <p:spPr bwMode="blackWhite">
            <a:xfrm>
              <a:off x="1596" y="1136"/>
              <a:ext cx="160" cy="34"/>
            </a:xfrm>
            <a:custGeom>
              <a:avLst/>
              <a:gdLst/>
              <a:ahLst/>
              <a:cxnLst>
                <a:cxn ang="0">
                  <a:pos x="272" y="26"/>
                </a:cxn>
                <a:cxn ang="0">
                  <a:pos x="272" y="2"/>
                </a:cxn>
                <a:cxn ang="0">
                  <a:pos x="270" y="2"/>
                </a:cxn>
                <a:cxn ang="0">
                  <a:pos x="266" y="2"/>
                </a:cxn>
                <a:cxn ang="0">
                  <a:pos x="258" y="2"/>
                </a:cxn>
                <a:cxn ang="0">
                  <a:pos x="248" y="2"/>
                </a:cxn>
                <a:cxn ang="0">
                  <a:pos x="234" y="2"/>
                </a:cxn>
                <a:cxn ang="0">
                  <a:pos x="220" y="2"/>
                </a:cxn>
                <a:cxn ang="0">
                  <a:pos x="204" y="2"/>
                </a:cxn>
                <a:cxn ang="0">
                  <a:pos x="186" y="2"/>
                </a:cxn>
                <a:cxn ang="0">
                  <a:pos x="162" y="0"/>
                </a:cxn>
                <a:cxn ang="0">
                  <a:pos x="136" y="0"/>
                </a:cxn>
                <a:cxn ang="0">
                  <a:pos x="110" y="0"/>
                </a:cxn>
                <a:cxn ang="0">
                  <a:pos x="86" y="2"/>
                </a:cxn>
                <a:cxn ang="0">
                  <a:pos x="70" y="2"/>
                </a:cxn>
                <a:cxn ang="0">
                  <a:pos x="54" y="2"/>
                </a:cxn>
                <a:cxn ang="0">
                  <a:pos x="40" y="2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10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6"/>
                </a:cxn>
                <a:cxn ang="0">
                  <a:pos x="10" y="40"/>
                </a:cxn>
                <a:cxn ang="0">
                  <a:pos x="24" y="46"/>
                </a:cxn>
                <a:cxn ang="0">
                  <a:pos x="40" y="50"/>
                </a:cxn>
                <a:cxn ang="0">
                  <a:pos x="60" y="52"/>
                </a:cxn>
                <a:cxn ang="0">
                  <a:pos x="84" y="56"/>
                </a:cxn>
                <a:cxn ang="0">
                  <a:pos x="108" y="58"/>
                </a:cxn>
                <a:cxn ang="0">
                  <a:pos x="136" y="58"/>
                </a:cxn>
                <a:cxn ang="0">
                  <a:pos x="164" y="58"/>
                </a:cxn>
                <a:cxn ang="0">
                  <a:pos x="188" y="56"/>
                </a:cxn>
                <a:cxn ang="0">
                  <a:pos x="212" y="52"/>
                </a:cxn>
                <a:cxn ang="0">
                  <a:pos x="232" y="50"/>
                </a:cxn>
                <a:cxn ang="0">
                  <a:pos x="248" y="46"/>
                </a:cxn>
                <a:cxn ang="0">
                  <a:pos x="262" y="40"/>
                </a:cxn>
                <a:cxn ang="0">
                  <a:pos x="270" y="36"/>
                </a:cxn>
                <a:cxn ang="0">
                  <a:pos x="272" y="30"/>
                </a:cxn>
                <a:cxn ang="0">
                  <a:pos x="272" y="28"/>
                </a:cxn>
                <a:cxn ang="0">
                  <a:pos x="272" y="26"/>
                </a:cxn>
              </a:cxnLst>
              <a:rect l="0" t="0" r="r" b="b"/>
              <a:pathLst>
                <a:path w="272" h="58">
                  <a:moveTo>
                    <a:pt x="272" y="26"/>
                  </a:moveTo>
                  <a:lnTo>
                    <a:pt x="272" y="2"/>
                  </a:lnTo>
                  <a:lnTo>
                    <a:pt x="270" y="2"/>
                  </a:lnTo>
                  <a:lnTo>
                    <a:pt x="266" y="2"/>
                  </a:lnTo>
                  <a:lnTo>
                    <a:pt x="258" y="2"/>
                  </a:lnTo>
                  <a:lnTo>
                    <a:pt x="248" y="2"/>
                  </a:lnTo>
                  <a:lnTo>
                    <a:pt x="234" y="2"/>
                  </a:lnTo>
                  <a:lnTo>
                    <a:pt x="220" y="2"/>
                  </a:lnTo>
                  <a:lnTo>
                    <a:pt x="204" y="2"/>
                  </a:lnTo>
                  <a:lnTo>
                    <a:pt x="186" y="2"/>
                  </a:lnTo>
                  <a:lnTo>
                    <a:pt x="162" y="0"/>
                  </a:lnTo>
                  <a:lnTo>
                    <a:pt x="136" y="0"/>
                  </a:lnTo>
                  <a:lnTo>
                    <a:pt x="110" y="0"/>
                  </a:lnTo>
                  <a:lnTo>
                    <a:pt x="86" y="2"/>
                  </a:lnTo>
                  <a:lnTo>
                    <a:pt x="70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26" y="2"/>
                  </a:lnTo>
                  <a:lnTo>
                    <a:pt x="16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10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10" y="40"/>
                  </a:lnTo>
                  <a:lnTo>
                    <a:pt x="24" y="46"/>
                  </a:lnTo>
                  <a:lnTo>
                    <a:pt x="40" y="50"/>
                  </a:lnTo>
                  <a:lnTo>
                    <a:pt x="60" y="52"/>
                  </a:lnTo>
                  <a:lnTo>
                    <a:pt x="84" y="56"/>
                  </a:lnTo>
                  <a:lnTo>
                    <a:pt x="108" y="58"/>
                  </a:lnTo>
                  <a:lnTo>
                    <a:pt x="136" y="58"/>
                  </a:lnTo>
                  <a:lnTo>
                    <a:pt x="164" y="58"/>
                  </a:lnTo>
                  <a:lnTo>
                    <a:pt x="188" y="56"/>
                  </a:lnTo>
                  <a:lnTo>
                    <a:pt x="212" y="52"/>
                  </a:lnTo>
                  <a:lnTo>
                    <a:pt x="232" y="50"/>
                  </a:lnTo>
                  <a:lnTo>
                    <a:pt x="248" y="46"/>
                  </a:lnTo>
                  <a:lnTo>
                    <a:pt x="262" y="40"/>
                  </a:lnTo>
                  <a:lnTo>
                    <a:pt x="270" y="36"/>
                  </a:lnTo>
                  <a:lnTo>
                    <a:pt x="272" y="30"/>
                  </a:lnTo>
                  <a:lnTo>
                    <a:pt x="272" y="28"/>
                  </a:lnTo>
                  <a:lnTo>
                    <a:pt x="272" y="26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Oval 27"/>
            <p:cNvSpPr>
              <a:spLocks noChangeAspect="1" noChangeArrowheads="1"/>
            </p:cNvSpPr>
            <p:nvPr/>
          </p:nvSpPr>
          <p:spPr bwMode="blackWhite">
            <a:xfrm>
              <a:off x="1595" y="1121"/>
              <a:ext cx="162" cy="36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28"/>
            <p:cNvSpPr>
              <a:spLocks noChangeAspect="1" noChangeShapeType="1"/>
            </p:cNvSpPr>
            <p:nvPr/>
          </p:nvSpPr>
          <p:spPr bwMode="auto">
            <a:xfrm flipH="1">
              <a:off x="1662" y="1003"/>
              <a:ext cx="13" cy="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Rectangle 29"/>
            <p:cNvSpPr>
              <a:spLocks noChangeAspect="1" noChangeArrowheads="1"/>
            </p:cNvSpPr>
            <p:nvPr/>
          </p:nvSpPr>
          <p:spPr bwMode="blackWhite">
            <a:xfrm>
              <a:off x="1662" y="1003"/>
              <a:ext cx="23" cy="139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30"/>
            <p:cNvSpPr>
              <a:spLocks noChangeAspect="1"/>
            </p:cNvSpPr>
            <p:nvPr/>
          </p:nvSpPr>
          <p:spPr bwMode="blackWhite">
            <a:xfrm>
              <a:off x="1569" y="816"/>
              <a:ext cx="207" cy="207"/>
            </a:xfrm>
            <a:custGeom>
              <a:avLst/>
              <a:gdLst/>
              <a:ahLst/>
              <a:cxnLst>
                <a:cxn ang="0">
                  <a:pos x="352" y="176"/>
                </a:cxn>
                <a:cxn ang="0">
                  <a:pos x="176" y="352"/>
                </a:cxn>
                <a:cxn ang="0">
                  <a:pos x="0" y="176"/>
                </a:cxn>
                <a:cxn ang="0">
                  <a:pos x="176" y="0"/>
                </a:cxn>
                <a:cxn ang="0">
                  <a:pos x="352" y="176"/>
                </a:cxn>
              </a:cxnLst>
              <a:rect l="0" t="0" r="r" b="b"/>
              <a:pathLst>
                <a:path w="352" h="352">
                  <a:moveTo>
                    <a:pt x="352" y="176"/>
                  </a:moveTo>
                  <a:lnTo>
                    <a:pt x="176" y="352"/>
                  </a:lnTo>
                  <a:lnTo>
                    <a:pt x="0" y="176"/>
                  </a:lnTo>
                  <a:lnTo>
                    <a:pt x="176" y="0"/>
                  </a:lnTo>
                  <a:lnTo>
                    <a:pt x="352" y="176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31"/>
            <p:cNvSpPr>
              <a:spLocks noChangeAspect="1"/>
            </p:cNvSpPr>
            <p:nvPr/>
          </p:nvSpPr>
          <p:spPr bwMode="auto">
            <a:xfrm>
              <a:off x="1650" y="871"/>
              <a:ext cx="44" cy="106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8" y="8"/>
                </a:cxn>
                <a:cxn ang="0">
                  <a:pos x="54" y="14"/>
                </a:cxn>
                <a:cxn ang="0">
                  <a:pos x="66" y="20"/>
                </a:cxn>
                <a:cxn ang="0">
                  <a:pos x="70" y="28"/>
                </a:cxn>
                <a:cxn ang="0">
                  <a:pos x="70" y="38"/>
                </a:cxn>
                <a:cxn ang="0">
                  <a:pos x="60" y="46"/>
                </a:cxn>
                <a:cxn ang="0">
                  <a:pos x="46" y="52"/>
                </a:cxn>
                <a:cxn ang="0">
                  <a:pos x="28" y="56"/>
                </a:cxn>
                <a:cxn ang="0">
                  <a:pos x="16" y="62"/>
                </a:cxn>
                <a:cxn ang="0">
                  <a:pos x="10" y="68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4" y="80"/>
                </a:cxn>
                <a:cxn ang="0">
                  <a:pos x="28" y="84"/>
                </a:cxn>
                <a:cxn ang="0">
                  <a:pos x="50" y="90"/>
                </a:cxn>
                <a:cxn ang="0">
                  <a:pos x="60" y="94"/>
                </a:cxn>
                <a:cxn ang="0">
                  <a:pos x="68" y="98"/>
                </a:cxn>
                <a:cxn ang="0">
                  <a:pos x="72" y="102"/>
                </a:cxn>
                <a:cxn ang="0">
                  <a:pos x="72" y="108"/>
                </a:cxn>
                <a:cxn ang="0">
                  <a:pos x="68" y="114"/>
                </a:cxn>
                <a:cxn ang="0">
                  <a:pos x="64" y="120"/>
                </a:cxn>
                <a:cxn ang="0">
                  <a:pos x="54" y="124"/>
                </a:cxn>
                <a:cxn ang="0">
                  <a:pos x="44" y="128"/>
                </a:cxn>
                <a:cxn ang="0">
                  <a:pos x="24" y="134"/>
                </a:cxn>
                <a:cxn ang="0">
                  <a:pos x="12" y="142"/>
                </a:cxn>
                <a:cxn ang="0">
                  <a:pos x="8" y="148"/>
                </a:cxn>
                <a:cxn ang="0">
                  <a:pos x="12" y="156"/>
                </a:cxn>
                <a:cxn ang="0">
                  <a:pos x="18" y="160"/>
                </a:cxn>
                <a:cxn ang="0">
                  <a:pos x="32" y="166"/>
                </a:cxn>
                <a:cxn ang="0">
                  <a:pos x="50" y="172"/>
                </a:cxn>
                <a:cxn ang="0">
                  <a:pos x="74" y="180"/>
                </a:cxn>
              </a:cxnLst>
              <a:rect l="0" t="0" r="r" b="b"/>
              <a:pathLst>
                <a:path w="74" h="180">
                  <a:moveTo>
                    <a:pt x="0" y="0"/>
                  </a:moveTo>
                  <a:lnTo>
                    <a:pt x="14" y="2"/>
                  </a:lnTo>
                  <a:lnTo>
                    <a:pt x="26" y="6"/>
                  </a:lnTo>
                  <a:lnTo>
                    <a:pt x="38" y="8"/>
                  </a:lnTo>
                  <a:lnTo>
                    <a:pt x="48" y="12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6" y="20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2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0" y="46"/>
                  </a:lnTo>
                  <a:lnTo>
                    <a:pt x="54" y="50"/>
                  </a:lnTo>
                  <a:lnTo>
                    <a:pt x="46" y="52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2" y="60"/>
                  </a:lnTo>
                  <a:lnTo>
                    <a:pt x="16" y="62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0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8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0" y="94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70" y="100"/>
                  </a:lnTo>
                  <a:lnTo>
                    <a:pt x="72" y="102"/>
                  </a:lnTo>
                  <a:lnTo>
                    <a:pt x="72" y="106"/>
                  </a:lnTo>
                  <a:lnTo>
                    <a:pt x="72" y="108"/>
                  </a:lnTo>
                  <a:lnTo>
                    <a:pt x="70" y="110"/>
                  </a:lnTo>
                  <a:lnTo>
                    <a:pt x="68" y="114"/>
                  </a:lnTo>
                  <a:lnTo>
                    <a:pt x="66" y="116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4" y="124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4" y="132"/>
                  </a:lnTo>
                  <a:lnTo>
                    <a:pt x="24" y="134"/>
                  </a:lnTo>
                  <a:lnTo>
                    <a:pt x="18" y="138"/>
                  </a:lnTo>
                  <a:lnTo>
                    <a:pt x="12" y="142"/>
                  </a:lnTo>
                  <a:lnTo>
                    <a:pt x="10" y="146"/>
                  </a:lnTo>
                  <a:lnTo>
                    <a:pt x="8" y="148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58"/>
                  </a:lnTo>
                  <a:lnTo>
                    <a:pt x="18" y="160"/>
                  </a:lnTo>
                  <a:lnTo>
                    <a:pt x="24" y="164"/>
                  </a:lnTo>
                  <a:lnTo>
                    <a:pt x="32" y="166"/>
                  </a:lnTo>
                  <a:lnTo>
                    <a:pt x="40" y="170"/>
                  </a:lnTo>
                  <a:lnTo>
                    <a:pt x="50" y="172"/>
                  </a:lnTo>
                  <a:lnTo>
                    <a:pt x="62" y="176"/>
                  </a:lnTo>
                  <a:lnTo>
                    <a:pt x="74" y="1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785225" cy="725487"/>
          </a:xfrm>
        </p:spPr>
        <p:txBody>
          <a:bodyPr/>
          <a:lstStyle/>
          <a:p>
            <a:r>
              <a:rPr lang="fr-FR" noProof="0" dirty="0" smtClean="0"/>
              <a:t>Exercice 6.1 :</a:t>
            </a:r>
            <a:br>
              <a:rPr lang="fr-FR" noProof="0" dirty="0" smtClean="0"/>
            </a:br>
            <a:r>
              <a:rPr lang="fr-FR" noProof="0" dirty="0" smtClean="0"/>
              <a:t>Modules</a:t>
            </a:r>
            <a:endParaRPr lang="fr-FR" noProof="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256" y="3492645"/>
            <a:ext cx="8599488" cy="36933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fr-FR" i="1" noProof="0" dirty="0" smtClean="0">
                <a:latin typeface="Century Schoolbook" pitchFamily="18" charset="0"/>
              </a:rPr>
              <a:t>Veuillez vous reporter au Manuel d’exercices </a:t>
            </a:r>
            <a:endParaRPr lang="fr-FR" i="1" noProof="0" dirty="0">
              <a:latin typeface="Century Schoolbook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776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Modules d’extension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noProof="0" dirty="0" smtClean="0"/>
              <a:t>Sont écrits dans d’autres </a:t>
            </a:r>
            <a:r>
              <a:rPr lang="fr-FR" noProof="0" dirty="0" smtClean="0"/>
              <a:t>langages </a:t>
            </a:r>
            <a:r>
              <a:rPr lang="fr-FR" noProof="0" dirty="0" smtClean="0"/>
              <a:t>de programmation</a:t>
            </a:r>
          </a:p>
          <a:p>
            <a:pPr lvl="1"/>
            <a:r>
              <a:rPr lang="fr-FR" noProof="0" dirty="0" smtClean="0"/>
              <a:t>C, C++ ou Java</a:t>
            </a:r>
          </a:p>
          <a:p>
            <a:pPr lvl="1"/>
            <a:r>
              <a:rPr lang="fr-FR" noProof="0" dirty="0" smtClean="0"/>
              <a:t>Sont des exécutables compilés</a:t>
            </a:r>
          </a:p>
          <a:p>
            <a:pPr lvl="1"/>
            <a:r>
              <a:rPr lang="fr-FR" noProof="0" dirty="0" smtClean="0"/>
              <a:t>Sont encapsulés dans des fichiers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endParaRPr lang="fr-FR" noProof="0" dirty="0" smtClean="0"/>
          </a:p>
          <a:p>
            <a:r>
              <a:rPr lang="fr-FR" noProof="0" dirty="0" smtClean="0"/>
              <a:t>Fournissent des services qui ne font pas partie en standard de Python</a:t>
            </a:r>
          </a:p>
          <a:p>
            <a:r>
              <a:rPr lang="fr-FR" noProof="0" dirty="0" smtClean="0"/>
              <a:t>Sont importés comme tout autre module</a:t>
            </a:r>
          </a:p>
          <a:p>
            <a:pPr lvl="1"/>
            <a:r>
              <a:rPr lang="fr-FR" noProof="0" dirty="0" smtClean="0"/>
              <a:t>Les attributs sont référencés comme d’habitude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Objectifs du chapitre </a:t>
            </a:r>
            <a:endParaRPr lang="fr-FR" noProof="0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À la fin de ce chapitre, vous saurez </a:t>
            </a:r>
          </a:p>
          <a:p>
            <a:r>
              <a:rPr lang="fr-FR" noProof="0" dirty="0" smtClean="0"/>
              <a:t>Créer de nouveaux modules</a:t>
            </a:r>
          </a:p>
          <a:p>
            <a:r>
              <a:rPr lang="fr-FR" noProof="0" dirty="0" smtClean="0"/>
              <a:t>Accéder à des modules supplémentaires</a:t>
            </a:r>
          </a:p>
          <a:p>
            <a:r>
              <a:rPr lang="fr-FR" noProof="0" dirty="0" smtClean="0"/>
              <a:t>Utiliser la bibliothèque standard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Packages</a:t>
            </a:r>
            <a:endParaRPr lang="fr-FR" noProof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190343"/>
          </a:xfrm>
        </p:spPr>
        <p:txBody>
          <a:bodyPr/>
          <a:lstStyle/>
          <a:p>
            <a:r>
              <a:rPr lang="fr-FR" noProof="0" dirty="0" smtClean="0"/>
              <a:t>Hiérarchie de répertoires de fichiers de modules</a:t>
            </a:r>
          </a:p>
          <a:p>
            <a:r>
              <a:rPr lang="fr-FR" noProof="0" dirty="0" smtClean="0"/>
              <a:t>Permet à la hiérarchie de modules de suivre la structure des répertoires</a:t>
            </a:r>
          </a:p>
          <a:p>
            <a:pPr lvl="1"/>
            <a:r>
              <a:rPr lang="fr-FR" noProof="0" dirty="0" smtClean="0"/>
              <a:t>Au lieu d’une structure plate</a:t>
            </a:r>
          </a:p>
          <a:p>
            <a:pPr lvl="1"/>
            <a:r>
              <a:rPr lang="fr-FR" noProof="0" dirty="0" smtClean="0"/>
              <a:t>Groupe des modules apparentés selon les besoins</a:t>
            </a:r>
          </a:p>
          <a:p>
            <a:pPr lvl="2"/>
            <a:r>
              <a:rPr lang="fr-FR" noProof="0" dirty="0" smtClean="0"/>
              <a:t>Architecture système, service</a:t>
            </a:r>
            <a:r>
              <a:rPr lang="fr-FR" dirty="0" smtClean="0"/>
              <a:t>, version de Python, </a:t>
            </a:r>
            <a:r>
              <a:rPr lang="fr-FR" noProof="0" dirty="0" smtClean="0"/>
              <a:t>etc.</a:t>
            </a:r>
          </a:p>
          <a:p>
            <a:r>
              <a:rPr lang="fr-FR" noProof="0" dirty="0" smtClean="0"/>
              <a:t>Sont le plus utiles  pour les grands systèmes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41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Structure de répertoires d’un package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467342"/>
          </a:xfrm>
        </p:spPr>
        <p:txBody>
          <a:bodyPr/>
          <a:lstStyle/>
          <a:p>
            <a:r>
              <a:rPr lang="fr-FR" noProof="0" dirty="0" smtClean="0"/>
              <a:t>Le répertoire de base du package doit être dans le chemin de recherche </a:t>
            </a:r>
            <a:br>
              <a:rPr lang="fr-FR" noProof="0" dirty="0" smtClean="0"/>
            </a:br>
            <a:r>
              <a:rPr lang="fr-FR" noProof="0" dirty="0" smtClean="0"/>
              <a:t>de Python</a:t>
            </a:r>
          </a:p>
          <a:p>
            <a:r>
              <a:rPr lang="fr-FR" noProof="0" dirty="0" smtClean="0"/>
              <a:t>Plusieurs niveaux de sous-répertoires sont autorisés</a:t>
            </a:r>
          </a:p>
          <a:p>
            <a:r>
              <a:rPr lang="fr-FR" noProof="0" dirty="0" smtClean="0"/>
              <a:t>Chaque sous-répertoire doit également contenir</a:t>
            </a:r>
          </a:p>
          <a:p>
            <a:pPr lvl="1"/>
            <a:r>
              <a:rPr lang="fr-FR" noProof="0" dirty="0" smtClean="0"/>
              <a:t>Ses fichiers de modules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fr-FR" noProof="0" dirty="0" smtClean="0"/>
              <a:t> ou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pyc</a:t>
            </a:r>
            <a:endParaRPr lang="fr-FR" noProof="0" dirty="0" smtClean="0"/>
          </a:p>
          <a:p>
            <a:pPr lvl="1"/>
            <a:r>
              <a:rPr lang="fr-FR" noProof="0" dirty="0" smtClean="0"/>
              <a:t>Un fichier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endParaRPr lang="fr-FR" noProof="0" dirty="0" smtClean="0"/>
          </a:p>
          <a:p>
            <a:pPr lvl="2"/>
            <a:r>
              <a:rPr lang="fr-FR" noProof="0" dirty="0" smtClean="0"/>
              <a:t>S’exécute quand les modules de ce répertoire sont importés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0681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 bwMode="auto">
          <a:xfrm flipH="1">
            <a:off x="7452290" y="4259458"/>
            <a:ext cx="254697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Importer un package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836948"/>
          </a:xfrm>
        </p:spPr>
        <p:txBody>
          <a:bodyPr/>
          <a:lstStyle/>
          <a:p>
            <a:r>
              <a:rPr lang="fr-FR" noProof="0" dirty="0" smtClean="0"/>
              <a:t>Syntaxe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dirA.dirB.dirC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Chaque point sépare un niveau de la structure de répertoires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Aucun séparateur spécifique au système d’exploitation </a:t>
            </a:r>
            <a:br>
              <a:rPr lang="fr-FR" noProof="0" dirty="0" smtClean="0">
                <a:cs typeface="Courier New" pitchFamily="49" charset="0"/>
              </a:rPr>
            </a:br>
            <a:r>
              <a:rPr lang="fr-FR" noProof="0" dirty="0" smtClean="0">
                <a:cs typeface="Courier New" pitchFamily="49" charset="0"/>
              </a:rPr>
              <a:t>n’est permis</a:t>
            </a:r>
          </a:p>
          <a:p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</a:t>
            </a:r>
            <a:r>
              <a:rPr lang="fr-FR" noProof="0" dirty="0" smtClean="0"/>
              <a:t> doit être sous le répertoire racine du chemin de recherche</a:t>
            </a:r>
          </a:p>
          <a:p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dirB</a:t>
            </a:r>
            <a:r>
              <a:rPr lang="fr-FR" noProof="0" dirty="0" smtClean="0">
                <a:cs typeface="Courier New" pitchFamily="49" charset="0"/>
              </a:rPr>
              <a:t> et 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dirC</a:t>
            </a:r>
            <a:r>
              <a:rPr lang="fr-FR" noProof="0" dirty="0" smtClean="0">
                <a:cs typeface="Courier New" pitchFamily="49" charset="0"/>
              </a:rPr>
              <a:t> doivent avoir un fichier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Peut être un fichier vide</a:t>
            </a:r>
          </a:p>
          <a:p>
            <a:r>
              <a:rPr lang="fr-FR" noProof="0" dirty="0" smtClean="0"/>
              <a:t>Exécute le de tous les fichiers 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fr-FR" noProof="0" dirty="0" smtClean="0"/>
              <a:t> sur le chemin</a:t>
            </a:r>
          </a:p>
          <a:p>
            <a:pPr lvl="1"/>
            <a:r>
              <a:rPr lang="fr-FR" noProof="0" dirty="0" smtClean="0"/>
              <a:t>Crée un objet du contenu des modules</a:t>
            </a:r>
          </a:p>
          <a:p>
            <a:r>
              <a:rPr lang="fr-FR" noProof="0" dirty="0" smtClean="0"/>
              <a:t>Chaque répertoire devient un espace de noms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04731" y="2214997"/>
            <a:ext cx="782553" cy="477838"/>
            <a:chOff x="5686425" y="5224463"/>
            <a:chExt cx="782553" cy="477838"/>
          </a:xfrm>
        </p:grpSpPr>
        <p:sp>
          <p:nvSpPr>
            <p:cNvPr id="19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dirA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46884" y="2994460"/>
            <a:ext cx="782553" cy="477838"/>
            <a:chOff x="5686425" y="5224463"/>
            <a:chExt cx="782553" cy="477838"/>
          </a:xfrm>
        </p:grpSpPr>
        <p:sp>
          <p:nvSpPr>
            <p:cNvPr id="26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dirB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61008" y="3807719"/>
            <a:ext cx="782553" cy="477838"/>
            <a:chOff x="5686425" y="5224463"/>
            <a:chExt cx="782553" cy="477838"/>
          </a:xfrm>
        </p:grpSpPr>
        <p:sp>
          <p:nvSpPr>
            <p:cNvPr id="33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dirC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9" name="AutoShape 113"/>
          <p:cNvSpPr>
            <a:spLocks noChangeArrowheads="1"/>
          </p:cNvSpPr>
          <p:nvPr/>
        </p:nvSpPr>
        <p:spPr bwMode="blackWhite">
          <a:xfrm>
            <a:off x="7281719" y="4599146"/>
            <a:ext cx="1482259" cy="1334427"/>
          </a:xfrm>
          <a:prstGeom prst="can">
            <a:avLst>
              <a:gd name="adj" fmla="val 26514"/>
            </a:avLst>
          </a:prstGeom>
          <a:solidFill>
            <a:srgbClr val="FFFFCC"/>
          </a:solidFill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tIns="91440" bIns="0" anchor="ctr"/>
          <a:lstStyle/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.py</a:t>
            </a:r>
          </a:p>
          <a:p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i="1" baseline="0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=x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7998389" y="2689660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8021452" y="3472298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8021452" y="4285557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7952478" y="1962585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7561201" y="1484747"/>
            <a:ext cx="782553" cy="477838"/>
            <a:chOff x="5686425" y="5224463"/>
            <a:chExt cx="782553" cy="477838"/>
          </a:xfrm>
        </p:grpSpPr>
        <p:sp>
          <p:nvSpPr>
            <p:cNvPr id="49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6" name="AutoShape 113"/>
          <p:cNvSpPr>
            <a:spLocks noChangeArrowheads="1"/>
          </p:cNvSpPr>
          <p:nvPr/>
        </p:nvSpPr>
        <p:spPr bwMode="blackWhite">
          <a:xfrm>
            <a:off x="7111149" y="4206478"/>
            <a:ext cx="341141" cy="410760"/>
          </a:xfrm>
          <a:prstGeom prst="can">
            <a:avLst>
              <a:gd name="adj" fmla="val 26514"/>
            </a:avLst>
          </a:prstGeom>
          <a:solidFill>
            <a:srgbClr val="FFFFCC"/>
          </a:solidFill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aseline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 flipH="1">
            <a:off x="7411074" y="3469123"/>
            <a:ext cx="254697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AutoShape 113"/>
          <p:cNvSpPr>
            <a:spLocks noChangeArrowheads="1"/>
          </p:cNvSpPr>
          <p:nvPr/>
        </p:nvSpPr>
        <p:spPr bwMode="blackWhite">
          <a:xfrm>
            <a:off x="7091360" y="3494374"/>
            <a:ext cx="341141" cy="410760"/>
          </a:xfrm>
          <a:prstGeom prst="can">
            <a:avLst>
              <a:gd name="adj" fmla="val 26514"/>
            </a:avLst>
          </a:prstGeom>
          <a:solidFill>
            <a:srgbClr val="FFFFCC"/>
          </a:solidFill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aseline="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938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Accéder aux modules d’un package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00931"/>
          </a:xfrm>
        </p:spPr>
        <p:txBody>
          <a:bodyPr/>
          <a:lstStyle/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dirA.dirB.dirC.module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Les noms doivent être entièrement qualifiés</a:t>
            </a:r>
          </a:p>
          <a:p>
            <a:pPr lvl="2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dirA.dirB.dirC.module.fun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dirA.dirB.dirC.module.variable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dirA.dirB.dirC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 module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cs typeface="Courier New" pitchFamily="49" charset="0"/>
              </a:rPr>
              <a:t>Les noms doivent être qualifiés par module</a:t>
            </a:r>
            <a:endParaRPr lang="fr-FR" i="1" noProof="0" dirty="0" smtClean="0">
              <a:cs typeface="Courier New" pitchFamily="49" charset="0"/>
            </a:endParaRPr>
          </a:p>
          <a:p>
            <a:pPr lvl="2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module.fun()</a:t>
            </a:r>
            <a:r>
              <a:rPr lang="fr-FR" noProof="0" dirty="0" smtClean="0">
                <a:cs typeface="Courier New" pitchFamily="49" charset="0"/>
              </a:rPr>
              <a:t> or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module.variable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dirA.dirB.dirC.module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 fun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Les noms non qualifiés sont permis</a:t>
            </a:r>
          </a:p>
          <a:p>
            <a:pPr lvl="2"/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fun()</a:t>
            </a:r>
            <a:endParaRPr lang="fr-FR" noProof="0" dirty="0"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3928" y="2151127"/>
            <a:ext cx="782553" cy="477838"/>
            <a:chOff x="5686425" y="5224463"/>
            <a:chExt cx="782553" cy="477838"/>
          </a:xfrm>
        </p:grpSpPr>
        <p:sp>
          <p:nvSpPr>
            <p:cNvPr id="5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dirA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36081" y="2930590"/>
            <a:ext cx="782553" cy="477838"/>
            <a:chOff x="5686425" y="5224463"/>
            <a:chExt cx="782553" cy="477838"/>
          </a:xfrm>
        </p:grpSpPr>
        <p:sp>
          <p:nvSpPr>
            <p:cNvPr id="12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dirB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50205" y="3743849"/>
            <a:ext cx="782553" cy="477838"/>
            <a:chOff x="5686425" y="5224463"/>
            <a:chExt cx="782553" cy="477838"/>
          </a:xfrm>
        </p:grpSpPr>
        <p:sp>
          <p:nvSpPr>
            <p:cNvPr id="19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i="1" dirty="0" smtClean="0">
                  <a:latin typeface="Courier New" pitchFamily="49" charset="0"/>
                  <a:cs typeface="Courier New" pitchFamily="49" charset="0"/>
                </a:rPr>
                <a:t>dirC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5" name="AutoShape 113"/>
          <p:cNvSpPr>
            <a:spLocks noChangeArrowheads="1"/>
          </p:cNvSpPr>
          <p:nvPr/>
        </p:nvSpPr>
        <p:spPr bwMode="blackWhite">
          <a:xfrm>
            <a:off x="6270916" y="4535276"/>
            <a:ext cx="1482259" cy="1334427"/>
          </a:xfrm>
          <a:prstGeom prst="can">
            <a:avLst>
              <a:gd name="adj" fmla="val 26514"/>
            </a:avLst>
          </a:prstGeom>
          <a:solidFill>
            <a:srgbClr val="FFFFCC"/>
          </a:solidFill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tIns="91440" bIns="0" anchor="ctr"/>
          <a:lstStyle/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.py</a:t>
            </a:r>
          </a:p>
          <a:p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i="1" baseline="0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=x</a:t>
            </a: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6987586" y="2625790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010649" y="3408428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7010649" y="4221687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6941675" y="1898715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6550398" y="1420877"/>
            <a:ext cx="782553" cy="477838"/>
            <a:chOff x="5686425" y="5224463"/>
            <a:chExt cx="782553" cy="477838"/>
          </a:xfrm>
        </p:grpSpPr>
        <p:sp>
          <p:nvSpPr>
            <p:cNvPr id="31" name="Freeform 151"/>
            <p:cNvSpPr>
              <a:spLocks/>
            </p:cNvSpPr>
            <p:nvPr/>
          </p:nvSpPr>
          <p:spPr bwMode="auto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152"/>
            <p:cNvSpPr>
              <a:spLocks noChangeArrowheads="1"/>
            </p:cNvSpPr>
            <p:nvPr/>
          </p:nvSpPr>
          <p:spPr bwMode="auto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53"/>
            <p:cNvSpPr>
              <a:spLocks/>
            </p:cNvSpPr>
            <p:nvPr/>
          </p:nvSpPr>
          <p:spPr bwMode="auto">
            <a:xfrm>
              <a:off x="5691188" y="5276851"/>
              <a:ext cx="601663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54"/>
            <p:cNvSpPr>
              <a:spLocks/>
            </p:cNvSpPr>
            <p:nvPr/>
          </p:nvSpPr>
          <p:spPr bwMode="blackWhite">
            <a:xfrm>
              <a:off x="5686425" y="5224463"/>
              <a:ext cx="611188" cy="477838"/>
            </a:xfrm>
            <a:custGeom>
              <a:avLst/>
              <a:gdLst/>
              <a:ahLst/>
              <a:cxnLst>
                <a:cxn ang="0">
                  <a:pos x="439" y="31"/>
                </a:cxn>
                <a:cxn ang="0">
                  <a:pos x="455" y="0"/>
                </a:cxn>
                <a:cxn ang="0">
                  <a:pos x="624" y="0"/>
                </a:cxn>
                <a:cxn ang="0">
                  <a:pos x="640" y="31"/>
                </a:cxn>
                <a:cxn ang="0">
                  <a:pos x="754" y="31"/>
                </a:cxn>
                <a:cxn ang="0">
                  <a:pos x="770" y="35"/>
                </a:cxn>
                <a:cxn ang="0">
                  <a:pos x="770" y="43"/>
                </a:cxn>
                <a:cxn ang="0">
                  <a:pos x="770" y="293"/>
                </a:cxn>
                <a:cxn ang="0">
                  <a:pos x="770" y="301"/>
                </a:cxn>
                <a:cxn ang="0">
                  <a:pos x="754" y="301"/>
                </a:cxn>
                <a:cxn ang="0">
                  <a:pos x="16" y="301"/>
                </a:cxn>
                <a:cxn ang="0">
                  <a:pos x="0" y="301"/>
                </a:cxn>
                <a:cxn ang="0">
                  <a:pos x="0" y="293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16" y="31"/>
                </a:cxn>
                <a:cxn ang="0">
                  <a:pos x="385" y="31"/>
                </a:cxn>
                <a:cxn ang="0">
                  <a:pos x="439" y="31"/>
                </a:cxn>
              </a:cxnLst>
              <a:rect l="0" t="0" r="r" b="b"/>
              <a:pathLst>
                <a:path w="770" h="301">
                  <a:moveTo>
                    <a:pt x="439" y="31"/>
                  </a:moveTo>
                  <a:lnTo>
                    <a:pt x="455" y="0"/>
                  </a:lnTo>
                  <a:lnTo>
                    <a:pt x="624" y="0"/>
                  </a:lnTo>
                  <a:lnTo>
                    <a:pt x="640" y="31"/>
                  </a:lnTo>
                  <a:lnTo>
                    <a:pt x="754" y="31"/>
                  </a:lnTo>
                  <a:lnTo>
                    <a:pt x="770" y="35"/>
                  </a:lnTo>
                  <a:lnTo>
                    <a:pt x="770" y="43"/>
                  </a:lnTo>
                  <a:lnTo>
                    <a:pt x="770" y="293"/>
                  </a:lnTo>
                  <a:lnTo>
                    <a:pt x="770" y="301"/>
                  </a:lnTo>
                  <a:lnTo>
                    <a:pt x="754" y="301"/>
                  </a:lnTo>
                  <a:lnTo>
                    <a:pt x="16" y="301"/>
                  </a:lnTo>
                  <a:lnTo>
                    <a:pt x="0" y="301"/>
                  </a:lnTo>
                  <a:lnTo>
                    <a:pt x="0" y="29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16" y="31"/>
                  </a:lnTo>
                  <a:lnTo>
                    <a:pt x="385" y="31"/>
                  </a:lnTo>
                  <a:lnTo>
                    <a:pt x="439" y="31"/>
                  </a:lnTo>
                  <a:close/>
                </a:path>
              </a:pathLst>
            </a:custGeom>
            <a:solidFill>
              <a:srgbClr val="DA9667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155"/>
            <p:cNvSpPr>
              <a:spLocks noChangeArrowheads="1"/>
            </p:cNvSpPr>
            <p:nvPr/>
          </p:nvSpPr>
          <p:spPr bwMode="white">
            <a:xfrm>
              <a:off x="5937250" y="5297488"/>
              <a:ext cx="268288" cy="1587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56"/>
            <p:cNvSpPr>
              <a:spLocks/>
            </p:cNvSpPr>
            <p:nvPr/>
          </p:nvSpPr>
          <p:spPr bwMode="blackWhite">
            <a:xfrm>
              <a:off x="5691188" y="5276851"/>
              <a:ext cx="777790" cy="422275"/>
            </a:xfrm>
            <a:custGeom>
              <a:avLst/>
              <a:gdLst/>
              <a:ahLst/>
              <a:cxnLst>
                <a:cxn ang="0">
                  <a:pos x="433" y="0"/>
                </a:cxn>
                <a:cxn ang="0">
                  <a:pos x="379" y="0"/>
                </a:cxn>
                <a:cxn ang="0">
                  <a:pos x="16" y="0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54"/>
                </a:cxn>
                <a:cxn ang="0">
                  <a:pos x="0" y="262"/>
                </a:cxn>
                <a:cxn ang="0">
                  <a:pos x="16" y="266"/>
                </a:cxn>
                <a:cxn ang="0">
                  <a:pos x="744" y="266"/>
                </a:cxn>
                <a:cxn ang="0">
                  <a:pos x="758" y="262"/>
                </a:cxn>
                <a:cxn ang="0">
                  <a:pos x="758" y="254"/>
                </a:cxn>
                <a:cxn ang="0">
                  <a:pos x="758" y="11"/>
                </a:cxn>
                <a:cxn ang="0">
                  <a:pos x="758" y="4"/>
                </a:cxn>
                <a:cxn ang="0">
                  <a:pos x="744" y="0"/>
                </a:cxn>
                <a:cxn ang="0">
                  <a:pos x="628" y="0"/>
                </a:cxn>
                <a:cxn ang="0">
                  <a:pos x="620" y="31"/>
                </a:cxn>
                <a:cxn ang="0">
                  <a:pos x="441" y="31"/>
                </a:cxn>
                <a:cxn ang="0">
                  <a:pos x="433" y="0"/>
                </a:cxn>
              </a:cxnLst>
              <a:rect l="0" t="0" r="r" b="b"/>
              <a:pathLst>
                <a:path w="758" h="266">
                  <a:moveTo>
                    <a:pt x="433" y="0"/>
                  </a:moveTo>
                  <a:lnTo>
                    <a:pt x="379" y="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254"/>
                  </a:lnTo>
                  <a:lnTo>
                    <a:pt x="0" y="262"/>
                  </a:lnTo>
                  <a:lnTo>
                    <a:pt x="16" y="266"/>
                  </a:lnTo>
                  <a:lnTo>
                    <a:pt x="744" y="266"/>
                  </a:lnTo>
                  <a:lnTo>
                    <a:pt x="758" y="262"/>
                  </a:lnTo>
                  <a:lnTo>
                    <a:pt x="758" y="254"/>
                  </a:lnTo>
                  <a:lnTo>
                    <a:pt x="758" y="11"/>
                  </a:lnTo>
                  <a:lnTo>
                    <a:pt x="758" y="4"/>
                  </a:lnTo>
                  <a:lnTo>
                    <a:pt x="744" y="0"/>
                  </a:lnTo>
                  <a:lnTo>
                    <a:pt x="628" y="0"/>
                  </a:lnTo>
                  <a:lnTo>
                    <a:pt x="620" y="31"/>
                  </a:lnTo>
                  <a:lnTo>
                    <a:pt x="441" y="31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FE294"/>
            </a:solidFill>
            <a:ln w="6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391889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Modules</a:t>
            </a:r>
            <a:endParaRPr lang="fr-FR" noProof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01112" y="227172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Vue d’ensemble des modules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La bibliothèque standard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32862" y="4959363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1102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s</a:t>
            </a:r>
            <a:r>
              <a:rPr lang="fr-FR" noProof="0" dirty="0" err="1" smtClean="0"/>
              <a:t>tandard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492990"/>
          </a:xfrm>
        </p:spPr>
        <p:txBody>
          <a:bodyPr/>
          <a:lstStyle/>
          <a:p>
            <a:r>
              <a:rPr lang="fr-FR" noProof="0" dirty="0" smtClean="0"/>
              <a:t>Collection de modules qui accompagne Python</a:t>
            </a:r>
          </a:p>
          <a:p>
            <a:r>
              <a:rPr lang="fr-FR" noProof="0" dirty="0" smtClean="0"/>
              <a:t>Ne fait pas partie du langage lui-même</a:t>
            </a:r>
          </a:p>
          <a:p>
            <a:r>
              <a:rPr lang="fr-FR" noProof="0" dirty="0" smtClean="0"/>
              <a:t>Interfaces pour accéder à des utilitaires communs</a:t>
            </a:r>
          </a:p>
          <a:p>
            <a:pPr lvl="1"/>
            <a:r>
              <a:rPr lang="fr-FR" noProof="0" dirty="0" smtClean="0"/>
              <a:t>Système d’exploitation </a:t>
            </a:r>
          </a:p>
          <a:p>
            <a:pPr lvl="2"/>
            <a:r>
              <a:rPr lang="fr-FR" noProof="0" dirty="0" smtClean="0"/>
              <a:t>Système de fichiers et utilitaires</a:t>
            </a:r>
          </a:p>
          <a:p>
            <a:pPr lvl="1"/>
            <a:r>
              <a:rPr lang="fr-FR" noProof="0" dirty="0" smtClean="0"/>
              <a:t>Accès aux bases de données </a:t>
            </a:r>
          </a:p>
          <a:p>
            <a:pPr lvl="1"/>
            <a:r>
              <a:rPr lang="fr-FR" noProof="0" dirty="0" smtClean="0"/>
              <a:t>Développement d’interfaces graphiques et d’applications Internet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module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sys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smtClean="0"/>
              <a:t>Contient des </a:t>
            </a:r>
            <a:r>
              <a:rPr lang="fr-FR" dirty="0" smtClean="0"/>
              <a:t>fonctions </a:t>
            </a:r>
            <a:r>
              <a:rPr lang="fr-FR" dirty="0" smtClean="0"/>
              <a:t>et des variables utilisées par Python lui-même</a:t>
            </a:r>
          </a:p>
          <a:p>
            <a:pPr marL="344487" lvl="1" indent="0">
              <a:buNone/>
            </a:pP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5085253"/>
              </p:ext>
            </p:extLst>
          </p:nvPr>
        </p:nvGraphicFramePr>
        <p:xfrm>
          <a:off x="466668" y="1746069"/>
          <a:ext cx="79901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8140"/>
                <a:gridCol w="58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sys.path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Liste contenant le </a:t>
                      </a:r>
                      <a:r>
                        <a:rPr lang="fr-FR" baseline="0" noProof="0" dirty="0" smtClean="0"/>
                        <a:t> chemin de recherche des </a:t>
                      </a:r>
                      <a:r>
                        <a:rPr lang="fr-FR" noProof="0" dirty="0" smtClean="0"/>
                        <a:t>modules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sys.modules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Dictionnaire des modules actuellement chargés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sys.platform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Retourne le type de système d’exploitation 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sys.version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Retourne la </a:t>
                      </a:r>
                      <a:r>
                        <a:rPr lang="fr-FR" baseline="0" noProof="0" dirty="0" smtClean="0"/>
                        <a:t>version de Python 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sys.executable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Retourne le chemin d’accès de l’interpréteur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blackWhite">
          <a:xfrm>
            <a:off x="381000" y="3963599"/>
            <a:ext cx="8382000" cy="2031325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sys.version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'2.7.2 (default, Jun 12 2011, 15:08:59) [MSC v.1500 64 bit (AMD64)]'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sys.path[0]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'C:\\Python27\\Lib\\idlelib', 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sys.path[9]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'C:\\Python27\\lib\\site-packages']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fr-FR" b="1" baseline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89024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en ligne de commande</a:t>
            </a:r>
            <a:endParaRPr lang="fr-FR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71979"/>
          </a:xfrm>
        </p:spPr>
        <p:txBody>
          <a:bodyPr/>
          <a:lstStyle/>
          <a:p>
            <a:r>
              <a:rPr lang="fr-FR" dirty="0" smtClean="0"/>
              <a:t>Sont transmis au programme quand il est lancé</a:t>
            </a:r>
          </a:p>
          <a:p>
            <a:pPr marL="344487" lvl="1" indent="0">
              <a:buNone/>
            </a:pP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7598209"/>
              </p:ext>
            </p:extLst>
          </p:nvPr>
        </p:nvGraphicFramePr>
        <p:xfrm>
          <a:off x="1102129" y="1869440"/>
          <a:ext cx="70864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73"/>
                <a:gridCol w="55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sys.argv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Liste des arguments transmis</a:t>
                      </a:r>
                      <a:r>
                        <a:rPr lang="fr-FR" baseline="0" noProof="0" dirty="0" smtClean="0"/>
                        <a:t> en ligne de commande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blackWhite">
          <a:xfrm>
            <a:off x="2667668" y="2466559"/>
            <a:ext cx="3502213" cy="1754326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fr-FR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print 'arg count is', len(sys.argv)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for word in sys.argv: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    print 'found', word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blackWhite">
          <a:xfrm>
            <a:off x="1500678" y="4437984"/>
            <a:ext cx="6142644" cy="1754326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C:\&gt;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C:\Python27\python argtest this is it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arg count is 4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found argtest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found this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found is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found it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4742404" y="2456618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argtest.py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11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fr-FR" b="1" baseline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24949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fr-FR" dirty="0" smtClean="0"/>
              <a:t> et processus</a:t>
            </a:r>
            <a:endParaRPr lang="fr-FR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646331"/>
          </a:xfrm>
        </p:spPr>
        <p:txBody>
          <a:bodyPr/>
          <a:lstStyle/>
          <a:p>
            <a:r>
              <a:rPr lang="fr-FR" dirty="0" smtClean="0"/>
              <a:t>Contient des fonctions et des variables pour interagir avec les processus du système d’exploitation de manière portable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5401270"/>
              </p:ext>
            </p:extLst>
          </p:nvPr>
        </p:nvGraphicFramePr>
        <p:xfrm>
          <a:off x="512195" y="2152071"/>
          <a:ext cx="8273936" cy="150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936"/>
                <a:gridCol w="6408000"/>
              </a:tblGrid>
              <a:tr h="396000">
                <a:tc>
                  <a:txBody>
                    <a:bodyPr/>
                    <a:lstStyle/>
                    <a:p>
                      <a:r>
                        <a:rPr lang="fr-FR" noProof="0" dirty="0" err="1" smtClean="0">
                          <a:latin typeface="Courier New" pitchFamily="49" charset="0"/>
                          <a:cs typeface="Courier New" pitchFamily="49" charset="0"/>
                        </a:rPr>
                        <a:t>os.environ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Dictionnaire des variables d’environnement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err="1" smtClean="0">
                          <a:latin typeface="Courier New" pitchFamily="49" charset="0"/>
                          <a:cs typeface="Courier New" pitchFamily="49" charset="0"/>
                        </a:rPr>
                        <a:t>os.getpid</a:t>
                      </a:r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Fonction retournant un identifiant de processus (</a:t>
                      </a:r>
                      <a:r>
                        <a:rPr lang="fr-FR" noProof="0" dirty="0" err="1" smtClean="0"/>
                        <a:t>PID</a:t>
                      </a:r>
                      <a:r>
                        <a:rPr lang="fr-FR" noProof="0" dirty="0" smtClean="0"/>
                        <a:t>)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os.kill()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Fonction terminant un processus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os.system()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Fonction</a:t>
                      </a:r>
                      <a:r>
                        <a:rPr lang="fr-FR" baseline="0" noProof="0" dirty="0" smtClean="0"/>
                        <a:t> exécutant une commande du système d’exploitation 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fr-FR" b="1" baseline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  <p:sp>
        <p:nvSpPr>
          <p:cNvPr id="8" name="Rectangle 7"/>
          <p:cNvSpPr/>
          <p:nvPr/>
        </p:nvSpPr>
        <p:spPr bwMode="blackWhite">
          <a:xfrm>
            <a:off x="2194907" y="4383898"/>
            <a:ext cx="4754187" cy="36933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os.system('ping localhost')</a:t>
            </a:r>
            <a:endParaRPr lang="fr-FR" sz="1800" b="1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fr-FR" dirty="0" smtClean="0"/>
              <a:t> et commandes en cours d’exécution</a:t>
            </a:r>
            <a:endParaRPr lang="fr-FR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48978"/>
          </a:xfrm>
        </p:spPr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os.popen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exécute la chaîne transmise en argument comme une commande du système d’exploitation </a:t>
            </a:r>
          </a:p>
          <a:p>
            <a:pPr lvl="1"/>
            <a:r>
              <a:rPr lang="fr-FR" dirty="0" smtClean="0"/>
              <a:t>Retourne un itérateur</a:t>
            </a:r>
          </a:p>
        </p:txBody>
      </p:sp>
      <p:sp>
        <p:nvSpPr>
          <p:cNvPr id="5" name="Rectangle 4"/>
          <p:cNvSpPr/>
          <p:nvPr/>
        </p:nvSpPr>
        <p:spPr bwMode="blackWhite">
          <a:xfrm>
            <a:off x="633546" y="2402537"/>
            <a:ext cx="7876909" cy="313932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 = os.popen('ping localhost')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'\r\n'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'Pinging ltree1 [127.0.0.1] with 32 bytes of data:\r\n'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'\r\n'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'Reply from 127.0.0.1: bytes=32 time=1ms TTL=128\r\n'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listing.next()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'Reply from 127.0.0.1: bytes=32 time=1ms TTL=128\r\n'</a:t>
            </a:r>
            <a:endParaRPr lang="fr-FR" sz="180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fr-FR" b="1" baseline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04148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Modules</a:t>
            </a:r>
            <a:endParaRPr lang="fr-FR" noProof="0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1112" y="2271725"/>
            <a:ext cx="5559425" cy="3046988"/>
          </a:xfrm>
        </p:spPr>
        <p:txBody>
          <a:bodyPr/>
          <a:lstStyle/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Vue d’ensemble des modules</a:t>
            </a:r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noProof="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 smtClean="0"/>
              <a:t> et espace de noms</a:t>
            </a:r>
            <a:endParaRPr lang="fr-FR" noProof="0" dirty="0" smtClean="0"/>
          </a:p>
          <a:p>
            <a:pPr indent="-3175">
              <a:spcBef>
                <a:spcPts val="4800"/>
              </a:spcBef>
              <a:buFont typeface="Arial" charset="0"/>
              <a:buNone/>
            </a:pPr>
            <a:r>
              <a:rPr lang="fr-FR" noProof="0" dirty="0" smtClean="0"/>
              <a:t>La bibliothèque standard</a:t>
            </a:r>
            <a:endParaRPr lang="fr-FR" noProof="0" dirty="0"/>
          </a:p>
        </p:txBody>
      </p:sp>
      <p:grpSp>
        <p:nvGrpSpPr>
          <p:cNvPr id="248836" name="Group 4"/>
          <p:cNvGrpSpPr>
            <a:grpSpLocks/>
          </p:cNvGrpSpPr>
          <p:nvPr/>
        </p:nvGrpSpPr>
        <p:grpSpPr bwMode="auto">
          <a:xfrm>
            <a:off x="3020162" y="2323963"/>
            <a:ext cx="228600" cy="311150"/>
            <a:chOff x="208" y="730"/>
            <a:chExt cx="249" cy="292"/>
          </a:xfrm>
        </p:grpSpPr>
        <p:sp>
          <p:nvSpPr>
            <p:cNvPr id="248837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838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839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Modules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fr-FR" smtClean="0"/>
              <a:t> et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os.path</a:t>
            </a:r>
            <a:r>
              <a:rPr lang="fr-FR" smtClean="0"/>
              <a:t> et système de fichiers</a:t>
            </a:r>
            <a:endParaRPr lang="fr-FR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62" y="1218973"/>
            <a:ext cx="8599488" cy="3862596"/>
          </a:xfrm>
        </p:spPr>
        <p:txBody>
          <a:bodyPr/>
          <a:lstStyle/>
          <a:p>
            <a:r>
              <a:rPr lang="fr-FR" dirty="0" smtClean="0"/>
              <a:t>Contient des fonctions et des variables pour</a:t>
            </a:r>
          </a:p>
          <a:p>
            <a:pPr lvl="1"/>
            <a:r>
              <a:rPr lang="fr-FR" dirty="0" smtClean="0"/>
              <a:t>Gérer le système de fichiers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Interroger le système de fichiers</a:t>
            </a:r>
            <a:endParaRPr lang="fr-F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4014898"/>
              </p:ext>
            </p:extLst>
          </p:nvPr>
        </p:nvGraphicFramePr>
        <p:xfrm>
          <a:off x="1150158" y="1965697"/>
          <a:ext cx="684368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302"/>
                <a:gridCol w="48213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os.sep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Séparateur des composants d’un chemin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os.getcwd()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noProof="0" dirty="0" smtClean="0"/>
                        <a:t>Retourne le répertoire courant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os.chdir()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Change de répertoire courant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err="1" smtClean="0">
                          <a:latin typeface="Courier New" pitchFamily="49" charset="0"/>
                          <a:cs typeface="Courier New" pitchFamily="49" charset="0"/>
                        </a:rPr>
                        <a:t>os.listdir</a:t>
                      </a:r>
                      <a:r>
                        <a:rPr lang="fr-FR" noProof="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fr-FR" noProof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Liste le contenu d’un répertoire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os.mkdir()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Crée un répertoire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os.rmdir()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Supprime un répertoire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smtClean="0">
                          <a:latin typeface="Courier New" pitchFamily="49" charset="0"/>
                          <a:cs typeface="Courier New" pitchFamily="49" charset="0"/>
                        </a:rPr>
                        <a:t>os.remove()</a:t>
                      </a:r>
                      <a:endParaRPr lang="fr-FR" noProof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Supprime un fichier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757633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fr-FR" b="1" baseline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29947"/>
              </p:ext>
            </p:extLst>
          </p:nvPr>
        </p:nvGraphicFramePr>
        <p:xfrm>
          <a:off x="437647" y="5117189"/>
          <a:ext cx="7852132" cy="1262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132"/>
                <a:gridCol w="5220000"/>
              </a:tblGrid>
              <a:tr h="4208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os.path.isdir()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Teste si c’est</a:t>
                      </a:r>
                      <a:r>
                        <a:rPr lang="fr-FR" baseline="0" noProof="0" dirty="0" smtClean="0"/>
                        <a:t> un répertoire et retourne un booléen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os.path.isfile()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Teste si c’est</a:t>
                      </a:r>
                      <a:r>
                        <a:rPr lang="fr-FR" baseline="0" noProof="0" dirty="0" smtClean="0"/>
                        <a:t> un fichier et retourne un booléen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2081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os.path.getsize()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Retourne la taille en octets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250133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gestion du système de fichiers</a:t>
            </a:r>
            <a:endParaRPr lang="fr-FR" noProof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  <p:sp>
        <p:nvSpPr>
          <p:cNvPr id="8" name="Rectangle 7"/>
          <p:cNvSpPr/>
          <p:nvPr/>
        </p:nvSpPr>
        <p:spPr bwMode="blackWhite">
          <a:xfrm>
            <a:off x="832079" y="1473039"/>
            <a:ext cx="7479843" cy="4247317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os.getcwd()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'C:\\Python27'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os.chdir('C:/')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os.getcwd()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'C:\\'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os.mkdir('practicedir')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os.listdir(os.getcwd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 'boot.ini', 'Config.Msi', 'CONFIG.SYS',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'Course', 'Documents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and Settings',   'IO.SYS',  'MSDOS.SYS',  'MySQL-python-1.2.3.tar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'NTDETECT.COM', 'ntldr', 'practicedir', 'Program Files', 'Python27',  'System Volume Information', 'WINDOWS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os.path.isdir('practicedir')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os.rmdir('practicedir')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1586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Le module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714111"/>
          </a:xfrm>
        </p:spPr>
        <p:txBody>
          <a:bodyPr/>
          <a:lstStyle/>
          <a:p>
            <a:r>
              <a:rPr lang="fr-FR" noProof="0" dirty="0" smtClean="0"/>
              <a:t>Contient des fonctions pour la concordance de motifs</a:t>
            </a:r>
          </a:p>
          <a:p>
            <a:pPr lvl="1"/>
            <a:r>
              <a:rPr lang="fr-FR" noProof="0" dirty="0" smtClean="0"/>
              <a:t>Les expressions régulières sont </a:t>
            </a:r>
            <a:r>
              <a:rPr lang="fr-FR" dirty="0" smtClean="0"/>
              <a:t>une notation symbolique permettant d’apparier des motifs de texte</a:t>
            </a:r>
            <a:endParaRPr lang="fr-FR" noProof="0" dirty="0" smtClean="0"/>
          </a:p>
          <a:p>
            <a:pPr lvl="2"/>
            <a:r>
              <a:rPr lang="fr-FR" noProof="0" dirty="0" smtClean="0"/>
              <a:t>Peuvent contenir des caractères ordinaires et des caractères spéciaux</a:t>
            </a:r>
          </a:p>
          <a:p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match(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motif,chaîne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 </a:t>
            </a:r>
          </a:p>
          <a:p>
            <a:pPr lvl="1"/>
            <a:r>
              <a:rPr lang="fr-FR" noProof="0" dirty="0" smtClean="0"/>
              <a:t>Trouve le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motif </a:t>
            </a:r>
            <a:r>
              <a:rPr lang="fr-FR" noProof="0" dirty="0" smtClean="0"/>
              <a:t>au début de l’</a:t>
            </a:r>
            <a:r>
              <a:rPr lang="fr-FR" noProof="0" dirty="0" smtClean="0">
                <a:cs typeface="Courier New" pitchFamily="49" charset="0"/>
              </a:rPr>
              <a:t>argument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endParaRPr lang="fr-FR" noProof="0" dirty="0" smtClean="0"/>
          </a:p>
          <a:p>
            <a:pPr lvl="1"/>
            <a:r>
              <a:rPr lang="fr-FR" noProof="0" dirty="0" smtClean="0"/>
              <a:t>Retourne un objet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fr-FR" noProof="0" dirty="0" smtClean="0"/>
              <a:t> avec des méthodes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et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end()</a:t>
            </a:r>
            <a:r>
              <a:rPr lang="fr-FR" noProof="0" dirty="0" smtClean="0"/>
              <a:t> pour récupérer les index</a:t>
            </a:r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motif,chaîne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 </a:t>
            </a:r>
          </a:p>
          <a:p>
            <a:pPr lvl="1"/>
            <a:r>
              <a:rPr lang="fr-FR" noProof="0" dirty="0" smtClean="0"/>
              <a:t>Trouve le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motif </a:t>
            </a:r>
            <a:r>
              <a:rPr lang="fr-FR" noProof="0" dirty="0" smtClean="0"/>
              <a:t>n’importe où dans l’</a:t>
            </a:r>
            <a:r>
              <a:rPr lang="fr-FR" noProof="0" dirty="0" smtClean="0">
                <a:cs typeface="Courier New" pitchFamily="49" charset="0"/>
              </a:rPr>
              <a:t>argument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chaîne</a:t>
            </a:r>
            <a:endParaRPr lang="fr-FR" noProof="0" dirty="0" smtClean="0"/>
          </a:p>
          <a:p>
            <a:pPr lvl="1"/>
            <a:r>
              <a:rPr lang="fr-FR" dirty="0" smtClean="0"/>
              <a:t>Retourne un objet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match</a:t>
            </a:r>
            <a:r>
              <a:rPr lang="fr-FR" dirty="0" smtClean="0"/>
              <a:t> avec des méthodes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dirty="0" smtClean="0"/>
              <a:t> et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end()</a:t>
            </a:r>
            <a:endParaRPr lang="fr-FR" noProof="0" dirty="0" smtClean="0"/>
          </a:p>
          <a:p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motif,chaîne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noProof="0" dirty="0" smtClean="0"/>
              <a:t> </a:t>
            </a:r>
          </a:p>
          <a:p>
            <a:pPr lvl="1"/>
            <a:r>
              <a:rPr lang="fr-FR" noProof="0" dirty="0" smtClean="0"/>
              <a:t>Trouve toutes les occurrences du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motif</a:t>
            </a:r>
          </a:p>
          <a:p>
            <a:pPr lvl="1"/>
            <a:r>
              <a:rPr lang="fr-FR" noProof="0" dirty="0" smtClean="0"/>
              <a:t>Retourne une liste des chaînes qui concordent</a:t>
            </a:r>
            <a:endParaRPr lang="fr-FR" noProof="0" dirty="0"/>
          </a:p>
        </p:txBody>
      </p:sp>
      <p:grpSp>
        <p:nvGrpSpPr>
          <p:cNvPr id="4" name="Group 3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d’appariement de chaîne</a:t>
            </a:r>
            <a:endParaRPr lang="fr-FR" noProof="0" dirty="0"/>
          </a:p>
        </p:txBody>
      </p:sp>
      <p:grpSp>
        <p:nvGrpSpPr>
          <p:cNvPr id="5" name="Group 4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  <p:sp>
        <p:nvSpPr>
          <p:cNvPr id="8" name="Rectangle 7"/>
          <p:cNvSpPr/>
          <p:nvPr/>
        </p:nvSpPr>
        <p:spPr bwMode="blackWhite">
          <a:xfrm>
            <a:off x="1513396" y="1464074"/>
            <a:ext cx="6117208" cy="369331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course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'This is Python Programming'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 = re.match('T',course)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ans.start()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ans.end()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 = re.search('P',course)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ans.start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ans = re.findall('i',course)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ans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['i', 'i', 'i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5132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Caractères spéciaux des expressions régulières</a:t>
            </a:r>
            <a:endParaRPr lang="fr-F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1516535"/>
              </p:ext>
            </p:extLst>
          </p:nvPr>
        </p:nvGraphicFramePr>
        <p:xfrm>
          <a:off x="419114" y="1620292"/>
          <a:ext cx="809829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298"/>
                <a:gridCol w="633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Le début ou la fin de la chaîne doit correspondre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N’importe quel caractère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[  ]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[^  ]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Tout caractère</a:t>
                      </a:r>
                      <a:r>
                        <a:rPr lang="fr-FR" baseline="0" noProof="0" dirty="0" smtClean="0"/>
                        <a:t> </a:t>
                      </a:r>
                      <a:r>
                        <a:rPr lang="fr-FR" noProof="0" dirty="0" smtClean="0"/>
                        <a:t>appartenant / n’appartenant pas à l’ensemble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Zéro </a:t>
                      </a:r>
                      <a:r>
                        <a:rPr lang="fr-FR" noProof="0" dirty="0" smtClean="0"/>
                        <a:t>caractère ou plus de l’</a:t>
                      </a:r>
                      <a:r>
                        <a:rPr lang="fr-FR" baseline="0" noProof="0" dirty="0" smtClean="0"/>
                        <a:t>expression régulière précédente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Un caractère ou plus de l’</a:t>
                      </a:r>
                      <a:r>
                        <a:rPr lang="fr-FR" baseline="0" noProof="0" dirty="0" smtClean="0"/>
                        <a:t>expression régulière précédente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Zéro </a:t>
                      </a:r>
                      <a:r>
                        <a:rPr lang="fr-FR" noProof="0" dirty="0" smtClean="0"/>
                        <a:t>ou un caractère de l’</a:t>
                      </a:r>
                      <a:r>
                        <a:rPr lang="fr-FR" baseline="0" noProof="0" dirty="0" smtClean="0"/>
                        <a:t>expression régulière précédente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Ou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Groupe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Le caractère suivant n’est pas spécial 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Séquences d’échappement des </a:t>
            </a:r>
            <a:br>
              <a:rPr lang="fr-FR" noProof="0" dirty="0" smtClean="0"/>
            </a:br>
            <a:r>
              <a:rPr lang="fr-FR" noProof="0" dirty="0" smtClean="0"/>
              <a:t>expressions régulières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69332"/>
          </a:xfrm>
        </p:spPr>
        <p:txBody>
          <a:bodyPr/>
          <a:lstStyle/>
          <a:p>
            <a:r>
              <a:rPr lang="fr-FR" noProof="0" dirty="0" smtClean="0"/>
              <a:t>Autre méthode pour décrire des motifs de texte</a:t>
            </a:r>
            <a:endParaRPr lang="fr-FR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578066"/>
              </p:ext>
            </p:extLst>
          </p:nvPr>
        </p:nvGraphicFramePr>
        <p:xfrm>
          <a:off x="1841500" y="1945640"/>
          <a:ext cx="543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276"/>
                <a:gridCol w="4647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smtClean="0"/>
                        <a:t>Un chiffre en base 10</a:t>
                      </a:r>
                      <a:endParaRPr lang="fr-FR" noProof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smtClean="0"/>
                        <a:t>Un caractère autre qu’un chiffre</a:t>
                      </a:r>
                      <a:r>
                        <a:rPr lang="fr-FR" baseline="0" noProof="0" smtClean="0"/>
                        <a:t> en base 10</a:t>
                      </a:r>
                      <a:endParaRPr lang="fr-FR" noProof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\w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Un caractère alphanumérique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\W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Un caractère non alphanumérique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Un caractère d’espacement</a:t>
                      </a:r>
                      <a:endParaRPr lang="fr-FR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870287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l’antislash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765407"/>
          </a:xfrm>
        </p:spPr>
        <p:txBody>
          <a:bodyPr/>
          <a:lstStyle/>
          <a:p>
            <a:r>
              <a:rPr lang="fr-FR" noProof="0" dirty="0" smtClean="0"/>
              <a:t>Python utilise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fr-FR" noProof="0" dirty="0" smtClean="0"/>
              <a:t> dans les séquences d’échappement pour les chaînes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'\n'</a:t>
            </a:r>
            <a:r>
              <a:rPr lang="fr-FR" noProof="0" dirty="0" smtClean="0"/>
              <a:t> pour </a:t>
            </a:r>
            <a:r>
              <a:rPr lang="fr-FR" noProof="0" dirty="0" err="1" smtClean="0"/>
              <a:t>newline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'\t'</a:t>
            </a:r>
            <a:r>
              <a:rPr lang="fr-FR" noProof="0" dirty="0" smtClean="0"/>
              <a:t> pour tab</a:t>
            </a:r>
          </a:p>
          <a:p>
            <a:r>
              <a:rPr lang="fr-FR" noProof="0" dirty="0" smtClean="0"/>
              <a:t>La séquence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fr-FR" noProof="0" dirty="0" smtClean="0"/>
              <a:t> représente un seul antislash</a:t>
            </a:r>
          </a:p>
          <a:p>
            <a:r>
              <a:rPr lang="fr-FR" noProof="0" dirty="0" smtClean="0">
                <a:cs typeface="Courier New" pitchFamily="49" charset="0"/>
              </a:rPr>
              <a:t>Une expression régulière contenant un </a:t>
            </a:r>
            <a:r>
              <a:rPr lang="fr-FR" dirty="0" smtClean="0"/>
              <a:t>antislash doit être échappée</a:t>
            </a:r>
            <a:endParaRPr lang="fr-FR" noProof="0" dirty="0" smtClean="0">
              <a:cs typeface="Courier New" pitchFamily="49" charset="0"/>
            </a:endParaRP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'\\d'</a:t>
            </a:r>
            <a:r>
              <a:rPr lang="fr-FR" noProof="0" dirty="0" smtClean="0">
                <a:cs typeface="Courier New" pitchFamily="49" charset="0"/>
              </a:rPr>
              <a:t> apparie un chiffre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'\\w'</a:t>
            </a:r>
            <a:r>
              <a:rPr lang="fr-FR" noProof="0" dirty="0" smtClean="0">
                <a:cs typeface="Courier New" pitchFamily="49" charset="0"/>
              </a:rPr>
              <a:t> apparie un seul caractère alphabétique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'\\\\'</a:t>
            </a:r>
            <a:r>
              <a:rPr lang="fr-FR" noProof="0" dirty="0" smtClean="0">
                <a:cs typeface="Courier New" pitchFamily="49" charset="0"/>
              </a:rPr>
              <a:t> apparie un antislash littéral</a:t>
            </a:r>
          </a:p>
          <a:p>
            <a:pPr lvl="1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'\\+'</a:t>
            </a:r>
            <a:r>
              <a:rPr lang="fr-FR" noProof="0" dirty="0" smtClean="0">
                <a:cs typeface="Courier New" pitchFamily="49" charset="0"/>
              </a:rPr>
              <a:t> apparie un ou plusieurs antislashs</a:t>
            </a:r>
            <a:endParaRPr lang="fr-FR" noProof="0" dirty="0" smtClean="0"/>
          </a:p>
          <a:p>
            <a:r>
              <a:rPr lang="fr-FR" noProof="0" dirty="0" smtClean="0">
                <a:cs typeface="Courier New" pitchFamily="49" charset="0"/>
              </a:rPr>
              <a:t>Les chaînes brutes n’utilisent pas les séquences d’échappement</a:t>
            </a:r>
          </a:p>
          <a:p>
            <a:pPr lvl="1"/>
            <a:r>
              <a:rPr lang="fr-FR" noProof="0" dirty="0" smtClean="0">
                <a:cs typeface="Courier New" pitchFamily="49" charset="0"/>
              </a:rPr>
              <a:t>Spécifiées avec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chaîne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r'\d'</a:t>
            </a:r>
            <a:r>
              <a:rPr lang="fr-FR" dirty="0" smtClean="0">
                <a:cs typeface="Courier New" pitchFamily="49" charset="0"/>
              </a:rPr>
              <a:t> apparie un chiffre</a:t>
            </a:r>
            <a:endParaRPr lang="fr-FR" noProof="0" dirty="0" smtClean="0">
              <a:cs typeface="Courier New" pitchFamily="49" charset="0"/>
            </a:endParaRP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r'\w'</a:t>
            </a:r>
            <a:r>
              <a:rPr lang="fr-FR" dirty="0" smtClean="0">
                <a:cs typeface="Courier New" pitchFamily="49" charset="0"/>
              </a:rPr>
              <a:t> apparie un seul caractère alphabétique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r'\\'</a:t>
            </a:r>
            <a:r>
              <a:rPr lang="fr-FR" dirty="0" smtClean="0">
                <a:cs typeface="Courier New" pitchFamily="49" charset="0"/>
              </a:rPr>
              <a:t> apparie un antislash littéral</a:t>
            </a:r>
            <a:endParaRPr lang="fr-FR" noProof="0" dirty="0" smtClean="0">
              <a:cs typeface="Courier New" pitchFamily="49" charset="0"/>
            </a:endParaRPr>
          </a:p>
          <a:p>
            <a:pPr lvl="2"/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r'\+'</a:t>
            </a:r>
            <a:r>
              <a:rPr lang="fr-FR" dirty="0" smtClean="0">
                <a:cs typeface="Courier New" pitchFamily="49" charset="0"/>
              </a:rPr>
              <a:t> apparie un ou plusieurs antislashs</a:t>
            </a:r>
            <a:endParaRPr lang="fr-FR" noProof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5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84524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Exemples d’expressions régulières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1638536" y="1485506"/>
            <a:ext cx="5836920" cy="341632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re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data = 'This is Python Programming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re.match(r'\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D',data)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ans.start()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ans.end()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re.search(r'[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Pp]',data)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ans.start(), ans.end()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(8, 9)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re.findall(r'[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Pp]\w+',data)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['Python', 'Programming']</a:t>
            </a:r>
          </a:p>
        </p:txBody>
      </p:sp>
      <p:sp>
        <p:nvSpPr>
          <p:cNvPr id="5" name="Rounded Rectangular Callout 4"/>
          <p:cNvSpPr/>
          <p:nvPr/>
        </p:nvSpPr>
        <p:spPr bwMode="blackWhite">
          <a:xfrm>
            <a:off x="4671296" y="2491524"/>
            <a:ext cx="1676400" cy="340519"/>
          </a:xfrm>
          <a:prstGeom prst="wedgeRoundRectCallout">
            <a:avLst>
              <a:gd name="adj1" fmla="val -139036"/>
              <a:gd name="adj2" fmla="val 46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Méthodes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match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6408656" y="2087300"/>
            <a:ext cx="1676400" cy="578882"/>
          </a:xfrm>
          <a:prstGeom prst="wedgeRoundRectCallout">
            <a:avLst>
              <a:gd name="adj1" fmla="val -83581"/>
              <a:gd name="adj2" fmla="val -22142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+mn-lt"/>
                <a:cs typeface="Courier New" pitchFamily="49" charset="0"/>
              </a:rPr>
              <a:t>Non numérique au début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87298" y="365641"/>
            <a:ext cx="1145222" cy="317500"/>
            <a:chOff x="3144838" y="3709988"/>
            <a:chExt cx="1145222" cy="317500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blackWhite">
            <a:xfrm>
              <a:off x="3144838" y="3709988"/>
              <a:ext cx="1145222" cy="3175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b="1" baseline="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2305" y="371971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baseline="0" dirty="0" smtClean="0">
                  <a:solidFill>
                    <a:schemeClr val="accent2"/>
                  </a:solidFill>
                </a:rPr>
                <a:t>Référence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Utiliser des expressions régulières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380413"/>
          </a:xfrm>
        </p:spPr>
        <p:txBody>
          <a:bodyPr/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Accédez à la console de l’interpréteur Python en cliquant sur le bouton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fr-FR" noProof="0" dirty="0" smtClean="0"/>
              <a:t>Importez le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 </a:t>
            </a:r>
            <a:r>
              <a:rPr lang="fr-FR" noProof="0" dirty="0" smtClean="0"/>
              <a:t>et tapez l’affectation suivante :</a:t>
            </a:r>
          </a:p>
          <a:p>
            <a:pPr marL="0" indent="0">
              <a:buNone/>
            </a:pPr>
            <a:endParaRPr lang="fr-FR" noProof="0" dirty="0" smtClean="0"/>
          </a:p>
          <a:p>
            <a:pPr marL="0" indent="0">
              <a:buNone/>
            </a:pPr>
            <a:endParaRPr lang="fr-FR" noProof="0" dirty="0" smtClean="0"/>
          </a:p>
          <a:p>
            <a:pPr marL="342900" indent="-342900">
              <a:buSzPct val="100000"/>
              <a:buFont typeface="+mj-lt"/>
              <a:buAutoNum type="arabicPeriod" startAt="3"/>
            </a:pPr>
            <a:r>
              <a:rPr lang="fr-FR" noProof="0" dirty="0" smtClean="0"/>
              <a:t>Utilisez la fonction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noProof="0" dirty="0" smtClean="0"/>
              <a:t> pour apparier et afficher les chaînes de caractères suivantes :</a:t>
            </a:r>
          </a:p>
          <a:p>
            <a:pPr marL="798512" lvl="1" indent="-342900">
              <a:buSzPct val="100000"/>
              <a:buFont typeface="+mj-lt"/>
              <a:buAutoNum type="alphaLcPeriod"/>
            </a:pPr>
            <a:r>
              <a:rPr lang="fr-FR" noProof="0" dirty="0" smtClean="0"/>
              <a:t>Tous les mots</a:t>
            </a:r>
          </a:p>
          <a:p>
            <a:pPr marL="798512" lvl="1" indent="-342900">
              <a:buSzPct val="100000"/>
              <a:buFont typeface="+mj-lt"/>
              <a:buAutoNum type="alphaLcPeriod"/>
            </a:pPr>
            <a:r>
              <a:rPr lang="fr-FR" noProof="0" dirty="0" smtClean="0"/>
              <a:t>Une ou plusieurs voyelles consécutives en minuscules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fr-FR" noProof="0" dirty="0" smtClean="0"/>
              <a:t>,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u</a:t>
            </a:r>
            <a:endParaRPr lang="fr-FR" noProof="0" dirty="0" smtClean="0"/>
          </a:p>
          <a:p>
            <a:pPr marL="798512" lvl="1" indent="-342900">
              <a:buSzPct val="100000"/>
              <a:buFont typeface="+mj-lt"/>
              <a:buAutoNum type="alphaLcPeriod"/>
            </a:pPr>
            <a:r>
              <a:rPr lang="fr-FR" noProof="0" dirty="0" smtClean="0"/>
              <a:t>Un ou plusieurs caractères consécutifs autres que des voyelles</a:t>
            </a:r>
            <a:endParaRPr lang="fr-FR" noProof="0" dirty="0"/>
          </a:p>
        </p:txBody>
      </p:sp>
      <p:sp>
        <p:nvSpPr>
          <p:cNvPr id="4" name="TextBox 3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09175" y="1341090"/>
            <a:ext cx="4191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blackWhite">
          <a:xfrm>
            <a:off x="1966306" y="2286526"/>
            <a:ext cx="5211387" cy="646331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text = 'I see you saw the sea.'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206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Utiliser des expressions régulières : Une solution</a:t>
            </a:r>
            <a:endParaRPr lang="fr-FR" noProof="0" dirty="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974626"/>
          </a:xfrm>
        </p:spPr>
        <p:txBody>
          <a:bodyPr/>
          <a:lstStyle/>
          <a:p>
            <a:pPr marL="455612" lvl="1" indent="0">
              <a:buNone/>
            </a:pPr>
            <a:endParaRPr lang="fr-FR" noProof="0" smtClean="0">
              <a:cs typeface="Courier New" pitchFamily="49" charset="0"/>
            </a:endParaRPr>
          </a:p>
          <a:p>
            <a:pPr marL="455612" lvl="1" indent="0">
              <a:buNone/>
            </a:pPr>
            <a:endParaRPr lang="fr-FR" noProof="0" smtClean="0">
              <a:cs typeface="Courier New" pitchFamily="49" charset="0"/>
            </a:endParaRPr>
          </a:p>
          <a:p>
            <a:pPr marL="344487" lvl="1" indent="0">
              <a:buNone/>
            </a:pPr>
            <a:endParaRPr lang="fr-FR" noProof="0"/>
          </a:p>
        </p:txBody>
      </p:sp>
      <p:sp>
        <p:nvSpPr>
          <p:cNvPr id="6" name="Rectangle 5"/>
          <p:cNvSpPr/>
          <p:nvPr/>
        </p:nvSpPr>
        <p:spPr bwMode="blackWhite">
          <a:xfrm>
            <a:off x="1443305" y="1516060"/>
            <a:ext cx="6257391" cy="2862322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import re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= 'I see you saw the sea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.'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re.findall('\\w+',text)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['I', 'see', 'you', 'saw', 'the', 'sea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re.findall(r'\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w+',text)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['I', 'see', 'you', 'saw', 'the', 'sea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re.findall('[aeiou]+',text)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['ee', 'ou', 'a', 'e', 'ea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re.findall('[^aeiou]+',text)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['I s', ' y', ' s', 'w th', ' s', '.']</a:t>
            </a:r>
          </a:p>
        </p:txBody>
      </p:sp>
      <p:sp>
        <p:nvSpPr>
          <p:cNvPr id="5" name="TextBox 4"/>
          <p:cNvSpPr txBox="1"/>
          <p:nvPr/>
        </p:nvSpPr>
        <p:spPr bwMode="blackWhite">
          <a:xfrm>
            <a:off x="7928348" y="296995"/>
            <a:ext cx="59436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  <a:effectLst>
            <a:outerShdw dist="38100" dir="2700000" algn="tl" rotWithShape="0">
              <a:schemeClr val="accent4"/>
            </a:outerShdw>
          </a:effectLst>
        </p:spPr>
        <p:txBody>
          <a:bodyPr wrap="none" rtlCol="0">
            <a:noAutofit/>
          </a:bodyPr>
          <a:lstStyle/>
          <a:p>
            <a:pPr algn="ctr"/>
            <a:r>
              <a:rPr lang="en-US" b="1" baseline="0" dirty="0" smtClean="0">
                <a:solidFill>
                  <a:schemeClr val="accent6"/>
                </a:solidFill>
              </a:rPr>
              <a:t>À </a:t>
            </a:r>
            <a:br>
              <a:rPr lang="en-US" b="1" baseline="0" dirty="0" smtClean="0">
                <a:solidFill>
                  <a:schemeClr val="accent6"/>
                </a:solidFill>
              </a:rPr>
            </a:br>
            <a:r>
              <a:rPr lang="en-US" b="1" baseline="0" dirty="0" err="1" smtClean="0">
                <a:solidFill>
                  <a:schemeClr val="accent6"/>
                </a:solidFill>
              </a:rPr>
              <a:t>vous</a:t>
            </a:r>
            <a:endParaRPr lang="en-US" b="1" baseline="0" dirty="0">
              <a:solidFill>
                <a:schemeClr val="accent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blackWhite">
          <a:xfrm>
            <a:off x="7090148" y="2586596"/>
            <a:ext cx="1676400" cy="340519"/>
          </a:xfrm>
          <a:prstGeom prst="wedgeRoundRectCallout">
            <a:avLst>
              <a:gd name="adj1" fmla="val -158517"/>
              <a:gd name="adj2" fmla="val 941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Chaîne brute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360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Module</a:t>
            </a:r>
            <a:endParaRPr lang="fr-FR" noProof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339102"/>
          </a:xfrm>
        </p:spPr>
        <p:txBody>
          <a:bodyPr/>
          <a:lstStyle/>
          <a:p>
            <a:r>
              <a:rPr lang="fr-FR" noProof="0" dirty="0" smtClean="0"/>
              <a:t>Unité de programmation de plus haut niveau</a:t>
            </a:r>
          </a:p>
          <a:p>
            <a:pPr lvl="1"/>
            <a:r>
              <a:rPr lang="fr-FR" noProof="0" dirty="0" smtClean="0"/>
              <a:t>Les modules ont des classes et des fonctions</a:t>
            </a:r>
          </a:p>
          <a:p>
            <a:pPr lvl="1"/>
            <a:r>
              <a:rPr lang="fr-FR" noProof="0" dirty="0" smtClean="0"/>
              <a:t>Les fonctions ont des instructions</a:t>
            </a:r>
          </a:p>
          <a:p>
            <a:pPr lvl="1"/>
            <a:r>
              <a:rPr lang="fr-FR" noProof="0" dirty="0" smtClean="0"/>
              <a:t>Les instructions ont des expressions</a:t>
            </a:r>
          </a:p>
          <a:p>
            <a:r>
              <a:rPr lang="fr-FR" noProof="0" dirty="0" smtClean="0"/>
              <a:t>Bibliothèque fournissant un ensemble de services</a:t>
            </a:r>
          </a:p>
          <a:p>
            <a:pPr lvl="1"/>
            <a:r>
              <a:rPr lang="fr-FR" noProof="0" dirty="0" smtClean="0"/>
              <a:t>Une interface</a:t>
            </a:r>
          </a:p>
          <a:p>
            <a:pPr lvl="1"/>
            <a:r>
              <a:rPr lang="fr-FR" noProof="0" dirty="0" smtClean="0"/>
              <a:t>Les fonctions incluses fournissent chaque service</a:t>
            </a:r>
            <a:endParaRPr lang="fr-FR" noProof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Résumé du chapitre 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1738938"/>
          </a:xfrm>
        </p:spPr>
        <p:txBody>
          <a:bodyPr/>
          <a:lstStyle/>
          <a:p>
            <a:pPr marL="0" indent="0">
              <a:buNone/>
            </a:pPr>
            <a:r>
              <a:rPr lang="fr-FR" noProof="0" dirty="0" smtClean="0"/>
              <a:t>Vous savez maintenant </a:t>
            </a:r>
          </a:p>
          <a:p>
            <a:r>
              <a:rPr lang="fr-FR" dirty="0" smtClean="0"/>
              <a:t>Créer de nouveaux modules</a:t>
            </a:r>
          </a:p>
          <a:p>
            <a:r>
              <a:rPr lang="fr-FR" dirty="0" smtClean="0"/>
              <a:t>Accéder à des modules supplémentaires</a:t>
            </a:r>
          </a:p>
          <a:p>
            <a:r>
              <a:rPr lang="fr-FR" dirty="0" smtClean="0"/>
              <a:t>Utiliser la bibliothèque standard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Avantages des modules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41749"/>
          </a:xfrm>
        </p:spPr>
        <p:txBody>
          <a:bodyPr/>
          <a:lstStyle/>
          <a:p>
            <a:r>
              <a:rPr lang="fr-FR" noProof="0" dirty="0" smtClean="0"/>
              <a:t>Conteneur unique de code réutilisable</a:t>
            </a:r>
          </a:p>
          <a:p>
            <a:pPr lvl="1"/>
            <a:r>
              <a:rPr lang="fr-FR" noProof="0" dirty="0" smtClean="0"/>
              <a:t>Un seul endroit pour gérer les changements</a:t>
            </a:r>
          </a:p>
          <a:p>
            <a:pPr lvl="1"/>
            <a:r>
              <a:rPr lang="fr-FR" noProof="0" dirty="0" smtClean="0"/>
              <a:t>Peut être partagé avec d’autres modules</a:t>
            </a:r>
          </a:p>
          <a:p>
            <a:pPr lvl="2"/>
            <a:r>
              <a:rPr lang="fr-FR" noProof="0" dirty="0" smtClean="0"/>
              <a:t>Réduit la répétition</a:t>
            </a:r>
          </a:p>
          <a:p>
            <a:r>
              <a:rPr lang="fr-FR" noProof="0" dirty="0" smtClean="0"/>
              <a:t>Espace de noms distinct durant l’exécution</a:t>
            </a:r>
          </a:p>
          <a:p>
            <a:pPr lvl="1"/>
            <a:r>
              <a:rPr lang="fr-FR" noProof="0" dirty="0" smtClean="0"/>
              <a:t>La règle </a:t>
            </a:r>
            <a:r>
              <a:rPr lang="fr-FR" noProof="0" dirty="0" err="1" smtClean="0"/>
              <a:t>LEGB</a:t>
            </a:r>
            <a:r>
              <a:rPr lang="fr-FR" noProof="0" dirty="0" smtClean="0"/>
              <a:t> s’applique pour la recherche d’attributs dans l’arborescence</a:t>
            </a:r>
          </a:p>
          <a:p>
            <a:pPr lvl="2"/>
            <a:r>
              <a:rPr lang="fr-FR" noProof="0" dirty="0" smtClean="0"/>
              <a:t>Local, </a:t>
            </a:r>
            <a:r>
              <a:rPr lang="fr-FR" noProof="0" dirty="0" err="1" smtClean="0"/>
              <a:t>enclosing</a:t>
            </a:r>
            <a:r>
              <a:rPr lang="fr-FR" noProof="0" dirty="0" smtClean="0"/>
              <a:t>, global, </a:t>
            </a:r>
            <a:r>
              <a:rPr lang="fr-FR" noProof="0" dirty="0" err="1" smtClean="0"/>
              <a:t>built</a:t>
            </a:r>
            <a:r>
              <a:rPr lang="fr-FR" noProof="0" dirty="0" smtClean="0"/>
              <a:t>-in</a:t>
            </a:r>
          </a:p>
          <a:p>
            <a:pPr lvl="3"/>
            <a:r>
              <a:rPr lang="fr-FR" noProof="0" dirty="0" smtClean="0"/>
              <a:t>Global dans le module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Fichiers de modules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247043"/>
          </a:xfrm>
        </p:spPr>
        <p:txBody>
          <a:bodyPr/>
          <a:lstStyle/>
          <a:p>
            <a:r>
              <a:rPr lang="fr-FR" noProof="0" dirty="0" smtClean="0"/>
              <a:t>Peuvent être</a:t>
            </a:r>
          </a:p>
          <a:p>
            <a:pPr lvl="1"/>
            <a:r>
              <a:rPr lang="fr-FR" noProof="0" dirty="0" smtClean="0"/>
              <a:t>Des fichiers de code source,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.py</a:t>
            </a:r>
            <a:r>
              <a:rPr lang="fr-FR" noProof="0" dirty="0" smtClean="0">
                <a:cs typeface="Courier New" pitchFamily="49" charset="0"/>
              </a:rPr>
              <a:t>, ou de </a:t>
            </a:r>
            <a:r>
              <a:rPr lang="fr-FR" noProof="0" dirty="0" err="1" smtClean="0">
                <a:cs typeface="Courier New" pitchFamily="49" charset="0"/>
              </a:rPr>
              <a:t>bytecode</a:t>
            </a:r>
            <a:r>
              <a:rPr lang="fr-FR" noProof="0" dirty="0" smtClean="0"/>
              <a:t>,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.pyc</a:t>
            </a:r>
          </a:p>
          <a:p>
            <a:pPr lvl="1"/>
            <a:r>
              <a:rPr lang="fr-FR" noProof="0" dirty="0" smtClean="0"/>
              <a:t>Des DLL,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.dll</a:t>
            </a:r>
            <a:r>
              <a:rPr lang="fr-FR" noProof="0" dirty="0" smtClean="0"/>
              <a:t> ou </a:t>
            </a:r>
            <a:r>
              <a:rPr lang="fr-FR" i="1" noProof="0" dirty="0" smtClean="0">
                <a:latin typeface="Courier New" pitchFamily="49" charset="0"/>
                <a:cs typeface="Courier New" pitchFamily="49" charset="0"/>
              </a:rPr>
              <a:t>mod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.so</a:t>
            </a:r>
          </a:p>
          <a:p>
            <a:pPr lvl="2"/>
            <a:r>
              <a:rPr lang="fr-FR" noProof="0" dirty="0" smtClean="0">
                <a:cs typeface="Courier New" pitchFamily="49" charset="0"/>
              </a:rPr>
              <a:t>Modules d’extension</a:t>
            </a:r>
          </a:p>
          <a:p>
            <a:r>
              <a:rPr lang="fr-FR" noProof="0" dirty="0" smtClean="0"/>
              <a:t>Python les localise en cherchant dans</a:t>
            </a:r>
          </a:p>
          <a:p>
            <a:pPr lvl="1"/>
            <a:r>
              <a:rPr lang="fr-FR" noProof="0" dirty="0" smtClean="0"/>
              <a:t>Le répertoire courant</a:t>
            </a:r>
          </a:p>
          <a:p>
            <a:pPr lvl="1"/>
            <a:r>
              <a:rPr lang="fr-FR" noProof="0" dirty="0" smtClean="0"/>
              <a:t>L’un des répertoires contenus dans 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PYTHONPATH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La bibliothèque standard</a:t>
            </a:r>
          </a:p>
          <a:p>
            <a:pPr lvl="1"/>
            <a:r>
              <a:rPr lang="fr-FR" noProof="0" dirty="0" smtClean="0"/>
              <a:t>Les répertoires spécifiés dans les fichiers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pth</a:t>
            </a:r>
            <a:endParaRPr lang="fr-FR" noProof="0" dirty="0" smtClean="0"/>
          </a:p>
          <a:p>
            <a:pPr lvl="2"/>
            <a:r>
              <a:rPr lang="fr-FR" noProof="0" dirty="0" smtClean="0"/>
              <a:t>Contiennent les chemins d’</a:t>
            </a:r>
            <a:r>
              <a:rPr lang="fr-FR" noProof="0" dirty="0" err="1" smtClean="0"/>
              <a:t>acc</a:t>
            </a:r>
            <a:r>
              <a:rPr lang="fr-FR" dirty="0" smtClean="0"/>
              <a:t>ès aux fichiers de modules</a:t>
            </a:r>
            <a:endParaRPr lang="fr-FR" noProof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850217" y="2022849"/>
            <a:ext cx="443494" cy="568990"/>
            <a:chOff x="2981291" y="1371599"/>
            <a:chExt cx="443494" cy="56899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black">
            <a:xfrm>
              <a:off x="2981291" y="1604284"/>
              <a:ext cx="410121" cy="336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blackWhite">
            <a:xfrm>
              <a:off x="3012143" y="1400857"/>
              <a:ext cx="348445" cy="360980"/>
            </a:xfrm>
            <a:prstGeom prst="ellipse">
              <a:avLst/>
            </a:prstGeom>
            <a:solidFill>
              <a:srgbClr val="3399FF"/>
            </a:solidFill>
            <a:ln w="12700">
              <a:solidFill>
                <a:srgbClr val="4F92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328371" y="1739829"/>
              <a:ext cx="33462" cy="126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85"/>
                </a:cxn>
                <a:cxn ang="0">
                  <a:pos x="5" y="95"/>
                </a:cxn>
                <a:cxn ang="0">
                  <a:pos x="2" y="48"/>
                </a:cxn>
                <a:cxn ang="0">
                  <a:pos x="0" y="0"/>
                </a:cxn>
              </a:cxnLst>
              <a:rect l="0" t="0" r="r" b="b"/>
              <a:pathLst>
                <a:path w="28" h="96">
                  <a:moveTo>
                    <a:pt x="0" y="0"/>
                  </a:moveTo>
                  <a:lnTo>
                    <a:pt x="27" y="85"/>
                  </a:lnTo>
                  <a:lnTo>
                    <a:pt x="5" y="95"/>
                  </a:lnTo>
                  <a:lnTo>
                    <a:pt x="2" y="4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hidden">
            <a:xfrm>
              <a:off x="3010688" y="1399947"/>
              <a:ext cx="351124" cy="36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Freeform 8"/>
            <p:cNvSpPr>
              <a:spLocks/>
            </p:cNvSpPr>
            <p:nvPr/>
          </p:nvSpPr>
          <p:spPr bwMode="blackWhite">
            <a:xfrm>
              <a:off x="3192488" y="1371599"/>
              <a:ext cx="232297" cy="232719"/>
            </a:xfrm>
            <a:custGeom>
              <a:avLst/>
              <a:gdLst/>
              <a:ahLst/>
              <a:cxnLst>
                <a:cxn ang="0">
                  <a:pos x="87" y="78"/>
                </a:cxn>
                <a:cxn ang="0">
                  <a:pos x="56" y="0"/>
                </a:cxn>
                <a:cxn ang="0">
                  <a:pos x="72" y="88"/>
                </a:cxn>
                <a:cxn ang="0">
                  <a:pos x="0" y="103"/>
                </a:cxn>
                <a:cxn ang="0">
                  <a:pos x="72" y="103"/>
                </a:cxn>
                <a:cxn ang="0">
                  <a:pos x="104" y="175"/>
                </a:cxn>
                <a:cxn ang="0">
                  <a:pos x="93" y="98"/>
                </a:cxn>
                <a:cxn ang="0">
                  <a:pos x="175" y="80"/>
                </a:cxn>
                <a:cxn ang="0">
                  <a:pos x="87" y="78"/>
                </a:cxn>
              </a:cxnLst>
              <a:rect l="0" t="0" r="r" b="b"/>
              <a:pathLst>
                <a:path w="176" h="176">
                  <a:moveTo>
                    <a:pt x="87" y="78"/>
                  </a:moveTo>
                  <a:lnTo>
                    <a:pt x="56" y="0"/>
                  </a:lnTo>
                  <a:lnTo>
                    <a:pt x="72" y="88"/>
                  </a:lnTo>
                  <a:lnTo>
                    <a:pt x="0" y="103"/>
                  </a:lnTo>
                  <a:lnTo>
                    <a:pt x="72" y="103"/>
                  </a:lnTo>
                  <a:lnTo>
                    <a:pt x="104" y="175"/>
                  </a:lnTo>
                  <a:lnTo>
                    <a:pt x="93" y="98"/>
                  </a:lnTo>
                  <a:lnTo>
                    <a:pt x="175" y="80"/>
                  </a:lnTo>
                  <a:lnTo>
                    <a:pt x="87" y="78"/>
                  </a:lnTo>
                </a:path>
              </a:pathLst>
            </a:custGeom>
            <a:solidFill>
              <a:srgbClr val="FAFD00"/>
            </a:solidFill>
            <a:ln w="635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 bwMode="blackWhite">
          <a:xfrm>
            <a:off x="2183932" y="4669906"/>
            <a:ext cx="3870960" cy="1477328"/>
          </a:xfrm>
          <a:prstGeom prst="rect">
            <a:avLst/>
          </a:prstGeom>
          <a:solidFill>
            <a:srgbClr val="D5EA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printdemo module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"""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demo():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 'Do the work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blackWhite">
          <a:xfrm>
            <a:off x="5690735" y="4729824"/>
            <a:ext cx="2304000" cy="360000"/>
          </a:xfrm>
          <a:prstGeom prst="wedgeRoundRectCallout">
            <a:avLst>
              <a:gd name="adj1" fmla="val -89845"/>
              <a:gd name="adj2" fmla="val 39649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printdemo.py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Modules</a:t>
            </a:r>
            <a:endParaRPr lang="fr-FR" noProof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01112" y="2271725"/>
            <a:ext cx="55594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Vue d’ensemble des modules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800" dirty="0" smtClean="0"/>
              <a:t> et espace de noms</a:t>
            </a:r>
          </a:p>
          <a:p>
            <a:pPr indent="-3175">
              <a:spcBef>
                <a:spcPts val="4800"/>
              </a:spcBef>
              <a:buNone/>
            </a:pPr>
            <a:r>
              <a:rPr lang="fr-FR" sz="1800" dirty="0" smtClean="0"/>
              <a:t>La bibliothèque standard</a:t>
            </a:r>
            <a:endParaRPr lang="fr-FR" sz="1800" dirty="0"/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020162" y="3185980"/>
            <a:ext cx="228600" cy="311150"/>
            <a:chOff x="208" y="730"/>
            <a:chExt cx="249" cy="29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black">
            <a:xfrm rot="5400000">
              <a:off x="189" y="754"/>
              <a:ext cx="285" cy="248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CC0000"/>
                </a:gs>
                <a:gs pos="100000">
                  <a:srgbClr val="CC0000">
                    <a:gamma/>
                    <a:shade val="29412"/>
                    <a:invGamma/>
                  </a:srgbClr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hidden">
            <a:xfrm>
              <a:off x="209" y="730"/>
              <a:ext cx="245" cy="1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146"/>
                </a:cxn>
                <a:cxn ang="0">
                  <a:pos x="226" y="158"/>
                </a:cxn>
                <a:cxn ang="0">
                  <a:pos x="0" y="23"/>
                </a:cxn>
                <a:cxn ang="0">
                  <a:pos x="0" y="0"/>
                </a:cxn>
              </a:cxnLst>
              <a:rect l="0" t="0" r="r" b="b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929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hidden">
            <a:xfrm>
              <a:off x="209" y="866"/>
              <a:ext cx="248" cy="156"/>
            </a:xfrm>
            <a:custGeom>
              <a:avLst/>
              <a:gdLst/>
              <a:ahLst/>
              <a:cxnLst>
                <a:cxn ang="0">
                  <a:pos x="248" y="12"/>
                </a:cxn>
                <a:cxn ang="0">
                  <a:pos x="0" y="156"/>
                </a:cxn>
                <a:cxn ang="0">
                  <a:pos x="3" y="131"/>
                </a:cxn>
                <a:cxn ang="0">
                  <a:pos x="229" y="0"/>
                </a:cxn>
                <a:cxn ang="0">
                  <a:pos x="248" y="12"/>
                </a:cxn>
              </a:cxnLst>
              <a:rect l="0" t="0" r="r" b="b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solidFill>
              <a:srgbClr val="360000"/>
            </a:solidFill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31102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3406061"/>
          </a:xfrm>
        </p:spPr>
        <p:txBody>
          <a:bodyPr/>
          <a:lstStyle/>
          <a:p>
            <a:r>
              <a:rPr lang="fr-FR" noProof="0" dirty="0" smtClean="0"/>
              <a:t>Syntaxe :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nomdemodule</a:t>
            </a:r>
            <a:endParaRPr lang="fr-FR" i="1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>
                <a:cs typeface="Courier New" pitchFamily="49" charset="0"/>
              </a:rPr>
              <a:t>Permet d’accéder aux classes et aux fonctions de </a:t>
            </a:r>
            <a:r>
              <a:rPr lang="fr-FR" i="1" noProof="0" dirty="0" err="1" smtClean="0">
                <a:latin typeface="Courier New" pitchFamily="49" charset="0"/>
                <a:cs typeface="Courier New" pitchFamily="49" charset="0"/>
              </a:rPr>
              <a:t>nomdemodule</a:t>
            </a:r>
            <a:endParaRPr lang="fr-FR" noProof="0" dirty="0" smtClean="0">
              <a:cs typeface="Courier New" pitchFamily="49" charset="0"/>
            </a:endParaRPr>
          </a:p>
          <a:p>
            <a:r>
              <a:rPr lang="fr-FR" noProof="0" dirty="0" smtClean="0"/>
              <a:t>Crée le cas échéant le fichier de </a:t>
            </a:r>
            <a:r>
              <a:rPr lang="fr-FR" noProof="0" dirty="0" err="1" smtClean="0"/>
              <a:t>bytecode</a:t>
            </a:r>
            <a:r>
              <a:rPr lang="fr-FR" noProof="0" dirty="0" smtClean="0"/>
              <a:t>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pyc</a:t>
            </a:r>
            <a:endParaRPr lang="fr-FR" noProof="0" dirty="0" smtClean="0"/>
          </a:p>
          <a:p>
            <a:pPr lvl="1"/>
            <a:r>
              <a:rPr lang="fr-FR" noProof="0" dirty="0" smtClean="0"/>
              <a:t>Si 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fr-FR" noProof="0" dirty="0" smtClean="0"/>
              <a:t> correspondant est plus récent, recompile le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pyc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noProof="0" dirty="0" smtClean="0"/>
              <a:t>Si le fichier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noProof="0" dirty="0" err="1" smtClean="0">
                <a:latin typeface="Courier New" pitchFamily="49" charset="0"/>
                <a:cs typeface="Courier New" pitchFamily="49" charset="0"/>
              </a:rPr>
              <a:t>pyc</a:t>
            </a:r>
            <a:r>
              <a:rPr lang="fr-FR" noProof="0" dirty="0" smtClean="0"/>
              <a:t> est plus récent, l’utilise</a:t>
            </a:r>
          </a:p>
          <a:p>
            <a:r>
              <a:rPr lang="fr-FR" noProof="0" dirty="0" smtClean="0"/>
              <a:t>Exécute le code</a:t>
            </a:r>
          </a:p>
          <a:p>
            <a:pPr lvl="1"/>
            <a:r>
              <a:rPr lang="fr-FR" noProof="0" dirty="0" smtClean="0"/>
              <a:t>Crée un objet du contenu du module</a:t>
            </a:r>
          </a:p>
          <a:p>
            <a:r>
              <a:rPr lang="fr-FR" noProof="0" dirty="0" smtClean="0"/>
              <a:t>Exécuté une fois par processus</a:t>
            </a:r>
          </a:p>
          <a:p>
            <a:pPr lvl="1"/>
            <a:r>
              <a:rPr lang="fr-FR" noProof="0" dirty="0" smtClean="0"/>
              <a:t>Les </a:t>
            </a:r>
            <a:r>
              <a:rPr lang="fr-FR" noProof="0" dirty="0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fr-FR" noProof="0" dirty="0" smtClean="0">
                <a:cs typeface="Courier New" pitchFamily="49" charset="0"/>
              </a:rPr>
              <a:t> </a:t>
            </a:r>
            <a:r>
              <a:rPr lang="fr-FR" noProof="0" dirty="0" smtClean="0"/>
              <a:t>suivants du même module utilisent l’objet existant</a:t>
            </a:r>
          </a:p>
        </p:txBody>
      </p:sp>
      <p:sp>
        <p:nvSpPr>
          <p:cNvPr id="4" name="Rectangle 3"/>
          <p:cNvSpPr/>
          <p:nvPr/>
        </p:nvSpPr>
        <p:spPr bwMode="blackWhite">
          <a:xfrm>
            <a:off x="2235880" y="4914647"/>
            <a:ext cx="3093720" cy="923330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import printdemo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printdemo.demo()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Do the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work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blackWhite">
          <a:xfrm>
            <a:off x="5482000" y="5265084"/>
            <a:ext cx="2092292" cy="578882"/>
          </a:xfrm>
          <a:prstGeom prst="wedgeRoundRectCallout">
            <a:avLst>
              <a:gd name="adj1" fmla="val -66894"/>
              <a:gd name="adj2" fmla="val -24748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Exécute la fonction de l’intérieur du module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41076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Exécution d’un module</a:t>
            </a:r>
            <a:endParaRPr lang="fr-FR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2621230"/>
          </a:xfrm>
        </p:spPr>
        <p:txBody>
          <a:bodyPr/>
          <a:lstStyle/>
          <a:p>
            <a:r>
              <a:rPr lang="fr-FR" noProof="0" dirty="0" smtClean="0"/>
              <a:t>Toutes les instructions </a:t>
            </a:r>
            <a:r>
              <a:rPr lang="fr-FR" dirty="0" smtClean="0"/>
              <a:t>non encloses </a:t>
            </a:r>
            <a:r>
              <a:rPr lang="fr-FR" noProof="0" dirty="0" smtClean="0"/>
              <a:t>sont </a:t>
            </a:r>
            <a:r>
              <a:rPr lang="fr-FR" noProof="0" dirty="0" smtClean="0"/>
              <a:t>exécutées</a:t>
            </a:r>
          </a:p>
          <a:p>
            <a:r>
              <a:rPr lang="fr-FR" noProof="0" dirty="0" smtClean="0"/>
              <a:t>Les attributs sont créés</a:t>
            </a:r>
          </a:p>
          <a:p>
            <a:pPr lvl="1"/>
            <a:r>
              <a:rPr lang="fr-FR" dirty="0" smtClean="0"/>
              <a:t>Fonctions ou objets</a:t>
            </a:r>
            <a:endParaRPr lang="fr-FR" noProof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noProof="0" dirty="0" smtClean="0"/>
              <a:t>A lieu dans un espace de noms</a:t>
            </a:r>
            <a:br>
              <a:rPr lang="fr-FR" noProof="0" dirty="0" smtClean="0"/>
            </a:br>
            <a:r>
              <a:rPr lang="fr-FR" noProof="0" dirty="0" smtClean="0"/>
              <a:t>distinct</a:t>
            </a:r>
          </a:p>
          <a:p>
            <a:r>
              <a:rPr lang="fr-FR" noProof="0" dirty="0" smtClean="0"/>
              <a:t>Crée un objet module</a:t>
            </a:r>
          </a:p>
          <a:p>
            <a:pPr lvl="1"/>
            <a:r>
              <a:rPr lang="fr-FR" noProof="0" dirty="0" smtClean="0"/>
              <a:t>Basé sur le nom de fichier</a:t>
            </a:r>
            <a:endParaRPr lang="fr-FR" noProof="0" dirty="0"/>
          </a:p>
        </p:txBody>
      </p:sp>
      <p:sp>
        <p:nvSpPr>
          <p:cNvPr id="4" name="Rectangle 3"/>
          <p:cNvSpPr/>
          <p:nvPr/>
        </p:nvSpPr>
        <p:spPr bwMode="blackWhite">
          <a:xfrm>
            <a:off x="282636" y="4935719"/>
            <a:ext cx="8625840" cy="1200329"/>
          </a:xfrm>
          <a:prstGeom prst="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import mod1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starting mod1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1800" b="1" smtClean="0">
                <a:latin typeface="Courier New" pitchFamily="49" charset="0"/>
                <a:cs typeface="Courier New" pitchFamily="49" charset="0"/>
              </a:rPr>
              <a:t>mod1</a:t>
            </a:r>
          </a:p>
          <a:p>
            <a:r>
              <a:rPr lang="fr-FR" sz="1800" smtClean="0">
                <a:latin typeface="Courier New" pitchFamily="49" charset="0"/>
                <a:cs typeface="Courier New" pitchFamily="49" charset="0"/>
              </a:rPr>
              <a:t>&lt;module 'mod1' from 'C:/Course/1905/examplescripts/mod1.pyc'&gt;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blackWhite">
          <a:xfrm>
            <a:off x="4608260" y="2501731"/>
            <a:ext cx="3870960" cy="2308324"/>
          </a:xfrm>
          <a:prstGeom prst="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 simple module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'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starting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mod1'</a:t>
            </a: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'Python'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printPython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(count):</a:t>
            </a:r>
          </a:p>
          <a:p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'Python' * count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blackWhite">
          <a:xfrm>
            <a:off x="3356976" y="3975419"/>
            <a:ext cx="975360" cy="340519"/>
          </a:xfrm>
          <a:prstGeom prst="wedgeRoundRectCallout">
            <a:avLst>
              <a:gd name="adj1" fmla="val 79194"/>
              <a:gd name="adj2" fmla="val -8582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Attribut</a:t>
            </a:r>
          </a:p>
        </p:txBody>
      </p:sp>
      <p:sp>
        <p:nvSpPr>
          <p:cNvPr id="8" name="Rounded Rectangular Callout 7"/>
          <p:cNvSpPr/>
          <p:nvPr/>
        </p:nvSpPr>
        <p:spPr bwMode="blackWhite">
          <a:xfrm>
            <a:off x="7278972" y="1898952"/>
            <a:ext cx="1836000" cy="540000"/>
          </a:xfrm>
          <a:prstGeom prst="wedgeRoundRectCallout">
            <a:avLst>
              <a:gd name="adj1" fmla="val -85519"/>
              <a:gd name="adj2" fmla="val 203630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Exécution des instructions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ular Callout 8"/>
          <p:cNvSpPr/>
          <p:nvPr/>
        </p:nvSpPr>
        <p:spPr bwMode="blackWhite">
          <a:xfrm>
            <a:off x="2964876" y="5365623"/>
            <a:ext cx="2072640" cy="340519"/>
          </a:xfrm>
          <a:prstGeom prst="wedgeRoundRectCallout">
            <a:avLst>
              <a:gd name="adj1" fmla="val -118015"/>
              <a:gd name="adj2" fmla="val 32191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Objet module créé</a:t>
            </a:r>
          </a:p>
        </p:txBody>
      </p:sp>
      <p:sp>
        <p:nvSpPr>
          <p:cNvPr id="10" name="Rounded Rectangular Callout 9"/>
          <p:cNvSpPr/>
          <p:nvPr/>
        </p:nvSpPr>
        <p:spPr bwMode="blackWhite">
          <a:xfrm>
            <a:off x="4608260" y="2074242"/>
            <a:ext cx="2072640" cy="340519"/>
          </a:xfrm>
          <a:prstGeom prst="wedgeRoundRectCallout">
            <a:avLst>
              <a:gd name="adj1" fmla="val 986"/>
              <a:gd name="adj2" fmla="val 102857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/>
              <a:t>Le fichier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mod1.py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2158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1393035204132"/>
  <p:tag name="TL" val="3934352C3534302C343530"/>
  <p:tag name="IPF" val="422C4D6F64756C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20417474726962757465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756C7469706C6520696D706F7274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696E656420696D706F727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578616D696E696E67204E616D6573706163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66726F6D2053746174656D656E7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66726F6D2053746174656D656E742028636F6E74696E756564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E616D65737061636520436F7272757074696F6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3302C45786572636973653A204D6F64756C6573"/>
  <p:tag name="IPF" val="522C48616E64732D4F6E20457865726369736520362E313A204D6F64756C65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57874656E73696F6E204D6F64756C65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86170746572204F626A6563746976657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636B616765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636B616765204469726563746F72792053747275637475726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636B61676520696D706F72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6363657373696E67205061636B616765204D6F64756C65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374616E64617264204C6962726172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737973204D6F64756C6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F6D6D616E642D4C696E6520417267756D656E74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865206F73204D6F64756C6520616E642050726F6365737365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F73204D6F64756C6520616E642052756E6E696E6720436F6D6D616E64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7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F7320616E64206F732E70617468204D6F64756C657320616E64207468652046696C652053797374656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696C652053797374656D204D616E6167656D656E74204578616D706C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265204D6F64756C6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7472696E67204D61746368696E67204578616D706C6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7756C61722045787072657373696F6E205370656369616C204368617261637465727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67756C61722045787072657373696F6E204573636170652053657175656E6365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4261636B736C617368205C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6567756C61722045787072657373696F6E204578616D706C65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L" val="352C446F206E6F77"/>
  <p:tag name="IPF" val="522C5573696E6720526567756C61722045787072657373696F6E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73696E6720526567756C61722045787072657373696F6E733A204120536F6C7574696F6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22C436861707465722053756D6D6172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2656E6566697473206F66204D6F64756C65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F64756C652046696C65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756C65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696D706F72742053746174656D656E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D6F64756C6520457865637574696F6E"/>
</p:tagLst>
</file>

<file path=ppt/theme/theme1.xml><?xml version="1.0" encoding="utf-8"?>
<a:theme xmlns:a="http://schemas.openxmlformats.org/drawingml/2006/main" name="MagnaLearn Temp 2010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5663</TotalTime>
  <Words>3625</Words>
  <Application>Microsoft Office PowerPoint</Application>
  <PresentationFormat>Affichage à l'écran (4:3)</PresentationFormat>
  <Paragraphs>751</Paragraphs>
  <Slides>40</Slides>
  <Notes>40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MagnaLearn Temp 2010</vt:lpstr>
      <vt:lpstr>Modules</vt:lpstr>
      <vt:lpstr>Objectifs du chapitre </vt:lpstr>
      <vt:lpstr>Modules</vt:lpstr>
      <vt:lpstr>Module</vt:lpstr>
      <vt:lpstr>Avantages des modules</vt:lpstr>
      <vt:lpstr>Fichiers de modules</vt:lpstr>
      <vt:lpstr>Modules</vt:lpstr>
      <vt:lpstr>L’instruction import</vt:lpstr>
      <vt:lpstr>Exécution d’un module</vt:lpstr>
      <vt:lpstr>Attributs des modules</vt:lpstr>
      <vt:lpstr>Imports multiples</vt:lpstr>
      <vt:lpstr>Imports chaînés</vt:lpstr>
      <vt:lpstr>Examiner l’espace de noms</vt:lpstr>
      <vt:lpstr>Modules</vt:lpstr>
      <vt:lpstr>L’instruction from</vt:lpstr>
      <vt:lpstr>L’instruction from  (suite)</vt:lpstr>
      <vt:lpstr>Corruption de l’espace de noms</vt:lpstr>
      <vt:lpstr>Exercice 6.1 : Modules</vt:lpstr>
      <vt:lpstr>Modules d’extension</vt:lpstr>
      <vt:lpstr>Packages</vt:lpstr>
      <vt:lpstr>Structure de répertoires d’un package</vt:lpstr>
      <vt:lpstr>Importer un package</vt:lpstr>
      <vt:lpstr>Accéder aux modules d’un package</vt:lpstr>
      <vt:lpstr>Modules</vt:lpstr>
      <vt:lpstr>Bibliothèque standard</vt:lpstr>
      <vt:lpstr>Le module sys</vt:lpstr>
      <vt:lpstr>Arguments en ligne de commande</vt:lpstr>
      <vt:lpstr>Module os et processus</vt:lpstr>
      <vt:lpstr>Module os et commandes en cours d’exécution</vt:lpstr>
      <vt:lpstr>Modules os et os.path et système de fichiers</vt:lpstr>
      <vt:lpstr>Exemple de gestion du système de fichiers</vt:lpstr>
      <vt:lpstr>Le module re</vt:lpstr>
      <vt:lpstr>Exemple d’appariement de chaîne</vt:lpstr>
      <vt:lpstr>Caractères spéciaux des expressions régulières</vt:lpstr>
      <vt:lpstr>Séquences d’échappement des  expressions régulières</vt:lpstr>
      <vt:lpstr>Utiliser l’antislash \</vt:lpstr>
      <vt:lpstr>Exemples d’expressions régulières</vt:lpstr>
      <vt:lpstr>Utiliser des expressions régulières</vt:lpstr>
      <vt:lpstr>Utiliser des expressions régulières : Une solution</vt:lpstr>
      <vt:lpstr>Résumé du chapitre </vt:lpstr>
    </vt:vector>
  </TitlesOfParts>
  <Company>Learning Tree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beverlyv;mcb</dc:creator>
  <dc:description>Tagged 7/12/2012 8:24:13 AM</dc:description>
  <cp:lastModifiedBy>admin</cp:lastModifiedBy>
  <cp:revision>230</cp:revision>
  <cp:lastPrinted>2005-11-17T23:48:36Z</cp:lastPrinted>
  <dcterms:created xsi:type="dcterms:W3CDTF">2010-03-16T17:35:13Z</dcterms:created>
  <dcterms:modified xsi:type="dcterms:W3CDTF">2012-10-12T08:33:39Z</dcterms:modified>
</cp:coreProperties>
</file>