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91" r:id="rId5"/>
    <p:sldId id="292" r:id="rId6"/>
    <p:sldId id="261" r:id="rId7"/>
    <p:sldId id="262" r:id="rId8"/>
    <p:sldId id="265" r:id="rId9"/>
    <p:sldId id="266" r:id="rId10"/>
    <p:sldId id="268" r:id="rId11"/>
    <p:sldId id="267" r:id="rId12"/>
    <p:sldId id="269" r:id="rId13"/>
    <p:sldId id="294" r:id="rId14"/>
    <p:sldId id="264" r:id="rId15"/>
    <p:sldId id="270" r:id="rId16"/>
    <p:sldId id="263" r:id="rId17"/>
    <p:sldId id="271" r:id="rId18"/>
    <p:sldId id="272" r:id="rId19"/>
    <p:sldId id="295" r:id="rId20"/>
    <p:sldId id="275" r:id="rId21"/>
    <p:sldId id="273" r:id="rId22"/>
    <p:sldId id="276" r:id="rId23"/>
    <p:sldId id="277" r:id="rId24"/>
    <p:sldId id="278" r:id="rId25"/>
    <p:sldId id="290" r:id="rId26"/>
    <p:sldId id="279" r:id="rId27"/>
    <p:sldId id="274" r:id="rId28"/>
    <p:sldId id="280" r:id="rId29"/>
    <p:sldId id="281" r:id="rId30"/>
    <p:sldId id="282" r:id="rId31"/>
    <p:sldId id="285" r:id="rId32"/>
    <p:sldId id="283" r:id="rId33"/>
    <p:sldId id="284" r:id="rId34"/>
    <p:sldId id="286" r:id="rId35"/>
    <p:sldId id="287" r:id="rId36"/>
    <p:sldId id="289" r:id="rId37"/>
    <p:sldId id="288" r:id="rId38"/>
    <p:sldId id="296" r:id="rId39"/>
    <p:sldId id="297" r:id="rId40"/>
    <p:sldId id="298" r:id="rId41"/>
    <p:sldId id="293" r:id="rId42"/>
    <p:sldId id="299" r:id="rId43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CC"/>
    <a:srgbClr val="FFCCFF"/>
    <a:srgbClr val="CCECFF"/>
    <a:srgbClr val="CCFFCC"/>
    <a:srgbClr val="DDDDDD"/>
    <a:srgbClr val="663300"/>
    <a:srgbClr val="0033CC"/>
    <a:srgbClr val="FFFF66"/>
    <a:srgbClr val="FF505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674" autoAdjust="0"/>
    <p:restoredTop sz="81600" autoAdjust="0"/>
  </p:normalViewPr>
  <p:slideViewPr>
    <p:cSldViewPr snapToGrid="0">
      <p:cViewPr varScale="1">
        <p:scale>
          <a:sx n="131" d="100"/>
          <a:sy n="131" d="100"/>
        </p:scale>
        <p:origin x="-1644" y="-84"/>
      </p:cViewPr>
      <p:guideLst>
        <p:guide orient="horz" pos="943"/>
        <p:guide orient="horz" pos="1693"/>
        <p:guide pos="267"/>
        <p:guide pos="1874"/>
        <p:guide pos="2137"/>
      </p:guideLst>
    </p:cSldViewPr>
  </p:slideViewPr>
  <p:outlineViewPr>
    <p:cViewPr>
      <p:scale>
        <a:sx n="33" d="100"/>
        <a:sy n="33" d="100"/>
      </p:scale>
      <p:origin x="0" y="176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-3492" y="-108"/>
      </p:cViewPr>
      <p:guideLst>
        <p:guide orient="horz" pos="2920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8077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1663" y="228600"/>
            <a:ext cx="4833937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 smtClean="0">
                <a:solidFill>
                  <a:schemeClr val="tx2"/>
                </a:solidFill>
              </a:rPr>
              <a:t>2012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International, Inc.</a:t>
            </a:r>
            <a:r>
              <a:rPr lang="en-US" sz="700" dirty="0" smtClean="0">
                <a:solidFill>
                  <a:schemeClr val="tx2"/>
                </a:solidFill>
              </a:rPr>
              <a:t>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1905-7-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38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225033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996891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fr-FR" dirty="0" smtClean="0"/>
              <a:t>Gérer les fichiers et les exceptions</a:t>
            </a:r>
            <a:endParaRPr lang="en-US" dirty="0" smtClean="0"/>
          </a:p>
          <a:p>
            <a:r>
              <a:rPr lang="en-US" dirty="0" smtClean="0"/>
              <a:t>Direction: Left then right</a:t>
            </a:r>
          </a:p>
          <a:p>
            <a:r>
              <a:rPr lang="en-US" dirty="0" smtClean="0"/>
              <a:t>Chapter starts: Day 3 at 1:00pm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Using Loops and Iterators for File Access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Numeric Values in Text Files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Writing a Text File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Writing a Text File Example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File Position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On seek note the negative n for going back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Four Steps to Updating a Text File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On the write, annotate the new characters written on the green boxes </a:t>
            </a:r>
          </a:p>
          <a:p>
            <a:endParaRPr lang="en-US" dirty="0" smtClean="0"/>
          </a:p>
          <a:p>
            <a:r>
              <a:rPr lang="en-US" dirty="0" smtClean="0"/>
              <a:t>Ask if there are other ways</a:t>
            </a:r>
            <a:r>
              <a:rPr lang="en-US" baseline="0" dirty="0" smtClean="0"/>
              <a:t> to move back?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Three Standard Streams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Reading and Writing to Standard Streams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Redirecting Streams to Files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Reading and Writing Text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Do now  (5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Activity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  <a:solidFill>
            <a:schemeClr val="bg1"/>
          </a:solidFill>
          <a:ln/>
        </p:spPr>
        <p:txBody>
          <a:bodyPr/>
          <a:lstStyle/>
          <a:p>
            <a:r>
              <a:rPr lang="en-US" dirty="0" smtClean="0"/>
              <a:t>Jogger text: Chapter Objectives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fr-FR" dirty="0" smtClean="0"/>
              <a:t>Gérer les fichiers et les exceptions</a:t>
            </a:r>
            <a:endParaRPr lang="en-US" dirty="0" smtClean="0"/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The pickle Module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Reading and Writing With pickle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The shelve Module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Reading and Writing With shelve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0550" y="231775"/>
            <a:ext cx="4902200" cy="3676650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4013200"/>
            <a:ext cx="6619875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Hands-On Exercise 7.1: Managing Files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Exercise: Managing Files  (30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20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Activity </a:t>
            </a:r>
            <a:r>
              <a:rPr lang="en-US" dirty="0" smtClean="0">
                <a:solidFill>
                  <a:srgbClr val="0000FF"/>
                </a:solidFill>
              </a:rPr>
              <a:t>Instructions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fr-FR" dirty="0" smtClean="0"/>
              <a:t>Gérer les fichiers et les exceptions</a:t>
            </a:r>
            <a:endParaRPr lang="en-US" dirty="0" smtClean="0"/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Exceptions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Exception Handling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try Statement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 Keep up</a:t>
            </a:r>
            <a:r>
              <a:rPr lang="en-US" baseline="0" dirty="0" smtClean="0"/>
              <a:t> while covering the next few slides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fr-FR" dirty="0" smtClean="0"/>
              <a:t>Gérer les fichiers et les exceptions</a:t>
            </a:r>
            <a:endParaRPr lang="en-US" dirty="0" smtClean="0"/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Handling a Single Exception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Handling Multiple Exception Types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&lt;*s*o*u*r*c*e*&gt;*1*9*0*5*a*2*-*7*-*3*2*&lt;*/*s*o*u*r*c*e*&gt;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The else and finally Clauses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&lt;*s*o*u*r*c*e*&gt;*1*9*0*5*a*2*-*7*-*3*3*&lt;*/*s*o*u*r*c*e*&gt;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Using try and finally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&lt;*s*o*u*r*c*e*&gt;*1*9*0*5*a*2*-*7*-*3*4*&lt;*/*s*o*u*r*c*e*&gt;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Defining Custom Exception Classes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&lt;*s*o*u*r*c*e*&gt;*1*9*0*5*a*2*-*7*-*3*5*&lt;*/*s*o*u*r*c*e*&gt;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The raise Statement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&lt;*s*o*u*r*c*e*&gt;*1*9*0*5*a*2*-*7*-*3*6*&lt;*/*s*o*u*r*c*e*&gt;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Accessing Exception Instances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Benefits of Exception Classes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Capturing an Exception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Do now  (10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&lt;*s*o*u*r*c*e*&gt;*1*9*0*5*a*2*-*7*-*3*9*&lt;*/*s*o*u*r*c*e*&gt;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Capturing an Exception (continued)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177800"/>
            <a:ext cx="4903788" cy="36782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95" y="3955043"/>
            <a:ext cx="6557963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Persistent Data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 minutes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&lt;*s*o*u*r*c*e*&gt;*1*9*0*5*a*2*-*7*-*4*0*&lt;*/*s*o*u*r*c*e*&gt;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Capturing an Exception (continued)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smtClean="0">
                <a:solidFill>
                  <a:srgbClr val="000000"/>
                </a:solidFill>
                <a:latin typeface="Arial"/>
              </a:rPr>
              <a:t>&lt;*s*o*u*r*c*e*&gt;*1*9*0*5*a*2*-*7*-*4*1*&lt;*/*s*o*u*r*c*e*&gt;</a:t>
            </a:r>
            <a:endParaRPr lang="en-US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  <a:solidFill>
            <a:schemeClr val="bg1"/>
          </a:solidFill>
          <a:ln/>
        </p:spPr>
        <p:txBody>
          <a:bodyPr/>
          <a:lstStyle/>
          <a:p>
            <a:r>
              <a:rPr lang="en-US" dirty="0" smtClean="0"/>
              <a:t>Jogger text: Chapter Summary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177800"/>
            <a:ext cx="4903788" cy="36782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95" y="3955043"/>
            <a:ext cx="655796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Data Storage Formats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</a:t>
            </a:r>
            <a:r>
              <a:rPr lang="en-US" dirty="0" smtClean="0">
                <a:solidFill>
                  <a:srgbClr val="0000FF"/>
                </a:solidFill>
              </a:rPr>
              <a:t>minute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Ask them "Have you seen an output text file?" -  What about the console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Files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The open Statement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Reading a Text File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&lt;*s*o*u*r*c*e*&gt;*1*9*0*5*a*2*-*7*-*9*&lt;*/*s*o*u*r*c*e*&gt;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Reading Text Lines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 Ask if empty string is True or False?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7" name="Rectangle 2067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7584" name="Picture 2064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37579" name="Line 2059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7576" name="Rectangle 2056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7577" name="Rectangle 2057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3" y="398463"/>
            <a:ext cx="4267200" cy="381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7578" name="Line 2058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237605" name="Picture 2085" descr="B&amp;W Educ Trust 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7088" y="6630988"/>
            <a:ext cx="1855787" cy="115887"/>
          </a:xfrm>
          <a:prstGeom prst="rect">
            <a:avLst/>
          </a:prstGeom>
          <a:noFill/>
        </p:spPr>
      </p:pic>
      <p:pic>
        <p:nvPicPr>
          <p:cNvPr id="237606" name="Picture 2086" descr="100c,70m Educ Trust 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hidden">
          <a:xfrm>
            <a:off x="7177088" y="6627813"/>
            <a:ext cx="1855787" cy="119062"/>
          </a:xfrm>
          <a:prstGeom prst="rect">
            <a:avLst/>
          </a:prstGeom>
          <a:noFill/>
        </p:spPr>
      </p:pic>
      <p:sp>
        <p:nvSpPr>
          <p:cNvPr id="237607" name="Rectangle 2087"/>
          <p:cNvSpPr>
            <a:spLocks noChangeArrowheads="1"/>
          </p:cNvSpPr>
          <p:nvPr userDrawn="1"/>
        </p:nvSpPr>
        <p:spPr bwMode="black">
          <a:xfrm flipV="1">
            <a:off x="7169150" y="6499225"/>
            <a:ext cx="1831975" cy="61912"/>
          </a:xfrm>
          <a:prstGeom prst="rect">
            <a:avLst/>
          </a:prstGeom>
          <a:solidFill>
            <a:srgbClr val="B90117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2400" b="1" dirty="0">
              <a:latin typeface="Times New Roman" pitchFamily="18" charset="0"/>
            </a:endParaRPr>
          </a:p>
        </p:txBody>
      </p:sp>
      <p:pic>
        <p:nvPicPr>
          <p:cNvPr id="237609" name="Picture 2089" descr="100c,70m Learn Tree sm®"/>
          <p:cNvPicPr>
            <a:picLocks noChangeAspect="1" noChangeArrowheads="1"/>
          </p:cNvPicPr>
          <p:nvPr userDrawn="1"/>
        </p:nvPicPr>
        <p:blipFill>
          <a:blip r:embed="rId5" cstate="print">
            <a:lum contrast="100000"/>
          </a:blip>
          <a:srcRect/>
          <a:stretch>
            <a:fillRect/>
          </a:stretch>
        </p:blipFill>
        <p:spPr bwMode="auto">
          <a:xfrm>
            <a:off x="7151688" y="5919788"/>
            <a:ext cx="1865312" cy="530225"/>
          </a:xfrm>
          <a:prstGeom prst="rect">
            <a:avLst/>
          </a:prstGeom>
          <a:noFill/>
        </p:spPr>
      </p:pic>
      <p:pic>
        <p:nvPicPr>
          <p:cNvPr id="237610" name="Picture 2090" descr="100c,70m Learn Tree sm®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hidden">
          <a:xfrm>
            <a:off x="7151688" y="5919788"/>
            <a:ext cx="1865312" cy="530225"/>
          </a:xfrm>
          <a:prstGeom prst="rect">
            <a:avLst/>
          </a:prstGeom>
          <a:noFill/>
        </p:spPr>
      </p:pic>
      <p:grpSp>
        <p:nvGrpSpPr>
          <p:cNvPr id="25" name="Group 24"/>
          <p:cNvGrpSpPr/>
          <p:nvPr userDrawn="1"/>
        </p:nvGrpSpPr>
        <p:grpSpPr>
          <a:xfrm>
            <a:off x="7152210" y="5919127"/>
            <a:ext cx="712270" cy="528752"/>
            <a:chOff x="7185699" y="5403739"/>
            <a:chExt cx="622300" cy="461963"/>
          </a:xfrm>
        </p:grpSpPr>
        <p:grpSp>
          <p:nvGrpSpPr>
            <p:cNvPr id="15" name="Group 1053"/>
            <p:cNvGrpSpPr>
              <a:grpSpLocks/>
            </p:cNvGrpSpPr>
            <p:nvPr userDrawn="1"/>
          </p:nvGrpSpPr>
          <p:grpSpPr bwMode="auto">
            <a:xfrm>
              <a:off x="7192049" y="5403739"/>
              <a:ext cx="603250" cy="457200"/>
              <a:chOff x="5279" y="3962"/>
              <a:chExt cx="380" cy="288"/>
            </a:xfrm>
          </p:grpSpPr>
          <p:sp>
            <p:nvSpPr>
              <p:cNvPr id="16" name="Freeform 1041"/>
              <p:cNvSpPr>
                <a:spLocks noChangeAspect="1"/>
              </p:cNvSpPr>
              <p:nvPr userDrawn="1"/>
            </p:nvSpPr>
            <p:spPr bwMode="black">
              <a:xfrm>
                <a:off x="5282" y="3969"/>
                <a:ext cx="375" cy="281"/>
              </a:xfrm>
              <a:custGeom>
                <a:avLst/>
                <a:gdLst/>
                <a:ahLst/>
                <a:cxnLst>
                  <a:cxn ang="0">
                    <a:pos x="133" y="1294"/>
                  </a:cxn>
                  <a:cxn ang="0">
                    <a:pos x="274" y="1324"/>
                  </a:cxn>
                  <a:cxn ang="0">
                    <a:pos x="399" y="1324"/>
                  </a:cxn>
                  <a:cxn ang="0">
                    <a:pos x="641" y="1324"/>
                  </a:cxn>
                  <a:cxn ang="0">
                    <a:pos x="935" y="1324"/>
                  </a:cxn>
                  <a:cxn ang="0">
                    <a:pos x="1215" y="1324"/>
                  </a:cxn>
                  <a:cxn ang="0">
                    <a:pos x="1417" y="1324"/>
                  </a:cxn>
                  <a:cxn ang="0">
                    <a:pos x="1513" y="1322"/>
                  </a:cxn>
                  <a:cxn ang="0">
                    <a:pos x="1698" y="1248"/>
                  </a:cxn>
                  <a:cxn ang="0">
                    <a:pos x="1736" y="1171"/>
                  </a:cxn>
                  <a:cxn ang="0">
                    <a:pos x="1560" y="1171"/>
                  </a:cxn>
                  <a:cxn ang="0">
                    <a:pos x="1239" y="1168"/>
                  </a:cxn>
                  <a:cxn ang="0">
                    <a:pos x="1071" y="1118"/>
                  </a:cxn>
                  <a:cxn ang="0">
                    <a:pos x="984" y="1032"/>
                  </a:cxn>
                  <a:cxn ang="0">
                    <a:pos x="965" y="831"/>
                  </a:cxn>
                  <a:cxn ang="0">
                    <a:pos x="1120" y="654"/>
                  </a:cxn>
                  <a:cxn ang="0">
                    <a:pos x="1238" y="633"/>
                  </a:cxn>
                  <a:cxn ang="0">
                    <a:pos x="1420" y="574"/>
                  </a:cxn>
                  <a:cxn ang="0">
                    <a:pos x="1258" y="538"/>
                  </a:cxn>
                  <a:cxn ang="0">
                    <a:pos x="1014" y="603"/>
                  </a:cxn>
                  <a:cxn ang="0">
                    <a:pos x="1129" y="513"/>
                  </a:cxn>
                  <a:cxn ang="0">
                    <a:pos x="1340" y="475"/>
                  </a:cxn>
                  <a:cxn ang="0">
                    <a:pos x="1413" y="442"/>
                  </a:cxn>
                  <a:cxn ang="0">
                    <a:pos x="1181" y="406"/>
                  </a:cxn>
                  <a:cxn ang="0">
                    <a:pos x="1042" y="475"/>
                  </a:cxn>
                  <a:cxn ang="0">
                    <a:pos x="1174" y="371"/>
                  </a:cxn>
                  <a:cxn ang="0">
                    <a:pos x="1357" y="308"/>
                  </a:cxn>
                  <a:cxn ang="0">
                    <a:pos x="1180" y="274"/>
                  </a:cxn>
                  <a:cxn ang="0">
                    <a:pos x="1022" y="361"/>
                  </a:cxn>
                  <a:cxn ang="0">
                    <a:pos x="1163" y="215"/>
                  </a:cxn>
                  <a:cxn ang="0">
                    <a:pos x="1237" y="130"/>
                  </a:cxn>
                  <a:cxn ang="0">
                    <a:pos x="1054" y="204"/>
                  </a:cxn>
                  <a:cxn ang="0">
                    <a:pos x="986" y="237"/>
                  </a:cxn>
                  <a:cxn ang="0">
                    <a:pos x="1113" y="58"/>
                  </a:cxn>
                  <a:cxn ang="0">
                    <a:pos x="947" y="137"/>
                  </a:cxn>
                  <a:cxn ang="0">
                    <a:pos x="922" y="2"/>
                  </a:cxn>
                  <a:cxn ang="0">
                    <a:pos x="844" y="95"/>
                  </a:cxn>
                  <a:cxn ang="0">
                    <a:pos x="750" y="54"/>
                  </a:cxn>
                  <a:cxn ang="0">
                    <a:pos x="684" y="100"/>
                  </a:cxn>
                  <a:cxn ang="0">
                    <a:pos x="783" y="284"/>
                  </a:cxn>
                  <a:cxn ang="0">
                    <a:pos x="614" y="131"/>
                  </a:cxn>
                  <a:cxn ang="0">
                    <a:pos x="514" y="162"/>
                  </a:cxn>
                  <a:cxn ang="0">
                    <a:pos x="689" y="293"/>
                  </a:cxn>
                  <a:cxn ang="0">
                    <a:pos x="702" y="335"/>
                  </a:cxn>
                  <a:cxn ang="0">
                    <a:pos x="460" y="235"/>
                  </a:cxn>
                  <a:cxn ang="0">
                    <a:pos x="423" y="316"/>
                  </a:cxn>
                  <a:cxn ang="0">
                    <a:pos x="637" y="401"/>
                  </a:cxn>
                  <a:cxn ang="0">
                    <a:pos x="706" y="464"/>
                  </a:cxn>
                  <a:cxn ang="0">
                    <a:pos x="522" y="394"/>
                  </a:cxn>
                  <a:cxn ang="0">
                    <a:pos x="346" y="474"/>
                  </a:cxn>
                  <a:cxn ang="0">
                    <a:pos x="451" y="477"/>
                  </a:cxn>
                  <a:cxn ang="0">
                    <a:pos x="662" y="530"/>
                  </a:cxn>
                  <a:cxn ang="0">
                    <a:pos x="724" y="594"/>
                  </a:cxn>
                  <a:cxn ang="0">
                    <a:pos x="469" y="538"/>
                  </a:cxn>
                  <a:cxn ang="0">
                    <a:pos x="326" y="595"/>
                  </a:cxn>
                  <a:cxn ang="0">
                    <a:pos x="520" y="633"/>
                  </a:cxn>
                  <a:cxn ang="0">
                    <a:pos x="633" y="650"/>
                  </a:cxn>
                  <a:cxn ang="0">
                    <a:pos x="773" y="801"/>
                  </a:cxn>
                  <a:cxn ang="0">
                    <a:pos x="772" y="1013"/>
                  </a:cxn>
                  <a:cxn ang="0">
                    <a:pos x="684" y="1113"/>
                  </a:cxn>
                  <a:cxn ang="0">
                    <a:pos x="545" y="1164"/>
                  </a:cxn>
                  <a:cxn ang="0">
                    <a:pos x="221" y="1171"/>
                  </a:cxn>
                  <a:cxn ang="0">
                    <a:pos x="20" y="1171"/>
                  </a:cxn>
                </a:cxnLst>
                <a:rect l="0" t="0" r="r" b="b"/>
                <a:pathLst>
                  <a:path w="1766" h="1324">
                    <a:moveTo>
                      <a:pt x="0" y="1171"/>
                    </a:moveTo>
                    <a:lnTo>
                      <a:pt x="6" y="1180"/>
                    </a:lnTo>
                    <a:lnTo>
                      <a:pt x="13" y="1191"/>
                    </a:lnTo>
                    <a:lnTo>
                      <a:pt x="20" y="1200"/>
                    </a:lnTo>
                    <a:lnTo>
                      <a:pt x="27" y="1209"/>
                    </a:lnTo>
                    <a:lnTo>
                      <a:pt x="35" y="1218"/>
                    </a:lnTo>
                    <a:lnTo>
                      <a:pt x="42" y="1226"/>
                    </a:lnTo>
                    <a:lnTo>
                      <a:pt x="50" y="1234"/>
                    </a:lnTo>
                    <a:lnTo>
                      <a:pt x="58" y="1242"/>
                    </a:lnTo>
                    <a:lnTo>
                      <a:pt x="67" y="1251"/>
                    </a:lnTo>
                    <a:lnTo>
                      <a:pt x="75" y="1257"/>
                    </a:lnTo>
                    <a:lnTo>
                      <a:pt x="84" y="1264"/>
                    </a:lnTo>
                    <a:lnTo>
                      <a:pt x="94" y="1271"/>
                    </a:lnTo>
                    <a:lnTo>
                      <a:pt x="103" y="1277"/>
                    </a:lnTo>
                    <a:lnTo>
                      <a:pt x="113" y="1283"/>
                    </a:lnTo>
                    <a:lnTo>
                      <a:pt x="122" y="1289"/>
                    </a:lnTo>
                    <a:lnTo>
                      <a:pt x="133" y="1294"/>
                    </a:lnTo>
                    <a:lnTo>
                      <a:pt x="143" y="1299"/>
                    </a:lnTo>
                    <a:lnTo>
                      <a:pt x="153" y="1302"/>
                    </a:lnTo>
                    <a:lnTo>
                      <a:pt x="164" y="1307"/>
                    </a:lnTo>
                    <a:lnTo>
                      <a:pt x="175" y="1310"/>
                    </a:lnTo>
                    <a:lnTo>
                      <a:pt x="187" y="1314"/>
                    </a:lnTo>
                    <a:lnTo>
                      <a:pt x="197" y="1316"/>
                    </a:lnTo>
                    <a:lnTo>
                      <a:pt x="209" y="1319"/>
                    </a:lnTo>
                    <a:lnTo>
                      <a:pt x="220" y="1321"/>
                    </a:lnTo>
                    <a:lnTo>
                      <a:pt x="233" y="1322"/>
                    </a:lnTo>
                    <a:lnTo>
                      <a:pt x="244" y="1323"/>
                    </a:lnTo>
                    <a:lnTo>
                      <a:pt x="257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70" y="1324"/>
                    </a:lnTo>
                    <a:lnTo>
                      <a:pt x="272" y="1324"/>
                    </a:lnTo>
                    <a:lnTo>
                      <a:pt x="274" y="1324"/>
                    </a:lnTo>
                    <a:lnTo>
                      <a:pt x="277" y="1324"/>
                    </a:lnTo>
                    <a:lnTo>
                      <a:pt x="280" y="1324"/>
                    </a:lnTo>
                    <a:lnTo>
                      <a:pt x="285" y="1324"/>
                    </a:lnTo>
                    <a:lnTo>
                      <a:pt x="289" y="1324"/>
                    </a:lnTo>
                    <a:lnTo>
                      <a:pt x="295" y="1324"/>
                    </a:lnTo>
                    <a:lnTo>
                      <a:pt x="301" y="1324"/>
                    </a:lnTo>
                    <a:lnTo>
                      <a:pt x="308" y="1324"/>
                    </a:lnTo>
                    <a:lnTo>
                      <a:pt x="315" y="1324"/>
                    </a:lnTo>
                    <a:lnTo>
                      <a:pt x="322" y="1324"/>
                    </a:lnTo>
                    <a:lnTo>
                      <a:pt x="330" y="1324"/>
                    </a:lnTo>
                    <a:lnTo>
                      <a:pt x="338" y="1324"/>
                    </a:lnTo>
                    <a:lnTo>
                      <a:pt x="347" y="1324"/>
                    </a:lnTo>
                    <a:lnTo>
                      <a:pt x="357" y="1324"/>
                    </a:lnTo>
                    <a:lnTo>
                      <a:pt x="367" y="1324"/>
                    </a:lnTo>
                    <a:lnTo>
                      <a:pt x="377" y="1324"/>
                    </a:lnTo>
                    <a:lnTo>
                      <a:pt x="388" y="1324"/>
                    </a:lnTo>
                    <a:lnTo>
                      <a:pt x="399" y="1324"/>
                    </a:lnTo>
                    <a:lnTo>
                      <a:pt x="410" y="1324"/>
                    </a:lnTo>
                    <a:lnTo>
                      <a:pt x="423" y="1324"/>
                    </a:lnTo>
                    <a:lnTo>
                      <a:pt x="436" y="1324"/>
                    </a:lnTo>
                    <a:lnTo>
                      <a:pt x="448" y="1324"/>
                    </a:lnTo>
                    <a:lnTo>
                      <a:pt x="461" y="1324"/>
                    </a:lnTo>
                    <a:lnTo>
                      <a:pt x="475" y="1324"/>
                    </a:lnTo>
                    <a:lnTo>
                      <a:pt x="489" y="1324"/>
                    </a:lnTo>
                    <a:lnTo>
                      <a:pt x="502" y="1324"/>
                    </a:lnTo>
                    <a:lnTo>
                      <a:pt x="517" y="1324"/>
                    </a:lnTo>
                    <a:lnTo>
                      <a:pt x="531" y="1324"/>
                    </a:lnTo>
                    <a:lnTo>
                      <a:pt x="546" y="1324"/>
                    </a:lnTo>
                    <a:lnTo>
                      <a:pt x="561" y="1324"/>
                    </a:lnTo>
                    <a:lnTo>
                      <a:pt x="577" y="1324"/>
                    </a:lnTo>
                    <a:lnTo>
                      <a:pt x="592" y="1324"/>
                    </a:lnTo>
                    <a:lnTo>
                      <a:pt x="608" y="1324"/>
                    </a:lnTo>
                    <a:lnTo>
                      <a:pt x="624" y="1324"/>
                    </a:lnTo>
                    <a:lnTo>
                      <a:pt x="641" y="1324"/>
                    </a:lnTo>
                    <a:lnTo>
                      <a:pt x="658" y="1324"/>
                    </a:lnTo>
                    <a:lnTo>
                      <a:pt x="674" y="1324"/>
                    </a:lnTo>
                    <a:lnTo>
                      <a:pt x="691" y="1324"/>
                    </a:lnTo>
                    <a:lnTo>
                      <a:pt x="709" y="1324"/>
                    </a:lnTo>
                    <a:lnTo>
                      <a:pt x="725" y="1324"/>
                    </a:lnTo>
                    <a:lnTo>
                      <a:pt x="742" y="1324"/>
                    </a:lnTo>
                    <a:lnTo>
                      <a:pt x="759" y="1324"/>
                    </a:lnTo>
                    <a:lnTo>
                      <a:pt x="776" y="1324"/>
                    </a:lnTo>
                    <a:lnTo>
                      <a:pt x="795" y="1324"/>
                    </a:lnTo>
                    <a:lnTo>
                      <a:pt x="812" y="1324"/>
                    </a:lnTo>
                    <a:lnTo>
                      <a:pt x="829" y="1324"/>
                    </a:lnTo>
                    <a:lnTo>
                      <a:pt x="847" y="1324"/>
                    </a:lnTo>
                    <a:lnTo>
                      <a:pt x="865" y="1324"/>
                    </a:lnTo>
                    <a:lnTo>
                      <a:pt x="882" y="1324"/>
                    </a:lnTo>
                    <a:lnTo>
                      <a:pt x="900" y="1324"/>
                    </a:lnTo>
                    <a:lnTo>
                      <a:pt x="917" y="1324"/>
                    </a:lnTo>
                    <a:lnTo>
                      <a:pt x="935" y="1324"/>
                    </a:lnTo>
                    <a:lnTo>
                      <a:pt x="953" y="1324"/>
                    </a:lnTo>
                    <a:lnTo>
                      <a:pt x="970" y="1324"/>
                    </a:lnTo>
                    <a:lnTo>
                      <a:pt x="987" y="1324"/>
                    </a:lnTo>
                    <a:lnTo>
                      <a:pt x="1004" y="1324"/>
                    </a:lnTo>
                    <a:lnTo>
                      <a:pt x="1022" y="1324"/>
                    </a:lnTo>
                    <a:lnTo>
                      <a:pt x="1039" y="1324"/>
                    </a:lnTo>
                    <a:lnTo>
                      <a:pt x="1056" y="1324"/>
                    </a:lnTo>
                    <a:lnTo>
                      <a:pt x="1072" y="1324"/>
                    </a:lnTo>
                    <a:lnTo>
                      <a:pt x="1090" y="1324"/>
                    </a:lnTo>
                    <a:lnTo>
                      <a:pt x="1106" y="1324"/>
                    </a:lnTo>
                    <a:lnTo>
                      <a:pt x="1122" y="1324"/>
                    </a:lnTo>
                    <a:lnTo>
                      <a:pt x="1138" y="1324"/>
                    </a:lnTo>
                    <a:lnTo>
                      <a:pt x="1154" y="1324"/>
                    </a:lnTo>
                    <a:lnTo>
                      <a:pt x="1169" y="1324"/>
                    </a:lnTo>
                    <a:lnTo>
                      <a:pt x="1185" y="1324"/>
                    </a:lnTo>
                    <a:lnTo>
                      <a:pt x="1200" y="1324"/>
                    </a:lnTo>
                    <a:lnTo>
                      <a:pt x="1215" y="1324"/>
                    </a:lnTo>
                    <a:lnTo>
                      <a:pt x="1230" y="1324"/>
                    </a:lnTo>
                    <a:lnTo>
                      <a:pt x="1244" y="1324"/>
                    </a:lnTo>
                    <a:lnTo>
                      <a:pt x="1259" y="1324"/>
                    </a:lnTo>
                    <a:lnTo>
                      <a:pt x="1273" y="1324"/>
                    </a:lnTo>
                    <a:lnTo>
                      <a:pt x="1285" y="1324"/>
                    </a:lnTo>
                    <a:lnTo>
                      <a:pt x="1299" y="1324"/>
                    </a:lnTo>
                    <a:lnTo>
                      <a:pt x="1312" y="1324"/>
                    </a:lnTo>
                    <a:lnTo>
                      <a:pt x="1323" y="1324"/>
                    </a:lnTo>
                    <a:lnTo>
                      <a:pt x="1336" y="1324"/>
                    </a:lnTo>
                    <a:lnTo>
                      <a:pt x="1348" y="1324"/>
                    </a:lnTo>
                    <a:lnTo>
                      <a:pt x="1359" y="1324"/>
                    </a:lnTo>
                    <a:lnTo>
                      <a:pt x="1370" y="1324"/>
                    </a:lnTo>
                    <a:lnTo>
                      <a:pt x="1380" y="1324"/>
                    </a:lnTo>
                    <a:lnTo>
                      <a:pt x="1390" y="1324"/>
                    </a:lnTo>
                    <a:lnTo>
                      <a:pt x="1399" y="1324"/>
                    </a:lnTo>
                    <a:lnTo>
                      <a:pt x="1409" y="1324"/>
                    </a:lnTo>
                    <a:lnTo>
                      <a:pt x="1417" y="1324"/>
                    </a:lnTo>
                    <a:lnTo>
                      <a:pt x="1425" y="1324"/>
                    </a:lnTo>
                    <a:lnTo>
                      <a:pt x="1433" y="1324"/>
                    </a:lnTo>
                    <a:lnTo>
                      <a:pt x="1440" y="1324"/>
                    </a:lnTo>
                    <a:lnTo>
                      <a:pt x="1446" y="1324"/>
                    </a:lnTo>
                    <a:lnTo>
                      <a:pt x="1452" y="1324"/>
                    </a:lnTo>
                    <a:lnTo>
                      <a:pt x="1457" y="1324"/>
                    </a:lnTo>
                    <a:lnTo>
                      <a:pt x="1462" y="1324"/>
                    </a:lnTo>
                    <a:lnTo>
                      <a:pt x="1466" y="1324"/>
                    </a:lnTo>
                    <a:lnTo>
                      <a:pt x="1470" y="1324"/>
                    </a:lnTo>
                    <a:lnTo>
                      <a:pt x="1473" y="1324"/>
                    </a:lnTo>
                    <a:lnTo>
                      <a:pt x="1475" y="1324"/>
                    </a:lnTo>
                    <a:lnTo>
                      <a:pt x="1477" y="1324"/>
                    </a:lnTo>
                    <a:lnTo>
                      <a:pt x="1478" y="1324"/>
                    </a:lnTo>
                    <a:lnTo>
                      <a:pt x="1478" y="1324"/>
                    </a:lnTo>
                    <a:lnTo>
                      <a:pt x="1490" y="1324"/>
                    </a:lnTo>
                    <a:lnTo>
                      <a:pt x="1502" y="1323"/>
                    </a:lnTo>
                    <a:lnTo>
                      <a:pt x="1513" y="1322"/>
                    </a:lnTo>
                    <a:lnTo>
                      <a:pt x="1525" y="1321"/>
                    </a:lnTo>
                    <a:lnTo>
                      <a:pt x="1538" y="1319"/>
                    </a:lnTo>
                    <a:lnTo>
                      <a:pt x="1549" y="1317"/>
                    </a:lnTo>
                    <a:lnTo>
                      <a:pt x="1561" y="1314"/>
                    </a:lnTo>
                    <a:lnTo>
                      <a:pt x="1572" y="1312"/>
                    </a:lnTo>
                    <a:lnTo>
                      <a:pt x="1584" y="1308"/>
                    </a:lnTo>
                    <a:lnTo>
                      <a:pt x="1595" y="1305"/>
                    </a:lnTo>
                    <a:lnTo>
                      <a:pt x="1606" y="1300"/>
                    </a:lnTo>
                    <a:lnTo>
                      <a:pt x="1617" y="1295"/>
                    </a:lnTo>
                    <a:lnTo>
                      <a:pt x="1628" y="1291"/>
                    </a:lnTo>
                    <a:lnTo>
                      <a:pt x="1638" y="1286"/>
                    </a:lnTo>
                    <a:lnTo>
                      <a:pt x="1648" y="1280"/>
                    </a:lnTo>
                    <a:lnTo>
                      <a:pt x="1659" y="1275"/>
                    </a:lnTo>
                    <a:lnTo>
                      <a:pt x="1669" y="1269"/>
                    </a:lnTo>
                    <a:lnTo>
                      <a:pt x="1678" y="1262"/>
                    </a:lnTo>
                    <a:lnTo>
                      <a:pt x="1689" y="1255"/>
                    </a:lnTo>
                    <a:lnTo>
                      <a:pt x="1698" y="1248"/>
                    </a:lnTo>
                    <a:lnTo>
                      <a:pt x="1706" y="1241"/>
                    </a:lnTo>
                    <a:lnTo>
                      <a:pt x="1715" y="1233"/>
                    </a:lnTo>
                    <a:lnTo>
                      <a:pt x="1723" y="1225"/>
                    </a:lnTo>
                    <a:lnTo>
                      <a:pt x="1731" y="1217"/>
                    </a:lnTo>
                    <a:lnTo>
                      <a:pt x="1739" y="1208"/>
                    </a:lnTo>
                    <a:lnTo>
                      <a:pt x="1746" y="1199"/>
                    </a:lnTo>
                    <a:lnTo>
                      <a:pt x="1753" y="1190"/>
                    </a:lnTo>
                    <a:lnTo>
                      <a:pt x="1760" y="1180"/>
                    </a:lnTo>
                    <a:lnTo>
                      <a:pt x="1766" y="1171"/>
                    </a:lnTo>
                    <a:lnTo>
                      <a:pt x="1761" y="1171"/>
                    </a:lnTo>
                    <a:lnTo>
                      <a:pt x="1752" y="1171"/>
                    </a:lnTo>
                    <a:lnTo>
                      <a:pt x="1746" y="1171"/>
                    </a:lnTo>
                    <a:lnTo>
                      <a:pt x="1746" y="1171"/>
                    </a:lnTo>
                    <a:lnTo>
                      <a:pt x="1745" y="1171"/>
                    </a:lnTo>
                    <a:lnTo>
                      <a:pt x="1743" y="1171"/>
                    </a:lnTo>
                    <a:lnTo>
                      <a:pt x="1740" y="1171"/>
                    </a:lnTo>
                    <a:lnTo>
                      <a:pt x="1736" y="1171"/>
                    </a:lnTo>
                    <a:lnTo>
                      <a:pt x="1732" y="1171"/>
                    </a:lnTo>
                    <a:lnTo>
                      <a:pt x="1727" y="1171"/>
                    </a:lnTo>
                    <a:lnTo>
                      <a:pt x="1721" y="1171"/>
                    </a:lnTo>
                    <a:lnTo>
                      <a:pt x="1714" y="1171"/>
                    </a:lnTo>
                    <a:lnTo>
                      <a:pt x="1706" y="1171"/>
                    </a:lnTo>
                    <a:lnTo>
                      <a:pt x="1698" y="1171"/>
                    </a:lnTo>
                    <a:lnTo>
                      <a:pt x="1689" y="1171"/>
                    </a:lnTo>
                    <a:lnTo>
                      <a:pt x="1678" y="1171"/>
                    </a:lnTo>
                    <a:lnTo>
                      <a:pt x="1668" y="1171"/>
                    </a:lnTo>
                    <a:lnTo>
                      <a:pt x="1657" y="1171"/>
                    </a:lnTo>
                    <a:lnTo>
                      <a:pt x="1645" y="1171"/>
                    </a:lnTo>
                    <a:lnTo>
                      <a:pt x="1632" y="1171"/>
                    </a:lnTo>
                    <a:lnTo>
                      <a:pt x="1619" y="1171"/>
                    </a:lnTo>
                    <a:lnTo>
                      <a:pt x="1604" y="1171"/>
                    </a:lnTo>
                    <a:lnTo>
                      <a:pt x="1591" y="1171"/>
                    </a:lnTo>
                    <a:lnTo>
                      <a:pt x="1575" y="1171"/>
                    </a:lnTo>
                    <a:lnTo>
                      <a:pt x="1560" y="1171"/>
                    </a:lnTo>
                    <a:lnTo>
                      <a:pt x="1542" y="1171"/>
                    </a:lnTo>
                    <a:lnTo>
                      <a:pt x="1525" y="1171"/>
                    </a:lnTo>
                    <a:lnTo>
                      <a:pt x="1508" y="1171"/>
                    </a:lnTo>
                    <a:lnTo>
                      <a:pt x="1489" y="1171"/>
                    </a:lnTo>
                    <a:lnTo>
                      <a:pt x="1470" y="1171"/>
                    </a:lnTo>
                    <a:lnTo>
                      <a:pt x="1450" y="1171"/>
                    </a:lnTo>
                    <a:lnTo>
                      <a:pt x="1431" y="1171"/>
                    </a:lnTo>
                    <a:lnTo>
                      <a:pt x="1409" y="1171"/>
                    </a:lnTo>
                    <a:lnTo>
                      <a:pt x="1388" y="1171"/>
                    </a:lnTo>
                    <a:lnTo>
                      <a:pt x="1366" y="1171"/>
                    </a:lnTo>
                    <a:lnTo>
                      <a:pt x="1343" y="1171"/>
                    </a:lnTo>
                    <a:lnTo>
                      <a:pt x="1343" y="1171"/>
                    </a:lnTo>
                    <a:lnTo>
                      <a:pt x="1320" y="1170"/>
                    </a:lnTo>
                    <a:lnTo>
                      <a:pt x="1297" y="1170"/>
                    </a:lnTo>
                    <a:lnTo>
                      <a:pt x="1276" y="1169"/>
                    </a:lnTo>
                    <a:lnTo>
                      <a:pt x="1257" y="1169"/>
                    </a:lnTo>
                    <a:lnTo>
                      <a:pt x="1239" y="1168"/>
                    </a:lnTo>
                    <a:lnTo>
                      <a:pt x="1222" y="1165"/>
                    </a:lnTo>
                    <a:lnTo>
                      <a:pt x="1206" y="1164"/>
                    </a:lnTo>
                    <a:lnTo>
                      <a:pt x="1192" y="1162"/>
                    </a:lnTo>
                    <a:lnTo>
                      <a:pt x="1178" y="1160"/>
                    </a:lnTo>
                    <a:lnTo>
                      <a:pt x="1166" y="1157"/>
                    </a:lnTo>
                    <a:lnTo>
                      <a:pt x="1155" y="1155"/>
                    </a:lnTo>
                    <a:lnTo>
                      <a:pt x="1144" y="1153"/>
                    </a:lnTo>
                    <a:lnTo>
                      <a:pt x="1135" y="1149"/>
                    </a:lnTo>
                    <a:lnTo>
                      <a:pt x="1125" y="1147"/>
                    </a:lnTo>
                    <a:lnTo>
                      <a:pt x="1117" y="1143"/>
                    </a:lnTo>
                    <a:lnTo>
                      <a:pt x="1109" y="1140"/>
                    </a:lnTo>
                    <a:lnTo>
                      <a:pt x="1101" y="1137"/>
                    </a:lnTo>
                    <a:lnTo>
                      <a:pt x="1095" y="1133"/>
                    </a:lnTo>
                    <a:lnTo>
                      <a:pt x="1089" y="1130"/>
                    </a:lnTo>
                    <a:lnTo>
                      <a:pt x="1083" y="1126"/>
                    </a:lnTo>
                    <a:lnTo>
                      <a:pt x="1076" y="1122"/>
                    </a:lnTo>
                    <a:lnTo>
                      <a:pt x="1071" y="1118"/>
                    </a:lnTo>
                    <a:lnTo>
                      <a:pt x="1066" y="1115"/>
                    </a:lnTo>
                    <a:lnTo>
                      <a:pt x="1060" y="1110"/>
                    </a:lnTo>
                    <a:lnTo>
                      <a:pt x="1054" y="1107"/>
                    </a:lnTo>
                    <a:lnTo>
                      <a:pt x="1048" y="1102"/>
                    </a:lnTo>
                    <a:lnTo>
                      <a:pt x="1042" y="1097"/>
                    </a:lnTo>
                    <a:lnTo>
                      <a:pt x="1037" y="1094"/>
                    </a:lnTo>
                    <a:lnTo>
                      <a:pt x="1037" y="1094"/>
                    </a:lnTo>
                    <a:lnTo>
                      <a:pt x="1031" y="1089"/>
                    </a:lnTo>
                    <a:lnTo>
                      <a:pt x="1025" y="1085"/>
                    </a:lnTo>
                    <a:lnTo>
                      <a:pt x="1019" y="1080"/>
                    </a:lnTo>
                    <a:lnTo>
                      <a:pt x="1014" y="1074"/>
                    </a:lnTo>
                    <a:lnTo>
                      <a:pt x="1008" y="1069"/>
                    </a:lnTo>
                    <a:lnTo>
                      <a:pt x="1003" y="1062"/>
                    </a:lnTo>
                    <a:lnTo>
                      <a:pt x="998" y="1055"/>
                    </a:lnTo>
                    <a:lnTo>
                      <a:pt x="993" y="1048"/>
                    </a:lnTo>
                    <a:lnTo>
                      <a:pt x="988" y="1040"/>
                    </a:lnTo>
                    <a:lnTo>
                      <a:pt x="984" y="1032"/>
                    </a:lnTo>
                    <a:lnTo>
                      <a:pt x="979" y="1023"/>
                    </a:lnTo>
                    <a:lnTo>
                      <a:pt x="975" y="1013"/>
                    </a:lnTo>
                    <a:lnTo>
                      <a:pt x="971" y="1004"/>
                    </a:lnTo>
                    <a:lnTo>
                      <a:pt x="968" y="994"/>
                    </a:lnTo>
                    <a:lnTo>
                      <a:pt x="964" y="983"/>
                    </a:lnTo>
                    <a:lnTo>
                      <a:pt x="962" y="973"/>
                    </a:lnTo>
                    <a:lnTo>
                      <a:pt x="960" y="961"/>
                    </a:lnTo>
                    <a:lnTo>
                      <a:pt x="957" y="950"/>
                    </a:lnTo>
                    <a:lnTo>
                      <a:pt x="956" y="938"/>
                    </a:lnTo>
                    <a:lnTo>
                      <a:pt x="955" y="926"/>
                    </a:lnTo>
                    <a:lnTo>
                      <a:pt x="955" y="913"/>
                    </a:lnTo>
                    <a:lnTo>
                      <a:pt x="955" y="900"/>
                    </a:lnTo>
                    <a:lnTo>
                      <a:pt x="956" y="888"/>
                    </a:lnTo>
                    <a:lnTo>
                      <a:pt x="957" y="874"/>
                    </a:lnTo>
                    <a:lnTo>
                      <a:pt x="960" y="860"/>
                    </a:lnTo>
                    <a:lnTo>
                      <a:pt x="962" y="846"/>
                    </a:lnTo>
                    <a:lnTo>
                      <a:pt x="965" y="831"/>
                    </a:lnTo>
                    <a:lnTo>
                      <a:pt x="969" y="816"/>
                    </a:lnTo>
                    <a:lnTo>
                      <a:pt x="973" y="801"/>
                    </a:lnTo>
                    <a:lnTo>
                      <a:pt x="979" y="786"/>
                    </a:lnTo>
                    <a:lnTo>
                      <a:pt x="985" y="771"/>
                    </a:lnTo>
                    <a:lnTo>
                      <a:pt x="993" y="756"/>
                    </a:lnTo>
                    <a:lnTo>
                      <a:pt x="1001" y="744"/>
                    </a:lnTo>
                    <a:lnTo>
                      <a:pt x="1009" y="731"/>
                    </a:lnTo>
                    <a:lnTo>
                      <a:pt x="1019" y="720"/>
                    </a:lnTo>
                    <a:lnTo>
                      <a:pt x="1029" y="709"/>
                    </a:lnTo>
                    <a:lnTo>
                      <a:pt x="1039" y="700"/>
                    </a:lnTo>
                    <a:lnTo>
                      <a:pt x="1051" y="691"/>
                    </a:lnTo>
                    <a:lnTo>
                      <a:pt x="1062" y="684"/>
                    </a:lnTo>
                    <a:lnTo>
                      <a:pt x="1074" y="676"/>
                    </a:lnTo>
                    <a:lnTo>
                      <a:pt x="1085" y="670"/>
                    </a:lnTo>
                    <a:lnTo>
                      <a:pt x="1097" y="664"/>
                    </a:lnTo>
                    <a:lnTo>
                      <a:pt x="1108" y="659"/>
                    </a:lnTo>
                    <a:lnTo>
                      <a:pt x="1120" y="654"/>
                    </a:lnTo>
                    <a:lnTo>
                      <a:pt x="1131" y="650"/>
                    </a:lnTo>
                    <a:lnTo>
                      <a:pt x="1143" y="647"/>
                    </a:lnTo>
                    <a:lnTo>
                      <a:pt x="1153" y="644"/>
                    </a:lnTo>
                    <a:lnTo>
                      <a:pt x="1163" y="641"/>
                    </a:lnTo>
                    <a:lnTo>
                      <a:pt x="1174" y="639"/>
                    </a:lnTo>
                    <a:lnTo>
                      <a:pt x="1183" y="638"/>
                    </a:lnTo>
                    <a:lnTo>
                      <a:pt x="1191" y="637"/>
                    </a:lnTo>
                    <a:lnTo>
                      <a:pt x="1199" y="636"/>
                    </a:lnTo>
                    <a:lnTo>
                      <a:pt x="1207" y="634"/>
                    </a:lnTo>
                    <a:lnTo>
                      <a:pt x="1213" y="634"/>
                    </a:lnTo>
                    <a:lnTo>
                      <a:pt x="1219" y="633"/>
                    </a:lnTo>
                    <a:lnTo>
                      <a:pt x="1222" y="633"/>
                    </a:lnTo>
                    <a:lnTo>
                      <a:pt x="1226" y="633"/>
                    </a:lnTo>
                    <a:lnTo>
                      <a:pt x="1228" y="633"/>
                    </a:lnTo>
                    <a:lnTo>
                      <a:pt x="1228" y="633"/>
                    </a:lnTo>
                    <a:lnTo>
                      <a:pt x="1231" y="633"/>
                    </a:lnTo>
                    <a:lnTo>
                      <a:pt x="1238" y="633"/>
                    </a:lnTo>
                    <a:lnTo>
                      <a:pt x="1249" y="633"/>
                    </a:lnTo>
                    <a:lnTo>
                      <a:pt x="1262" y="633"/>
                    </a:lnTo>
                    <a:lnTo>
                      <a:pt x="1279" y="633"/>
                    </a:lnTo>
                    <a:lnTo>
                      <a:pt x="1296" y="633"/>
                    </a:lnTo>
                    <a:lnTo>
                      <a:pt x="1315" y="633"/>
                    </a:lnTo>
                    <a:lnTo>
                      <a:pt x="1334" y="633"/>
                    </a:lnTo>
                    <a:lnTo>
                      <a:pt x="1352" y="633"/>
                    </a:lnTo>
                    <a:lnTo>
                      <a:pt x="1371" y="633"/>
                    </a:lnTo>
                    <a:lnTo>
                      <a:pt x="1387" y="633"/>
                    </a:lnTo>
                    <a:lnTo>
                      <a:pt x="1401" y="633"/>
                    </a:lnTo>
                    <a:lnTo>
                      <a:pt x="1411" y="633"/>
                    </a:lnTo>
                    <a:lnTo>
                      <a:pt x="1418" y="633"/>
                    </a:lnTo>
                    <a:lnTo>
                      <a:pt x="1420" y="633"/>
                    </a:lnTo>
                    <a:lnTo>
                      <a:pt x="1420" y="627"/>
                    </a:lnTo>
                    <a:lnTo>
                      <a:pt x="1420" y="614"/>
                    </a:lnTo>
                    <a:lnTo>
                      <a:pt x="1420" y="595"/>
                    </a:lnTo>
                    <a:lnTo>
                      <a:pt x="1420" y="574"/>
                    </a:lnTo>
                    <a:lnTo>
                      <a:pt x="1420" y="556"/>
                    </a:lnTo>
                    <a:lnTo>
                      <a:pt x="1420" y="542"/>
                    </a:lnTo>
                    <a:lnTo>
                      <a:pt x="1420" y="538"/>
                    </a:lnTo>
                    <a:lnTo>
                      <a:pt x="1420" y="538"/>
                    </a:lnTo>
                    <a:lnTo>
                      <a:pt x="1418" y="538"/>
                    </a:lnTo>
                    <a:lnTo>
                      <a:pt x="1416" y="538"/>
                    </a:lnTo>
                    <a:lnTo>
                      <a:pt x="1411" y="538"/>
                    </a:lnTo>
                    <a:lnTo>
                      <a:pt x="1405" y="538"/>
                    </a:lnTo>
                    <a:lnTo>
                      <a:pt x="1397" y="538"/>
                    </a:lnTo>
                    <a:lnTo>
                      <a:pt x="1388" y="538"/>
                    </a:lnTo>
                    <a:lnTo>
                      <a:pt x="1376" y="538"/>
                    </a:lnTo>
                    <a:lnTo>
                      <a:pt x="1363" y="538"/>
                    </a:lnTo>
                    <a:lnTo>
                      <a:pt x="1347" y="538"/>
                    </a:lnTo>
                    <a:lnTo>
                      <a:pt x="1328" y="538"/>
                    </a:lnTo>
                    <a:lnTo>
                      <a:pt x="1307" y="538"/>
                    </a:lnTo>
                    <a:lnTo>
                      <a:pt x="1284" y="538"/>
                    </a:lnTo>
                    <a:lnTo>
                      <a:pt x="1258" y="538"/>
                    </a:lnTo>
                    <a:lnTo>
                      <a:pt x="1228" y="538"/>
                    </a:lnTo>
                    <a:lnTo>
                      <a:pt x="1209" y="538"/>
                    </a:lnTo>
                    <a:lnTo>
                      <a:pt x="1191" y="539"/>
                    </a:lnTo>
                    <a:lnTo>
                      <a:pt x="1174" y="541"/>
                    </a:lnTo>
                    <a:lnTo>
                      <a:pt x="1157" y="545"/>
                    </a:lnTo>
                    <a:lnTo>
                      <a:pt x="1140" y="548"/>
                    </a:lnTo>
                    <a:lnTo>
                      <a:pt x="1124" y="553"/>
                    </a:lnTo>
                    <a:lnTo>
                      <a:pt x="1109" y="557"/>
                    </a:lnTo>
                    <a:lnTo>
                      <a:pt x="1094" y="562"/>
                    </a:lnTo>
                    <a:lnTo>
                      <a:pt x="1082" y="568"/>
                    </a:lnTo>
                    <a:lnTo>
                      <a:pt x="1069" y="572"/>
                    </a:lnTo>
                    <a:lnTo>
                      <a:pt x="1057" y="578"/>
                    </a:lnTo>
                    <a:lnTo>
                      <a:pt x="1046" y="584"/>
                    </a:lnTo>
                    <a:lnTo>
                      <a:pt x="1037" y="589"/>
                    </a:lnTo>
                    <a:lnTo>
                      <a:pt x="1028" y="594"/>
                    </a:lnTo>
                    <a:lnTo>
                      <a:pt x="1021" y="599"/>
                    </a:lnTo>
                    <a:lnTo>
                      <a:pt x="1014" y="603"/>
                    </a:lnTo>
                    <a:lnTo>
                      <a:pt x="1008" y="607"/>
                    </a:lnTo>
                    <a:lnTo>
                      <a:pt x="1003" y="609"/>
                    </a:lnTo>
                    <a:lnTo>
                      <a:pt x="1001" y="611"/>
                    </a:lnTo>
                    <a:lnTo>
                      <a:pt x="999" y="614"/>
                    </a:lnTo>
                    <a:lnTo>
                      <a:pt x="998" y="614"/>
                    </a:lnTo>
                    <a:lnTo>
                      <a:pt x="1007" y="602"/>
                    </a:lnTo>
                    <a:lnTo>
                      <a:pt x="1015" y="591"/>
                    </a:lnTo>
                    <a:lnTo>
                      <a:pt x="1025" y="580"/>
                    </a:lnTo>
                    <a:lnTo>
                      <a:pt x="1034" y="571"/>
                    </a:lnTo>
                    <a:lnTo>
                      <a:pt x="1045" y="562"/>
                    </a:lnTo>
                    <a:lnTo>
                      <a:pt x="1056" y="553"/>
                    </a:lnTo>
                    <a:lnTo>
                      <a:pt x="1068" y="546"/>
                    </a:lnTo>
                    <a:lnTo>
                      <a:pt x="1079" y="538"/>
                    </a:lnTo>
                    <a:lnTo>
                      <a:pt x="1091" y="531"/>
                    </a:lnTo>
                    <a:lnTo>
                      <a:pt x="1104" y="525"/>
                    </a:lnTo>
                    <a:lnTo>
                      <a:pt x="1116" y="518"/>
                    </a:lnTo>
                    <a:lnTo>
                      <a:pt x="1129" y="513"/>
                    </a:lnTo>
                    <a:lnTo>
                      <a:pt x="1142" y="508"/>
                    </a:lnTo>
                    <a:lnTo>
                      <a:pt x="1154" y="503"/>
                    </a:lnTo>
                    <a:lnTo>
                      <a:pt x="1168" y="500"/>
                    </a:lnTo>
                    <a:lnTo>
                      <a:pt x="1181" y="496"/>
                    </a:lnTo>
                    <a:lnTo>
                      <a:pt x="1193" y="493"/>
                    </a:lnTo>
                    <a:lnTo>
                      <a:pt x="1207" y="489"/>
                    </a:lnTo>
                    <a:lnTo>
                      <a:pt x="1220" y="487"/>
                    </a:lnTo>
                    <a:lnTo>
                      <a:pt x="1234" y="485"/>
                    </a:lnTo>
                    <a:lnTo>
                      <a:pt x="1246" y="482"/>
                    </a:lnTo>
                    <a:lnTo>
                      <a:pt x="1259" y="481"/>
                    </a:lnTo>
                    <a:lnTo>
                      <a:pt x="1272" y="480"/>
                    </a:lnTo>
                    <a:lnTo>
                      <a:pt x="1283" y="479"/>
                    </a:lnTo>
                    <a:lnTo>
                      <a:pt x="1296" y="478"/>
                    </a:lnTo>
                    <a:lnTo>
                      <a:pt x="1307" y="477"/>
                    </a:lnTo>
                    <a:lnTo>
                      <a:pt x="1319" y="477"/>
                    </a:lnTo>
                    <a:lnTo>
                      <a:pt x="1329" y="477"/>
                    </a:lnTo>
                    <a:lnTo>
                      <a:pt x="1340" y="475"/>
                    </a:lnTo>
                    <a:lnTo>
                      <a:pt x="1350" y="475"/>
                    </a:lnTo>
                    <a:lnTo>
                      <a:pt x="1359" y="475"/>
                    </a:lnTo>
                    <a:lnTo>
                      <a:pt x="1368" y="477"/>
                    </a:lnTo>
                    <a:lnTo>
                      <a:pt x="1376" y="477"/>
                    </a:lnTo>
                    <a:lnTo>
                      <a:pt x="1385" y="477"/>
                    </a:lnTo>
                    <a:lnTo>
                      <a:pt x="1391" y="477"/>
                    </a:lnTo>
                    <a:lnTo>
                      <a:pt x="1398" y="478"/>
                    </a:lnTo>
                    <a:lnTo>
                      <a:pt x="1404" y="478"/>
                    </a:lnTo>
                    <a:lnTo>
                      <a:pt x="1409" y="478"/>
                    </a:lnTo>
                    <a:lnTo>
                      <a:pt x="1413" y="479"/>
                    </a:lnTo>
                    <a:lnTo>
                      <a:pt x="1416" y="479"/>
                    </a:lnTo>
                    <a:lnTo>
                      <a:pt x="1418" y="479"/>
                    </a:lnTo>
                    <a:lnTo>
                      <a:pt x="1420" y="479"/>
                    </a:lnTo>
                    <a:lnTo>
                      <a:pt x="1420" y="480"/>
                    </a:lnTo>
                    <a:lnTo>
                      <a:pt x="1419" y="474"/>
                    </a:lnTo>
                    <a:lnTo>
                      <a:pt x="1417" y="460"/>
                    </a:lnTo>
                    <a:lnTo>
                      <a:pt x="1413" y="442"/>
                    </a:lnTo>
                    <a:lnTo>
                      <a:pt x="1409" y="421"/>
                    </a:lnTo>
                    <a:lnTo>
                      <a:pt x="1405" y="403"/>
                    </a:lnTo>
                    <a:lnTo>
                      <a:pt x="1402" y="389"/>
                    </a:lnTo>
                    <a:lnTo>
                      <a:pt x="1401" y="383"/>
                    </a:lnTo>
                    <a:lnTo>
                      <a:pt x="1381" y="382"/>
                    </a:lnTo>
                    <a:lnTo>
                      <a:pt x="1361" y="381"/>
                    </a:lnTo>
                    <a:lnTo>
                      <a:pt x="1343" y="381"/>
                    </a:lnTo>
                    <a:lnTo>
                      <a:pt x="1323" y="382"/>
                    </a:lnTo>
                    <a:lnTo>
                      <a:pt x="1306" y="383"/>
                    </a:lnTo>
                    <a:lnTo>
                      <a:pt x="1289" y="384"/>
                    </a:lnTo>
                    <a:lnTo>
                      <a:pt x="1272" y="387"/>
                    </a:lnTo>
                    <a:lnTo>
                      <a:pt x="1256" y="389"/>
                    </a:lnTo>
                    <a:lnTo>
                      <a:pt x="1239" y="391"/>
                    </a:lnTo>
                    <a:lnTo>
                      <a:pt x="1224" y="395"/>
                    </a:lnTo>
                    <a:lnTo>
                      <a:pt x="1209" y="398"/>
                    </a:lnTo>
                    <a:lnTo>
                      <a:pt x="1195" y="403"/>
                    </a:lnTo>
                    <a:lnTo>
                      <a:pt x="1181" y="406"/>
                    </a:lnTo>
                    <a:lnTo>
                      <a:pt x="1168" y="411"/>
                    </a:lnTo>
                    <a:lnTo>
                      <a:pt x="1155" y="416"/>
                    </a:lnTo>
                    <a:lnTo>
                      <a:pt x="1144" y="420"/>
                    </a:lnTo>
                    <a:lnTo>
                      <a:pt x="1132" y="425"/>
                    </a:lnTo>
                    <a:lnTo>
                      <a:pt x="1122" y="429"/>
                    </a:lnTo>
                    <a:lnTo>
                      <a:pt x="1112" y="434"/>
                    </a:lnTo>
                    <a:lnTo>
                      <a:pt x="1102" y="439"/>
                    </a:lnTo>
                    <a:lnTo>
                      <a:pt x="1093" y="443"/>
                    </a:lnTo>
                    <a:lnTo>
                      <a:pt x="1085" y="448"/>
                    </a:lnTo>
                    <a:lnTo>
                      <a:pt x="1077" y="451"/>
                    </a:lnTo>
                    <a:lnTo>
                      <a:pt x="1070" y="456"/>
                    </a:lnTo>
                    <a:lnTo>
                      <a:pt x="1064" y="459"/>
                    </a:lnTo>
                    <a:lnTo>
                      <a:pt x="1059" y="464"/>
                    </a:lnTo>
                    <a:lnTo>
                      <a:pt x="1053" y="467"/>
                    </a:lnTo>
                    <a:lnTo>
                      <a:pt x="1049" y="470"/>
                    </a:lnTo>
                    <a:lnTo>
                      <a:pt x="1045" y="473"/>
                    </a:lnTo>
                    <a:lnTo>
                      <a:pt x="1042" y="475"/>
                    </a:lnTo>
                    <a:lnTo>
                      <a:pt x="1040" y="477"/>
                    </a:lnTo>
                    <a:lnTo>
                      <a:pt x="1038" y="479"/>
                    </a:lnTo>
                    <a:lnTo>
                      <a:pt x="1037" y="479"/>
                    </a:lnTo>
                    <a:lnTo>
                      <a:pt x="1037" y="480"/>
                    </a:lnTo>
                    <a:lnTo>
                      <a:pt x="1042" y="470"/>
                    </a:lnTo>
                    <a:lnTo>
                      <a:pt x="1049" y="459"/>
                    </a:lnTo>
                    <a:lnTo>
                      <a:pt x="1057" y="449"/>
                    </a:lnTo>
                    <a:lnTo>
                      <a:pt x="1066" y="440"/>
                    </a:lnTo>
                    <a:lnTo>
                      <a:pt x="1076" y="431"/>
                    </a:lnTo>
                    <a:lnTo>
                      <a:pt x="1086" y="422"/>
                    </a:lnTo>
                    <a:lnTo>
                      <a:pt x="1097" y="414"/>
                    </a:lnTo>
                    <a:lnTo>
                      <a:pt x="1109" y="406"/>
                    </a:lnTo>
                    <a:lnTo>
                      <a:pt x="1121" y="398"/>
                    </a:lnTo>
                    <a:lnTo>
                      <a:pt x="1133" y="390"/>
                    </a:lnTo>
                    <a:lnTo>
                      <a:pt x="1147" y="383"/>
                    </a:lnTo>
                    <a:lnTo>
                      <a:pt x="1160" y="376"/>
                    </a:lnTo>
                    <a:lnTo>
                      <a:pt x="1174" y="371"/>
                    </a:lnTo>
                    <a:lnTo>
                      <a:pt x="1188" y="364"/>
                    </a:lnTo>
                    <a:lnTo>
                      <a:pt x="1201" y="358"/>
                    </a:lnTo>
                    <a:lnTo>
                      <a:pt x="1214" y="352"/>
                    </a:lnTo>
                    <a:lnTo>
                      <a:pt x="1228" y="348"/>
                    </a:lnTo>
                    <a:lnTo>
                      <a:pt x="1242" y="342"/>
                    </a:lnTo>
                    <a:lnTo>
                      <a:pt x="1254" y="337"/>
                    </a:lnTo>
                    <a:lnTo>
                      <a:pt x="1267" y="334"/>
                    </a:lnTo>
                    <a:lnTo>
                      <a:pt x="1280" y="329"/>
                    </a:lnTo>
                    <a:lnTo>
                      <a:pt x="1291" y="326"/>
                    </a:lnTo>
                    <a:lnTo>
                      <a:pt x="1302" y="322"/>
                    </a:lnTo>
                    <a:lnTo>
                      <a:pt x="1313" y="320"/>
                    </a:lnTo>
                    <a:lnTo>
                      <a:pt x="1322" y="316"/>
                    </a:lnTo>
                    <a:lnTo>
                      <a:pt x="1332" y="314"/>
                    </a:lnTo>
                    <a:lnTo>
                      <a:pt x="1340" y="312"/>
                    </a:lnTo>
                    <a:lnTo>
                      <a:pt x="1347" y="311"/>
                    </a:lnTo>
                    <a:lnTo>
                      <a:pt x="1352" y="310"/>
                    </a:lnTo>
                    <a:lnTo>
                      <a:pt x="1357" y="308"/>
                    </a:lnTo>
                    <a:lnTo>
                      <a:pt x="1360" y="307"/>
                    </a:lnTo>
                    <a:lnTo>
                      <a:pt x="1363" y="307"/>
                    </a:lnTo>
                    <a:lnTo>
                      <a:pt x="1363" y="307"/>
                    </a:lnTo>
                    <a:lnTo>
                      <a:pt x="1360" y="302"/>
                    </a:lnTo>
                    <a:lnTo>
                      <a:pt x="1353" y="287"/>
                    </a:lnTo>
                    <a:lnTo>
                      <a:pt x="1343" y="268"/>
                    </a:lnTo>
                    <a:lnTo>
                      <a:pt x="1334" y="250"/>
                    </a:lnTo>
                    <a:lnTo>
                      <a:pt x="1327" y="236"/>
                    </a:lnTo>
                    <a:lnTo>
                      <a:pt x="1325" y="230"/>
                    </a:lnTo>
                    <a:lnTo>
                      <a:pt x="1304" y="235"/>
                    </a:lnTo>
                    <a:lnTo>
                      <a:pt x="1284" y="239"/>
                    </a:lnTo>
                    <a:lnTo>
                      <a:pt x="1266" y="244"/>
                    </a:lnTo>
                    <a:lnTo>
                      <a:pt x="1247" y="250"/>
                    </a:lnTo>
                    <a:lnTo>
                      <a:pt x="1229" y="255"/>
                    </a:lnTo>
                    <a:lnTo>
                      <a:pt x="1212" y="261"/>
                    </a:lnTo>
                    <a:lnTo>
                      <a:pt x="1196" y="267"/>
                    </a:lnTo>
                    <a:lnTo>
                      <a:pt x="1180" y="274"/>
                    </a:lnTo>
                    <a:lnTo>
                      <a:pt x="1165" y="280"/>
                    </a:lnTo>
                    <a:lnTo>
                      <a:pt x="1150" y="287"/>
                    </a:lnTo>
                    <a:lnTo>
                      <a:pt x="1136" y="292"/>
                    </a:lnTo>
                    <a:lnTo>
                      <a:pt x="1123" y="299"/>
                    </a:lnTo>
                    <a:lnTo>
                      <a:pt x="1110" y="305"/>
                    </a:lnTo>
                    <a:lnTo>
                      <a:pt x="1099" y="312"/>
                    </a:lnTo>
                    <a:lnTo>
                      <a:pt x="1087" y="318"/>
                    </a:lnTo>
                    <a:lnTo>
                      <a:pt x="1078" y="323"/>
                    </a:lnTo>
                    <a:lnTo>
                      <a:pt x="1068" y="329"/>
                    </a:lnTo>
                    <a:lnTo>
                      <a:pt x="1060" y="335"/>
                    </a:lnTo>
                    <a:lnTo>
                      <a:pt x="1052" y="340"/>
                    </a:lnTo>
                    <a:lnTo>
                      <a:pt x="1045" y="344"/>
                    </a:lnTo>
                    <a:lnTo>
                      <a:pt x="1038" y="349"/>
                    </a:lnTo>
                    <a:lnTo>
                      <a:pt x="1033" y="352"/>
                    </a:lnTo>
                    <a:lnTo>
                      <a:pt x="1029" y="356"/>
                    </a:lnTo>
                    <a:lnTo>
                      <a:pt x="1024" y="359"/>
                    </a:lnTo>
                    <a:lnTo>
                      <a:pt x="1022" y="361"/>
                    </a:lnTo>
                    <a:lnTo>
                      <a:pt x="1019" y="363"/>
                    </a:lnTo>
                    <a:lnTo>
                      <a:pt x="1018" y="364"/>
                    </a:lnTo>
                    <a:lnTo>
                      <a:pt x="1017" y="365"/>
                    </a:lnTo>
                    <a:lnTo>
                      <a:pt x="1024" y="352"/>
                    </a:lnTo>
                    <a:lnTo>
                      <a:pt x="1032" y="340"/>
                    </a:lnTo>
                    <a:lnTo>
                      <a:pt x="1040" y="328"/>
                    </a:lnTo>
                    <a:lnTo>
                      <a:pt x="1049" y="316"/>
                    </a:lnTo>
                    <a:lnTo>
                      <a:pt x="1059" y="305"/>
                    </a:lnTo>
                    <a:lnTo>
                      <a:pt x="1070" y="293"/>
                    </a:lnTo>
                    <a:lnTo>
                      <a:pt x="1080" y="283"/>
                    </a:lnTo>
                    <a:lnTo>
                      <a:pt x="1092" y="272"/>
                    </a:lnTo>
                    <a:lnTo>
                      <a:pt x="1104" y="261"/>
                    </a:lnTo>
                    <a:lnTo>
                      <a:pt x="1115" y="252"/>
                    </a:lnTo>
                    <a:lnTo>
                      <a:pt x="1128" y="242"/>
                    </a:lnTo>
                    <a:lnTo>
                      <a:pt x="1139" y="232"/>
                    </a:lnTo>
                    <a:lnTo>
                      <a:pt x="1152" y="224"/>
                    </a:lnTo>
                    <a:lnTo>
                      <a:pt x="1163" y="215"/>
                    </a:lnTo>
                    <a:lnTo>
                      <a:pt x="1175" y="207"/>
                    </a:lnTo>
                    <a:lnTo>
                      <a:pt x="1186" y="200"/>
                    </a:lnTo>
                    <a:lnTo>
                      <a:pt x="1198" y="193"/>
                    </a:lnTo>
                    <a:lnTo>
                      <a:pt x="1208" y="186"/>
                    </a:lnTo>
                    <a:lnTo>
                      <a:pt x="1219" y="181"/>
                    </a:lnTo>
                    <a:lnTo>
                      <a:pt x="1228" y="175"/>
                    </a:lnTo>
                    <a:lnTo>
                      <a:pt x="1236" y="170"/>
                    </a:lnTo>
                    <a:lnTo>
                      <a:pt x="1244" y="166"/>
                    </a:lnTo>
                    <a:lnTo>
                      <a:pt x="1251" y="162"/>
                    </a:lnTo>
                    <a:lnTo>
                      <a:pt x="1256" y="159"/>
                    </a:lnTo>
                    <a:lnTo>
                      <a:pt x="1260" y="156"/>
                    </a:lnTo>
                    <a:lnTo>
                      <a:pt x="1264" y="154"/>
                    </a:lnTo>
                    <a:lnTo>
                      <a:pt x="1266" y="153"/>
                    </a:lnTo>
                    <a:lnTo>
                      <a:pt x="1267" y="153"/>
                    </a:lnTo>
                    <a:lnTo>
                      <a:pt x="1262" y="149"/>
                    </a:lnTo>
                    <a:lnTo>
                      <a:pt x="1252" y="141"/>
                    </a:lnTo>
                    <a:lnTo>
                      <a:pt x="1237" y="130"/>
                    </a:lnTo>
                    <a:lnTo>
                      <a:pt x="1220" y="118"/>
                    </a:lnTo>
                    <a:lnTo>
                      <a:pt x="1205" y="107"/>
                    </a:lnTo>
                    <a:lnTo>
                      <a:pt x="1195" y="99"/>
                    </a:lnTo>
                    <a:lnTo>
                      <a:pt x="1190" y="95"/>
                    </a:lnTo>
                    <a:lnTo>
                      <a:pt x="1185" y="99"/>
                    </a:lnTo>
                    <a:lnTo>
                      <a:pt x="1178" y="103"/>
                    </a:lnTo>
                    <a:lnTo>
                      <a:pt x="1170" y="108"/>
                    </a:lnTo>
                    <a:lnTo>
                      <a:pt x="1161" y="115"/>
                    </a:lnTo>
                    <a:lnTo>
                      <a:pt x="1152" y="123"/>
                    </a:lnTo>
                    <a:lnTo>
                      <a:pt x="1140" y="131"/>
                    </a:lnTo>
                    <a:lnTo>
                      <a:pt x="1129" y="140"/>
                    </a:lnTo>
                    <a:lnTo>
                      <a:pt x="1117" y="151"/>
                    </a:lnTo>
                    <a:lnTo>
                      <a:pt x="1105" y="161"/>
                    </a:lnTo>
                    <a:lnTo>
                      <a:pt x="1092" y="171"/>
                    </a:lnTo>
                    <a:lnTo>
                      <a:pt x="1079" y="182"/>
                    </a:lnTo>
                    <a:lnTo>
                      <a:pt x="1067" y="193"/>
                    </a:lnTo>
                    <a:lnTo>
                      <a:pt x="1054" y="204"/>
                    </a:lnTo>
                    <a:lnTo>
                      <a:pt x="1041" y="215"/>
                    </a:lnTo>
                    <a:lnTo>
                      <a:pt x="1030" y="225"/>
                    </a:lnTo>
                    <a:lnTo>
                      <a:pt x="1018" y="236"/>
                    </a:lnTo>
                    <a:lnTo>
                      <a:pt x="1008" y="245"/>
                    </a:lnTo>
                    <a:lnTo>
                      <a:pt x="998" y="254"/>
                    </a:lnTo>
                    <a:lnTo>
                      <a:pt x="988" y="262"/>
                    </a:lnTo>
                    <a:lnTo>
                      <a:pt x="980" y="269"/>
                    </a:lnTo>
                    <a:lnTo>
                      <a:pt x="973" y="275"/>
                    </a:lnTo>
                    <a:lnTo>
                      <a:pt x="968" y="281"/>
                    </a:lnTo>
                    <a:lnTo>
                      <a:pt x="963" y="284"/>
                    </a:lnTo>
                    <a:lnTo>
                      <a:pt x="961" y="287"/>
                    </a:lnTo>
                    <a:lnTo>
                      <a:pt x="960" y="288"/>
                    </a:lnTo>
                    <a:lnTo>
                      <a:pt x="963" y="280"/>
                    </a:lnTo>
                    <a:lnTo>
                      <a:pt x="968" y="270"/>
                    </a:lnTo>
                    <a:lnTo>
                      <a:pt x="972" y="260"/>
                    </a:lnTo>
                    <a:lnTo>
                      <a:pt x="979" y="249"/>
                    </a:lnTo>
                    <a:lnTo>
                      <a:pt x="986" y="237"/>
                    </a:lnTo>
                    <a:lnTo>
                      <a:pt x="994" y="224"/>
                    </a:lnTo>
                    <a:lnTo>
                      <a:pt x="1002" y="211"/>
                    </a:lnTo>
                    <a:lnTo>
                      <a:pt x="1011" y="198"/>
                    </a:lnTo>
                    <a:lnTo>
                      <a:pt x="1021" y="184"/>
                    </a:lnTo>
                    <a:lnTo>
                      <a:pt x="1030" y="170"/>
                    </a:lnTo>
                    <a:lnTo>
                      <a:pt x="1039" y="158"/>
                    </a:lnTo>
                    <a:lnTo>
                      <a:pt x="1048" y="144"/>
                    </a:lnTo>
                    <a:lnTo>
                      <a:pt x="1057" y="131"/>
                    </a:lnTo>
                    <a:lnTo>
                      <a:pt x="1067" y="120"/>
                    </a:lnTo>
                    <a:lnTo>
                      <a:pt x="1075" y="108"/>
                    </a:lnTo>
                    <a:lnTo>
                      <a:pt x="1083" y="96"/>
                    </a:lnTo>
                    <a:lnTo>
                      <a:pt x="1091" y="87"/>
                    </a:lnTo>
                    <a:lnTo>
                      <a:pt x="1097" y="79"/>
                    </a:lnTo>
                    <a:lnTo>
                      <a:pt x="1102" y="71"/>
                    </a:lnTo>
                    <a:lnTo>
                      <a:pt x="1107" y="65"/>
                    </a:lnTo>
                    <a:lnTo>
                      <a:pt x="1110" y="61"/>
                    </a:lnTo>
                    <a:lnTo>
                      <a:pt x="1113" y="58"/>
                    </a:lnTo>
                    <a:lnTo>
                      <a:pt x="1113" y="57"/>
                    </a:lnTo>
                    <a:lnTo>
                      <a:pt x="1109" y="54"/>
                    </a:lnTo>
                    <a:lnTo>
                      <a:pt x="1098" y="47"/>
                    </a:lnTo>
                    <a:lnTo>
                      <a:pt x="1082" y="38"/>
                    </a:lnTo>
                    <a:lnTo>
                      <a:pt x="1066" y="29"/>
                    </a:lnTo>
                    <a:lnTo>
                      <a:pt x="1049" y="22"/>
                    </a:lnTo>
                    <a:lnTo>
                      <a:pt x="1037" y="19"/>
                    </a:lnTo>
                    <a:lnTo>
                      <a:pt x="1032" y="24"/>
                    </a:lnTo>
                    <a:lnTo>
                      <a:pt x="1025" y="32"/>
                    </a:lnTo>
                    <a:lnTo>
                      <a:pt x="1017" y="42"/>
                    </a:lnTo>
                    <a:lnTo>
                      <a:pt x="1008" y="54"/>
                    </a:lnTo>
                    <a:lnTo>
                      <a:pt x="998" y="67"/>
                    </a:lnTo>
                    <a:lnTo>
                      <a:pt x="987" y="82"/>
                    </a:lnTo>
                    <a:lnTo>
                      <a:pt x="977" y="95"/>
                    </a:lnTo>
                    <a:lnTo>
                      <a:pt x="966" y="110"/>
                    </a:lnTo>
                    <a:lnTo>
                      <a:pt x="956" y="124"/>
                    </a:lnTo>
                    <a:lnTo>
                      <a:pt x="947" y="137"/>
                    </a:lnTo>
                    <a:lnTo>
                      <a:pt x="939" y="148"/>
                    </a:lnTo>
                    <a:lnTo>
                      <a:pt x="932" y="159"/>
                    </a:lnTo>
                    <a:lnTo>
                      <a:pt x="926" y="166"/>
                    </a:lnTo>
                    <a:lnTo>
                      <a:pt x="923" y="170"/>
                    </a:lnTo>
                    <a:lnTo>
                      <a:pt x="922" y="173"/>
                    </a:lnTo>
                    <a:lnTo>
                      <a:pt x="922" y="169"/>
                    </a:lnTo>
                    <a:lnTo>
                      <a:pt x="922" y="161"/>
                    </a:lnTo>
                    <a:lnTo>
                      <a:pt x="922" y="149"/>
                    </a:lnTo>
                    <a:lnTo>
                      <a:pt x="922" y="133"/>
                    </a:lnTo>
                    <a:lnTo>
                      <a:pt x="922" y="115"/>
                    </a:lnTo>
                    <a:lnTo>
                      <a:pt x="922" y="95"/>
                    </a:lnTo>
                    <a:lnTo>
                      <a:pt x="922" y="76"/>
                    </a:lnTo>
                    <a:lnTo>
                      <a:pt x="922" y="56"/>
                    </a:lnTo>
                    <a:lnTo>
                      <a:pt x="922" y="39"/>
                    </a:lnTo>
                    <a:lnTo>
                      <a:pt x="922" y="23"/>
                    </a:lnTo>
                    <a:lnTo>
                      <a:pt x="922" y="10"/>
                    </a:lnTo>
                    <a:lnTo>
                      <a:pt x="922" y="2"/>
                    </a:lnTo>
                    <a:lnTo>
                      <a:pt x="922" y="0"/>
                    </a:lnTo>
                    <a:lnTo>
                      <a:pt x="911" y="0"/>
                    </a:lnTo>
                    <a:lnTo>
                      <a:pt x="893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69" y="0"/>
                    </a:lnTo>
                    <a:lnTo>
                      <a:pt x="864" y="0"/>
                    </a:lnTo>
                    <a:lnTo>
                      <a:pt x="859" y="0"/>
                    </a:lnTo>
                    <a:lnTo>
                      <a:pt x="849" y="0"/>
                    </a:lnTo>
                    <a:lnTo>
                      <a:pt x="844" y="0"/>
                    </a:lnTo>
                    <a:lnTo>
                      <a:pt x="844" y="2"/>
                    </a:lnTo>
                    <a:lnTo>
                      <a:pt x="844" y="10"/>
                    </a:lnTo>
                    <a:lnTo>
                      <a:pt x="844" y="23"/>
                    </a:lnTo>
                    <a:lnTo>
                      <a:pt x="844" y="39"/>
                    </a:lnTo>
                    <a:lnTo>
                      <a:pt x="844" y="56"/>
                    </a:lnTo>
                    <a:lnTo>
                      <a:pt x="844" y="76"/>
                    </a:lnTo>
                    <a:lnTo>
                      <a:pt x="844" y="95"/>
                    </a:lnTo>
                    <a:lnTo>
                      <a:pt x="844" y="115"/>
                    </a:lnTo>
                    <a:lnTo>
                      <a:pt x="844" y="133"/>
                    </a:lnTo>
                    <a:lnTo>
                      <a:pt x="844" y="149"/>
                    </a:lnTo>
                    <a:lnTo>
                      <a:pt x="844" y="161"/>
                    </a:lnTo>
                    <a:lnTo>
                      <a:pt x="844" y="169"/>
                    </a:lnTo>
                    <a:lnTo>
                      <a:pt x="844" y="173"/>
                    </a:lnTo>
                    <a:lnTo>
                      <a:pt x="843" y="170"/>
                    </a:lnTo>
                    <a:lnTo>
                      <a:pt x="839" y="166"/>
                    </a:lnTo>
                    <a:lnTo>
                      <a:pt x="833" y="159"/>
                    </a:lnTo>
                    <a:lnTo>
                      <a:pt x="825" y="148"/>
                    </a:lnTo>
                    <a:lnTo>
                      <a:pt x="814" y="137"/>
                    </a:lnTo>
                    <a:lnTo>
                      <a:pt x="804" y="124"/>
                    </a:lnTo>
                    <a:lnTo>
                      <a:pt x="793" y="110"/>
                    </a:lnTo>
                    <a:lnTo>
                      <a:pt x="781" y="95"/>
                    </a:lnTo>
                    <a:lnTo>
                      <a:pt x="770" y="82"/>
                    </a:lnTo>
                    <a:lnTo>
                      <a:pt x="759" y="67"/>
                    </a:lnTo>
                    <a:lnTo>
                      <a:pt x="750" y="54"/>
                    </a:lnTo>
                    <a:lnTo>
                      <a:pt x="742" y="42"/>
                    </a:lnTo>
                    <a:lnTo>
                      <a:pt x="735" y="32"/>
                    </a:lnTo>
                    <a:lnTo>
                      <a:pt x="730" y="24"/>
                    </a:lnTo>
                    <a:lnTo>
                      <a:pt x="729" y="19"/>
                    </a:lnTo>
                    <a:lnTo>
                      <a:pt x="717" y="22"/>
                    </a:lnTo>
                    <a:lnTo>
                      <a:pt x="700" y="29"/>
                    </a:lnTo>
                    <a:lnTo>
                      <a:pt x="684" y="38"/>
                    </a:lnTo>
                    <a:lnTo>
                      <a:pt x="668" y="47"/>
                    </a:lnTo>
                    <a:lnTo>
                      <a:pt x="657" y="54"/>
                    </a:lnTo>
                    <a:lnTo>
                      <a:pt x="652" y="57"/>
                    </a:lnTo>
                    <a:lnTo>
                      <a:pt x="653" y="58"/>
                    </a:lnTo>
                    <a:lnTo>
                      <a:pt x="656" y="61"/>
                    </a:lnTo>
                    <a:lnTo>
                      <a:pt x="659" y="67"/>
                    </a:lnTo>
                    <a:lnTo>
                      <a:pt x="665" y="72"/>
                    </a:lnTo>
                    <a:lnTo>
                      <a:pt x="671" y="80"/>
                    </a:lnTo>
                    <a:lnTo>
                      <a:pt x="677" y="90"/>
                    </a:lnTo>
                    <a:lnTo>
                      <a:pt x="684" y="100"/>
                    </a:lnTo>
                    <a:lnTo>
                      <a:pt x="694" y="111"/>
                    </a:lnTo>
                    <a:lnTo>
                      <a:pt x="702" y="124"/>
                    </a:lnTo>
                    <a:lnTo>
                      <a:pt x="711" y="137"/>
                    </a:lnTo>
                    <a:lnTo>
                      <a:pt x="720" y="151"/>
                    </a:lnTo>
                    <a:lnTo>
                      <a:pt x="729" y="164"/>
                    </a:lnTo>
                    <a:lnTo>
                      <a:pt x="738" y="178"/>
                    </a:lnTo>
                    <a:lnTo>
                      <a:pt x="747" y="193"/>
                    </a:lnTo>
                    <a:lnTo>
                      <a:pt x="755" y="207"/>
                    </a:lnTo>
                    <a:lnTo>
                      <a:pt x="763" y="221"/>
                    </a:lnTo>
                    <a:lnTo>
                      <a:pt x="770" y="234"/>
                    </a:lnTo>
                    <a:lnTo>
                      <a:pt x="775" y="246"/>
                    </a:lnTo>
                    <a:lnTo>
                      <a:pt x="780" y="258"/>
                    </a:lnTo>
                    <a:lnTo>
                      <a:pt x="783" y="269"/>
                    </a:lnTo>
                    <a:lnTo>
                      <a:pt x="786" y="278"/>
                    </a:lnTo>
                    <a:lnTo>
                      <a:pt x="787" y="288"/>
                    </a:lnTo>
                    <a:lnTo>
                      <a:pt x="786" y="287"/>
                    </a:lnTo>
                    <a:lnTo>
                      <a:pt x="783" y="284"/>
                    </a:lnTo>
                    <a:lnTo>
                      <a:pt x="780" y="281"/>
                    </a:lnTo>
                    <a:lnTo>
                      <a:pt x="775" y="275"/>
                    </a:lnTo>
                    <a:lnTo>
                      <a:pt x="768" y="269"/>
                    </a:lnTo>
                    <a:lnTo>
                      <a:pt x="762" y="262"/>
                    </a:lnTo>
                    <a:lnTo>
                      <a:pt x="752" y="254"/>
                    </a:lnTo>
                    <a:lnTo>
                      <a:pt x="743" y="245"/>
                    </a:lnTo>
                    <a:lnTo>
                      <a:pt x="734" y="236"/>
                    </a:lnTo>
                    <a:lnTo>
                      <a:pt x="722" y="225"/>
                    </a:lnTo>
                    <a:lnTo>
                      <a:pt x="711" y="215"/>
                    </a:lnTo>
                    <a:lnTo>
                      <a:pt x="699" y="204"/>
                    </a:lnTo>
                    <a:lnTo>
                      <a:pt x="688" y="193"/>
                    </a:lnTo>
                    <a:lnTo>
                      <a:pt x="675" y="182"/>
                    </a:lnTo>
                    <a:lnTo>
                      <a:pt x="662" y="171"/>
                    </a:lnTo>
                    <a:lnTo>
                      <a:pt x="650" y="161"/>
                    </a:lnTo>
                    <a:lnTo>
                      <a:pt x="638" y="151"/>
                    </a:lnTo>
                    <a:lnTo>
                      <a:pt x="626" y="140"/>
                    </a:lnTo>
                    <a:lnTo>
                      <a:pt x="614" y="131"/>
                    </a:lnTo>
                    <a:lnTo>
                      <a:pt x="603" y="123"/>
                    </a:lnTo>
                    <a:lnTo>
                      <a:pt x="592" y="115"/>
                    </a:lnTo>
                    <a:lnTo>
                      <a:pt x="582" y="108"/>
                    </a:lnTo>
                    <a:lnTo>
                      <a:pt x="573" y="103"/>
                    </a:lnTo>
                    <a:lnTo>
                      <a:pt x="565" y="99"/>
                    </a:lnTo>
                    <a:lnTo>
                      <a:pt x="557" y="95"/>
                    </a:lnTo>
                    <a:lnTo>
                      <a:pt x="552" y="100"/>
                    </a:lnTo>
                    <a:lnTo>
                      <a:pt x="542" y="110"/>
                    </a:lnTo>
                    <a:lnTo>
                      <a:pt x="528" y="124"/>
                    </a:lnTo>
                    <a:lnTo>
                      <a:pt x="514" y="138"/>
                    </a:lnTo>
                    <a:lnTo>
                      <a:pt x="504" y="148"/>
                    </a:lnTo>
                    <a:lnTo>
                      <a:pt x="499" y="153"/>
                    </a:lnTo>
                    <a:lnTo>
                      <a:pt x="500" y="153"/>
                    </a:lnTo>
                    <a:lnTo>
                      <a:pt x="501" y="154"/>
                    </a:lnTo>
                    <a:lnTo>
                      <a:pt x="505" y="156"/>
                    </a:lnTo>
                    <a:lnTo>
                      <a:pt x="509" y="159"/>
                    </a:lnTo>
                    <a:lnTo>
                      <a:pt x="514" y="162"/>
                    </a:lnTo>
                    <a:lnTo>
                      <a:pt x="521" y="166"/>
                    </a:lnTo>
                    <a:lnTo>
                      <a:pt x="528" y="170"/>
                    </a:lnTo>
                    <a:lnTo>
                      <a:pt x="535" y="175"/>
                    </a:lnTo>
                    <a:lnTo>
                      <a:pt x="544" y="181"/>
                    </a:lnTo>
                    <a:lnTo>
                      <a:pt x="553" y="186"/>
                    </a:lnTo>
                    <a:lnTo>
                      <a:pt x="562" y="193"/>
                    </a:lnTo>
                    <a:lnTo>
                      <a:pt x="573" y="200"/>
                    </a:lnTo>
                    <a:lnTo>
                      <a:pt x="584" y="207"/>
                    </a:lnTo>
                    <a:lnTo>
                      <a:pt x="595" y="215"/>
                    </a:lnTo>
                    <a:lnTo>
                      <a:pt x="606" y="224"/>
                    </a:lnTo>
                    <a:lnTo>
                      <a:pt x="619" y="232"/>
                    </a:lnTo>
                    <a:lnTo>
                      <a:pt x="630" y="242"/>
                    </a:lnTo>
                    <a:lnTo>
                      <a:pt x="642" y="252"/>
                    </a:lnTo>
                    <a:lnTo>
                      <a:pt x="653" y="261"/>
                    </a:lnTo>
                    <a:lnTo>
                      <a:pt x="666" y="272"/>
                    </a:lnTo>
                    <a:lnTo>
                      <a:pt x="677" y="283"/>
                    </a:lnTo>
                    <a:lnTo>
                      <a:pt x="689" y="293"/>
                    </a:lnTo>
                    <a:lnTo>
                      <a:pt x="699" y="305"/>
                    </a:lnTo>
                    <a:lnTo>
                      <a:pt x="711" y="316"/>
                    </a:lnTo>
                    <a:lnTo>
                      <a:pt x="721" y="328"/>
                    </a:lnTo>
                    <a:lnTo>
                      <a:pt x="730" y="340"/>
                    </a:lnTo>
                    <a:lnTo>
                      <a:pt x="740" y="352"/>
                    </a:lnTo>
                    <a:lnTo>
                      <a:pt x="749" y="365"/>
                    </a:lnTo>
                    <a:lnTo>
                      <a:pt x="749" y="365"/>
                    </a:lnTo>
                    <a:lnTo>
                      <a:pt x="748" y="364"/>
                    </a:lnTo>
                    <a:lnTo>
                      <a:pt x="747" y="363"/>
                    </a:lnTo>
                    <a:lnTo>
                      <a:pt x="744" y="361"/>
                    </a:lnTo>
                    <a:lnTo>
                      <a:pt x="741" y="359"/>
                    </a:lnTo>
                    <a:lnTo>
                      <a:pt x="736" y="356"/>
                    </a:lnTo>
                    <a:lnTo>
                      <a:pt x="732" y="352"/>
                    </a:lnTo>
                    <a:lnTo>
                      <a:pt x="725" y="349"/>
                    </a:lnTo>
                    <a:lnTo>
                      <a:pt x="718" y="344"/>
                    </a:lnTo>
                    <a:lnTo>
                      <a:pt x="710" y="340"/>
                    </a:lnTo>
                    <a:lnTo>
                      <a:pt x="702" y="335"/>
                    </a:lnTo>
                    <a:lnTo>
                      <a:pt x="692" y="329"/>
                    </a:lnTo>
                    <a:lnTo>
                      <a:pt x="682" y="323"/>
                    </a:lnTo>
                    <a:lnTo>
                      <a:pt x="672" y="318"/>
                    </a:lnTo>
                    <a:lnTo>
                      <a:pt x="660" y="312"/>
                    </a:lnTo>
                    <a:lnTo>
                      <a:pt x="648" y="305"/>
                    </a:lnTo>
                    <a:lnTo>
                      <a:pt x="635" y="299"/>
                    </a:lnTo>
                    <a:lnTo>
                      <a:pt x="621" y="292"/>
                    </a:lnTo>
                    <a:lnTo>
                      <a:pt x="607" y="287"/>
                    </a:lnTo>
                    <a:lnTo>
                      <a:pt x="593" y="280"/>
                    </a:lnTo>
                    <a:lnTo>
                      <a:pt x="578" y="274"/>
                    </a:lnTo>
                    <a:lnTo>
                      <a:pt x="562" y="267"/>
                    </a:lnTo>
                    <a:lnTo>
                      <a:pt x="546" y="261"/>
                    </a:lnTo>
                    <a:lnTo>
                      <a:pt x="530" y="255"/>
                    </a:lnTo>
                    <a:lnTo>
                      <a:pt x="513" y="250"/>
                    </a:lnTo>
                    <a:lnTo>
                      <a:pt x="495" y="244"/>
                    </a:lnTo>
                    <a:lnTo>
                      <a:pt x="478" y="239"/>
                    </a:lnTo>
                    <a:lnTo>
                      <a:pt x="460" y="235"/>
                    </a:lnTo>
                    <a:lnTo>
                      <a:pt x="441" y="230"/>
                    </a:lnTo>
                    <a:lnTo>
                      <a:pt x="441" y="230"/>
                    </a:lnTo>
                    <a:lnTo>
                      <a:pt x="438" y="235"/>
                    </a:lnTo>
                    <a:lnTo>
                      <a:pt x="430" y="245"/>
                    </a:lnTo>
                    <a:lnTo>
                      <a:pt x="418" y="260"/>
                    </a:lnTo>
                    <a:lnTo>
                      <a:pt x="407" y="276"/>
                    </a:lnTo>
                    <a:lnTo>
                      <a:pt x="395" y="291"/>
                    </a:lnTo>
                    <a:lnTo>
                      <a:pt x="387" y="303"/>
                    </a:lnTo>
                    <a:lnTo>
                      <a:pt x="384" y="307"/>
                    </a:lnTo>
                    <a:lnTo>
                      <a:pt x="385" y="307"/>
                    </a:lnTo>
                    <a:lnTo>
                      <a:pt x="387" y="307"/>
                    </a:lnTo>
                    <a:lnTo>
                      <a:pt x="390" y="308"/>
                    </a:lnTo>
                    <a:lnTo>
                      <a:pt x="394" y="310"/>
                    </a:lnTo>
                    <a:lnTo>
                      <a:pt x="400" y="311"/>
                    </a:lnTo>
                    <a:lnTo>
                      <a:pt x="407" y="312"/>
                    </a:lnTo>
                    <a:lnTo>
                      <a:pt x="414" y="314"/>
                    </a:lnTo>
                    <a:lnTo>
                      <a:pt x="423" y="316"/>
                    </a:lnTo>
                    <a:lnTo>
                      <a:pt x="432" y="319"/>
                    </a:lnTo>
                    <a:lnTo>
                      <a:pt x="443" y="321"/>
                    </a:lnTo>
                    <a:lnTo>
                      <a:pt x="453" y="325"/>
                    </a:lnTo>
                    <a:lnTo>
                      <a:pt x="464" y="328"/>
                    </a:lnTo>
                    <a:lnTo>
                      <a:pt x="476" y="331"/>
                    </a:lnTo>
                    <a:lnTo>
                      <a:pt x="489" y="336"/>
                    </a:lnTo>
                    <a:lnTo>
                      <a:pt x="501" y="341"/>
                    </a:lnTo>
                    <a:lnTo>
                      <a:pt x="514" y="345"/>
                    </a:lnTo>
                    <a:lnTo>
                      <a:pt x="528" y="350"/>
                    </a:lnTo>
                    <a:lnTo>
                      <a:pt x="542" y="356"/>
                    </a:lnTo>
                    <a:lnTo>
                      <a:pt x="555" y="360"/>
                    </a:lnTo>
                    <a:lnTo>
                      <a:pt x="569" y="366"/>
                    </a:lnTo>
                    <a:lnTo>
                      <a:pt x="583" y="373"/>
                    </a:lnTo>
                    <a:lnTo>
                      <a:pt x="597" y="379"/>
                    </a:lnTo>
                    <a:lnTo>
                      <a:pt x="611" y="386"/>
                    </a:lnTo>
                    <a:lnTo>
                      <a:pt x="623" y="392"/>
                    </a:lnTo>
                    <a:lnTo>
                      <a:pt x="637" y="401"/>
                    </a:lnTo>
                    <a:lnTo>
                      <a:pt x="650" y="407"/>
                    </a:lnTo>
                    <a:lnTo>
                      <a:pt x="661" y="416"/>
                    </a:lnTo>
                    <a:lnTo>
                      <a:pt x="673" y="424"/>
                    </a:lnTo>
                    <a:lnTo>
                      <a:pt x="684" y="433"/>
                    </a:lnTo>
                    <a:lnTo>
                      <a:pt x="695" y="441"/>
                    </a:lnTo>
                    <a:lnTo>
                      <a:pt x="705" y="450"/>
                    </a:lnTo>
                    <a:lnTo>
                      <a:pt x="714" y="459"/>
                    </a:lnTo>
                    <a:lnTo>
                      <a:pt x="722" y="470"/>
                    </a:lnTo>
                    <a:lnTo>
                      <a:pt x="729" y="480"/>
                    </a:lnTo>
                    <a:lnTo>
                      <a:pt x="729" y="479"/>
                    </a:lnTo>
                    <a:lnTo>
                      <a:pt x="728" y="479"/>
                    </a:lnTo>
                    <a:lnTo>
                      <a:pt x="726" y="477"/>
                    </a:lnTo>
                    <a:lnTo>
                      <a:pt x="724" y="475"/>
                    </a:lnTo>
                    <a:lnTo>
                      <a:pt x="720" y="473"/>
                    </a:lnTo>
                    <a:lnTo>
                      <a:pt x="717" y="471"/>
                    </a:lnTo>
                    <a:lnTo>
                      <a:pt x="712" y="467"/>
                    </a:lnTo>
                    <a:lnTo>
                      <a:pt x="706" y="464"/>
                    </a:lnTo>
                    <a:lnTo>
                      <a:pt x="700" y="460"/>
                    </a:lnTo>
                    <a:lnTo>
                      <a:pt x="694" y="457"/>
                    </a:lnTo>
                    <a:lnTo>
                      <a:pt x="687" y="454"/>
                    </a:lnTo>
                    <a:lnTo>
                      <a:pt x="679" y="449"/>
                    </a:lnTo>
                    <a:lnTo>
                      <a:pt x="669" y="444"/>
                    </a:lnTo>
                    <a:lnTo>
                      <a:pt x="660" y="440"/>
                    </a:lnTo>
                    <a:lnTo>
                      <a:pt x="651" y="435"/>
                    </a:lnTo>
                    <a:lnTo>
                      <a:pt x="641" y="432"/>
                    </a:lnTo>
                    <a:lnTo>
                      <a:pt x="629" y="427"/>
                    </a:lnTo>
                    <a:lnTo>
                      <a:pt x="618" y="422"/>
                    </a:lnTo>
                    <a:lnTo>
                      <a:pt x="606" y="418"/>
                    </a:lnTo>
                    <a:lnTo>
                      <a:pt x="593" y="413"/>
                    </a:lnTo>
                    <a:lnTo>
                      <a:pt x="581" y="409"/>
                    </a:lnTo>
                    <a:lnTo>
                      <a:pt x="567" y="405"/>
                    </a:lnTo>
                    <a:lnTo>
                      <a:pt x="552" y="401"/>
                    </a:lnTo>
                    <a:lnTo>
                      <a:pt x="538" y="397"/>
                    </a:lnTo>
                    <a:lnTo>
                      <a:pt x="522" y="394"/>
                    </a:lnTo>
                    <a:lnTo>
                      <a:pt x="507" y="391"/>
                    </a:lnTo>
                    <a:lnTo>
                      <a:pt x="491" y="388"/>
                    </a:lnTo>
                    <a:lnTo>
                      <a:pt x="474" y="386"/>
                    </a:lnTo>
                    <a:lnTo>
                      <a:pt x="456" y="384"/>
                    </a:lnTo>
                    <a:lnTo>
                      <a:pt x="439" y="383"/>
                    </a:lnTo>
                    <a:lnTo>
                      <a:pt x="422" y="382"/>
                    </a:lnTo>
                    <a:lnTo>
                      <a:pt x="403" y="381"/>
                    </a:lnTo>
                    <a:lnTo>
                      <a:pt x="384" y="381"/>
                    </a:lnTo>
                    <a:lnTo>
                      <a:pt x="365" y="382"/>
                    </a:lnTo>
                    <a:lnTo>
                      <a:pt x="346" y="383"/>
                    </a:lnTo>
                    <a:lnTo>
                      <a:pt x="346" y="383"/>
                    </a:lnTo>
                    <a:lnTo>
                      <a:pt x="346" y="389"/>
                    </a:lnTo>
                    <a:lnTo>
                      <a:pt x="346" y="403"/>
                    </a:lnTo>
                    <a:lnTo>
                      <a:pt x="346" y="421"/>
                    </a:lnTo>
                    <a:lnTo>
                      <a:pt x="346" y="442"/>
                    </a:lnTo>
                    <a:lnTo>
                      <a:pt x="346" y="460"/>
                    </a:lnTo>
                    <a:lnTo>
                      <a:pt x="346" y="474"/>
                    </a:lnTo>
                    <a:lnTo>
                      <a:pt x="346" y="480"/>
                    </a:lnTo>
                    <a:lnTo>
                      <a:pt x="346" y="479"/>
                    </a:lnTo>
                    <a:lnTo>
                      <a:pt x="348" y="479"/>
                    </a:lnTo>
                    <a:lnTo>
                      <a:pt x="350" y="479"/>
                    </a:lnTo>
                    <a:lnTo>
                      <a:pt x="354" y="479"/>
                    </a:lnTo>
                    <a:lnTo>
                      <a:pt x="357" y="478"/>
                    </a:lnTo>
                    <a:lnTo>
                      <a:pt x="363" y="478"/>
                    </a:lnTo>
                    <a:lnTo>
                      <a:pt x="369" y="478"/>
                    </a:lnTo>
                    <a:lnTo>
                      <a:pt x="376" y="477"/>
                    </a:lnTo>
                    <a:lnTo>
                      <a:pt x="383" y="477"/>
                    </a:lnTo>
                    <a:lnTo>
                      <a:pt x="391" y="477"/>
                    </a:lnTo>
                    <a:lnTo>
                      <a:pt x="400" y="477"/>
                    </a:lnTo>
                    <a:lnTo>
                      <a:pt x="409" y="475"/>
                    </a:lnTo>
                    <a:lnTo>
                      <a:pt x="418" y="475"/>
                    </a:lnTo>
                    <a:lnTo>
                      <a:pt x="429" y="475"/>
                    </a:lnTo>
                    <a:lnTo>
                      <a:pt x="439" y="477"/>
                    </a:lnTo>
                    <a:lnTo>
                      <a:pt x="451" y="477"/>
                    </a:lnTo>
                    <a:lnTo>
                      <a:pt x="462" y="477"/>
                    </a:lnTo>
                    <a:lnTo>
                      <a:pt x="474" y="478"/>
                    </a:lnTo>
                    <a:lnTo>
                      <a:pt x="486" y="479"/>
                    </a:lnTo>
                    <a:lnTo>
                      <a:pt x="499" y="480"/>
                    </a:lnTo>
                    <a:lnTo>
                      <a:pt x="512" y="482"/>
                    </a:lnTo>
                    <a:lnTo>
                      <a:pt x="524" y="483"/>
                    </a:lnTo>
                    <a:lnTo>
                      <a:pt x="537" y="486"/>
                    </a:lnTo>
                    <a:lnTo>
                      <a:pt x="550" y="488"/>
                    </a:lnTo>
                    <a:lnTo>
                      <a:pt x="562" y="492"/>
                    </a:lnTo>
                    <a:lnTo>
                      <a:pt x="576" y="495"/>
                    </a:lnTo>
                    <a:lnTo>
                      <a:pt x="589" y="498"/>
                    </a:lnTo>
                    <a:lnTo>
                      <a:pt x="601" y="502"/>
                    </a:lnTo>
                    <a:lnTo>
                      <a:pt x="614" y="507"/>
                    </a:lnTo>
                    <a:lnTo>
                      <a:pt x="627" y="511"/>
                    </a:lnTo>
                    <a:lnTo>
                      <a:pt x="639" y="517"/>
                    </a:lnTo>
                    <a:lnTo>
                      <a:pt x="651" y="523"/>
                    </a:lnTo>
                    <a:lnTo>
                      <a:pt x="662" y="530"/>
                    </a:lnTo>
                    <a:lnTo>
                      <a:pt x="674" y="536"/>
                    </a:lnTo>
                    <a:lnTo>
                      <a:pt x="686" y="543"/>
                    </a:lnTo>
                    <a:lnTo>
                      <a:pt x="696" y="551"/>
                    </a:lnTo>
                    <a:lnTo>
                      <a:pt x="706" y="561"/>
                    </a:lnTo>
                    <a:lnTo>
                      <a:pt x="715" y="570"/>
                    </a:lnTo>
                    <a:lnTo>
                      <a:pt x="725" y="580"/>
                    </a:lnTo>
                    <a:lnTo>
                      <a:pt x="734" y="591"/>
                    </a:lnTo>
                    <a:lnTo>
                      <a:pt x="742" y="602"/>
                    </a:lnTo>
                    <a:lnTo>
                      <a:pt x="749" y="614"/>
                    </a:lnTo>
                    <a:lnTo>
                      <a:pt x="749" y="614"/>
                    </a:lnTo>
                    <a:lnTo>
                      <a:pt x="748" y="614"/>
                    </a:lnTo>
                    <a:lnTo>
                      <a:pt x="747" y="611"/>
                    </a:lnTo>
                    <a:lnTo>
                      <a:pt x="744" y="609"/>
                    </a:lnTo>
                    <a:lnTo>
                      <a:pt x="741" y="607"/>
                    </a:lnTo>
                    <a:lnTo>
                      <a:pt x="735" y="603"/>
                    </a:lnTo>
                    <a:lnTo>
                      <a:pt x="730" y="599"/>
                    </a:lnTo>
                    <a:lnTo>
                      <a:pt x="724" y="594"/>
                    </a:lnTo>
                    <a:lnTo>
                      <a:pt x="715" y="589"/>
                    </a:lnTo>
                    <a:lnTo>
                      <a:pt x="706" y="584"/>
                    </a:lnTo>
                    <a:lnTo>
                      <a:pt x="696" y="578"/>
                    </a:lnTo>
                    <a:lnTo>
                      <a:pt x="686" y="572"/>
                    </a:lnTo>
                    <a:lnTo>
                      <a:pt x="674" y="568"/>
                    </a:lnTo>
                    <a:lnTo>
                      <a:pt x="660" y="562"/>
                    </a:lnTo>
                    <a:lnTo>
                      <a:pt x="646" y="557"/>
                    </a:lnTo>
                    <a:lnTo>
                      <a:pt x="631" y="553"/>
                    </a:lnTo>
                    <a:lnTo>
                      <a:pt x="615" y="548"/>
                    </a:lnTo>
                    <a:lnTo>
                      <a:pt x="598" y="545"/>
                    </a:lnTo>
                    <a:lnTo>
                      <a:pt x="580" y="541"/>
                    </a:lnTo>
                    <a:lnTo>
                      <a:pt x="560" y="539"/>
                    </a:lnTo>
                    <a:lnTo>
                      <a:pt x="539" y="538"/>
                    </a:lnTo>
                    <a:lnTo>
                      <a:pt x="519" y="538"/>
                    </a:lnTo>
                    <a:lnTo>
                      <a:pt x="519" y="538"/>
                    </a:lnTo>
                    <a:lnTo>
                      <a:pt x="492" y="538"/>
                    </a:lnTo>
                    <a:lnTo>
                      <a:pt x="469" y="538"/>
                    </a:lnTo>
                    <a:lnTo>
                      <a:pt x="447" y="538"/>
                    </a:lnTo>
                    <a:lnTo>
                      <a:pt x="426" y="538"/>
                    </a:lnTo>
                    <a:lnTo>
                      <a:pt x="409" y="538"/>
                    </a:lnTo>
                    <a:lnTo>
                      <a:pt x="393" y="538"/>
                    </a:lnTo>
                    <a:lnTo>
                      <a:pt x="378" y="538"/>
                    </a:lnTo>
                    <a:lnTo>
                      <a:pt x="367" y="538"/>
                    </a:lnTo>
                    <a:lnTo>
                      <a:pt x="355" y="538"/>
                    </a:lnTo>
                    <a:lnTo>
                      <a:pt x="346" y="538"/>
                    </a:lnTo>
                    <a:lnTo>
                      <a:pt x="339" y="538"/>
                    </a:lnTo>
                    <a:lnTo>
                      <a:pt x="333" y="538"/>
                    </a:lnTo>
                    <a:lnTo>
                      <a:pt x="330" y="538"/>
                    </a:lnTo>
                    <a:lnTo>
                      <a:pt x="327" y="538"/>
                    </a:lnTo>
                    <a:lnTo>
                      <a:pt x="326" y="538"/>
                    </a:lnTo>
                    <a:lnTo>
                      <a:pt x="326" y="542"/>
                    </a:lnTo>
                    <a:lnTo>
                      <a:pt x="326" y="556"/>
                    </a:lnTo>
                    <a:lnTo>
                      <a:pt x="326" y="574"/>
                    </a:lnTo>
                    <a:lnTo>
                      <a:pt x="326" y="595"/>
                    </a:lnTo>
                    <a:lnTo>
                      <a:pt x="326" y="614"/>
                    </a:lnTo>
                    <a:lnTo>
                      <a:pt x="326" y="627"/>
                    </a:lnTo>
                    <a:lnTo>
                      <a:pt x="326" y="633"/>
                    </a:lnTo>
                    <a:lnTo>
                      <a:pt x="329" y="633"/>
                    </a:lnTo>
                    <a:lnTo>
                      <a:pt x="334" y="633"/>
                    </a:lnTo>
                    <a:lnTo>
                      <a:pt x="343" y="633"/>
                    </a:lnTo>
                    <a:lnTo>
                      <a:pt x="356" y="633"/>
                    </a:lnTo>
                    <a:lnTo>
                      <a:pt x="370" y="633"/>
                    </a:lnTo>
                    <a:lnTo>
                      <a:pt x="387" y="633"/>
                    </a:lnTo>
                    <a:lnTo>
                      <a:pt x="405" y="633"/>
                    </a:lnTo>
                    <a:lnTo>
                      <a:pt x="423" y="633"/>
                    </a:lnTo>
                    <a:lnTo>
                      <a:pt x="441" y="633"/>
                    </a:lnTo>
                    <a:lnTo>
                      <a:pt x="460" y="633"/>
                    </a:lnTo>
                    <a:lnTo>
                      <a:pt x="477" y="633"/>
                    </a:lnTo>
                    <a:lnTo>
                      <a:pt x="493" y="633"/>
                    </a:lnTo>
                    <a:lnTo>
                      <a:pt x="508" y="633"/>
                    </a:lnTo>
                    <a:lnTo>
                      <a:pt x="520" y="633"/>
                    </a:lnTo>
                    <a:lnTo>
                      <a:pt x="529" y="633"/>
                    </a:lnTo>
                    <a:lnTo>
                      <a:pt x="536" y="633"/>
                    </a:lnTo>
                    <a:lnTo>
                      <a:pt x="537" y="633"/>
                    </a:lnTo>
                    <a:lnTo>
                      <a:pt x="538" y="633"/>
                    </a:lnTo>
                    <a:lnTo>
                      <a:pt x="540" y="633"/>
                    </a:lnTo>
                    <a:lnTo>
                      <a:pt x="544" y="633"/>
                    </a:lnTo>
                    <a:lnTo>
                      <a:pt x="547" y="633"/>
                    </a:lnTo>
                    <a:lnTo>
                      <a:pt x="553" y="634"/>
                    </a:lnTo>
                    <a:lnTo>
                      <a:pt x="559" y="634"/>
                    </a:lnTo>
                    <a:lnTo>
                      <a:pt x="566" y="636"/>
                    </a:lnTo>
                    <a:lnTo>
                      <a:pt x="574" y="637"/>
                    </a:lnTo>
                    <a:lnTo>
                      <a:pt x="583" y="638"/>
                    </a:lnTo>
                    <a:lnTo>
                      <a:pt x="592" y="639"/>
                    </a:lnTo>
                    <a:lnTo>
                      <a:pt x="601" y="641"/>
                    </a:lnTo>
                    <a:lnTo>
                      <a:pt x="612" y="644"/>
                    </a:lnTo>
                    <a:lnTo>
                      <a:pt x="622" y="647"/>
                    </a:lnTo>
                    <a:lnTo>
                      <a:pt x="633" y="650"/>
                    </a:lnTo>
                    <a:lnTo>
                      <a:pt x="644" y="654"/>
                    </a:lnTo>
                    <a:lnTo>
                      <a:pt x="654" y="659"/>
                    </a:lnTo>
                    <a:lnTo>
                      <a:pt x="666" y="664"/>
                    </a:lnTo>
                    <a:lnTo>
                      <a:pt x="676" y="670"/>
                    </a:lnTo>
                    <a:lnTo>
                      <a:pt x="688" y="676"/>
                    </a:lnTo>
                    <a:lnTo>
                      <a:pt x="698" y="684"/>
                    </a:lnTo>
                    <a:lnTo>
                      <a:pt x="709" y="691"/>
                    </a:lnTo>
                    <a:lnTo>
                      <a:pt x="718" y="700"/>
                    </a:lnTo>
                    <a:lnTo>
                      <a:pt x="727" y="709"/>
                    </a:lnTo>
                    <a:lnTo>
                      <a:pt x="736" y="720"/>
                    </a:lnTo>
                    <a:lnTo>
                      <a:pt x="744" y="731"/>
                    </a:lnTo>
                    <a:lnTo>
                      <a:pt x="751" y="744"/>
                    </a:lnTo>
                    <a:lnTo>
                      <a:pt x="758" y="756"/>
                    </a:lnTo>
                    <a:lnTo>
                      <a:pt x="764" y="771"/>
                    </a:lnTo>
                    <a:lnTo>
                      <a:pt x="767" y="786"/>
                    </a:lnTo>
                    <a:lnTo>
                      <a:pt x="767" y="786"/>
                    </a:lnTo>
                    <a:lnTo>
                      <a:pt x="773" y="801"/>
                    </a:lnTo>
                    <a:lnTo>
                      <a:pt x="778" y="816"/>
                    </a:lnTo>
                    <a:lnTo>
                      <a:pt x="782" y="831"/>
                    </a:lnTo>
                    <a:lnTo>
                      <a:pt x="785" y="846"/>
                    </a:lnTo>
                    <a:lnTo>
                      <a:pt x="788" y="860"/>
                    </a:lnTo>
                    <a:lnTo>
                      <a:pt x="789" y="874"/>
                    </a:lnTo>
                    <a:lnTo>
                      <a:pt x="790" y="888"/>
                    </a:lnTo>
                    <a:lnTo>
                      <a:pt x="791" y="900"/>
                    </a:lnTo>
                    <a:lnTo>
                      <a:pt x="791" y="913"/>
                    </a:lnTo>
                    <a:lnTo>
                      <a:pt x="791" y="926"/>
                    </a:lnTo>
                    <a:lnTo>
                      <a:pt x="790" y="938"/>
                    </a:lnTo>
                    <a:lnTo>
                      <a:pt x="789" y="950"/>
                    </a:lnTo>
                    <a:lnTo>
                      <a:pt x="787" y="961"/>
                    </a:lnTo>
                    <a:lnTo>
                      <a:pt x="785" y="973"/>
                    </a:lnTo>
                    <a:lnTo>
                      <a:pt x="782" y="983"/>
                    </a:lnTo>
                    <a:lnTo>
                      <a:pt x="779" y="994"/>
                    </a:lnTo>
                    <a:lnTo>
                      <a:pt x="775" y="1004"/>
                    </a:lnTo>
                    <a:lnTo>
                      <a:pt x="772" y="1013"/>
                    </a:lnTo>
                    <a:lnTo>
                      <a:pt x="768" y="1023"/>
                    </a:lnTo>
                    <a:lnTo>
                      <a:pt x="764" y="1032"/>
                    </a:lnTo>
                    <a:lnTo>
                      <a:pt x="759" y="1040"/>
                    </a:lnTo>
                    <a:lnTo>
                      <a:pt x="755" y="1048"/>
                    </a:lnTo>
                    <a:lnTo>
                      <a:pt x="749" y="1055"/>
                    </a:lnTo>
                    <a:lnTo>
                      <a:pt x="744" y="1062"/>
                    </a:lnTo>
                    <a:lnTo>
                      <a:pt x="738" y="1069"/>
                    </a:lnTo>
                    <a:lnTo>
                      <a:pt x="733" y="1074"/>
                    </a:lnTo>
                    <a:lnTo>
                      <a:pt x="727" y="1080"/>
                    </a:lnTo>
                    <a:lnTo>
                      <a:pt x="721" y="1085"/>
                    </a:lnTo>
                    <a:lnTo>
                      <a:pt x="715" y="1089"/>
                    </a:lnTo>
                    <a:lnTo>
                      <a:pt x="710" y="1094"/>
                    </a:lnTo>
                    <a:lnTo>
                      <a:pt x="704" y="1097"/>
                    </a:lnTo>
                    <a:lnTo>
                      <a:pt x="699" y="1102"/>
                    </a:lnTo>
                    <a:lnTo>
                      <a:pt x="694" y="1105"/>
                    </a:lnTo>
                    <a:lnTo>
                      <a:pt x="689" y="1110"/>
                    </a:lnTo>
                    <a:lnTo>
                      <a:pt x="684" y="1113"/>
                    </a:lnTo>
                    <a:lnTo>
                      <a:pt x="680" y="1117"/>
                    </a:lnTo>
                    <a:lnTo>
                      <a:pt x="674" y="1122"/>
                    </a:lnTo>
                    <a:lnTo>
                      <a:pt x="669" y="1125"/>
                    </a:lnTo>
                    <a:lnTo>
                      <a:pt x="664" y="1128"/>
                    </a:lnTo>
                    <a:lnTo>
                      <a:pt x="659" y="1132"/>
                    </a:lnTo>
                    <a:lnTo>
                      <a:pt x="653" y="1135"/>
                    </a:lnTo>
                    <a:lnTo>
                      <a:pt x="646" y="1139"/>
                    </a:lnTo>
                    <a:lnTo>
                      <a:pt x="639" y="1142"/>
                    </a:lnTo>
                    <a:lnTo>
                      <a:pt x="633" y="1145"/>
                    </a:lnTo>
                    <a:lnTo>
                      <a:pt x="624" y="1148"/>
                    </a:lnTo>
                    <a:lnTo>
                      <a:pt x="616" y="1150"/>
                    </a:lnTo>
                    <a:lnTo>
                      <a:pt x="606" y="1154"/>
                    </a:lnTo>
                    <a:lnTo>
                      <a:pt x="596" y="1156"/>
                    </a:lnTo>
                    <a:lnTo>
                      <a:pt x="585" y="1158"/>
                    </a:lnTo>
                    <a:lnTo>
                      <a:pt x="573" y="1161"/>
                    </a:lnTo>
                    <a:lnTo>
                      <a:pt x="559" y="1163"/>
                    </a:lnTo>
                    <a:lnTo>
                      <a:pt x="545" y="1164"/>
                    </a:lnTo>
                    <a:lnTo>
                      <a:pt x="529" y="1166"/>
                    </a:lnTo>
                    <a:lnTo>
                      <a:pt x="512" y="1168"/>
                    </a:lnTo>
                    <a:lnTo>
                      <a:pt x="493" y="1169"/>
                    </a:lnTo>
                    <a:lnTo>
                      <a:pt x="472" y="1169"/>
                    </a:lnTo>
                    <a:lnTo>
                      <a:pt x="452" y="1170"/>
                    </a:lnTo>
                    <a:lnTo>
                      <a:pt x="428" y="1170"/>
                    </a:lnTo>
                    <a:lnTo>
                      <a:pt x="403" y="1171"/>
                    </a:lnTo>
                    <a:lnTo>
                      <a:pt x="403" y="1171"/>
                    </a:lnTo>
                    <a:lnTo>
                      <a:pt x="380" y="1171"/>
                    </a:lnTo>
                    <a:lnTo>
                      <a:pt x="358" y="1171"/>
                    </a:lnTo>
                    <a:lnTo>
                      <a:pt x="338" y="1171"/>
                    </a:lnTo>
                    <a:lnTo>
                      <a:pt x="317" y="1171"/>
                    </a:lnTo>
                    <a:lnTo>
                      <a:pt x="296" y="1171"/>
                    </a:lnTo>
                    <a:lnTo>
                      <a:pt x="277" y="1171"/>
                    </a:lnTo>
                    <a:lnTo>
                      <a:pt x="258" y="1171"/>
                    </a:lnTo>
                    <a:lnTo>
                      <a:pt x="240" y="1171"/>
                    </a:lnTo>
                    <a:lnTo>
                      <a:pt x="221" y="1171"/>
                    </a:lnTo>
                    <a:lnTo>
                      <a:pt x="204" y="1171"/>
                    </a:lnTo>
                    <a:lnTo>
                      <a:pt x="188" y="1171"/>
                    </a:lnTo>
                    <a:lnTo>
                      <a:pt x="172" y="1171"/>
                    </a:lnTo>
                    <a:lnTo>
                      <a:pt x="157" y="1171"/>
                    </a:lnTo>
                    <a:lnTo>
                      <a:pt x="142" y="1171"/>
                    </a:lnTo>
                    <a:lnTo>
                      <a:pt x="128" y="1171"/>
                    </a:lnTo>
                    <a:lnTo>
                      <a:pt x="114" y="1171"/>
                    </a:lnTo>
                    <a:lnTo>
                      <a:pt x="102" y="1171"/>
                    </a:lnTo>
                    <a:lnTo>
                      <a:pt x="90" y="1171"/>
                    </a:lnTo>
                    <a:lnTo>
                      <a:pt x="79" y="1171"/>
                    </a:lnTo>
                    <a:lnTo>
                      <a:pt x="68" y="1171"/>
                    </a:lnTo>
                    <a:lnTo>
                      <a:pt x="58" y="1171"/>
                    </a:lnTo>
                    <a:lnTo>
                      <a:pt x="49" y="1171"/>
                    </a:lnTo>
                    <a:lnTo>
                      <a:pt x="41" y="1171"/>
                    </a:lnTo>
                    <a:lnTo>
                      <a:pt x="34" y="1171"/>
                    </a:lnTo>
                    <a:lnTo>
                      <a:pt x="27" y="1171"/>
                    </a:lnTo>
                    <a:lnTo>
                      <a:pt x="20" y="1171"/>
                    </a:lnTo>
                    <a:lnTo>
                      <a:pt x="15" y="1171"/>
                    </a:lnTo>
                    <a:lnTo>
                      <a:pt x="11" y="1171"/>
                    </a:lnTo>
                    <a:lnTo>
                      <a:pt x="7" y="1171"/>
                    </a:lnTo>
                    <a:lnTo>
                      <a:pt x="4" y="1171"/>
                    </a:lnTo>
                    <a:lnTo>
                      <a:pt x="1" y="1171"/>
                    </a:lnTo>
                    <a:lnTo>
                      <a:pt x="0" y="1171"/>
                    </a:ln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" name="Freeform 1042"/>
              <p:cNvSpPr>
                <a:spLocks noChangeAspect="1"/>
              </p:cNvSpPr>
              <p:nvPr userDrawn="1"/>
            </p:nvSpPr>
            <p:spPr bwMode="white">
              <a:xfrm>
                <a:off x="5575" y="4084"/>
                <a:ext cx="8" cy="49"/>
              </a:xfrm>
              <a:custGeom>
                <a:avLst/>
                <a:gdLst/>
                <a:ahLst/>
                <a:cxnLst>
                  <a:cxn ang="0">
                    <a:pos x="0" y="230"/>
                  </a:cxn>
                  <a:cxn ang="0">
                    <a:pos x="4" y="218"/>
                  </a:cxn>
                  <a:cxn ang="0">
                    <a:pos x="7" y="207"/>
                  </a:cxn>
                  <a:cxn ang="0">
                    <a:pos x="11" y="195"/>
                  </a:cxn>
                  <a:cxn ang="0">
                    <a:pos x="14" y="183"/>
                  </a:cxn>
                  <a:cxn ang="0">
                    <a:pos x="17" y="170"/>
                  </a:cxn>
                  <a:cxn ang="0">
                    <a:pos x="21" y="156"/>
                  </a:cxn>
                  <a:cxn ang="0">
                    <a:pos x="23" y="142"/>
                  </a:cxn>
                  <a:cxn ang="0">
                    <a:pos x="27" y="129"/>
                  </a:cxn>
                  <a:cxn ang="0">
                    <a:pos x="29" y="114"/>
                  </a:cxn>
                  <a:cxn ang="0">
                    <a:pos x="31" y="99"/>
                  </a:cxn>
                  <a:cxn ang="0">
                    <a:pos x="34" y="84"/>
                  </a:cxn>
                  <a:cxn ang="0">
                    <a:pos x="35" y="68"/>
                  </a:cxn>
                  <a:cxn ang="0">
                    <a:pos x="37" y="51"/>
                  </a:cxn>
                  <a:cxn ang="0">
                    <a:pos x="37" y="34"/>
                  </a:cxn>
                  <a:cxn ang="0">
                    <a:pos x="38" y="17"/>
                  </a:cxn>
                  <a:cxn ang="0">
                    <a:pos x="38" y="0"/>
                  </a:cxn>
                </a:cxnLst>
                <a:rect l="0" t="0" r="r" b="b"/>
                <a:pathLst>
                  <a:path w="38" h="230">
                    <a:moveTo>
                      <a:pt x="0" y="230"/>
                    </a:moveTo>
                    <a:lnTo>
                      <a:pt x="4" y="218"/>
                    </a:lnTo>
                    <a:lnTo>
                      <a:pt x="7" y="207"/>
                    </a:lnTo>
                    <a:lnTo>
                      <a:pt x="11" y="195"/>
                    </a:lnTo>
                    <a:lnTo>
                      <a:pt x="14" y="183"/>
                    </a:lnTo>
                    <a:lnTo>
                      <a:pt x="17" y="170"/>
                    </a:lnTo>
                    <a:lnTo>
                      <a:pt x="21" y="156"/>
                    </a:lnTo>
                    <a:lnTo>
                      <a:pt x="23" y="142"/>
                    </a:lnTo>
                    <a:lnTo>
                      <a:pt x="27" y="129"/>
                    </a:lnTo>
                    <a:lnTo>
                      <a:pt x="29" y="114"/>
                    </a:lnTo>
                    <a:lnTo>
                      <a:pt x="31" y="99"/>
                    </a:lnTo>
                    <a:lnTo>
                      <a:pt x="34" y="84"/>
                    </a:lnTo>
                    <a:lnTo>
                      <a:pt x="35" y="68"/>
                    </a:lnTo>
                    <a:lnTo>
                      <a:pt x="37" y="51"/>
                    </a:lnTo>
                    <a:lnTo>
                      <a:pt x="37" y="34"/>
                    </a:lnTo>
                    <a:lnTo>
                      <a:pt x="38" y="17"/>
                    </a:lnTo>
                    <a:lnTo>
                      <a:pt x="38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Freeform 1043"/>
              <p:cNvSpPr>
                <a:spLocks noChangeAspect="1"/>
              </p:cNvSpPr>
              <p:nvPr userDrawn="1"/>
            </p:nvSpPr>
            <p:spPr bwMode="white">
              <a:xfrm>
                <a:off x="5464" y="3970"/>
                <a:ext cx="119" cy="114"/>
              </a:xfrm>
              <a:custGeom>
                <a:avLst/>
                <a:gdLst/>
                <a:ahLst/>
                <a:cxnLst>
                  <a:cxn ang="0">
                    <a:pos x="538" y="538"/>
                  </a:cxn>
                  <a:cxn ang="0">
                    <a:pos x="536" y="483"/>
                  </a:cxn>
                  <a:cxn ang="0">
                    <a:pos x="527" y="432"/>
                  </a:cxn>
                  <a:cxn ang="0">
                    <a:pos x="514" y="381"/>
                  </a:cxn>
                  <a:cxn ang="0">
                    <a:pos x="494" y="331"/>
                  </a:cxn>
                  <a:cxn ang="0">
                    <a:pos x="471" y="284"/>
                  </a:cxn>
                  <a:cxn ang="0">
                    <a:pos x="444" y="240"/>
                  </a:cxn>
                  <a:cxn ang="0">
                    <a:pos x="413" y="199"/>
                  </a:cxn>
                  <a:cxn ang="0">
                    <a:pos x="378" y="160"/>
                  </a:cxn>
                  <a:cxn ang="0">
                    <a:pos x="339" y="125"/>
                  </a:cxn>
                  <a:cxn ang="0">
                    <a:pos x="298" y="94"/>
                  </a:cxn>
                  <a:cxn ang="0">
                    <a:pos x="254" y="67"/>
                  </a:cxn>
                  <a:cxn ang="0">
                    <a:pos x="207" y="44"/>
                  </a:cxn>
                  <a:cxn ang="0">
                    <a:pos x="157" y="24"/>
                  </a:cxn>
                  <a:cxn ang="0">
                    <a:pos x="106" y="11"/>
                  </a:cxn>
                  <a:cxn ang="0">
                    <a:pos x="55" y="2"/>
                  </a:cxn>
                  <a:cxn ang="0">
                    <a:pos x="0" y="0"/>
                  </a:cxn>
                </a:cxnLst>
                <a:rect l="0" t="0" r="r" b="b"/>
                <a:pathLst>
                  <a:path w="538" h="538">
                    <a:moveTo>
                      <a:pt x="538" y="538"/>
                    </a:moveTo>
                    <a:lnTo>
                      <a:pt x="536" y="483"/>
                    </a:lnTo>
                    <a:lnTo>
                      <a:pt x="527" y="432"/>
                    </a:lnTo>
                    <a:lnTo>
                      <a:pt x="514" y="381"/>
                    </a:lnTo>
                    <a:lnTo>
                      <a:pt x="494" y="331"/>
                    </a:lnTo>
                    <a:lnTo>
                      <a:pt x="471" y="284"/>
                    </a:lnTo>
                    <a:lnTo>
                      <a:pt x="444" y="240"/>
                    </a:lnTo>
                    <a:lnTo>
                      <a:pt x="413" y="199"/>
                    </a:lnTo>
                    <a:lnTo>
                      <a:pt x="378" y="160"/>
                    </a:lnTo>
                    <a:lnTo>
                      <a:pt x="339" y="125"/>
                    </a:lnTo>
                    <a:lnTo>
                      <a:pt x="298" y="94"/>
                    </a:lnTo>
                    <a:lnTo>
                      <a:pt x="254" y="67"/>
                    </a:lnTo>
                    <a:lnTo>
                      <a:pt x="207" y="44"/>
                    </a:lnTo>
                    <a:lnTo>
                      <a:pt x="157" y="24"/>
                    </a:lnTo>
                    <a:lnTo>
                      <a:pt x="106" y="11"/>
                    </a:lnTo>
                    <a:lnTo>
                      <a:pt x="55" y="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1044"/>
              <p:cNvSpPr>
                <a:spLocks noChangeAspect="1"/>
              </p:cNvSpPr>
              <p:nvPr userDrawn="1"/>
            </p:nvSpPr>
            <p:spPr bwMode="white">
              <a:xfrm>
                <a:off x="5351" y="3970"/>
                <a:ext cx="118" cy="114"/>
              </a:xfrm>
              <a:custGeom>
                <a:avLst/>
                <a:gdLst/>
                <a:ahLst/>
                <a:cxnLst>
                  <a:cxn ang="0">
                    <a:pos x="556" y="0"/>
                  </a:cxn>
                  <a:cxn ang="0">
                    <a:pos x="500" y="2"/>
                  </a:cxn>
                  <a:cxn ang="0">
                    <a:pos x="445" y="11"/>
                  </a:cxn>
                  <a:cxn ang="0">
                    <a:pos x="392" y="24"/>
                  </a:cxn>
                  <a:cxn ang="0">
                    <a:pos x="340" y="44"/>
                  </a:cxn>
                  <a:cxn ang="0">
                    <a:pos x="292" y="67"/>
                  </a:cxn>
                  <a:cxn ang="0">
                    <a:pos x="245" y="94"/>
                  </a:cxn>
                  <a:cxn ang="0">
                    <a:pos x="203" y="125"/>
                  </a:cxn>
                  <a:cxn ang="0">
                    <a:pos x="164" y="160"/>
                  </a:cxn>
                  <a:cxn ang="0">
                    <a:pos x="128" y="199"/>
                  </a:cxn>
                  <a:cxn ang="0">
                    <a:pos x="96" y="240"/>
                  </a:cxn>
                  <a:cxn ang="0">
                    <a:pos x="68" y="284"/>
                  </a:cxn>
                  <a:cxn ang="0">
                    <a:pos x="44" y="331"/>
                  </a:cxn>
                  <a:cxn ang="0">
                    <a:pos x="26" y="381"/>
                  </a:cxn>
                  <a:cxn ang="0">
                    <a:pos x="12" y="432"/>
                  </a:cxn>
                  <a:cxn ang="0">
                    <a:pos x="4" y="483"/>
                  </a:cxn>
                  <a:cxn ang="0">
                    <a:pos x="0" y="538"/>
                  </a:cxn>
                </a:cxnLst>
                <a:rect l="0" t="0" r="r" b="b"/>
                <a:pathLst>
                  <a:path w="556" h="538">
                    <a:moveTo>
                      <a:pt x="556" y="0"/>
                    </a:moveTo>
                    <a:lnTo>
                      <a:pt x="500" y="2"/>
                    </a:lnTo>
                    <a:lnTo>
                      <a:pt x="445" y="11"/>
                    </a:lnTo>
                    <a:lnTo>
                      <a:pt x="392" y="24"/>
                    </a:lnTo>
                    <a:lnTo>
                      <a:pt x="340" y="44"/>
                    </a:lnTo>
                    <a:lnTo>
                      <a:pt x="292" y="67"/>
                    </a:lnTo>
                    <a:lnTo>
                      <a:pt x="245" y="94"/>
                    </a:lnTo>
                    <a:lnTo>
                      <a:pt x="203" y="125"/>
                    </a:lnTo>
                    <a:lnTo>
                      <a:pt x="164" y="160"/>
                    </a:lnTo>
                    <a:lnTo>
                      <a:pt x="128" y="199"/>
                    </a:lnTo>
                    <a:lnTo>
                      <a:pt x="96" y="240"/>
                    </a:lnTo>
                    <a:lnTo>
                      <a:pt x="68" y="284"/>
                    </a:lnTo>
                    <a:lnTo>
                      <a:pt x="44" y="331"/>
                    </a:lnTo>
                    <a:lnTo>
                      <a:pt x="26" y="381"/>
                    </a:lnTo>
                    <a:lnTo>
                      <a:pt x="12" y="432"/>
                    </a:lnTo>
                    <a:lnTo>
                      <a:pt x="4" y="483"/>
                    </a:lnTo>
                    <a:lnTo>
                      <a:pt x="0" y="538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1045"/>
              <p:cNvSpPr>
                <a:spLocks noChangeAspect="1"/>
              </p:cNvSpPr>
              <p:nvPr userDrawn="1"/>
            </p:nvSpPr>
            <p:spPr bwMode="white">
              <a:xfrm>
                <a:off x="5351" y="4084"/>
                <a:ext cx="12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"/>
                  </a:cxn>
                  <a:cxn ang="0">
                    <a:pos x="1" y="28"/>
                  </a:cxn>
                  <a:cxn ang="0">
                    <a:pos x="3" y="42"/>
                  </a:cxn>
                  <a:cxn ang="0">
                    <a:pos x="4" y="57"/>
                  </a:cxn>
                  <a:cxn ang="0">
                    <a:pos x="6" y="71"/>
                  </a:cxn>
                  <a:cxn ang="0">
                    <a:pos x="8" y="86"/>
                  </a:cxn>
                  <a:cxn ang="0">
                    <a:pos x="12" y="100"/>
                  </a:cxn>
                  <a:cxn ang="0">
                    <a:pos x="15" y="115"/>
                  </a:cxn>
                  <a:cxn ang="0">
                    <a:pos x="19" y="129"/>
                  </a:cxn>
                  <a:cxn ang="0">
                    <a:pos x="23" y="144"/>
                  </a:cxn>
                  <a:cxn ang="0">
                    <a:pos x="28" y="157"/>
                  </a:cxn>
                  <a:cxn ang="0">
                    <a:pos x="32" y="172"/>
                  </a:cxn>
                  <a:cxn ang="0">
                    <a:pos x="38" y="186"/>
                  </a:cxn>
                  <a:cxn ang="0">
                    <a:pos x="44" y="201"/>
                  </a:cxn>
                  <a:cxn ang="0">
                    <a:pos x="51" y="215"/>
                  </a:cxn>
                  <a:cxn ang="0">
                    <a:pos x="58" y="230"/>
                  </a:cxn>
                </a:cxnLst>
                <a:rect l="0" t="0" r="r" b="b"/>
                <a:pathLst>
                  <a:path w="58" h="230">
                    <a:moveTo>
                      <a:pt x="0" y="0"/>
                    </a:moveTo>
                    <a:lnTo>
                      <a:pt x="0" y="13"/>
                    </a:lnTo>
                    <a:lnTo>
                      <a:pt x="1" y="28"/>
                    </a:lnTo>
                    <a:lnTo>
                      <a:pt x="3" y="42"/>
                    </a:lnTo>
                    <a:lnTo>
                      <a:pt x="4" y="57"/>
                    </a:lnTo>
                    <a:lnTo>
                      <a:pt x="6" y="71"/>
                    </a:lnTo>
                    <a:lnTo>
                      <a:pt x="8" y="86"/>
                    </a:lnTo>
                    <a:lnTo>
                      <a:pt x="12" y="100"/>
                    </a:lnTo>
                    <a:lnTo>
                      <a:pt x="15" y="115"/>
                    </a:lnTo>
                    <a:lnTo>
                      <a:pt x="19" y="129"/>
                    </a:lnTo>
                    <a:lnTo>
                      <a:pt x="23" y="144"/>
                    </a:lnTo>
                    <a:lnTo>
                      <a:pt x="28" y="157"/>
                    </a:lnTo>
                    <a:lnTo>
                      <a:pt x="32" y="172"/>
                    </a:lnTo>
                    <a:lnTo>
                      <a:pt x="38" y="186"/>
                    </a:lnTo>
                    <a:lnTo>
                      <a:pt x="44" y="201"/>
                    </a:lnTo>
                    <a:lnTo>
                      <a:pt x="51" y="215"/>
                    </a:lnTo>
                    <a:lnTo>
                      <a:pt x="58" y="23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1046"/>
              <p:cNvSpPr>
                <a:spLocks noChangeAspect="1"/>
              </p:cNvSpPr>
              <p:nvPr userDrawn="1"/>
            </p:nvSpPr>
            <p:spPr bwMode="black">
              <a:xfrm>
                <a:off x="5279" y="3962"/>
                <a:ext cx="171" cy="241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433" y="0"/>
                  </a:cxn>
                  <a:cxn ang="0">
                    <a:pos x="506" y="0"/>
                  </a:cxn>
                  <a:cxn ang="0">
                    <a:pos x="614" y="0"/>
                  </a:cxn>
                  <a:cxn ang="0">
                    <a:pos x="714" y="0"/>
                  </a:cxn>
                  <a:cxn ang="0">
                    <a:pos x="767" y="0"/>
                  </a:cxn>
                  <a:cxn ang="0">
                    <a:pos x="784" y="2"/>
                  </a:cxn>
                  <a:cxn ang="0">
                    <a:pos x="719" y="18"/>
                  </a:cxn>
                  <a:cxn ang="0">
                    <a:pos x="657" y="40"/>
                  </a:cxn>
                  <a:cxn ang="0">
                    <a:pos x="600" y="69"/>
                  </a:cxn>
                  <a:cxn ang="0">
                    <a:pos x="546" y="103"/>
                  </a:cxn>
                  <a:cxn ang="0">
                    <a:pos x="496" y="144"/>
                  </a:cxn>
                  <a:cxn ang="0">
                    <a:pos x="452" y="190"/>
                  </a:cxn>
                  <a:cxn ang="0">
                    <a:pos x="413" y="239"/>
                  </a:cxn>
                  <a:cxn ang="0">
                    <a:pos x="379" y="293"/>
                  </a:cxn>
                  <a:cxn ang="0">
                    <a:pos x="351" y="351"/>
                  </a:cxn>
                  <a:cxn ang="0">
                    <a:pos x="330" y="412"/>
                  </a:cxn>
                  <a:cxn ang="0">
                    <a:pos x="315" y="475"/>
                  </a:cxn>
                  <a:cxn ang="0">
                    <a:pos x="308" y="541"/>
                  </a:cxn>
                  <a:cxn ang="0">
                    <a:pos x="307" y="603"/>
                  </a:cxn>
                  <a:cxn ang="0">
                    <a:pos x="313" y="685"/>
                  </a:cxn>
                  <a:cxn ang="0">
                    <a:pos x="334" y="729"/>
                  </a:cxn>
                  <a:cxn ang="0">
                    <a:pos x="422" y="729"/>
                  </a:cxn>
                  <a:cxn ang="0">
                    <a:pos x="527" y="729"/>
                  </a:cxn>
                  <a:cxn ang="0">
                    <a:pos x="577" y="730"/>
                  </a:cxn>
                  <a:cxn ang="0">
                    <a:pos x="637" y="751"/>
                  </a:cxn>
                  <a:cxn ang="0">
                    <a:pos x="688" y="791"/>
                  </a:cxn>
                  <a:cxn ang="0">
                    <a:pos x="728" y="847"/>
                  </a:cxn>
                  <a:cxn ang="0">
                    <a:pos x="747" y="915"/>
                  </a:cxn>
                  <a:cxn ang="0">
                    <a:pos x="745" y="976"/>
                  </a:cxn>
                  <a:cxn ang="0">
                    <a:pos x="719" y="1041"/>
                  </a:cxn>
                  <a:cxn ang="0">
                    <a:pos x="676" y="1089"/>
                  </a:cxn>
                  <a:cxn ang="0">
                    <a:pos x="619" y="1120"/>
                  </a:cxn>
                  <a:cxn ang="0">
                    <a:pos x="556" y="1132"/>
                  </a:cxn>
                  <a:cxn ang="0">
                    <a:pos x="527" y="1132"/>
                  </a:cxn>
                  <a:cxn ang="0">
                    <a:pos x="438" y="1132"/>
                  </a:cxn>
                  <a:cxn ang="0">
                    <a:pos x="329" y="1132"/>
                  </a:cxn>
                  <a:cxn ang="0">
                    <a:pos x="240" y="1132"/>
                  </a:cxn>
                  <a:cxn ang="0">
                    <a:pos x="209" y="1132"/>
                  </a:cxn>
                  <a:cxn ang="0">
                    <a:pos x="133" y="1132"/>
                  </a:cxn>
                  <a:cxn ang="0">
                    <a:pos x="30" y="1132"/>
                  </a:cxn>
                  <a:cxn ang="0">
                    <a:pos x="0" y="1130"/>
                  </a:cxn>
                  <a:cxn ang="0">
                    <a:pos x="0" y="1102"/>
                  </a:cxn>
                  <a:cxn ang="0">
                    <a:pos x="0" y="1046"/>
                  </a:cxn>
                  <a:cxn ang="0">
                    <a:pos x="0" y="968"/>
                  </a:cxn>
                  <a:cxn ang="0">
                    <a:pos x="0" y="875"/>
                  </a:cxn>
                  <a:cxn ang="0">
                    <a:pos x="0" y="771"/>
                  </a:cxn>
                  <a:cxn ang="0">
                    <a:pos x="0" y="667"/>
                  </a:cxn>
                  <a:cxn ang="0">
                    <a:pos x="0" y="563"/>
                  </a:cxn>
                  <a:cxn ang="0">
                    <a:pos x="0" y="470"/>
                  </a:cxn>
                  <a:cxn ang="0">
                    <a:pos x="0" y="392"/>
                  </a:cxn>
                  <a:cxn ang="0">
                    <a:pos x="0" y="336"/>
                  </a:cxn>
                  <a:cxn ang="0">
                    <a:pos x="0" y="308"/>
                  </a:cxn>
                  <a:cxn ang="0">
                    <a:pos x="3" y="261"/>
                  </a:cxn>
                  <a:cxn ang="0">
                    <a:pos x="19" y="198"/>
                  </a:cxn>
                  <a:cxn ang="0">
                    <a:pos x="47" y="141"/>
                  </a:cxn>
                  <a:cxn ang="0">
                    <a:pos x="85" y="92"/>
                  </a:cxn>
                  <a:cxn ang="0">
                    <a:pos x="133" y="52"/>
                  </a:cxn>
                  <a:cxn ang="0">
                    <a:pos x="189" y="22"/>
                  </a:cxn>
                  <a:cxn ang="0">
                    <a:pos x="251" y="4"/>
                  </a:cxn>
                  <a:cxn ang="0">
                    <a:pos x="307" y="0"/>
                  </a:cxn>
                </a:cxnLst>
                <a:rect l="0" t="0" r="r" b="b"/>
                <a:pathLst>
                  <a:path w="806" h="1132">
                    <a:moveTo>
                      <a:pt x="307" y="0"/>
                    </a:moveTo>
                    <a:lnTo>
                      <a:pt x="312" y="0"/>
                    </a:lnTo>
                    <a:lnTo>
                      <a:pt x="324" y="0"/>
                    </a:lnTo>
                    <a:lnTo>
                      <a:pt x="343" y="0"/>
                    </a:lnTo>
                    <a:lnTo>
                      <a:pt x="365" y="0"/>
                    </a:lnTo>
                    <a:lnTo>
                      <a:pt x="386" y="0"/>
                    </a:lnTo>
                    <a:lnTo>
                      <a:pt x="404" y="0"/>
                    </a:lnTo>
                    <a:lnTo>
                      <a:pt x="418" y="0"/>
                    </a:lnTo>
                    <a:lnTo>
                      <a:pt x="422" y="0"/>
                    </a:lnTo>
                    <a:lnTo>
                      <a:pt x="424" y="0"/>
                    </a:lnTo>
                    <a:lnTo>
                      <a:pt x="427" y="0"/>
                    </a:lnTo>
                    <a:lnTo>
                      <a:pt x="433" y="0"/>
                    </a:lnTo>
                    <a:lnTo>
                      <a:pt x="441" y="0"/>
                    </a:lnTo>
                    <a:lnTo>
                      <a:pt x="451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90" y="0"/>
                    </a:lnTo>
                    <a:lnTo>
                      <a:pt x="506" y="0"/>
                    </a:lnTo>
                    <a:lnTo>
                      <a:pt x="523" y="0"/>
                    </a:lnTo>
                    <a:lnTo>
                      <a:pt x="540" y="0"/>
                    </a:lnTo>
                    <a:lnTo>
                      <a:pt x="558" y="0"/>
                    </a:lnTo>
                    <a:lnTo>
                      <a:pt x="577" y="0"/>
                    </a:lnTo>
                    <a:lnTo>
                      <a:pt x="595" y="0"/>
                    </a:lnTo>
                    <a:lnTo>
                      <a:pt x="614" y="0"/>
                    </a:lnTo>
                    <a:lnTo>
                      <a:pt x="632" y="0"/>
                    </a:lnTo>
                    <a:lnTo>
                      <a:pt x="649" y="0"/>
                    </a:lnTo>
                    <a:lnTo>
                      <a:pt x="667" y="0"/>
                    </a:lnTo>
                    <a:lnTo>
                      <a:pt x="684" y="0"/>
                    </a:lnTo>
                    <a:lnTo>
                      <a:pt x="699" y="0"/>
                    </a:lnTo>
                    <a:lnTo>
                      <a:pt x="714" y="0"/>
                    </a:lnTo>
                    <a:lnTo>
                      <a:pt x="726" y="0"/>
                    </a:lnTo>
                    <a:lnTo>
                      <a:pt x="739" y="0"/>
                    </a:lnTo>
                    <a:lnTo>
                      <a:pt x="748" y="0"/>
                    </a:lnTo>
                    <a:lnTo>
                      <a:pt x="756" y="0"/>
                    </a:lnTo>
                    <a:lnTo>
                      <a:pt x="762" y="0"/>
                    </a:lnTo>
                    <a:lnTo>
                      <a:pt x="767" y="0"/>
                    </a:lnTo>
                    <a:lnTo>
                      <a:pt x="768" y="0"/>
                    </a:lnTo>
                    <a:lnTo>
                      <a:pt x="777" y="0"/>
                    </a:lnTo>
                    <a:lnTo>
                      <a:pt x="797" y="0"/>
                    </a:lnTo>
                    <a:lnTo>
                      <a:pt x="806" y="0"/>
                    </a:lnTo>
                    <a:lnTo>
                      <a:pt x="794" y="1"/>
                    </a:lnTo>
                    <a:lnTo>
                      <a:pt x="784" y="2"/>
                    </a:lnTo>
                    <a:lnTo>
                      <a:pt x="772" y="4"/>
                    </a:lnTo>
                    <a:lnTo>
                      <a:pt x="762" y="7"/>
                    </a:lnTo>
                    <a:lnTo>
                      <a:pt x="751" y="9"/>
                    </a:lnTo>
                    <a:lnTo>
                      <a:pt x="740" y="12"/>
                    </a:lnTo>
                    <a:lnTo>
                      <a:pt x="730" y="15"/>
                    </a:lnTo>
                    <a:lnTo>
                      <a:pt x="719" y="18"/>
                    </a:lnTo>
                    <a:lnTo>
                      <a:pt x="708" y="20"/>
                    </a:lnTo>
                    <a:lnTo>
                      <a:pt x="698" y="24"/>
                    </a:lnTo>
                    <a:lnTo>
                      <a:pt x="687" y="29"/>
                    </a:lnTo>
                    <a:lnTo>
                      <a:pt x="678" y="32"/>
                    </a:lnTo>
                    <a:lnTo>
                      <a:pt x="668" y="35"/>
                    </a:lnTo>
                    <a:lnTo>
                      <a:pt x="657" y="40"/>
                    </a:lnTo>
                    <a:lnTo>
                      <a:pt x="648" y="45"/>
                    </a:lnTo>
                    <a:lnTo>
                      <a:pt x="638" y="49"/>
                    </a:lnTo>
                    <a:lnTo>
                      <a:pt x="628" y="54"/>
                    </a:lnTo>
                    <a:lnTo>
                      <a:pt x="618" y="58"/>
                    </a:lnTo>
                    <a:lnTo>
                      <a:pt x="609" y="63"/>
                    </a:lnTo>
                    <a:lnTo>
                      <a:pt x="600" y="69"/>
                    </a:lnTo>
                    <a:lnTo>
                      <a:pt x="590" y="75"/>
                    </a:lnTo>
                    <a:lnTo>
                      <a:pt x="581" y="79"/>
                    </a:lnTo>
                    <a:lnTo>
                      <a:pt x="572" y="85"/>
                    </a:lnTo>
                    <a:lnTo>
                      <a:pt x="563" y="92"/>
                    </a:lnTo>
                    <a:lnTo>
                      <a:pt x="555" y="98"/>
                    </a:lnTo>
                    <a:lnTo>
                      <a:pt x="546" y="103"/>
                    </a:lnTo>
                    <a:lnTo>
                      <a:pt x="538" y="110"/>
                    </a:lnTo>
                    <a:lnTo>
                      <a:pt x="528" y="116"/>
                    </a:lnTo>
                    <a:lnTo>
                      <a:pt x="520" y="123"/>
                    </a:lnTo>
                    <a:lnTo>
                      <a:pt x="512" y="130"/>
                    </a:lnTo>
                    <a:lnTo>
                      <a:pt x="504" y="137"/>
                    </a:lnTo>
                    <a:lnTo>
                      <a:pt x="496" y="144"/>
                    </a:lnTo>
                    <a:lnTo>
                      <a:pt x="489" y="152"/>
                    </a:lnTo>
                    <a:lnTo>
                      <a:pt x="481" y="159"/>
                    </a:lnTo>
                    <a:lnTo>
                      <a:pt x="474" y="167"/>
                    </a:lnTo>
                    <a:lnTo>
                      <a:pt x="466" y="174"/>
                    </a:lnTo>
                    <a:lnTo>
                      <a:pt x="459" y="182"/>
                    </a:lnTo>
                    <a:lnTo>
                      <a:pt x="452" y="190"/>
                    </a:lnTo>
                    <a:lnTo>
                      <a:pt x="445" y="198"/>
                    </a:lnTo>
                    <a:lnTo>
                      <a:pt x="438" y="206"/>
                    </a:lnTo>
                    <a:lnTo>
                      <a:pt x="432" y="214"/>
                    </a:lnTo>
                    <a:lnTo>
                      <a:pt x="426" y="222"/>
                    </a:lnTo>
                    <a:lnTo>
                      <a:pt x="419" y="231"/>
                    </a:lnTo>
                    <a:lnTo>
                      <a:pt x="413" y="239"/>
                    </a:lnTo>
                    <a:lnTo>
                      <a:pt x="406" y="249"/>
                    </a:lnTo>
                    <a:lnTo>
                      <a:pt x="400" y="258"/>
                    </a:lnTo>
                    <a:lnTo>
                      <a:pt x="395" y="266"/>
                    </a:lnTo>
                    <a:lnTo>
                      <a:pt x="390" y="275"/>
                    </a:lnTo>
                    <a:lnTo>
                      <a:pt x="384" y="284"/>
                    </a:lnTo>
                    <a:lnTo>
                      <a:pt x="379" y="293"/>
                    </a:lnTo>
                    <a:lnTo>
                      <a:pt x="374" y="303"/>
                    </a:lnTo>
                    <a:lnTo>
                      <a:pt x="369" y="313"/>
                    </a:lnTo>
                    <a:lnTo>
                      <a:pt x="365" y="322"/>
                    </a:lnTo>
                    <a:lnTo>
                      <a:pt x="360" y="331"/>
                    </a:lnTo>
                    <a:lnTo>
                      <a:pt x="356" y="342"/>
                    </a:lnTo>
                    <a:lnTo>
                      <a:pt x="351" y="351"/>
                    </a:lnTo>
                    <a:lnTo>
                      <a:pt x="348" y="361"/>
                    </a:lnTo>
                    <a:lnTo>
                      <a:pt x="344" y="372"/>
                    </a:lnTo>
                    <a:lnTo>
                      <a:pt x="339" y="382"/>
                    </a:lnTo>
                    <a:lnTo>
                      <a:pt x="336" y="391"/>
                    </a:lnTo>
                    <a:lnTo>
                      <a:pt x="334" y="402"/>
                    </a:lnTo>
                    <a:lnTo>
                      <a:pt x="330" y="412"/>
                    </a:lnTo>
                    <a:lnTo>
                      <a:pt x="327" y="422"/>
                    </a:lnTo>
                    <a:lnTo>
                      <a:pt x="324" y="433"/>
                    </a:lnTo>
                    <a:lnTo>
                      <a:pt x="322" y="444"/>
                    </a:lnTo>
                    <a:lnTo>
                      <a:pt x="320" y="455"/>
                    </a:lnTo>
                    <a:lnTo>
                      <a:pt x="318" y="465"/>
                    </a:lnTo>
                    <a:lnTo>
                      <a:pt x="315" y="475"/>
                    </a:lnTo>
                    <a:lnTo>
                      <a:pt x="314" y="487"/>
                    </a:lnTo>
                    <a:lnTo>
                      <a:pt x="312" y="497"/>
                    </a:lnTo>
                    <a:lnTo>
                      <a:pt x="311" y="509"/>
                    </a:lnTo>
                    <a:lnTo>
                      <a:pt x="310" y="519"/>
                    </a:lnTo>
                    <a:lnTo>
                      <a:pt x="308" y="531"/>
                    </a:lnTo>
                    <a:lnTo>
                      <a:pt x="308" y="541"/>
                    </a:lnTo>
                    <a:lnTo>
                      <a:pt x="307" y="553"/>
                    </a:lnTo>
                    <a:lnTo>
                      <a:pt x="307" y="564"/>
                    </a:lnTo>
                    <a:lnTo>
                      <a:pt x="307" y="576"/>
                    </a:lnTo>
                    <a:lnTo>
                      <a:pt x="307" y="576"/>
                    </a:lnTo>
                    <a:lnTo>
                      <a:pt x="307" y="589"/>
                    </a:lnTo>
                    <a:lnTo>
                      <a:pt x="307" y="603"/>
                    </a:lnTo>
                    <a:lnTo>
                      <a:pt x="307" y="618"/>
                    </a:lnTo>
                    <a:lnTo>
                      <a:pt x="307" y="632"/>
                    </a:lnTo>
                    <a:lnTo>
                      <a:pt x="308" y="646"/>
                    </a:lnTo>
                    <a:lnTo>
                      <a:pt x="310" y="659"/>
                    </a:lnTo>
                    <a:lnTo>
                      <a:pt x="311" y="672"/>
                    </a:lnTo>
                    <a:lnTo>
                      <a:pt x="313" y="685"/>
                    </a:lnTo>
                    <a:lnTo>
                      <a:pt x="315" y="697"/>
                    </a:lnTo>
                    <a:lnTo>
                      <a:pt x="318" y="708"/>
                    </a:lnTo>
                    <a:lnTo>
                      <a:pt x="322" y="718"/>
                    </a:lnTo>
                    <a:lnTo>
                      <a:pt x="326" y="729"/>
                    </a:lnTo>
                    <a:lnTo>
                      <a:pt x="328" y="729"/>
                    </a:lnTo>
                    <a:lnTo>
                      <a:pt x="334" y="729"/>
                    </a:lnTo>
                    <a:lnTo>
                      <a:pt x="343" y="729"/>
                    </a:lnTo>
                    <a:lnTo>
                      <a:pt x="356" y="729"/>
                    </a:lnTo>
                    <a:lnTo>
                      <a:pt x="369" y="729"/>
                    </a:lnTo>
                    <a:lnTo>
                      <a:pt x="386" y="729"/>
                    </a:lnTo>
                    <a:lnTo>
                      <a:pt x="404" y="729"/>
                    </a:lnTo>
                    <a:lnTo>
                      <a:pt x="422" y="729"/>
                    </a:lnTo>
                    <a:lnTo>
                      <a:pt x="441" y="729"/>
                    </a:lnTo>
                    <a:lnTo>
                      <a:pt x="460" y="729"/>
                    </a:lnTo>
                    <a:lnTo>
                      <a:pt x="479" y="729"/>
                    </a:lnTo>
                    <a:lnTo>
                      <a:pt x="497" y="729"/>
                    </a:lnTo>
                    <a:lnTo>
                      <a:pt x="513" y="729"/>
                    </a:lnTo>
                    <a:lnTo>
                      <a:pt x="527" y="729"/>
                    </a:lnTo>
                    <a:lnTo>
                      <a:pt x="540" y="729"/>
                    </a:lnTo>
                    <a:lnTo>
                      <a:pt x="549" y="729"/>
                    </a:lnTo>
                    <a:lnTo>
                      <a:pt x="555" y="729"/>
                    </a:lnTo>
                    <a:lnTo>
                      <a:pt x="556" y="729"/>
                    </a:lnTo>
                    <a:lnTo>
                      <a:pt x="566" y="729"/>
                    </a:lnTo>
                    <a:lnTo>
                      <a:pt x="577" y="730"/>
                    </a:lnTo>
                    <a:lnTo>
                      <a:pt x="587" y="732"/>
                    </a:lnTo>
                    <a:lnTo>
                      <a:pt x="597" y="735"/>
                    </a:lnTo>
                    <a:lnTo>
                      <a:pt x="608" y="737"/>
                    </a:lnTo>
                    <a:lnTo>
                      <a:pt x="617" y="741"/>
                    </a:lnTo>
                    <a:lnTo>
                      <a:pt x="627" y="745"/>
                    </a:lnTo>
                    <a:lnTo>
                      <a:pt x="637" y="751"/>
                    </a:lnTo>
                    <a:lnTo>
                      <a:pt x="646" y="755"/>
                    </a:lnTo>
                    <a:lnTo>
                      <a:pt x="655" y="762"/>
                    </a:lnTo>
                    <a:lnTo>
                      <a:pt x="664" y="768"/>
                    </a:lnTo>
                    <a:lnTo>
                      <a:pt x="672" y="776"/>
                    </a:lnTo>
                    <a:lnTo>
                      <a:pt x="680" y="783"/>
                    </a:lnTo>
                    <a:lnTo>
                      <a:pt x="688" y="791"/>
                    </a:lnTo>
                    <a:lnTo>
                      <a:pt x="696" y="799"/>
                    </a:lnTo>
                    <a:lnTo>
                      <a:pt x="703" y="808"/>
                    </a:lnTo>
                    <a:lnTo>
                      <a:pt x="710" y="817"/>
                    </a:lnTo>
                    <a:lnTo>
                      <a:pt x="716" y="827"/>
                    </a:lnTo>
                    <a:lnTo>
                      <a:pt x="722" y="837"/>
                    </a:lnTo>
                    <a:lnTo>
                      <a:pt x="728" y="847"/>
                    </a:lnTo>
                    <a:lnTo>
                      <a:pt x="732" y="858"/>
                    </a:lnTo>
                    <a:lnTo>
                      <a:pt x="737" y="869"/>
                    </a:lnTo>
                    <a:lnTo>
                      <a:pt x="740" y="881"/>
                    </a:lnTo>
                    <a:lnTo>
                      <a:pt x="743" y="892"/>
                    </a:lnTo>
                    <a:lnTo>
                      <a:pt x="745" y="904"/>
                    </a:lnTo>
                    <a:lnTo>
                      <a:pt x="747" y="915"/>
                    </a:lnTo>
                    <a:lnTo>
                      <a:pt x="748" y="928"/>
                    </a:lnTo>
                    <a:lnTo>
                      <a:pt x="748" y="940"/>
                    </a:lnTo>
                    <a:lnTo>
                      <a:pt x="748" y="940"/>
                    </a:lnTo>
                    <a:lnTo>
                      <a:pt x="748" y="952"/>
                    </a:lnTo>
                    <a:lnTo>
                      <a:pt x="747" y="965"/>
                    </a:lnTo>
                    <a:lnTo>
                      <a:pt x="745" y="976"/>
                    </a:lnTo>
                    <a:lnTo>
                      <a:pt x="743" y="988"/>
                    </a:lnTo>
                    <a:lnTo>
                      <a:pt x="739" y="999"/>
                    </a:lnTo>
                    <a:lnTo>
                      <a:pt x="736" y="1011"/>
                    </a:lnTo>
                    <a:lnTo>
                      <a:pt x="731" y="1021"/>
                    </a:lnTo>
                    <a:lnTo>
                      <a:pt x="725" y="1031"/>
                    </a:lnTo>
                    <a:lnTo>
                      <a:pt x="719" y="1041"/>
                    </a:lnTo>
                    <a:lnTo>
                      <a:pt x="714" y="1050"/>
                    </a:lnTo>
                    <a:lnTo>
                      <a:pt x="707" y="1059"/>
                    </a:lnTo>
                    <a:lnTo>
                      <a:pt x="700" y="1067"/>
                    </a:lnTo>
                    <a:lnTo>
                      <a:pt x="693" y="1075"/>
                    </a:lnTo>
                    <a:lnTo>
                      <a:pt x="685" y="1082"/>
                    </a:lnTo>
                    <a:lnTo>
                      <a:pt x="676" y="1089"/>
                    </a:lnTo>
                    <a:lnTo>
                      <a:pt x="668" y="1096"/>
                    </a:lnTo>
                    <a:lnTo>
                      <a:pt x="658" y="1102"/>
                    </a:lnTo>
                    <a:lnTo>
                      <a:pt x="649" y="1108"/>
                    </a:lnTo>
                    <a:lnTo>
                      <a:pt x="639" y="1112"/>
                    </a:lnTo>
                    <a:lnTo>
                      <a:pt x="630" y="1117"/>
                    </a:lnTo>
                    <a:lnTo>
                      <a:pt x="619" y="1120"/>
                    </a:lnTo>
                    <a:lnTo>
                      <a:pt x="609" y="1124"/>
                    </a:lnTo>
                    <a:lnTo>
                      <a:pt x="599" y="1127"/>
                    </a:lnTo>
                    <a:lnTo>
                      <a:pt x="588" y="1128"/>
                    </a:lnTo>
                    <a:lnTo>
                      <a:pt x="578" y="1131"/>
                    </a:lnTo>
                    <a:lnTo>
                      <a:pt x="567" y="1132"/>
                    </a:lnTo>
                    <a:lnTo>
                      <a:pt x="556" y="1132"/>
                    </a:lnTo>
                    <a:lnTo>
                      <a:pt x="556" y="1132"/>
                    </a:lnTo>
                    <a:lnTo>
                      <a:pt x="555" y="1132"/>
                    </a:lnTo>
                    <a:lnTo>
                      <a:pt x="551" y="1132"/>
                    </a:lnTo>
                    <a:lnTo>
                      <a:pt x="546" y="1132"/>
                    </a:lnTo>
                    <a:lnTo>
                      <a:pt x="538" y="1132"/>
                    </a:lnTo>
                    <a:lnTo>
                      <a:pt x="527" y="1132"/>
                    </a:lnTo>
                    <a:lnTo>
                      <a:pt x="516" y="1132"/>
                    </a:lnTo>
                    <a:lnTo>
                      <a:pt x="503" y="1132"/>
                    </a:lnTo>
                    <a:lnTo>
                      <a:pt x="488" y="1132"/>
                    </a:lnTo>
                    <a:lnTo>
                      <a:pt x="472" y="1132"/>
                    </a:lnTo>
                    <a:lnTo>
                      <a:pt x="456" y="1132"/>
                    </a:lnTo>
                    <a:lnTo>
                      <a:pt x="438" y="1132"/>
                    </a:lnTo>
                    <a:lnTo>
                      <a:pt x="420" y="1132"/>
                    </a:lnTo>
                    <a:lnTo>
                      <a:pt x="403" y="1132"/>
                    </a:lnTo>
                    <a:lnTo>
                      <a:pt x="383" y="1132"/>
                    </a:lnTo>
                    <a:lnTo>
                      <a:pt x="365" y="1132"/>
                    </a:lnTo>
                    <a:lnTo>
                      <a:pt x="348" y="1132"/>
                    </a:lnTo>
                    <a:lnTo>
                      <a:pt x="329" y="1132"/>
                    </a:lnTo>
                    <a:lnTo>
                      <a:pt x="312" y="1132"/>
                    </a:lnTo>
                    <a:lnTo>
                      <a:pt x="296" y="1132"/>
                    </a:lnTo>
                    <a:lnTo>
                      <a:pt x="280" y="1132"/>
                    </a:lnTo>
                    <a:lnTo>
                      <a:pt x="265" y="1132"/>
                    </a:lnTo>
                    <a:lnTo>
                      <a:pt x="252" y="1132"/>
                    </a:lnTo>
                    <a:lnTo>
                      <a:pt x="240" y="1132"/>
                    </a:lnTo>
                    <a:lnTo>
                      <a:pt x="230" y="1132"/>
                    </a:lnTo>
                    <a:lnTo>
                      <a:pt x="222" y="1132"/>
                    </a:lnTo>
                    <a:lnTo>
                      <a:pt x="216" y="1132"/>
                    </a:lnTo>
                    <a:lnTo>
                      <a:pt x="213" y="1132"/>
                    </a:lnTo>
                    <a:lnTo>
                      <a:pt x="210" y="1132"/>
                    </a:lnTo>
                    <a:lnTo>
                      <a:pt x="209" y="1132"/>
                    </a:lnTo>
                    <a:lnTo>
                      <a:pt x="202" y="1132"/>
                    </a:lnTo>
                    <a:lnTo>
                      <a:pt x="193" y="1132"/>
                    </a:lnTo>
                    <a:lnTo>
                      <a:pt x="182" y="1132"/>
                    </a:lnTo>
                    <a:lnTo>
                      <a:pt x="167" y="1132"/>
                    </a:lnTo>
                    <a:lnTo>
                      <a:pt x="151" y="1132"/>
                    </a:lnTo>
                    <a:lnTo>
                      <a:pt x="133" y="1132"/>
                    </a:lnTo>
                    <a:lnTo>
                      <a:pt x="115" y="1132"/>
                    </a:lnTo>
                    <a:lnTo>
                      <a:pt x="96" y="1132"/>
                    </a:lnTo>
                    <a:lnTo>
                      <a:pt x="78" y="1132"/>
                    </a:lnTo>
                    <a:lnTo>
                      <a:pt x="61" y="1132"/>
                    </a:lnTo>
                    <a:lnTo>
                      <a:pt x="43" y="1132"/>
                    </a:lnTo>
                    <a:lnTo>
                      <a:pt x="30" y="1132"/>
                    </a:lnTo>
                    <a:lnTo>
                      <a:pt x="17" y="1132"/>
                    </a:lnTo>
                    <a:lnTo>
                      <a:pt x="8" y="1132"/>
                    </a:lnTo>
                    <a:lnTo>
                      <a:pt x="2" y="1132"/>
                    </a:lnTo>
                    <a:lnTo>
                      <a:pt x="0" y="1132"/>
                    </a:lnTo>
                    <a:lnTo>
                      <a:pt x="0" y="1131"/>
                    </a:lnTo>
                    <a:lnTo>
                      <a:pt x="0" y="1130"/>
                    </a:lnTo>
                    <a:lnTo>
                      <a:pt x="0" y="1127"/>
                    </a:lnTo>
                    <a:lnTo>
                      <a:pt x="0" y="1124"/>
                    </a:lnTo>
                    <a:lnTo>
                      <a:pt x="0" y="1119"/>
                    </a:lnTo>
                    <a:lnTo>
                      <a:pt x="0" y="1115"/>
                    </a:lnTo>
                    <a:lnTo>
                      <a:pt x="0" y="1109"/>
                    </a:lnTo>
                    <a:lnTo>
                      <a:pt x="0" y="1102"/>
                    </a:lnTo>
                    <a:lnTo>
                      <a:pt x="0" y="1094"/>
                    </a:lnTo>
                    <a:lnTo>
                      <a:pt x="0" y="1086"/>
                    </a:lnTo>
                    <a:lnTo>
                      <a:pt x="0" y="1077"/>
                    </a:lnTo>
                    <a:lnTo>
                      <a:pt x="0" y="1067"/>
                    </a:lnTo>
                    <a:lnTo>
                      <a:pt x="0" y="1057"/>
                    </a:lnTo>
                    <a:lnTo>
                      <a:pt x="0" y="1046"/>
                    </a:lnTo>
                    <a:lnTo>
                      <a:pt x="0" y="1034"/>
                    </a:lnTo>
                    <a:lnTo>
                      <a:pt x="0" y="1022"/>
                    </a:lnTo>
                    <a:lnTo>
                      <a:pt x="0" y="1010"/>
                    </a:lnTo>
                    <a:lnTo>
                      <a:pt x="0" y="996"/>
                    </a:lnTo>
                    <a:lnTo>
                      <a:pt x="0" y="982"/>
                    </a:lnTo>
                    <a:lnTo>
                      <a:pt x="0" y="968"/>
                    </a:lnTo>
                    <a:lnTo>
                      <a:pt x="0" y="953"/>
                    </a:lnTo>
                    <a:lnTo>
                      <a:pt x="0" y="938"/>
                    </a:lnTo>
                    <a:lnTo>
                      <a:pt x="0" y="923"/>
                    </a:lnTo>
                    <a:lnTo>
                      <a:pt x="0" y="907"/>
                    </a:lnTo>
                    <a:lnTo>
                      <a:pt x="0" y="891"/>
                    </a:lnTo>
                    <a:lnTo>
                      <a:pt x="0" y="875"/>
                    </a:lnTo>
                    <a:lnTo>
                      <a:pt x="0" y="858"/>
                    </a:lnTo>
                    <a:lnTo>
                      <a:pt x="0" y="842"/>
                    </a:lnTo>
                    <a:lnTo>
                      <a:pt x="0" y="824"/>
                    </a:lnTo>
                    <a:lnTo>
                      <a:pt x="0" y="807"/>
                    </a:lnTo>
                    <a:lnTo>
                      <a:pt x="0" y="790"/>
                    </a:lnTo>
                    <a:lnTo>
                      <a:pt x="0" y="771"/>
                    </a:lnTo>
                    <a:lnTo>
                      <a:pt x="0" y="754"/>
                    </a:lnTo>
                    <a:lnTo>
                      <a:pt x="0" y="737"/>
                    </a:lnTo>
                    <a:lnTo>
                      <a:pt x="0" y="720"/>
                    </a:lnTo>
                    <a:lnTo>
                      <a:pt x="0" y="701"/>
                    </a:lnTo>
                    <a:lnTo>
                      <a:pt x="0" y="684"/>
                    </a:lnTo>
                    <a:lnTo>
                      <a:pt x="0" y="667"/>
                    </a:lnTo>
                    <a:lnTo>
                      <a:pt x="0" y="648"/>
                    </a:lnTo>
                    <a:lnTo>
                      <a:pt x="0" y="631"/>
                    </a:lnTo>
                    <a:lnTo>
                      <a:pt x="0" y="614"/>
                    </a:lnTo>
                    <a:lnTo>
                      <a:pt x="0" y="596"/>
                    </a:lnTo>
                    <a:lnTo>
                      <a:pt x="0" y="580"/>
                    </a:lnTo>
                    <a:lnTo>
                      <a:pt x="0" y="563"/>
                    </a:lnTo>
                    <a:lnTo>
                      <a:pt x="0" y="547"/>
                    </a:lnTo>
                    <a:lnTo>
                      <a:pt x="0" y="531"/>
                    </a:lnTo>
                    <a:lnTo>
                      <a:pt x="0" y="515"/>
                    </a:lnTo>
                    <a:lnTo>
                      <a:pt x="0" y="500"/>
                    </a:lnTo>
                    <a:lnTo>
                      <a:pt x="0" y="485"/>
                    </a:lnTo>
                    <a:lnTo>
                      <a:pt x="0" y="470"/>
                    </a:lnTo>
                    <a:lnTo>
                      <a:pt x="0" y="456"/>
                    </a:lnTo>
                    <a:lnTo>
                      <a:pt x="0" y="442"/>
                    </a:lnTo>
                    <a:lnTo>
                      <a:pt x="0" y="428"/>
                    </a:lnTo>
                    <a:lnTo>
                      <a:pt x="0" y="416"/>
                    </a:lnTo>
                    <a:lnTo>
                      <a:pt x="0" y="404"/>
                    </a:lnTo>
                    <a:lnTo>
                      <a:pt x="0" y="392"/>
                    </a:lnTo>
                    <a:lnTo>
                      <a:pt x="0" y="381"/>
                    </a:lnTo>
                    <a:lnTo>
                      <a:pt x="0" y="371"/>
                    </a:lnTo>
                    <a:lnTo>
                      <a:pt x="0" y="361"/>
                    </a:lnTo>
                    <a:lnTo>
                      <a:pt x="0" y="352"/>
                    </a:lnTo>
                    <a:lnTo>
                      <a:pt x="0" y="344"/>
                    </a:lnTo>
                    <a:lnTo>
                      <a:pt x="0" y="336"/>
                    </a:lnTo>
                    <a:lnTo>
                      <a:pt x="0" y="329"/>
                    </a:lnTo>
                    <a:lnTo>
                      <a:pt x="0" y="323"/>
                    </a:lnTo>
                    <a:lnTo>
                      <a:pt x="0" y="319"/>
                    </a:lnTo>
                    <a:lnTo>
                      <a:pt x="0" y="314"/>
                    </a:lnTo>
                    <a:lnTo>
                      <a:pt x="0" y="311"/>
                    </a:lnTo>
                    <a:lnTo>
                      <a:pt x="0" y="308"/>
                    </a:lnTo>
                    <a:lnTo>
                      <a:pt x="0" y="307"/>
                    </a:lnTo>
                    <a:lnTo>
                      <a:pt x="0" y="306"/>
                    </a:lnTo>
                    <a:lnTo>
                      <a:pt x="0" y="295"/>
                    </a:lnTo>
                    <a:lnTo>
                      <a:pt x="1" y="283"/>
                    </a:lnTo>
                    <a:lnTo>
                      <a:pt x="2" y="273"/>
                    </a:lnTo>
                    <a:lnTo>
                      <a:pt x="3" y="261"/>
                    </a:lnTo>
                    <a:lnTo>
                      <a:pt x="4" y="251"/>
                    </a:lnTo>
                    <a:lnTo>
                      <a:pt x="7" y="239"/>
                    </a:lnTo>
                    <a:lnTo>
                      <a:pt x="9" y="229"/>
                    </a:lnTo>
                    <a:lnTo>
                      <a:pt x="12" y="219"/>
                    </a:lnTo>
                    <a:lnTo>
                      <a:pt x="15" y="208"/>
                    </a:lnTo>
                    <a:lnTo>
                      <a:pt x="19" y="198"/>
                    </a:lnTo>
                    <a:lnTo>
                      <a:pt x="23" y="187"/>
                    </a:lnTo>
                    <a:lnTo>
                      <a:pt x="26" y="178"/>
                    </a:lnTo>
                    <a:lnTo>
                      <a:pt x="31" y="169"/>
                    </a:lnTo>
                    <a:lnTo>
                      <a:pt x="37" y="159"/>
                    </a:lnTo>
                    <a:lnTo>
                      <a:pt x="41" y="149"/>
                    </a:lnTo>
                    <a:lnTo>
                      <a:pt x="47" y="141"/>
                    </a:lnTo>
                    <a:lnTo>
                      <a:pt x="53" y="132"/>
                    </a:lnTo>
                    <a:lnTo>
                      <a:pt x="58" y="124"/>
                    </a:lnTo>
                    <a:lnTo>
                      <a:pt x="64" y="115"/>
                    </a:lnTo>
                    <a:lnTo>
                      <a:pt x="71" y="107"/>
                    </a:lnTo>
                    <a:lnTo>
                      <a:pt x="78" y="99"/>
                    </a:lnTo>
                    <a:lnTo>
                      <a:pt x="85" y="92"/>
                    </a:lnTo>
                    <a:lnTo>
                      <a:pt x="92" y="84"/>
                    </a:lnTo>
                    <a:lnTo>
                      <a:pt x="100" y="77"/>
                    </a:lnTo>
                    <a:lnTo>
                      <a:pt x="108" y="70"/>
                    </a:lnTo>
                    <a:lnTo>
                      <a:pt x="116" y="64"/>
                    </a:lnTo>
                    <a:lnTo>
                      <a:pt x="124" y="57"/>
                    </a:lnTo>
                    <a:lnTo>
                      <a:pt x="133" y="52"/>
                    </a:lnTo>
                    <a:lnTo>
                      <a:pt x="141" y="46"/>
                    </a:lnTo>
                    <a:lnTo>
                      <a:pt x="151" y="40"/>
                    </a:lnTo>
                    <a:lnTo>
                      <a:pt x="160" y="35"/>
                    </a:lnTo>
                    <a:lnTo>
                      <a:pt x="169" y="31"/>
                    </a:lnTo>
                    <a:lnTo>
                      <a:pt x="179" y="26"/>
                    </a:lnTo>
                    <a:lnTo>
                      <a:pt x="189" y="22"/>
                    </a:lnTo>
                    <a:lnTo>
                      <a:pt x="199" y="18"/>
                    </a:lnTo>
                    <a:lnTo>
                      <a:pt x="208" y="15"/>
                    </a:lnTo>
                    <a:lnTo>
                      <a:pt x="219" y="11"/>
                    </a:lnTo>
                    <a:lnTo>
                      <a:pt x="230" y="9"/>
                    </a:lnTo>
                    <a:lnTo>
                      <a:pt x="240" y="7"/>
                    </a:lnTo>
                    <a:lnTo>
                      <a:pt x="251" y="4"/>
                    </a:lnTo>
                    <a:lnTo>
                      <a:pt x="262" y="2"/>
                    </a:lnTo>
                    <a:lnTo>
                      <a:pt x="273" y="1"/>
                    </a:lnTo>
                    <a:lnTo>
                      <a:pt x="284" y="0"/>
                    </a:lnTo>
                    <a:lnTo>
                      <a:pt x="296" y="0"/>
                    </a:lnTo>
                    <a:lnTo>
                      <a:pt x="307" y="0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1047"/>
              <p:cNvSpPr>
                <a:spLocks noChangeAspect="1"/>
              </p:cNvSpPr>
              <p:nvPr userDrawn="1"/>
            </p:nvSpPr>
            <p:spPr bwMode="black">
              <a:xfrm>
                <a:off x="5488" y="3962"/>
                <a:ext cx="171" cy="241"/>
              </a:xfrm>
              <a:custGeom>
                <a:avLst/>
                <a:gdLst/>
                <a:ahLst/>
                <a:cxnLst>
                  <a:cxn ang="0">
                    <a:pos x="432" y="0"/>
                  </a:cxn>
                  <a:cxn ang="0">
                    <a:pos x="363" y="0"/>
                  </a:cxn>
                  <a:cxn ang="0">
                    <a:pos x="310" y="0"/>
                  </a:cxn>
                  <a:cxn ang="0">
                    <a:pos x="211" y="0"/>
                  </a:cxn>
                  <a:cxn ang="0">
                    <a:pos x="107" y="0"/>
                  </a:cxn>
                  <a:cxn ang="0">
                    <a:pos x="44" y="0"/>
                  </a:cxn>
                  <a:cxn ang="0">
                    <a:pos x="11" y="1"/>
                  </a:cxn>
                  <a:cxn ang="0">
                    <a:pos x="73" y="15"/>
                  </a:cxn>
                  <a:cxn ang="0">
                    <a:pos x="134" y="37"/>
                  </a:cxn>
                  <a:cxn ang="0">
                    <a:pos x="191" y="65"/>
                  </a:cxn>
                  <a:cxn ang="0">
                    <a:pos x="245" y="100"/>
                  </a:cxn>
                  <a:cxn ang="0">
                    <a:pos x="296" y="140"/>
                  </a:cxn>
                  <a:cxn ang="0">
                    <a:pos x="343" y="185"/>
                  </a:cxn>
                  <a:cxn ang="0">
                    <a:pos x="385" y="236"/>
                  </a:cxn>
                  <a:cxn ang="0">
                    <a:pos x="420" y="290"/>
                  </a:cxn>
                  <a:cxn ang="0">
                    <a:pos x="450" y="349"/>
                  </a:cxn>
                  <a:cxn ang="0">
                    <a:pos x="473" y="411"/>
                  </a:cxn>
                  <a:cxn ang="0">
                    <a:pos x="490" y="474"/>
                  </a:cxn>
                  <a:cxn ang="0">
                    <a:pos x="498" y="541"/>
                  </a:cxn>
                  <a:cxn ang="0">
                    <a:pos x="498" y="603"/>
                  </a:cxn>
                  <a:cxn ang="0">
                    <a:pos x="485" y="685"/>
                  </a:cxn>
                  <a:cxn ang="0">
                    <a:pos x="472" y="729"/>
                  </a:cxn>
                  <a:cxn ang="0">
                    <a:pos x="384" y="729"/>
                  </a:cxn>
                  <a:cxn ang="0">
                    <a:pos x="279" y="729"/>
                  </a:cxn>
                  <a:cxn ang="0">
                    <a:pos x="227" y="730"/>
                  </a:cxn>
                  <a:cxn ang="0">
                    <a:pos x="163" y="747"/>
                  </a:cxn>
                  <a:cxn ang="0">
                    <a:pos x="108" y="784"/>
                  </a:cxn>
                  <a:cxn ang="0">
                    <a:pos x="67" y="834"/>
                  </a:cxn>
                  <a:cxn ang="0">
                    <a:pos x="43" y="895"/>
                  </a:cxn>
                  <a:cxn ang="0">
                    <a:pos x="39" y="963"/>
                  </a:cxn>
                  <a:cxn ang="0">
                    <a:pos x="59" y="1026"/>
                  </a:cxn>
                  <a:cxn ang="0">
                    <a:pos x="97" y="1075"/>
                  </a:cxn>
                  <a:cxn ang="0">
                    <a:pos x="150" y="1111"/>
                  </a:cxn>
                  <a:cxn ang="0">
                    <a:pos x="214" y="1130"/>
                  </a:cxn>
                  <a:cxn ang="0">
                    <a:pos x="260" y="1132"/>
                  </a:cxn>
                  <a:cxn ang="0">
                    <a:pos x="334" y="1132"/>
                  </a:cxn>
                  <a:cxn ang="0">
                    <a:pos x="441" y="1132"/>
                  </a:cxn>
                  <a:cxn ang="0">
                    <a:pos x="541" y="1132"/>
                  </a:cxn>
                  <a:cxn ang="0">
                    <a:pos x="593" y="1132"/>
                  </a:cxn>
                  <a:cxn ang="0">
                    <a:pos x="639" y="1132"/>
                  </a:cxn>
                  <a:cxn ang="0">
                    <a:pos x="745" y="1132"/>
                  </a:cxn>
                  <a:cxn ang="0">
                    <a:pos x="806" y="1132"/>
                  </a:cxn>
                  <a:cxn ang="0">
                    <a:pos x="806" y="1115"/>
                  </a:cxn>
                  <a:cxn ang="0">
                    <a:pos x="806" y="1067"/>
                  </a:cxn>
                  <a:cxn ang="0">
                    <a:pos x="806" y="996"/>
                  </a:cxn>
                  <a:cxn ang="0">
                    <a:pos x="806" y="907"/>
                  </a:cxn>
                  <a:cxn ang="0">
                    <a:pos x="806" y="807"/>
                  </a:cxn>
                  <a:cxn ang="0">
                    <a:pos x="806" y="701"/>
                  </a:cxn>
                  <a:cxn ang="0">
                    <a:pos x="806" y="596"/>
                  </a:cxn>
                  <a:cxn ang="0">
                    <a:pos x="806" y="500"/>
                  </a:cxn>
                  <a:cxn ang="0">
                    <a:pos x="806" y="416"/>
                  </a:cxn>
                  <a:cxn ang="0">
                    <a:pos x="806" y="352"/>
                  </a:cxn>
                  <a:cxn ang="0">
                    <a:pos x="806" y="314"/>
                  </a:cxn>
                  <a:cxn ang="0">
                    <a:pos x="805" y="283"/>
                  </a:cxn>
                  <a:cxn ang="0">
                    <a:pos x="794" y="219"/>
                  </a:cxn>
                  <a:cxn ang="0">
                    <a:pos x="769" y="159"/>
                  </a:cxn>
                  <a:cxn ang="0">
                    <a:pos x="735" y="107"/>
                  </a:cxn>
                  <a:cxn ang="0">
                    <a:pos x="690" y="64"/>
                  </a:cxn>
                  <a:cxn ang="0">
                    <a:pos x="637" y="31"/>
                  </a:cxn>
                  <a:cxn ang="0">
                    <a:pos x="576" y="9"/>
                  </a:cxn>
                  <a:cxn ang="0">
                    <a:pos x="510" y="0"/>
                  </a:cxn>
                </a:cxnLst>
                <a:rect l="0" t="0" r="r" b="b"/>
                <a:pathLst>
                  <a:path w="806" h="1132">
                    <a:moveTo>
                      <a:pt x="499" y="0"/>
                    </a:moveTo>
                    <a:lnTo>
                      <a:pt x="495" y="0"/>
                    </a:lnTo>
                    <a:lnTo>
                      <a:pt x="485" y="0"/>
                    </a:lnTo>
                    <a:lnTo>
                      <a:pt x="470" y="0"/>
                    </a:lnTo>
                    <a:lnTo>
                      <a:pt x="452" y="0"/>
                    </a:lnTo>
                    <a:lnTo>
                      <a:pt x="432" y="0"/>
                    </a:lnTo>
                    <a:lnTo>
                      <a:pt x="412" y="0"/>
                    </a:lnTo>
                    <a:lnTo>
                      <a:pt x="394" y="0"/>
                    </a:lnTo>
                    <a:lnTo>
                      <a:pt x="379" y="0"/>
                    </a:lnTo>
                    <a:lnTo>
                      <a:pt x="369" y="0"/>
                    </a:lnTo>
                    <a:lnTo>
                      <a:pt x="364" y="0"/>
                    </a:lnTo>
                    <a:lnTo>
                      <a:pt x="363" y="0"/>
                    </a:lnTo>
                    <a:lnTo>
                      <a:pt x="359" y="0"/>
                    </a:lnTo>
                    <a:lnTo>
                      <a:pt x="354" y="0"/>
                    </a:lnTo>
                    <a:lnTo>
                      <a:pt x="346" y="0"/>
                    </a:lnTo>
                    <a:lnTo>
                      <a:pt x="335" y="0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6" y="0"/>
                    </a:lnTo>
                    <a:lnTo>
                      <a:pt x="280" y="0"/>
                    </a:lnTo>
                    <a:lnTo>
                      <a:pt x="264" y="0"/>
                    </a:lnTo>
                    <a:lnTo>
                      <a:pt x="247" y="0"/>
                    </a:lnTo>
                    <a:lnTo>
                      <a:pt x="228" y="0"/>
                    </a:lnTo>
                    <a:lnTo>
                      <a:pt x="211" y="0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7" y="0"/>
                    </a:lnTo>
                    <a:lnTo>
                      <a:pt x="139" y="0"/>
                    </a:lnTo>
                    <a:lnTo>
                      <a:pt x="123" y="0"/>
                    </a:lnTo>
                    <a:lnTo>
                      <a:pt x="107" y="0"/>
                    </a:lnTo>
                    <a:lnTo>
                      <a:pt x="92" y="0"/>
                    </a:lnTo>
                    <a:lnTo>
                      <a:pt x="80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1" y="1"/>
                    </a:lnTo>
                    <a:lnTo>
                      <a:pt x="21" y="3"/>
                    </a:lnTo>
                    <a:lnTo>
                      <a:pt x="31" y="4"/>
                    </a:lnTo>
                    <a:lnTo>
                      <a:pt x="42" y="7"/>
                    </a:lnTo>
                    <a:lnTo>
                      <a:pt x="52" y="9"/>
                    </a:lnTo>
                    <a:lnTo>
                      <a:pt x="62" y="12"/>
                    </a:lnTo>
                    <a:lnTo>
                      <a:pt x="73" y="15"/>
                    </a:lnTo>
                    <a:lnTo>
                      <a:pt x="83" y="18"/>
                    </a:lnTo>
                    <a:lnTo>
                      <a:pt x="93" y="22"/>
                    </a:lnTo>
                    <a:lnTo>
                      <a:pt x="104" y="25"/>
                    </a:lnTo>
                    <a:lnTo>
                      <a:pt x="114" y="29"/>
                    </a:lnTo>
                    <a:lnTo>
                      <a:pt x="123" y="32"/>
                    </a:lnTo>
                    <a:lnTo>
                      <a:pt x="134" y="37"/>
                    </a:lnTo>
                    <a:lnTo>
                      <a:pt x="143" y="41"/>
                    </a:lnTo>
                    <a:lnTo>
                      <a:pt x="153" y="46"/>
                    </a:lnTo>
                    <a:lnTo>
                      <a:pt x="163" y="50"/>
                    </a:lnTo>
                    <a:lnTo>
                      <a:pt x="173" y="55"/>
                    </a:lnTo>
                    <a:lnTo>
                      <a:pt x="182" y="60"/>
                    </a:lnTo>
                    <a:lnTo>
                      <a:pt x="191" y="65"/>
                    </a:lnTo>
                    <a:lnTo>
                      <a:pt x="201" y="70"/>
                    </a:lnTo>
                    <a:lnTo>
                      <a:pt x="210" y="76"/>
                    </a:lnTo>
                    <a:lnTo>
                      <a:pt x="219" y="82"/>
                    </a:lnTo>
                    <a:lnTo>
                      <a:pt x="228" y="87"/>
                    </a:lnTo>
                    <a:lnTo>
                      <a:pt x="237" y="93"/>
                    </a:lnTo>
                    <a:lnTo>
                      <a:pt x="245" y="100"/>
                    </a:lnTo>
                    <a:lnTo>
                      <a:pt x="255" y="106"/>
                    </a:lnTo>
                    <a:lnTo>
                      <a:pt x="263" y="113"/>
                    </a:lnTo>
                    <a:lnTo>
                      <a:pt x="272" y="118"/>
                    </a:lnTo>
                    <a:lnTo>
                      <a:pt x="280" y="125"/>
                    </a:lnTo>
                    <a:lnTo>
                      <a:pt x="288" y="132"/>
                    </a:lnTo>
                    <a:lnTo>
                      <a:pt x="296" y="140"/>
                    </a:lnTo>
                    <a:lnTo>
                      <a:pt x="304" y="147"/>
                    </a:lnTo>
                    <a:lnTo>
                      <a:pt x="312" y="154"/>
                    </a:lnTo>
                    <a:lnTo>
                      <a:pt x="320" y="162"/>
                    </a:lnTo>
                    <a:lnTo>
                      <a:pt x="328" y="170"/>
                    </a:lnTo>
                    <a:lnTo>
                      <a:pt x="335" y="177"/>
                    </a:lnTo>
                    <a:lnTo>
                      <a:pt x="343" y="185"/>
                    </a:lnTo>
                    <a:lnTo>
                      <a:pt x="350" y="193"/>
                    </a:lnTo>
                    <a:lnTo>
                      <a:pt x="357" y="201"/>
                    </a:lnTo>
                    <a:lnTo>
                      <a:pt x="364" y="211"/>
                    </a:lnTo>
                    <a:lnTo>
                      <a:pt x="371" y="219"/>
                    </a:lnTo>
                    <a:lnTo>
                      <a:pt x="378" y="227"/>
                    </a:lnTo>
                    <a:lnTo>
                      <a:pt x="385" y="236"/>
                    </a:lnTo>
                    <a:lnTo>
                      <a:pt x="391" y="245"/>
                    </a:lnTo>
                    <a:lnTo>
                      <a:pt x="397" y="253"/>
                    </a:lnTo>
                    <a:lnTo>
                      <a:pt x="403" y="262"/>
                    </a:lnTo>
                    <a:lnTo>
                      <a:pt x="409" y="272"/>
                    </a:lnTo>
                    <a:lnTo>
                      <a:pt x="415" y="281"/>
                    </a:lnTo>
                    <a:lnTo>
                      <a:pt x="420" y="290"/>
                    </a:lnTo>
                    <a:lnTo>
                      <a:pt x="426" y="300"/>
                    </a:lnTo>
                    <a:lnTo>
                      <a:pt x="431" y="310"/>
                    </a:lnTo>
                    <a:lnTo>
                      <a:pt x="437" y="319"/>
                    </a:lnTo>
                    <a:lnTo>
                      <a:pt x="441" y="329"/>
                    </a:lnTo>
                    <a:lnTo>
                      <a:pt x="446" y="338"/>
                    </a:lnTo>
                    <a:lnTo>
                      <a:pt x="450" y="349"/>
                    </a:lnTo>
                    <a:lnTo>
                      <a:pt x="455" y="359"/>
                    </a:lnTo>
                    <a:lnTo>
                      <a:pt x="458" y="369"/>
                    </a:lnTo>
                    <a:lnTo>
                      <a:pt x="463" y="379"/>
                    </a:lnTo>
                    <a:lnTo>
                      <a:pt x="467" y="389"/>
                    </a:lnTo>
                    <a:lnTo>
                      <a:pt x="470" y="399"/>
                    </a:lnTo>
                    <a:lnTo>
                      <a:pt x="473" y="411"/>
                    </a:lnTo>
                    <a:lnTo>
                      <a:pt x="477" y="421"/>
                    </a:lnTo>
                    <a:lnTo>
                      <a:pt x="479" y="432"/>
                    </a:lnTo>
                    <a:lnTo>
                      <a:pt x="483" y="442"/>
                    </a:lnTo>
                    <a:lnTo>
                      <a:pt x="485" y="452"/>
                    </a:lnTo>
                    <a:lnTo>
                      <a:pt x="487" y="464"/>
                    </a:lnTo>
                    <a:lnTo>
                      <a:pt x="490" y="474"/>
                    </a:lnTo>
                    <a:lnTo>
                      <a:pt x="492" y="486"/>
                    </a:lnTo>
                    <a:lnTo>
                      <a:pt x="493" y="496"/>
                    </a:lnTo>
                    <a:lnTo>
                      <a:pt x="495" y="508"/>
                    </a:lnTo>
                    <a:lnTo>
                      <a:pt x="496" y="519"/>
                    </a:lnTo>
                    <a:lnTo>
                      <a:pt x="498" y="530"/>
                    </a:lnTo>
                    <a:lnTo>
                      <a:pt x="498" y="541"/>
                    </a:lnTo>
                    <a:lnTo>
                      <a:pt x="499" y="553"/>
                    </a:lnTo>
                    <a:lnTo>
                      <a:pt x="499" y="564"/>
                    </a:lnTo>
                    <a:lnTo>
                      <a:pt x="499" y="576"/>
                    </a:lnTo>
                    <a:lnTo>
                      <a:pt x="499" y="576"/>
                    </a:lnTo>
                    <a:lnTo>
                      <a:pt x="499" y="589"/>
                    </a:lnTo>
                    <a:lnTo>
                      <a:pt x="498" y="603"/>
                    </a:lnTo>
                    <a:lnTo>
                      <a:pt x="496" y="618"/>
                    </a:lnTo>
                    <a:lnTo>
                      <a:pt x="494" y="632"/>
                    </a:lnTo>
                    <a:lnTo>
                      <a:pt x="492" y="646"/>
                    </a:lnTo>
                    <a:lnTo>
                      <a:pt x="490" y="659"/>
                    </a:lnTo>
                    <a:lnTo>
                      <a:pt x="487" y="672"/>
                    </a:lnTo>
                    <a:lnTo>
                      <a:pt x="485" y="685"/>
                    </a:lnTo>
                    <a:lnTo>
                      <a:pt x="483" y="697"/>
                    </a:lnTo>
                    <a:lnTo>
                      <a:pt x="482" y="708"/>
                    </a:lnTo>
                    <a:lnTo>
                      <a:pt x="480" y="718"/>
                    </a:lnTo>
                    <a:lnTo>
                      <a:pt x="479" y="729"/>
                    </a:lnTo>
                    <a:lnTo>
                      <a:pt x="478" y="729"/>
                    </a:lnTo>
                    <a:lnTo>
                      <a:pt x="472" y="729"/>
                    </a:lnTo>
                    <a:lnTo>
                      <a:pt x="463" y="729"/>
                    </a:lnTo>
                    <a:lnTo>
                      <a:pt x="450" y="729"/>
                    </a:lnTo>
                    <a:lnTo>
                      <a:pt x="437" y="729"/>
                    </a:lnTo>
                    <a:lnTo>
                      <a:pt x="420" y="729"/>
                    </a:lnTo>
                    <a:lnTo>
                      <a:pt x="402" y="729"/>
                    </a:lnTo>
                    <a:lnTo>
                      <a:pt x="384" y="729"/>
                    </a:lnTo>
                    <a:lnTo>
                      <a:pt x="364" y="729"/>
                    </a:lnTo>
                    <a:lnTo>
                      <a:pt x="346" y="729"/>
                    </a:lnTo>
                    <a:lnTo>
                      <a:pt x="327" y="729"/>
                    </a:lnTo>
                    <a:lnTo>
                      <a:pt x="309" y="729"/>
                    </a:lnTo>
                    <a:lnTo>
                      <a:pt x="293" y="729"/>
                    </a:lnTo>
                    <a:lnTo>
                      <a:pt x="279" y="729"/>
                    </a:lnTo>
                    <a:lnTo>
                      <a:pt x="266" y="729"/>
                    </a:lnTo>
                    <a:lnTo>
                      <a:pt x="257" y="729"/>
                    </a:lnTo>
                    <a:lnTo>
                      <a:pt x="251" y="729"/>
                    </a:lnTo>
                    <a:lnTo>
                      <a:pt x="249" y="729"/>
                    </a:lnTo>
                    <a:lnTo>
                      <a:pt x="239" y="729"/>
                    </a:lnTo>
                    <a:lnTo>
                      <a:pt x="227" y="730"/>
                    </a:lnTo>
                    <a:lnTo>
                      <a:pt x="216" y="731"/>
                    </a:lnTo>
                    <a:lnTo>
                      <a:pt x="205" y="733"/>
                    </a:lnTo>
                    <a:lnTo>
                      <a:pt x="194" y="736"/>
                    </a:lnTo>
                    <a:lnTo>
                      <a:pt x="183" y="739"/>
                    </a:lnTo>
                    <a:lnTo>
                      <a:pt x="173" y="744"/>
                    </a:lnTo>
                    <a:lnTo>
                      <a:pt x="163" y="747"/>
                    </a:lnTo>
                    <a:lnTo>
                      <a:pt x="153" y="753"/>
                    </a:lnTo>
                    <a:lnTo>
                      <a:pt x="144" y="758"/>
                    </a:lnTo>
                    <a:lnTo>
                      <a:pt x="135" y="763"/>
                    </a:lnTo>
                    <a:lnTo>
                      <a:pt x="126" y="770"/>
                    </a:lnTo>
                    <a:lnTo>
                      <a:pt x="116" y="776"/>
                    </a:lnTo>
                    <a:lnTo>
                      <a:pt x="108" y="784"/>
                    </a:lnTo>
                    <a:lnTo>
                      <a:pt x="100" y="791"/>
                    </a:lnTo>
                    <a:lnTo>
                      <a:pt x="93" y="799"/>
                    </a:lnTo>
                    <a:lnTo>
                      <a:pt x="87" y="807"/>
                    </a:lnTo>
                    <a:lnTo>
                      <a:pt x="80" y="815"/>
                    </a:lnTo>
                    <a:lnTo>
                      <a:pt x="73" y="824"/>
                    </a:lnTo>
                    <a:lnTo>
                      <a:pt x="67" y="834"/>
                    </a:lnTo>
                    <a:lnTo>
                      <a:pt x="62" y="843"/>
                    </a:lnTo>
                    <a:lnTo>
                      <a:pt x="58" y="853"/>
                    </a:lnTo>
                    <a:lnTo>
                      <a:pt x="53" y="864"/>
                    </a:lnTo>
                    <a:lnTo>
                      <a:pt x="50" y="874"/>
                    </a:lnTo>
                    <a:lnTo>
                      <a:pt x="46" y="884"/>
                    </a:lnTo>
                    <a:lnTo>
                      <a:pt x="43" y="895"/>
                    </a:lnTo>
                    <a:lnTo>
                      <a:pt x="42" y="906"/>
                    </a:lnTo>
                    <a:lnTo>
                      <a:pt x="39" y="917"/>
                    </a:lnTo>
                    <a:lnTo>
                      <a:pt x="38" y="928"/>
                    </a:lnTo>
                    <a:lnTo>
                      <a:pt x="38" y="940"/>
                    </a:lnTo>
                    <a:lnTo>
                      <a:pt x="38" y="951"/>
                    </a:lnTo>
                    <a:lnTo>
                      <a:pt x="39" y="963"/>
                    </a:lnTo>
                    <a:lnTo>
                      <a:pt x="42" y="974"/>
                    </a:lnTo>
                    <a:lnTo>
                      <a:pt x="44" y="986"/>
                    </a:lnTo>
                    <a:lnTo>
                      <a:pt x="46" y="996"/>
                    </a:lnTo>
                    <a:lnTo>
                      <a:pt x="50" y="1006"/>
                    </a:lnTo>
                    <a:lnTo>
                      <a:pt x="54" y="1016"/>
                    </a:lnTo>
                    <a:lnTo>
                      <a:pt x="59" y="1026"/>
                    </a:lnTo>
                    <a:lnTo>
                      <a:pt x="63" y="1035"/>
                    </a:lnTo>
                    <a:lnTo>
                      <a:pt x="69" y="1043"/>
                    </a:lnTo>
                    <a:lnTo>
                      <a:pt x="75" y="1052"/>
                    </a:lnTo>
                    <a:lnTo>
                      <a:pt x="82" y="1061"/>
                    </a:lnTo>
                    <a:lnTo>
                      <a:pt x="89" y="1069"/>
                    </a:lnTo>
                    <a:lnTo>
                      <a:pt x="97" y="1075"/>
                    </a:lnTo>
                    <a:lnTo>
                      <a:pt x="105" y="1082"/>
                    </a:lnTo>
                    <a:lnTo>
                      <a:pt x="113" y="1089"/>
                    </a:lnTo>
                    <a:lnTo>
                      <a:pt x="122" y="1095"/>
                    </a:lnTo>
                    <a:lnTo>
                      <a:pt x="131" y="1101"/>
                    </a:lnTo>
                    <a:lnTo>
                      <a:pt x="141" y="1105"/>
                    </a:lnTo>
                    <a:lnTo>
                      <a:pt x="150" y="1111"/>
                    </a:lnTo>
                    <a:lnTo>
                      <a:pt x="160" y="1115"/>
                    </a:lnTo>
                    <a:lnTo>
                      <a:pt x="171" y="1119"/>
                    </a:lnTo>
                    <a:lnTo>
                      <a:pt x="181" y="1123"/>
                    </a:lnTo>
                    <a:lnTo>
                      <a:pt x="192" y="1125"/>
                    </a:lnTo>
                    <a:lnTo>
                      <a:pt x="203" y="1127"/>
                    </a:lnTo>
                    <a:lnTo>
                      <a:pt x="214" y="1130"/>
                    </a:lnTo>
                    <a:lnTo>
                      <a:pt x="226" y="1131"/>
                    </a:lnTo>
                    <a:lnTo>
                      <a:pt x="237" y="1132"/>
                    </a:lnTo>
                    <a:lnTo>
                      <a:pt x="249" y="1132"/>
                    </a:lnTo>
                    <a:lnTo>
                      <a:pt x="251" y="1132"/>
                    </a:lnTo>
                    <a:lnTo>
                      <a:pt x="255" y="1132"/>
                    </a:lnTo>
                    <a:lnTo>
                      <a:pt x="260" y="1132"/>
                    </a:lnTo>
                    <a:lnTo>
                      <a:pt x="268" y="1132"/>
                    </a:lnTo>
                    <a:lnTo>
                      <a:pt x="279" y="1132"/>
                    </a:lnTo>
                    <a:lnTo>
                      <a:pt x="290" y="1132"/>
                    </a:lnTo>
                    <a:lnTo>
                      <a:pt x="303" y="1132"/>
                    </a:lnTo>
                    <a:lnTo>
                      <a:pt x="318" y="1132"/>
                    </a:lnTo>
                    <a:lnTo>
                      <a:pt x="334" y="1132"/>
                    </a:lnTo>
                    <a:lnTo>
                      <a:pt x="350" y="1132"/>
                    </a:lnTo>
                    <a:lnTo>
                      <a:pt x="368" y="1132"/>
                    </a:lnTo>
                    <a:lnTo>
                      <a:pt x="386" y="1132"/>
                    </a:lnTo>
                    <a:lnTo>
                      <a:pt x="403" y="1132"/>
                    </a:lnTo>
                    <a:lnTo>
                      <a:pt x="422" y="1132"/>
                    </a:lnTo>
                    <a:lnTo>
                      <a:pt x="441" y="1132"/>
                    </a:lnTo>
                    <a:lnTo>
                      <a:pt x="458" y="1132"/>
                    </a:lnTo>
                    <a:lnTo>
                      <a:pt x="477" y="1132"/>
                    </a:lnTo>
                    <a:lnTo>
                      <a:pt x="494" y="1132"/>
                    </a:lnTo>
                    <a:lnTo>
                      <a:pt x="510" y="1132"/>
                    </a:lnTo>
                    <a:lnTo>
                      <a:pt x="526" y="1132"/>
                    </a:lnTo>
                    <a:lnTo>
                      <a:pt x="541" y="1132"/>
                    </a:lnTo>
                    <a:lnTo>
                      <a:pt x="554" y="1132"/>
                    </a:lnTo>
                    <a:lnTo>
                      <a:pt x="566" y="1132"/>
                    </a:lnTo>
                    <a:lnTo>
                      <a:pt x="576" y="1132"/>
                    </a:lnTo>
                    <a:lnTo>
                      <a:pt x="584" y="1132"/>
                    </a:lnTo>
                    <a:lnTo>
                      <a:pt x="590" y="1132"/>
                    </a:lnTo>
                    <a:lnTo>
                      <a:pt x="593" y="1132"/>
                    </a:lnTo>
                    <a:lnTo>
                      <a:pt x="594" y="1132"/>
                    </a:lnTo>
                    <a:lnTo>
                      <a:pt x="597" y="1132"/>
                    </a:lnTo>
                    <a:lnTo>
                      <a:pt x="604" y="1132"/>
                    </a:lnTo>
                    <a:lnTo>
                      <a:pt x="613" y="1132"/>
                    </a:lnTo>
                    <a:lnTo>
                      <a:pt x="624" y="1132"/>
                    </a:lnTo>
                    <a:lnTo>
                      <a:pt x="639" y="1132"/>
                    </a:lnTo>
                    <a:lnTo>
                      <a:pt x="655" y="1132"/>
                    </a:lnTo>
                    <a:lnTo>
                      <a:pt x="673" y="1132"/>
                    </a:lnTo>
                    <a:lnTo>
                      <a:pt x="691" y="1132"/>
                    </a:lnTo>
                    <a:lnTo>
                      <a:pt x="710" y="1132"/>
                    </a:lnTo>
                    <a:lnTo>
                      <a:pt x="728" y="1132"/>
                    </a:lnTo>
                    <a:lnTo>
                      <a:pt x="745" y="1132"/>
                    </a:lnTo>
                    <a:lnTo>
                      <a:pt x="763" y="1132"/>
                    </a:lnTo>
                    <a:lnTo>
                      <a:pt x="776" y="1132"/>
                    </a:lnTo>
                    <a:lnTo>
                      <a:pt x="789" y="1132"/>
                    </a:lnTo>
                    <a:lnTo>
                      <a:pt x="798" y="1132"/>
                    </a:lnTo>
                    <a:lnTo>
                      <a:pt x="804" y="1132"/>
                    </a:lnTo>
                    <a:lnTo>
                      <a:pt x="806" y="1132"/>
                    </a:lnTo>
                    <a:lnTo>
                      <a:pt x="806" y="1131"/>
                    </a:lnTo>
                    <a:lnTo>
                      <a:pt x="806" y="1130"/>
                    </a:lnTo>
                    <a:lnTo>
                      <a:pt x="806" y="1127"/>
                    </a:lnTo>
                    <a:lnTo>
                      <a:pt x="806" y="1124"/>
                    </a:lnTo>
                    <a:lnTo>
                      <a:pt x="806" y="1119"/>
                    </a:lnTo>
                    <a:lnTo>
                      <a:pt x="806" y="1115"/>
                    </a:lnTo>
                    <a:lnTo>
                      <a:pt x="806" y="1109"/>
                    </a:lnTo>
                    <a:lnTo>
                      <a:pt x="806" y="1102"/>
                    </a:lnTo>
                    <a:lnTo>
                      <a:pt x="806" y="1094"/>
                    </a:lnTo>
                    <a:lnTo>
                      <a:pt x="806" y="1086"/>
                    </a:lnTo>
                    <a:lnTo>
                      <a:pt x="806" y="1077"/>
                    </a:lnTo>
                    <a:lnTo>
                      <a:pt x="806" y="1067"/>
                    </a:lnTo>
                    <a:lnTo>
                      <a:pt x="806" y="1057"/>
                    </a:lnTo>
                    <a:lnTo>
                      <a:pt x="806" y="1046"/>
                    </a:lnTo>
                    <a:lnTo>
                      <a:pt x="806" y="1034"/>
                    </a:lnTo>
                    <a:lnTo>
                      <a:pt x="806" y="1022"/>
                    </a:lnTo>
                    <a:lnTo>
                      <a:pt x="806" y="1010"/>
                    </a:lnTo>
                    <a:lnTo>
                      <a:pt x="806" y="996"/>
                    </a:lnTo>
                    <a:lnTo>
                      <a:pt x="806" y="982"/>
                    </a:lnTo>
                    <a:lnTo>
                      <a:pt x="806" y="968"/>
                    </a:lnTo>
                    <a:lnTo>
                      <a:pt x="806" y="953"/>
                    </a:lnTo>
                    <a:lnTo>
                      <a:pt x="806" y="938"/>
                    </a:lnTo>
                    <a:lnTo>
                      <a:pt x="806" y="923"/>
                    </a:lnTo>
                    <a:lnTo>
                      <a:pt x="806" y="907"/>
                    </a:lnTo>
                    <a:lnTo>
                      <a:pt x="806" y="891"/>
                    </a:lnTo>
                    <a:lnTo>
                      <a:pt x="806" y="875"/>
                    </a:lnTo>
                    <a:lnTo>
                      <a:pt x="806" y="858"/>
                    </a:lnTo>
                    <a:lnTo>
                      <a:pt x="806" y="842"/>
                    </a:lnTo>
                    <a:lnTo>
                      <a:pt x="806" y="824"/>
                    </a:lnTo>
                    <a:lnTo>
                      <a:pt x="806" y="807"/>
                    </a:lnTo>
                    <a:lnTo>
                      <a:pt x="806" y="790"/>
                    </a:lnTo>
                    <a:lnTo>
                      <a:pt x="806" y="771"/>
                    </a:lnTo>
                    <a:lnTo>
                      <a:pt x="806" y="754"/>
                    </a:lnTo>
                    <a:lnTo>
                      <a:pt x="806" y="737"/>
                    </a:lnTo>
                    <a:lnTo>
                      <a:pt x="806" y="720"/>
                    </a:lnTo>
                    <a:lnTo>
                      <a:pt x="806" y="701"/>
                    </a:lnTo>
                    <a:lnTo>
                      <a:pt x="806" y="684"/>
                    </a:lnTo>
                    <a:lnTo>
                      <a:pt x="806" y="667"/>
                    </a:lnTo>
                    <a:lnTo>
                      <a:pt x="806" y="648"/>
                    </a:lnTo>
                    <a:lnTo>
                      <a:pt x="806" y="631"/>
                    </a:lnTo>
                    <a:lnTo>
                      <a:pt x="806" y="614"/>
                    </a:lnTo>
                    <a:lnTo>
                      <a:pt x="806" y="596"/>
                    </a:lnTo>
                    <a:lnTo>
                      <a:pt x="806" y="580"/>
                    </a:lnTo>
                    <a:lnTo>
                      <a:pt x="806" y="563"/>
                    </a:lnTo>
                    <a:lnTo>
                      <a:pt x="806" y="547"/>
                    </a:lnTo>
                    <a:lnTo>
                      <a:pt x="806" y="531"/>
                    </a:lnTo>
                    <a:lnTo>
                      <a:pt x="806" y="515"/>
                    </a:lnTo>
                    <a:lnTo>
                      <a:pt x="806" y="500"/>
                    </a:lnTo>
                    <a:lnTo>
                      <a:pt x="806" y="485"/>
                    </a:lnTo>
                    <a:lnTo>
                      <a:pt x="806" y="470"/>
                    </a:lnTo>
                    <a:lnTo>
                      <a:pt x="806" y="456"/>
                    </a:lnTo>
                    <a:lnTo>
                      <a:pt x="806" y="442"/>
                    </a:lnTo>
                    <a:lnTo>
                      <a:pt x="806" y="428"/>
                    </a:lnTo>
                    <a:lnTo>
                      <a:pt x="806" y="416"/>
                    </a:lnTo>
                    <a:lnTo>
                      <a:pt x="806" y="404"/>
                    </a:lnTo>
                    <a:lnTo>
                      <a:pt x="806" y="392"/>
                    </a:lnTo>
                    <a:lnTo>
                      <a:pt x="806" y="381"/>
                    </a:lnTo>
                    <a:lnTo>
                      <a:pt x="806" y="371"/>
                    </a:lnTo>
                    <a:lnTo>
                      <a:pt x="806" y="361"/>
                    </a:lnTo>
                    <a:lnTo>
                      <a:pt x="806" y="352"/>
                    </a:lnTo>
                    <a:lnTo>
                      <a:pt x="806" y="344"/>
                    </a:lnTo>
                    <a:lnTo>
                      <a:pt x="806" y="336"/>
                    </a:lnTo>
                    <a:lnTo>
                      <a:pt x="806" y="329"/>
                    </a:lnTo>
                    <a:lnTo>
                      <a:pt x="806" y="323"/>
                    </a:lnTo>
                    <a:lnTo>
                      <a:pt x="806" y="319"/>
                    </a:lnTo>
                    <a:lnTo>
                      <a:pt x="806" y="314"/>
                    </a:lnTo>
                    <a:lnTo>
                      <a:pt x="806" y="311"/>
                    </a:lnTo>
                    <a:lnTo>
                      <a:pt x="806" y="308"/>
                    </a:lnTo>
                    <a:lnTo>
                      <a:pt x="806" y="307"/>
                    </a:lnTo>
                    <a:lnTo>
                      <a:pt x="806" y="306"/>
                    </a:lnTo>
                    <a:lnTo>
                      <a:pt x="806" y="295"/>
                    </a:lnTo>
                    <a:lnTo>
                      <a:pt x="805" y="283"/>
                    </a:lnTo>
                    <a:lnTo>
                      <a:pt x="804" y="273"/>
                    </a:lnTo>
                    <a:lnTo>
                      <a:pt x="803" y="261"/>
                    </a:lnTo>
                    <a:lnTo>
                      <a:pt x="802" y="251"/>
                    </a:lnTo>
                    <a:lnTo>
                      <a:pt x="799" y="239"/>
                    </a:lnTo>
                    <a:lnTo>
                      <a:pt x="797" y="229"/>
                    </a:lnTo>
                    <a:lnTo>
                      <a:pt x="794" y="219"/>
                    </a:lnTo>
                    <a:lnTo>
                      <a:pt x="790" y="208"/>
                    </a:lnTo>
                    <a:lnTo>
                      <a:pt x="787" y="198"/>
                    </a:lnTo>
                    <a:lnTo>
                      <a:pt x="783" y="187"/>
                    </a:lnTo>
                    <a:lnTo>
                      <a:pt x="780" y="178"/>
                    </a:lnTo>
                    <a:lnTo>
                      <a:pt x="775" y="169"/>
                    </a:lnTo>
                    <a:lnTo>
                      <a:pt x="769" y="159"/>
                    </a:lnTo>
                    <a:lnTo>
                      <a:pt x="765" y="149"/>
                    </a:lnTo>
                    <a:lnTo>
                      <a:pt x="759" y="141"/>
                    </a:lnTo>
                    <a:lnTo>
                      <a:pt x="753" y="132"/>
                    </a:lnTo>
                    <a:lnTo>
                      <a:pt x="748" y="124"/>
                    </a:lnTo>
                    <a:lnTo>
                      <a:pt x="742" y="115"/>
                    </a:lnTo>
                    <a:lnTo>
                      <a:pt x="735" y="107"/>
                    </a:lnTo>
                    <a:lnTo>
                      <a:pt x="728" y="99"/>
                    </a:lnTo>
                    <a:lnTo>
                      <a:pt x="721" y="92"/>
                    </a:lnTo>
                    <a:lnTo>
                      <a:pt x="714" y="84"/>
                    </a:lnTo>
                    <a:lnTo>
                      <a:pt x="706" y="77"/>
                    </a:lnTo>
                    <a:lnTo>
                      <a:pt x="698" y="70"/>
                    </a:lnTo>
                    <a:lnTo>
                      <a:pt x="690" y="64"/>
                    </a:lnTo>
                    <a:lnTo>
                      <a:pt x="682" y="57"/>
                    </a:lnTo>
                    <a:lnTo>
                      <a:pt x="673" y="52"/>
                    </a:lnTo>
                    <a:lnTo>
                      <a:pt x="665" y="46"/>
                    </a:lnTo>
                    <a:lnTo>
                      <a:pt x="655" y="40"/>
                    </a:lnTo>
                    <a:lnTo>
                      <a:pt x="646" y="35"/>
                    </a:lnTo>
                    <a:lnTo>
                      <a:pt x="637" y="31"/>
                    </a:lnTo>
                    <a:lnTo>
                      <a:pt x="627" y="26"/>
                    </a:lnTo>
                    <a:lnTo>
                      <a:pt x="617" y="22"/>
                    </a:lnTo>
                    <a:lnTo>
                      <a:pt x="607" y="18"/>
                    </a:lnTo>
                    <a:lnTo>
                      <a:pt x="597" y="15"/>
                    </a:lnTo>
                    <a:lnTo>
                      <a:pt x="587" y="11"/>
                    </a:lnTo>
                    <a:lnTo>
                      <a:pt x="576" y="9"/>
                    </a:lnTo>
                    <a:lnTo>
                      <a:pt x="566" y="7"/>
                    </a:lnTo>
                    <a:lnTo>
                      <a:pt x="555" y="4"/>
                    </a:lnTo>
                    <a:lnTo>
                      <a:pt x="544" y="2"/>
                    </a:lnTo>
                    <a:lnTo>
                      <a:pt x="533" y="1"/>
                    </a:lnTo>
                    <a:lnTo>
                      <a:pt x="522" y="0"/>
                    </a:lnTo>
                    <a:lnTo>
                      <a:pt x="510" y="0"/>
                    </a:lnTo>
                    <a:lnTo>
                      <a:pt x="499" y="0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Text Box 1048"/>
              <p:cNvSpPr txBox="1">
                <a:spLocks noChangeAspect="1" noChangeArrowheads="1"/>
              </p:cNvSpPr>
              <p:nvPr userDrawn="1"/>
            </p:nvSpPr>
            <p:spPr bwMode="white">
              <a:xfrm>
                <a:off x="5508" y="4127"/>
                <a:ext cx="14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500" dirty="0">
                    <a:solidFill>
                      <a:schemeClr val="tx2"/>
                    </a:solidFill>
                    <a:cs typeface="Times New Roman" pitchFamily="18" charset="0"/>
                  </a:rPr>
                  <a:t>®</a:t>
                </a:r>
                <a:endParaRPr lang="en-US" sz="500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24" name="Picture 1054" descr="logo w name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r="61925"/>
            <a:stretch>
              <a:fillRect/>
            </a:stretch>
          </p:blipFill>
          <p:spPr bwMode="hidden">
            <a:xfrm>
              <a:off x="7185699" y="5403739"/>
              <a:ext cx="622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8" name="Rectangle 1038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6556" name="Picture 1036" descr="Slide Title 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36547" name="Text Box 1027"/>
          <p:cNvSpPr txBox="1">
            <a:spLocks noChangeArrowheads="1"/>
          </p:cNvSpPr>
          <p:nvPr/>
        </p:nvSpPr>
        <p:spPr bwMode="auto">
          <a:xfrm>
            <a:off x="0" y="659288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>
                <a:cs typeface="Times New Roman" pitchFamily="18" charset="0"/>
              </a:rPr>
              <a:t>©</a:t>
            </a:r>
            <a:r>
              <a:rPr lang="en-US" sz="800" dirty="0"/>
              <a:t> </a:t>
            </a:r>
            <a:r>
              <a:rPr lang="en-US" sz="800" dirty="0" smtClean="0"/>
              <a:t>2012 Learning Tree International, Inc. </a:t>
            </a:r>
            <a:r>
              <a:rPr lang="en-US" sz="800" dirty="0"/>
              <a:t>All rights reserved. Not to be reproduced without prior written consent.</a:t>
            </a:r>
          </a:p>
        </p:txBody>
      </p:sp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invGray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B90117"/>
                </a:solidFill>
              </a:rPr>
              <a:t>1905-7-</a:t>
            </a:r>
            <a:fld id="{B8973E8E-062C-4ACF-9FE1-C6F6419BC85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36552" name="Line 1032"/>
          <p:cNvSpPr>
            <a:spLocks noChangeShapeType="1"/>
          </p:cNvSpPr>
          <p:nvPr/>
        </p:nvSpPr>
        <p:spPr bwMode="auto">
          <a:xfrm>
            <a:off x="288925" y="6529388"/>
            <a:ext cx="802005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3" name="Line 1033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36573" name="Group 1053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36561" name="Freeform 104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2" name="Freeform 104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3" name="Freeform 104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4" name="Freeform 104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5" name="Freeform 104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6" name="Freeform 104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7" name="Freeform 104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8" name="Text Box 104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236574" name="Picture 1054" descr="logo w name"/>
          <p:cNvPicPr>
            <a:picLocks noChangeAspect="1" noChangeArrowheads="1"/>
          </p:cNvPicPr>
          <p:nvPr/>
        </p:nvPicPr>
        <p:blipFill>
          <a:blip r:embed="rId10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84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4pPr>
      <a:lvl5pPr marL="17097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4877" y="1291091"/>
            <a:ext cx="8079694" cy="1638300"/>
          </a:xfrm>
        </p:spPr>
        <p:txBody>
          <a:bodyPr/>
          <a:lstStyle/>
          <a:p>
            <a:r>
              <a:rPr lang="fr-FR" noProof="0" dirty="0" smtClean="0"/>
              <a:t>Gérer les fichiers et les exceptions</a:t>
            </a:r>
            <a:endParaRPr lang="fr-FR" noProof="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 smtClean="0"/>
              <a:t>Chapitre 7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325983" cy="725487"/>
          </a:xfrm>
        </p:spPr>
        <p:txBody>
          <a:bodyPr/>
          <a:lstStyle/>
          <a:p>
            <a:r>
              <a:rPr lang="fr-FR" noProof="0" dirty="0" smtClean="0"/>
              <a:t>Accéder </a:t>
            </a:r>
            <a:r>
              <a:rPr lang="fr-FR" dirty="0" smtClean="0"/>
              <a:t>aux fichiers avec des boucles et des itérateurs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247043"/>
          </a:xfrm>
        </p:spPr>
        <p:txBody>
          <a:bodyPr/>
          <a:lstStyle/>
          <a:p>
            <a:r>
              <a:rPr lang="fr-FR" noProof="0" dirty="0" smtClean="0"/>
              <a:t>On pourrait utiliser une boucle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noProof="0" dirty="0" smtClean="0"/>
              <a:t> pour lire un fichier une ligne à la fois</a:t>
            </a:r>
          </a:p>
          <a:p>
            <a:pPr lvl="1"/>
            <a:r>
              <a:rPr lang="fr-FR" noProof="0" dirty="0" smtClean="0"/>
              <a:t>La chaîne vide est testée pour arrêter la boucle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marL="344487" lvl="1" indent="0">
              <a:buNone/>
            </a:pPr>
            <a:endParaRPr lang="fr-FR" noProof="0" dirty="0" smtClean="0"/>
          </a:p>
          <a:p>
            <a:pPr marL="344487" lvl="1" indent="0">
              <a:buNone/>
            </a:pPr>
            <a:endParaRPr lang="fr-FR" noProof="0" dirty="0" smtClean="0"/>
          </a:p>
          <a:p>
            <a:pPr marL="344487" lvl="1" indent="0">
              <a:buNone/>
            </a:pPr>
            <a:endParaRPr lang="fr-FR" noProof="0" dirty="0" smtClean="0"/>
          </a:p>
          <a:p>
            <a:r>
              <a:rPr lang="fr-FR" noProof="0" dirty="0" smtClean="0"/>
              <a:t>Un itérateur est une technique plus efficace</a:t>
            </a:r>
          </a:p>
          <a:p>
            <a:pPr marL="344487" lvl="1" indent="0">
              <a:buNone/>
            </a:pP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721895" y="2126477"/>
            <a:ext cx="7483642" cy="1477328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open('C:/Course/1905/data/simple.txt','r')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input = data.readline().rstrip()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while input: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input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data.readline().rstrip()</a:t>
            </a:r>
          </a:p>
        </p:txBody>
      </p:sp>
      <p:sp>
        <p:nvSpPr>
          <p:cNvPr id="2" name="Rounded Rectangular Callout 1"/>
          <p:cNvSpPr/>
          <p:nvPr/>
        </p:nvSpPr>
        <p:spPr bwMode="blackWhite">
          <a:xfrm>
            <a:off x="4914900" y="2827077"/>
            <a:ext cx="3038476" cy="340519"/>
          </a:xfrm>
          <a:prstGeom prst="wedgeRoundRectCallout">
            <a:avLst>
              <a:gd name="adj1" fmla="val -75002"/>
              <a:gd name="adj2" fmla="val 959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 chaîne vide termine la boucle</a:t>
            </a:r>
          </a:p>
        </p:txBody>
      </p:sp>
      <p:sp>
        <p:nvSpPr>
          <p:cNvPr id="6" name="Rectangle 5"/>
          <p:cNvSpPr/>
          <p:nvPr/>
        </p:nvSpPr>
        <p:spPr bwMode="blackWhite">
          <a:xfrm>
            <a:off x="300789" y="4387639"/>
            <a:ext cx="8566484" cy="92333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input in open('C:/Course/1905/data/simple.txt','r'):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if input: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input.rstrip()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21285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Valeurs numériques dans les fichiers texte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010807"/>
          </a:xfrm>
        </p:spPr>
        <p:txBody>
          <a:bodyPr/>
          <a:lstStyle/>
          <a:p>
            <a:r>
              <a:rPr lang="fr-FR" noProof="0" dirty="0" smtClean="0"/>
              <a:t>Sont des représentations sous forme de chaînes de caractères</a:t>
            </a:r>
          </a:p>
          <a:p>
            <a:pPr lvl="1"/>
            <a:r>
              <a:rPr lang="fr-FR" noProof="0" dirty="0" smtClean="0"/>
              <a:t>Ne permettent que des opérations sur les chaînes</a:t>
            </a: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'1' + '1'</a:t>
            </a:r>
            <a:r>
              <a:rPr lang="fr-FR" noProof="0" dirty="0" smtClean="0"/>
              <a:t> est une concaténation</a:t>
            </a:r>
          </a:p>
          <a:p>
            <a:r>
              <a:rPr lang="fr-FR" noProof="0" dirty="0" smtClean="0"/>
              <a:t>Peuvent être converties dans un type numérique pour les opérations</a:t>
            </a:r>
            <a:r>
              <a:rPr lang="fr-FR" dirty="0" smtClean="0"/>
              <a:t> arithmétiques </a:t>
            </a:r>
            <a:endParaRPr lang="fr-FR" noProof="0" dirty="0" smtClean="0"/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ou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336884" y="4247213"/>
            <a:ext cx="8470232" cy="1477328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input in open('C:/Course/1905/data/simple.txt','r'):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input: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text = input.rstrip()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 = int(text.split()[1])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 = num + 1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blackWhite">
          <a:xfrm>
            <a:off x="5229225" y="2825021"/>
            <a:ext cx="1304925" cy="1200329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line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line 2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line 3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line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15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Écrire dans un fichier texte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226524"/>
          </a:xfrm>
        </p:spPr>
        <p:txBody>
          <a:bodyPr/>
          <a:lstStyle/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chaîneA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/>
              <a:t>: écrit une seule chaîne dans un fichier</a:t>
            </a: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writelines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listeA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/>
              <a:t>: écrit </a:t>
            </a:r>
            <a:r>
              <a:rPr lang="fr-FR" dirty="0" smtClean="0"/>
              <a:t>le contenu d’une liste dans un fichier</a:t>
            </a:r>
            <a:endParaRPr lang="fr-FR" noProof="0" dirty="0" smtClean="0"/>
          </a:p>
          <a:p>
            <a:r>
              <a:rPr lang="fr-FR" noProof="0" dirty="0" smtClean="0"/>
              <a:t>Les valeurs non textuelles doivent être converties en texte</a:t>
            </a:r>
          </a:p>
          <a:p>
            <a:pPr lvl="1"/>
            <a:r>
              <a:rPr lang="fr-FR" noProof="0" dirty="0" smtClean="0"/>
              <a:t>Avant de les écrire dans le fichier</a:t>
            </a:r>
          </a:p>
          <a:p>
            <a:r>
              <a:rPr lang="fr-FR" noProof="0" dirty="0" smtClean="0"/>
              <a:t>Lors de l’écriture, les données sont mis en cache</a:t>
            </a:r>
          </a:p>
          <a:p>
            <a:pPr lvl="1"/>
            <a:r>
              <a:rPr lang="fr-FR" noProof="0" dirty="0" smtClean="0"/>
              <a:t>Le cache doit être vidé explicitement</a:t>
            </a: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flush()</a:t>
            </a:r>
            <a:r>
              <a:rPr lang="fr-FR" noProof="0" dirty="0" smtClean="0"/>
              <a:t> écrit le contenu du cache dans l’espace de stockage et garde le fichier ouvert</a:t>
            </a: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close()</a:t>
            </a:r>
            <a:r>
              <a:rPr lang="fr-FR" dirty="0" smtClean="0"/>
              <a:t> écrit le contenu du cache et libère l’objet fichier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6192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d’écriture dans un fichier texte</a:t>
            </a:r>
            <a:endParaRPr lang="fr-FR" noProof="0" dirty="0"/>
          </a:p>
        </p:txBody>
      </p:sp>
      <p:sp>
        <p:nvSpPr>
          <p:cNvPr id="6" name="Rectangle 5"/>
          <p:cNvSpPr/>
          <p:nvPr/>
        </p:nvSpPr>
        <p:spPr bwMode="blackWhite">
          <a:xfrm>
            <a:off x="295269" y="1921156"/>
            <a:ext cx="8489787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output = open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('C:/Course/1905/data/newsimple.txt',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'w')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input in open('C:/Course/1905/data/simple.txt','r'):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input: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textlist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= input.split()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num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= int(textlist[1])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num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num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= '%s' % num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output.write(textlist[0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] + ' ' + num + '\n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output.close()</a:t>
            </a:r>
          </a:p>
          <a:p>
            <a:r>
              <a:rPr lang="pt-BR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input.close()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4816556" y="3502481"/>
            <a:ext cx="1980000" cy="360000"/>
          </a:xfrm>
          <a:prstGeom prst="wedgeRoundRectCallout">
            <a:avLst>
              <a:gd name="adj1" fmla="val -70558"/>
              <a:gd name="adj2" fmla="val 4316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Conversion en chaîne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79001" y="1328599"/>
            <a:ext cx="8599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800" dirty="0" smtClean="0"/>
              <a:t>Lire dans un fichier, modifier les données et écrire dans un autre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5540456" y="2778581"/>
            <a:ext cx="1899070" cy="340519"/>
          </a:xfrm>
          <a:prstGeom prst="wedgeRoundRectCallout">
            <a:avLst>
              <a:gd name="adj1" fmla="val -70558"/>
              <a:gd name="adj2" fmla="val 4316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Conversion en entier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5241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Positionnement dans un fichier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611519"/>
          </a:xfrm>
        </p:spPr>
        <p:txBody>
          <a:bodyPr/>
          <a:lstStyle/>
          <a:p>
            <a:r>
              <a:rPr lang="fr-FR" noProof="0" dirty="0" smtClean="0"/>
              <a:t>Chaque méthode qui lit ou écrit avance la position courante dans le fichier</a:t>
            </a:r>
          </a:p>
          <a:p>
            <a:pPr lvl="1"/>
            <a:r>
              <a:rPr lang="fr-FR" noProof="0" dirty="0" smtClean="0"/>
              <a:t>Mesurée par un décalage d’octets à partir du début du fichier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marL="344487" lvl="1" indent="0">
              <a:buNone/>
            </a:pPr>
            <a:endParaRPr lang="fr-FR" noProof="0" dirty="0" smtClean="0"/>
          </a:p>
          <a:p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tell()</a:t>
            </a:r>
            <a:r>
              <a:rPr lang="fr-FR" noProof="0" dirty="0" smtClean="0"/>
              <a:t> retourne de décalage courant</a:t>
            </a:r>
          </a:p>
          <a:p>
            <a:pPr lvl="1"/>
            <a:r>
              <a:rPr lang="fr-FR" noProof="0" dirty="0" smtClean="0"/>
              <a:t>L’opération suivante est basée sur ce décalage</a:t>
            </a: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seek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départ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/>
              <a:t> modifie le décalage</a:t>
            </a:r>
          </a:p>
          <a:p>
            <a:pPr lvl="1"/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fr-FR" noProof="0" dirty="0" smtClean="0"/>
              <a:t> est un nombre entier d’octets</a:t>
            </a: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fr-FR" noProof="0" dirty="0" smtClean="0"/>
              <a:t> avance vers le début du fichier</a:t>
            </a:r>
          </a:p>
          <a:p>
            <a:pPr lvl="1"/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départ</a:t>
            </a:r>
            <a:r>
              <a:rPr lang="fr-FR" dirty="0" smtClean="0"/>
              <a:t> </a:t>
            </a:r>
            <a:r>
              <a:rPr lang="fr-FR" noProof="0" dirty="0" smtClean="0"/>
              <a:t>définit la position de départ de la recherche</a:t>
            </a: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fr-FR" dirty="0" smtClean="0"/>
              <a:t> </a:t>
            </a:r>
            <a:r>
              <a:rPr lang="fr-FR" noProof="0" dirty="0" smtClean="0"/>
              <a:t>: début du fichier</a:t>
            </a: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fr-FR" dirty="0" smtClean="0"/>
              <a:t> </a:t>
            </a:r>
            <a:r>
              <a:rPr lang="fr-FR" noProof="0" dirty="0" smtClean="0"/>
              <a:t>: position courante</a:t>
            </a: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fr-FR" dirty="0" smtClean="0"/>
              <a:t> </a:t>
            </a:r>
            <a:r>
              <a:rPr lang="fr-FR" noProof="0" dirty="0" smtClean="0"/>
              <a:t>: fin du fichier</a:t>
            </a:r>
            <a:endParaRPr lang="fr-FR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6976516"/>
              </p:ext>
            </p:extLst>
          </p:nvPr>
        </p:nvGraphicFramePr>
        <p:xfrm>
          <a:off x="1003274" y="2115914"/>
          <a:ext cx="7048776" cy="765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484"/>
                <a:gridCol w="503484"/>
                <a:gridCol w="503484"/>
                <a:gridCol w="503484"/>
                <a:gridCol w="503484"/>
                <a:gridCol w="503484"/>
                <a:gridCol w="503484"/>
                <a:gridCol w="503484"/>
                <a:gridCol w="503484"/>
                <a:gridCol w="503484"/>
                <a:gridCol w="503484"/>
                <a:gridCol w="503484"/>
                <a:gridCol w="503484"/>
                <a:gridCol w="5034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478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715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Étapes pour mettre à jour un fichier texte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862048"/>
          </a:xfrm>
        </p:spPr>
        <p:txBody>
          <a:bodyPr/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Lire les données voulues dans le fichier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Ajuster la position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Écrire les données modifiées dans le fichier</a:t>
            </a:r>
          </a:p>
          <a:p>
            <a:pPr lvl="1"/>
            <a:r>
              <a:rPr lang="fr-FR" noProof="0" dirty="0" smtClean="0"/>
              <a:t>Ces données ne doivent pas être plus longues, faute de quoi un contenu</a:t>
            </a:r>
            <a:br>
              <a:rPr lang="fr-FR" noProof="0" dirty="0" smtClean="0"/>
            </a:br>
            <a:r>
              <a:rPr lang="fr-FR" noProof="0" dirty="0" smtClean="0"/>
              <a:t>sera écrasé</a:t>
            </a:r>
          </a:p>
        </p:txBody>
      </p:sp>
      <p:sp>
        <p:nvSpPr>
          <p:cNvPr id="6" name="Rectangle 5"/>
          <p:cNvSpPr/>
          <p:nvPr/>
        </p:nvSpPr>
        <p:spPr bwMode="blackWhite">
          <a:xfrm>
            <a:off x="838922" y="3201582"/>
            <a:ext cx="4143380" cy="1200329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data = input.readline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input.readline()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posit = input.tell()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size = len(data)</a:t>
            </a:r>
          </a:p>
        </p:txBody>
      </p:sp>
      <p:sp>
        <p:nvSpPr>
          <p:cNvPr id="2" name="Up Arrow 1"/>
          <p:cNvSpPr/>
          <p:nvPr/>
        </p:nvSpPr>
        <p:spPr bwMode="blackWhite">
          <a:xfrm>
            <a:off x="3803959" y="5286588"/>
            <a:ext cx="124968" cy="378244"/>
          </a:xfrm>
          <a:prstGeom prst="up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blackWhite">
          <a:xfrm>
            <a:off x="838923" y="5514858"/>
            <a:ext cx="4143380" cy="64633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input.seek(-size,1)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input.write('abcdef\n')</a:t>
            </a:r>
            <a:endParaRPr lang="pt-BR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Up Arrow 8"/>
          <p:cNvSpPr/>
          <p:nvPr/>
        </p:nvSpPr>
        <p:spPr bwMode="blackWhite">
          <a:xfrm flipV="1">
            <a:off x="7022693" y="4105126"/>
            <a:ext cx="176630" cy="382315"/>
          </a:xfrm>
          <a:prstGeom prst="up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7738225"/>
              </p:ext>
            </p:extLst>
          </p:nvPr>
        </p:nvGraphicFramePr>
        <p:xfrm>
          <a:off x="599606" y="4518009"/>
          <a:ext cx="7901413" cy="765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29"/>
                <a:gridCol w="464849"/>
                <a:gridCol w="464849"/>
                <a:gridCol w="464849"/>
                <a:gridCol w="464849"/>
                <a:gridCol w="464849"/>
                <a:gridCol w="464849"/>
                <a:gridCol w="464849"/>
                <a:gridCol w="464849"/>
                <a:gridCol w="464849"/>
                <a:gridCol w="464849"/>
                <a:gridCol w="464849"/>
                <a:gridCol w="464849"/>
                <a:gridCol w="464849"/>
                <a:gridCol w="464849"/>
                <a:gridCol w="464849"/>
                <a:gridCol w="4648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478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3" name="Rounded Rectangular Callout 12"/>
          <p:cNvSpPr/>
          <p:nvPr/>
        </p:nvSpPr>
        <p:spPr bwMode="blackWhite">
          <a:xfrm>
            <a:off x="6526430" y="3413876"/>
            <a:ext cx="2484000" cy="540000"/>
          </a:xfrm>
          <a:prstGeom prst="wedgeRoundRectCallout">
            <a:avLst>
              <a:gd name="adj1" fmla="val -27110"/>
              <a:gd name="adj2" fmla="val 6905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Position après deux exécutions de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readline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219443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</a:t>
            </a:r>
            <a:r>
              <a:rPr lang="fr-FR" noProof="0" dirty="0" smtClean="0"/>
              <a:t>rois flots standard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314001"/>
          </a:xfrm>
        </p:spPr>
        <p:txBody>
          <a:bodyPr/>
          <a:lstStyle/>
          <a:p>
            <a:r>
              <a:rPr lang="fr-FR" noProof="0" dirty="0" smtClean="0"/>
              <a:t>Les flots standards sont des objets fichier disponibles dans le module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sys</a:t>
            </a:r>
            <a:r>
              <a:rPr lang="fr-FR" dirty="0" smtClean="0"/>
              <a:t> </a:t>
            </a:r>
            <a:endParaRPr lang="fr-FR" noProof="0" dirty="0" smtClean="0"/>
          </a:p>
          <a:p>
            <a:pPr lvl="1"/>
            <a:r>
              <a:rPr lang="fr-FR" noProof="0" dirty="0" smtClean="0"/>
              <a:t>Déjà ouverts en lecture et en écriture quand le programme démarre</a:t>
            </a:r>
          </a:p>
          <a:p>
            <a:pPr lvl="1"/>
            <a:r>
              <a:rPr lang="fr-FR" noProof="0" dirty="0" smtClean="0"/>
              <a:t>Traités comme des fichiers texte</a:t>
            </a:r>
          </a:p>
          <a:p>
            <a:r>
              <a:rPr lang="fr-FR" noProof="0" dirty="0" smtClean="0"/>
              <a:t>Le clavier et l’écran par défaut pour l’interpréteur Python</a:t>
            </a:r>
          </a:p>
          <a:p>
            <a:pPr>
              <a:buSzPct val="100000"/>
              <a:buFont typeface="+mj-lt"/>
              <a:buAutoNum type="arabicPeriod"/>
            </a:pP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marL="804863" lvl="1"/>
            <a:r>
              <a:rPr lang="fr-FR" noProof="0" dirty="0" smtClean="0"/>
              <a:t>Entrée standard pour les méthodes de fichiers</a:t>
            </a:r>
          </a:p>
          <a:p>
            <a:pPr>
              <a:buSzPct val="100000"/>
              <a:buFont typeface="+mj-lt"/>
              <a:buAutoNum type="arabicPeriod"/>
            </a:pP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marL="804863" lvl="1"/>
            <a:r>
              <a:rPr lang="fr-FR" dirty="0" smtClean="0"/>
              <a:t>Sortie standard pour les méthodes de fichiers</a:t>
            </a:r>
            <a:endParaRPr lang="fr-FR" noProof="0" dirty="0" smtClean="0"/>
          </a:p>
          <a:p>
            <a:pPr marL="804863" lvl="1"/>
            <a:r>
              <a:rPr lang="fr-FR" noProof="0" dirty="0" smtClean="0"/>
              <a:t>Utilisé par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print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ct val="100000"/>
              <a:buFont typeface="+mj-lt"/>
              <a:buAutoNum type="arabicPeriod"/>
            </a:pP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marL="804863" lvl="1"/>
            <a:r>
              <a:rPr lang="fr-FR" dirty="0" smtClean="0"/>
              <a:t>Sortie des erreurs standard pour les méthodes de fichiers </a:t>
            </a:r>
          </a:p>
          <a:p>
            <a:pPr marL="804863" lvl="1"/>
            <a:r>
              <a:rPr lang="fr-FR" dirty="0" smtClean="0"/>
              <a:t>Utilisée pour les messages d’exception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15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Lire et écrire sur les flots standards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1114426" y="1530393"/>
            <a:ext cx="6848474" cy="2308324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input = sys.stdin.readline()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This is a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test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input: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sys.stdout.write(input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('No input found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This is a test</a:t>
            </a:r>
          </a:p>
        </p:txBody>
      </p:sp>
      <p:sp>
        <p:nvSpPr>
          <p:cNvPr id="2" name="Rounded Rectangular Callout 1"/>
          <p:cNvSpPr/>
          <p:nvPr/>
        </p:nvSpPr>
        <p:spPr bwMode="blackWhite">
          <a:xfrm>
            <a:off x="3743326" y="2146696"/>
            <a:ext cx="1676400" cy="340519"/>
          </a:xfrm>
          <a:prstGeom prst="wedgeRoundRectCallout">
            <a:avLst>
              <a:gd name="adj1" fmla="val -77219"/>
              <a:gd name="adj2" fmla="val -43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Entrée au clavier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5981701" y="2688126"/>
            <a:ext cx="1543049" cy="340519"/>
          </a:xfrm>
          <a:prstGeom prst="wedgeRoundRectCallout">
            <a:avLst>
              <a:gd name="adj1" fmla="val -82157"/>
              <a:gd name="adj2" fmla="val -882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Sortie à l’écran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7589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Redirection des flots vers des fichiers</a:t>
            </a:r>
            <a:endParaRPr lang="fr-FR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676000" cy="974626"/>
          </a:xfrm>
        </p:spPr>
        <p:txBody>
          <a:bodyPr/>
          <a:lstStyle/>
          <a:p>
            <a:r>
              <a:rPr lang="fr-FR" dirty="0" smtClean="0"/>
              <a:t>Affecte un fichier disque qui sera utilisé comme flot standard</a:t>
            </a:r>
          </a:p>
          <a:p>
            <a:pPr lvl="1"/>
            <a:r>
              <a:rPr lang="fr-FR" dirty="0" smtClean="0"/>
              <a:t>Pour </a:t>
            </a:r>
            <a:r>
              <a:rPr lang="fr-FR" dirty="0" smtClean="0"/>
              <a:t>automatiser </a:t>
            </a:r>
            <a:r>
              <a:rPr lang="fr-FR" dirty="0" smtClean="0"/>
              <a:t>les tests des entrées utilisateur</a:t>
            </a:r>
          </a:p>
          <a:p>
            <a:pPr lvl="1"/>
            <a:r>
              <a:rPr lang="fr-FR" dirty="0" smtClean="0"/>
              <a:t>Pour capturer les erreurs dans un fichier journal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397043" y="2511468"/>
            <a:ext cx="8334582" cy="3416320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originalErr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= open('C:/Course/1905/data/simple.txt','r')</a:t>
            </a:r>
          </a:p>
          <a:p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= open('C:/Course/1905/data/errorlog.txt','a')</a:t>
            </a: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input =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datafile.readline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if not input: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sys.stderr.writeline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('No input')</a:t>
            </a: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4 / 0</a:t>
            </a: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originalErr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4301290" y="2366608"/>
            <a:ext cx="1836000" cy="360000"/>
          </a:xfrm>
          <a:prstGeom prst="wedgeRoundRectCallout">
            <a:avLst>
              <a:gd name="adj1" fmla="val -76671"/>
              <a:gd name="adj2" fmla="val 4063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Enregistrer l’original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1908343" y="4976468"/>
            <a:ext cx="3924000" cy="324000"/>
          </a:xfrm>
          <a:prstGeom prst="wedgeRoundRectCallout">
            <a:avLst>
              <a:gd name="adj1" fmla="val -67559"/>
              <a:gd name="adj2" fmla="val 1119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Erreurs Python ajoutées à la fin du fichier texte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4409575" y="5719428"/>
            <a:ext cx="1919036" cy="340519"/>
          </a:xfrm>
          <a:prstGeom prst="wedgeRoundRectCallout">
            <a:avLst>
              <a:gd name="adj1" fmla="val -77768"/>
              <a:gd name="adj2" fmla="val -4062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Restaurer l’original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5509500" y="3900214"/>
            <a:ext cx="2952000" cy="576000"/>
          </a:xfrm>
          <a:prstGeom prst="wedgeRoundRectCallout">
            <a:avLst>
              <a:gd name="adj1" fmla="val -51248"/>
              <a:gd name="adj2" fmla="val 7327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Messages d’erreur personnalisés ajoutés à la fin du fichier texte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75897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Lire et écrire du texte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282402"/>
          </a:xfrm>
        </p:spPr>
        <p:txBody>
          <a:bodyPr/>
          <a:lstStyle/>
          <a:p>
            <a:r>
              <a:rPr lang="fr-FR" noProof="0" dirty="0" smtClean="0"/>
              <a:t>Ouvrir un fichier, lire son contenu et écrire le texte sur la sortie standard 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Accédez à la console de l’interpréteur en cliquant sur le bouton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Entrez les instructions suivantes :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7928348" y="296995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b="1" baseline="0" dirty="0" smtClean="0">
                <a:solidFill>
                  <a:schemeClr val="accent6"/>
                </a:solidFill>
              </a:rPr>
              <a:t>À</a:t>
            </a:r>
            <a:br>
              <a:rPr lang="en-US" b="1" baseline="0" dirty="0" smtClean="0">
                <a:solidFill>
                  <a:schemeClr val="accent6"/>
                </a:solidFill>
              </a:rPr>
            </a:br>
            <a:r>
              <a:rPr lang="en-US" b="1" baseline="0" dirty="0" err="1" smtClean="0">
                <a:solidFill>
                  <a:schemeClr val="accent6"/>
                </a:solidFill>
              </a:rPr>
              <a:t>vous</a:t>
            </a:r>
            <a:endParaRPr lang="en-US" b="1" baseline="0" dirty="0">
              <a:solidFill>
                <a:schemeClr val="accent6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1877" y="1795208"/>
            <a:ext cx="4191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blackWhite">
          <a:xfrm>
            <a:off x="355844" y="2663217"/>
            <a:ext cx="8166864" cy="1200329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input in open('C:/Course/1905/data/simple.txt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'):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input: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print input</a:t>
            </a:r>
          </a:p>
          <a:p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... 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1963497" y="3564597"/>
            <a:ext cx="4320000" cy="396000"/>
          </a:xfrm>
          <a:prstGeom prst="wedgeRoundRectCallout">
            <a:avLst>
              <a:gd name="adj1" fmla="val -73456"/>
              <a:gd name="adj2" fmla="val -1159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Ligne vide nécessaire pour terminer le bloc de code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blackWhite">
          <a:xfrm>
            <a:off x="355844" y="4068892"/>
            <a:ext cx="8555400" cy="2031325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line 1</a:t>
            </a: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line 2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fr-FR" sz="1800" dirty="0" smtClean="0">
                <a:latin typeface="+mn-lt"/>
                <a:cs typeface="Courier New" pitchFamily="49" charset="0"/>
              </a:rPr>
              <a:t>Pourquoi y a-t-il trois lignes vides dans la sortie ?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line 3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fr-FR" sz="1800" dirty="0" smtClean="0">
                <a:latin typeface="+mn-lt"/>
                <a:cs typeface="Courier New" pitchFamily="49" charset="0"/>
              </a:rPr>
              <a:t>________________________________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line 4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420677" y="4881500"/>
            <a:ext cx="374650" cy="269875"/>
            <a:chOff x="196" y="1152"/>
            <a:chExt cx="236" cy="170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blackWhite">
            <a:xfrm>
              <a:off x="196" y="1177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294" y="1278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white">
            <a:xfrm>
              <a:off x="283" y="1159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272" y="1152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63856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Objectifs du chapitre </a:t>
            </a:r>
            <a:endParaRPr lang="fr-FR" noProof="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015936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À la fin de ce chapitre, vous saurez lire et écrire dans plusieurs types </a:t>
            </a:r>
            <a:br>
              <a:rPr lang="fr-FR" noProof="0" dirty="0" smtClean="0"/>
            </a:br>
            <a:r>
              <a:rPr lang="fr-FR" noProof="0" dirty="0" smtClean="0"/>
              <a:t>de fichiers</a:t>
            </a:r>
          </a:p>
          <a:p>
            <a:r>
              <a:rPr lang="fr-FR" noProof="0" dirty="0" smtClean="0"/>
              <a:t>Format texte</a:t>
            </a:r>
          </a:p>
          <a:p>
            <a:r>
              <a:rPr lang="fr-FR" noProof="0" dirty="0" smtClean="0"/>
              <a:t>Format </a:t>
            </a:r>
            <a:r>
              <a:rPr lang="fr-FR" noProof="0" dirty="0" err="1" smtClean="0"/>
              <a:t>pickle</a:t>
            </a:r>
            <a:endParaRPr lang="fr-FR" noProof="0" dirty="0" smtClean="0"/>
          </a:p>
          <a:p>
            <a:r>
              <a:rPr lang="fr-FR" noProof="0" dirty="0" smtClean="0"/>
              <a:t>Format </a:t>
            </a:r>
            <a:r>
              <a:rPr lang="fr-FR" noProof="0" dirty="0" err="1" smtClean="0"/>
              <a:t>shelve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Gérer les fichiers et les exceptions</a:t>
            </a:r>
            <a:endParaRPr lang="fr-FR" noProof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7292" y="2576513"/>
            <a:ext cx="5559425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Fichiers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fr-FR" sz="1800" dirty="0" smtClean="0"/>
              <a:t> et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shelve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Exceptions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3066342" y="3518477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40981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 module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pickle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011355"/>
          </a:xfrm>
        </p:spPr>
        <p:txBody>
          <a:bodyPr/>
          <a:lstStyle/>
          <a:p>
            <a:r>
              <a:rPr lang="fr-FR" noProof="0" dirty="0" smtClean="0"/>
              <a:t>Permet de stocker des types natifs dans un fichier et de les en extraire</a:t>
            </a:r>
          </a:p>
          <a:p>
            <a:pPr lvl="1"/>
            <a:r>
              <a:rPr lang="fr-FR" noProof="0" dirty="0" smtClean="0"/>
              <a:t>Dictionnaires, tuples, classes, etc.</a:t>
            </a:r>
          </a:p>
          <a:p>
            <a:pPr lvl="1"/>
            <a:r>
              <a:rPr lang="fr-FR" noProof="0" dirty="0" smtClean="0"/>
              <a:t>Sans conversion manuelle</a:t>
            </a:r>
          </a:p>
          <a:p>
            <a:r>
              <a:rPr lang="fr-FR" noProof="0" dirty="0" smtClean="0"/>
              <a:t>Sérialise les objets</a:t>
            </a:r>
          </a:p>
          <a:p>
            <a:pPr lvl="1"/>
            <a:r>
              <a:rPr lang="fr-FR" noProof="0" dirty="0" smtClean="0"/>
              <a:t>Convertit le type natif de et en une séquence d’octets pour le stockage</a:t>
            </a:r>
          </a:p>
          <a:p>
            <a:r>
              <a:rPr lang="fr-FR" noProof="0" dirty="0" smtClean="0">
                <a:cs typeface="Courier New" pitchFamily="49" charset="0"/>
              </a:rPr>
              <a:t>Nécessite que le mode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open</a:t>
            </a:r>
            <a:r>
              <a:rPr lang="fr-FR" noProof="0" dirty="0" smtClean="0">
                <a:cs typeface="Courier New" pitchFamily="49" charset="0"/>
              </a:rPr>
              <a:t> soit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'b'</a:t>
            </a:r>
          </a:p>
          <a:p>
            <a:pPr lvl="1"/>
            <a:r>
              <a:rPr lang="fr-FR" dirty="0" smtClean="0"/>
              <a:t>L’extension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pkl</a:t>
            </a:r>
            <a:r>
              <a:rPr lang="fr-FR" noProof="0" dirty="0" smtClean="0">
                <a:cs typeface="Courier New" pitchFamily="49" charset="0"/>
              </a:rPr>
              <a:t> est courante</a:t>
            </a: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pickle.load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fr-FR" noProof="0" dirty="0" smtClean="0"/>
              <a:t>Lit un objet dans un fichier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pkl</a:t>
            </a:r>
            <a:endParaRPr lang="fr-FR" noProof="0" dirty="0" smtClean="0"/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pickle.dump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fr-FR" noProof="0" dirty="0" smtClean="0"/>
              <a:t>Écrit un objet dans un fichier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pkl</a:t>
            </a:r>
            <a:endParaRPr lang="fr-FR" noProof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7589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Lire et écrire avec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pickle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552161" y="1326611"/>
            <a:ext cx="8020050" cy="480131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airports = {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'HNL' : 'Honolulu',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'ITO' : 'Hilo',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'GCM' : 'Grand Cayman, BWI',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'CUR' : 'Curacao, Netherland Antilles' }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pickle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outfile = open('airports.pkl', 'wb')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pickle.dump(airports, outfile)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outfile.close()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airports = {}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infile = open('airports.pkl', 'rb')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airports = pickle.load(infile)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print airports['HNL']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5448012" y="3532094"/>
            <a:ext cx="1543049" cy="817245"/>
          </a:xfrm>
          <a:prstGeom prst="wedgeRoundRectCallout">
            <a:avLst>
              <a:gd name="adj1" fmla="val -95737"/>
              <a:gd name="adj2" fmla="val -2631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Sérialise et stocke le dictionnaire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5600411" y="5170394"/>
            <a:ext cx="1543049" cy="817245"/>
          </a:xfrm>
          <a:prstGeom prst="wedgeRoundRectCallout">
            <a:avLst>
              <a:gd name="adj1" fmla="val -95737"/>
              <a:gd name="adj2" fmla="val -2631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Recrée le dictionnaire à partir du fichier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75579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 module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shelve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949525"/>
          </a:xfrm>
        </p:spPr>
        <p:txBody>
          <a:bodyPr/>
          <a:lstStyle/>
          <a:p>
            <a:r>
              <a:rPr lang="fr-FR" noProof="0" dirty="0" smtClean="0"/>
              <a:t>Permet d’accéder au contenu d’un fichier au moyen de clés</a:t>
            </a:r>
          </a:p>
          <a:p>
            <a:pPr lvl="1"/>
            <a:r>
              <a:rPr lang="fr-FR" noProof="0" dirty="0" smtClean="0"/>
              <a:t>Les clés sont des chaînes</a:t>
            </a:r>
          </a:p>
          <a:p>
            <a:r>
              <a:rPr lang="fr-FR" noProof="0" dirty="0" smtClean="0"/>
              <a:t>Autorise </a:t>
            </a:r>
            <a:r>
              <a:rPr lang="fr-FR" dirty="0" smtClean="0"/>
              <a:t>l</a:t>
            </a:r>
            <a:r>
              <a:rPr lang="fr-FR" noProof="0" dirty="0" smtClean="0"/>
              <a:t>es opérations normales sur les dictionnaires pour</a:t>
            </a:r>
          </a:p>
          <a:p>
            <a:pPr lvl="1"/>
            <a:r>
              <a:rPr lang="fr-FR" noProof="0" dirty="0" smtClean="0"/>
              <a:t>Extraire les valeurs voulues</a:t>
            </a:r>
          </a:p>
          <a:p>
            <a:pPr lvl="1"/>
            <a:r>
              <a:rPr lang="fr-FR" noProof="0" dirty="0" smtClean="0"/>
              <a:t>Mettre à jour une valeur</a:t>
            </a:r>
          </a:p>
          <a:p>
            <a:pPr lvl="1"/>
            <a:r>
              <a:rPr lang="fr-FR" noProof="0" dirty="0" smtClean="0"/>
              <a:t>Ajouter de nouvelles valeurs</a:t>
            </a:r>
          </a:p>
          <a:p>
            <a:r>
              <a:rPr lang="fr-FR" noProof="0" dirty="0" smtClean="0"/>
              <a:t>Utilise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fr-FR" noProof="0" dirty="0" smtClean="0"/>
              <a:t> en interne pour la traduction</a:t>
            </a:r>
          </a:p>
          <a:p>
            <a:r>
              <a:rPr lang="fr-FR" noProof="0" dirty="0" smtClean="0">
                <a:cs typeface="Courier New" pitchFamily="49" charset="0"/>
              </a:rPr>
              <a:t>Peut créer un fichier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.dbm</a:t>
            </a:r>
            <a:r>
              <a:rPr lang="fr-FR" noProof="0" dirty="0" smtClean="0">
                <a:cs typeface="Courier New" pitchFamily="49" charset="0"/>
              </a:rPr>
              <a:t> et y accéder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30275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Lire et écrire avec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shelve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542925" y="1320843"/>
            <a:ext cx="8020050" cy="480131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airports = {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'HNL' : 'Honolulu',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'ITO' : 'Hilo',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'GCM' : 'Grand Cayman, BWI',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'CUR' : 'Curacao, Netherland Antilles' }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shelve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df = shelve.open(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'testdb.dbm')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for k in airports: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df[k] = airports[k]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df.close()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airports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df = shelve.open(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'testdb.dbm')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for k in df: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airports[k] = df[k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df.close()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4348162" y="3721499"/>
            <a:ext cx="2528888" cy="340519"/>
          </a:xfrm>
          <a:prstGeom prst="wedgeRoundRectCallout">
            <a:avLst>
              <a:gd name="adj1" fmla="val -71442"/>
              <a:gd name="adj2" fmla="val 2521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Affecte à l’objet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shelve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4686300" y="5546749"/>
            <a:ext cx="1543049" cy="817245"/>
          </a:xfrm>
          <a:prstGeom prst="wedgeRoundRectCallout">
            <a:avLst>
              <a:gd name="adj1" fmla="val -95737"/>
              <a:gd name="adj2" fmla="val -2631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Recrée le dictionnaire à partir du fichier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31516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785225" cy="725487"/>
          </a:xfrm>
        </p:spPr>
        <p:txBody>
          <a:bodyPr/>
          <a:lstStyle/>
          <a:p>
            <a:r>
              <a:rPr lang="fr-FR" noProof="0" dirty="0" smtClean="0"/>
              <a:t>Exercice 7.1 :</a:t>
            </a:r>
            <a:br>
              <a:rPr lang="fr-FR" noProof="0" dirty="0" smtClean="0"/>
            </a:br>
            <a:r>
              <a:rPr lang="fr-FR" noProof="0" dirty="0" smtClean="0"/>
              <a:t>Gérer des fichiers</a:t>
            </a:r>
            <a:endParaRPr lang="fr-FR" noProof="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3640427"/>
            <a:ext cx="8599488" cy="36933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fr-FR" i="1" noProof="0" dirty="0" smtClean="0">
                <a:latin typeface="Century Schoolbook" pitchFamily="18" charset="0"/>
              </a:rPr>
              <a:t>Veuillez vous reporter au Manuel d’exercices </a:t>
            </a:r>
            <a:endParaRPr lang="fr-FR" i="1" noProof="0" dirty="0">
              <a:latin typeface="Century Schoolbook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999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Gérer les fichiers et les exceptions</a:t>
            </a:r>
            <a:endParaRPr lang="fr-FR" noProof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7292" y="2576513"/>
            <a:ext cx="5559425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Fichiers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fr-FR" sz="1800" dirty="0" smtClean="0"/>
              <a:t> et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shelve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Exceptions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3066342" y="4390830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6423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Exceptions</a:t>
            </a:r>
            <a:endParaRPr lang="fr-FR" noProof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913344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noProof="0" dirty="0" smtClean="0"/>
              <a:t>Sont des erreurs générées lors de l’exécution</a:t>
            </a:r>
          </a:p>
          <a:p>
            <a:pPr>
              <a:lnSpc>
                <a:spcPts val="2000"/>
              </a:lnSpc>
              <a:spcBef>
                <a:spcPts val="900"/>
              </a:spcBef>
            </a:pPr>
            <a:r>
              <a:rPr lang="fr-FR" noProof="0" dirty="0" smtClean="0"/>
              <a:t>Peuvent être </a:t>
            </a:r>
            <a:r>
              <a:rPr lang="fr-FR" noProof="0" dirty="0" smtClean="0"/>
              <a:t>levées </a:t>
            </a:r>
            <a:r>
              <a:rPr lang="fr-FR" noProof="0" dirty="0" smtClean="0"/>
              <a:t>par Python lui-même ou manuellement depuis un programme</a:t>
            </a:r>
          </a:p>
          <a:p>
            <a:pPr>
              <a:lnSpc>
                <a:spcPts val="2000"/>
              </a:lnSpc>
              <a:spcBef>
                <a:spcPts val="900"/>
              </a:spcBef>
            </a:pPr>
            <a:r>
              <a:rPr lang="fr-FR" noProof="0" dirty="0" smtClean="0">
                <a:cs typeface="Courier New" pitchFamily="49" charset="0"/>
              </a:rPr>
              <a:t>Entraîne un changement dans le flux de contrôle d’un programme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ts val="2000"/>
              </a:lnSpc>
            </a:pPr>
            <a:r>
              <a:rPr lang="fr-FR" noProof="0" dirty="0" smtClean="0">
                <a:cs typeface="Courier New" pitchFamily="49" charset="0"/>
              </a:rPr>
              <a:t>L’action par défaut est une fin immédiate</a:t>
            </a:r>
          </a:p>
          <a:p>
            <a:pPr lvl="2">
              <a:lnSpc>
                <a:spcPts val="2000"/>
              </a:lnSpc>
            </a:pPr>
            <a:r>
              <a:rPr lang="fr-FR" noProof="0" dirty="0" smtClean="0">
                <a:cs typeface="Courier New" pitchFamily="49" charset="0"/>
              </a:rPr>
              <a:t>Avec une trace de pile des appels à l’origine de l’exception</a:t>
            </a:r>
            <a:endParaRPr lang="fr-FR" noProof="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276225" y="3244840"/>
            <a:ext cx="7992000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def fun1():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'Honolulu'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city.append(', Hawaii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fun1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File "&lt;pyshell#192&gt;", line 1, in &lt;module&gt;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fun1()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File "&lt;pyshell#191&gt;", line 3, in fun1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city.append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(', Hawaii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AttributeError: 'str' object has no attribute 'append'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5981700" y="5392666"/>
            <a:ext cx="1656000" cy="612000"/>
          </a:xfrm>
          <a:prstGeom prst="wedgeRoundRectCallout">
            <a:avLst>
              <a:gd name="adj1" fmla="val -124133"/>
              <a:gd name="adj2" fmla="val 3093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Ligne qui a causé l’exception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7000871" y="4691120"/>
            <a:ext cx="1656000" cy="578882"/>
          </a:xfrm>
          <a:prstGeom prst="wedgeRoundRectCallout">
            <a:avLst>
              <a:gd name="adj1" fmla="val -97589"/>
              <a:gd name="adj2" fmla="val 330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Ligne qui a appelé la fonction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5210176" y="3405245"/>
            <a:ext cx="1790696" cy="817245"/>
          </a:xfrm>
          <a:prstGeom prst="wedgeRoundRectCallout">
            <a:avLst>
              <a:gd name="adj1" fmla="val -83391"/>
              <a:gd name="adj2" fmla="val 1688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/>
              <a:t>n’est pas </a:t>
            </a:r>
            <a:r>
              <a:rPr lang="fr-FR" dirty="0" smtClean="0"/>
              <a:t>levée </a:t>
            </a:r>
            <a:r>
              <a:rPr lang="fr-FR" dirty="0" smtClean="0"/>
              <a:t>avant l’exécution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7589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Gestion des exceptions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652282"/>
          </a:xfrm>
        </p:spPr>
        <p:txBody>
          <a:bodyPr/>
          <a:lstStyle/>
          <a:p>
            <a:r>
              <a:rPr lang="fr-FR" noProof="0" dirty="0" smtClean="0">
                <a:cs typeface="Courier New" pitchFamily="49" charset="0"/>
              </a:rPr>
              <a:t>Il appartient au programmeur de fournir le code pour gérer les exceptions</a:t>
            </a:r>
          </a:p>
          <a:p>
            <a:r>
              <a:rPr lang="fr-FR" noProof="0" dirty="0" smtClean="0">
                <a:cs typeface="Courier New" pitchFamily="49" charset="0"/>
              </a:rPr>
              <a:t>Le code est constitué de blocs discrets identifiables qui</a:t>
            </a:r>
          </a:p>
          <a:p>
            <a:pPr lvl="1"/>
            <a:r>
              <a:rPr lang="fr-FR" noProof="0" dirty="0" smtClean="0"/>
              <a:t>Récupèrent de l’erreur</a:t>
            </a:r>
          </a:p>
          <a:p>
            <a:pPr lvl="1"/>
            <a:r>
              <a:rPr lang="fr-FR" noProof="0" dirty="0" smtClean="0"/>
              <a:t>Émettent une notification ou écrivent dans un fichier  journal</a:t>
            </a:r>
          </a:p>
          <a:p>
            <a:pPr lvl="1"/>
            <a:r>
              <a:rPr lang="fr-FR" noProof="0" dirty="0" smtClean="0"/>
              <a:t>Décident de continuer l’exécution du programme sachant que l’erreur</a:t>
            </a:r>
            <a:br>
              <a:rPr lang="fr-FR" noProof="0" dirty="0" smtClean="0"/>
            </a:br>
            <a:r>
              <a:rPr lang="fr-FR" noProof="0" dirty="0" smtClean="0"/>
              <a:t>s’est produite</a:t>
            </a:r>
          </a:p>
          <a:p>
            <a:r>
              <a:rPr lang="fr-FR" noProof="0" dirty="0" smtClean="0">
                <a:cs typeface="Courier New" pitchFamily="49" charset="0"/>
              </a:rPr>
              <a:t>Les capacités de gestion des exceptions de Python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Simplifient le codage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Augmentent la robustesse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Permettent une approche uniforme de la gestion des exceptions dans tout le code d’une 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7018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L’instruction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try</a:t>
            </a:r>
            <a:endParaRPr lang="fr-FR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83" y="1192547"/>
            <a:ext cx="8599488" cy="369332"/>
          </a:xfrm>
        </p:spPr>
        <p:txBody>
          <a:bodyPr/>
          <a:lstStyle/>
          <a:p>
            <a:r>
              <a:rPr lang="fr-FR" smtClean="0"/>
              <a:t>Structure générale du code de gestion des exceptions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2914651" y="1579409"/>
            <a:ext cx="3505200" cy="480131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800" i="1" smtClean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i="1" smtClean="0">
                <a:latin typeface="Courier New" pitchFamily="49" charset="0"/>
                <a:cs typeface="Courier New" pitchFamily="49" charset="0"/>
              </a:rPr>
              <a:t>exceptionTypeA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800" i="1" smtClean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i="1" smtClean="0">
                <a:latin typeface="Courier New" pitchFamily="49" charset="0"/>
                <a:cs typeface="Courier New" pitchFamily="49" charset="0"/>
              </a:rPr>
              <a:t>exceptionTypeB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800" i="1" smtClean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800" i="1" smtClean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800" i="1" smtClean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800" i="1" smtClean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 ...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474746" y="2146851"/>
            <a:ext cx="1869909" cy="817245"/>
          </a:xfrm>
          <a:prstGeom prst="wedgeRoundRectCallout">
            <a:avLst>
              <a:gd name="adj1" fmla="val 102568"/>
              <a:gd name="adj2" fmla="val 2729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Bloc pour gérer les exceptions de type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exceptionTypeA</a:t>
            </a:r>
            <a:endParaRPr kumimoji="0" lang="fr-FR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6286493" y="5062437"/>
            <a:ext cx="1692000" cy="828000"/>
          </a:xfrm>
          <a:prstGeom prst="wedgeRoundRectCallout">
            <a:avLst>
              <a:gd name="adj1" fmla="val -119746"/>
              <a:gd name="adj2" fmla="val -2280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Bloc exécuté si aucune exception n’a été </a:t>
            </a:r>
            <a:r>
              <a:rPr lang="fr-FR" dirty="0" smtClean="0"/>
              <a:t>levée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286496" y="1857410"/>
            <a:ext cx="1728000" cy="576000"/>
          </a:xfrm>
          <a:prstGeom prst="wedgeRoundRectCallout">
            <a:avLst>
              <a:gd name="adj1" fmla="val -97589"/>
              <a:gd name="adj2" fmla="val 330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Bloc surveillé pour une exception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605088" y="5363353"/>
            <a:ext cx="2105026" cy="817245"/>
          </a:xfrm>
          <a:prstGeom prst="wedgeRoundRectCallout">
            <a:avLst>
              <a:gd name="adj1" fmla="val 69065"/>
              <a:gd name="adj2" fmla="val 4412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Bloc exécuté qu’une exception ait été </a:t>
            </a:r>
            <a:r>
              <a:rPr lang="fr-FR" dirty="0" smtClean="0"/>
              <a:t>levée </a:t>
            </a:r>
            <a:r>
              <a:rPr lang="fr-FR" dirty="0" smtClean="0"/>
              <a:t>ou non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5789190" y="3805199"/>
            <a:ext cx="1944000" cy="756000"/>
          </a:xfrm>
          <a:prstGeom prst="wedgeRoundRectCallout">
            <a:avLst>
              <a:gd name="adj1" fmla="val -90182"/>
              <a:gd name="adj2" fmla="val 2963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Bloc pour gérer toute autre exception non nommée</a:t>
            </a:r>
            <a:endParaRPr kumimoji="0" lang="fr-FR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474746" y="3176072"/>
            <a:ext cx="1869909" cy="817245"/>
          </a:xfrm>
          <a:prstGeom prst="wedgeRoundRectCallout">
            <a:avLst>
              <a:gd name="adj1" fmla="val 104606"/>
              <a:gd name="adj2" fmla="val 1330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Bloc pour gérer les exceptions de type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exceptionTypeB</a:t>
            </a:r>
            <a:endParaRPr kumimoji="0" lang="fr-FR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7018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Gérer les fichiers et les exceptions</a:t>
            </a:r>
            <a:endParaRPr lang="fr-FR" noProof="0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7292" y="2576513"/>
            <a:ext cx="5559425" cy="2154436"/>
          </a:xfrm>
        </p:spPr>
        <p:txBody>
          <a:bodyPr/>
          <a:lstStyle/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Fichiers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fr-FR" noProof="0" dirty="0" smtClean="0"/>
              <a:t> et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shelve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Exceptions</a:t>
            </a:r>
            <a:endParaRPr lang="fr-FR" noProof="0" dirty="0"/>
          </a:p>
        </p:txBody>
      </p:sp>
      <p:grpSp>
        <p:nvGrpSpPr>
          <p:cNvPr id="248836" name="Group 4"/>
          <p:cNvGrpSpPr>
            <a:grpSpLocks/>
          </p:cNvGrpSpPr>
          <p:nvPr/>
        </p:nvGrpSpPr>
        <p:grpSpPr bwMode="auto">
          <a:xfrm>
            <a:off x="3066342" y="2626684"/>
            <a:ext cx="228600" cy="311150"/>
            <a:chOff x="208" y="730"/>
            <a:chExt cx="249" cy="292"/>
          </a:xfrm>
        </p:grpSpPr>
        <p:sp>
          <p:nvSpPr>
            <p:cNvPr id="24883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83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83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Gérer une seule exception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616" y="1333346"/>
            <a:ext cx="8599488" cy="1405513"/>
          </a:xfrm>
        </p:spPr>
        <p:txBody>
          <a:bodyPr/>
          <a:lstStyle/>
          <a:p>
            <a:r>
              <a:rPr lang="fr-FR" noProof="0" dirty="0" smtClean="0"/>
              <a:t>Les instructions du bloc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fr-FR" noProof="0" dirty="0" smtClean="0"/>
              <a:t> sont exécutées et surveillées pour détecter une exception</a:t>
            </a:r>
          </a:p>
          <a:p>
            <a:r>
              <a:rPr lang="fr-FR" noProof="0" dirty="0" smtClean="0"/>
              <a:t>Si l’exception se produit, le contrôle passe au bloc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fr-FR" noProof="0" dirty="0" smtClean="0"/>
              <a:t> approprié</a:t>
            </a:r>
          </a:p>
          <a:p>
            <a:pPr lvl="1"/>
            <a:r>
              <a:rPr lang="fr-FR" noProof="0" dirty="0" smtClean="0"/>
              <a:t>Associé au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fr-FR" dirty="0" smtClean="0"/>
              <a:t> le plus externe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2200272" y="3166183"/>
            <a:ext cx="5210178" cy="2031325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fun1():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'abc'.append('xyz')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fun1()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except AttributeError: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 'Attribute Error handled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ounded Rectangular Callout 17"/>
          <p:cNvSpPr/>
          <p:nvPr/>
        </p:nvSpPr>
        <p:spPr bwMode="blackWhite">
          <a:xfrm>
            <a:off x="6705596" y="4081890"/>
            <a:ext cx="2196000" cy="612000"/>
          </a:xfrm>
          <a:prstGeom prst="wedgeRoundRectCallout">
            <a:avLst>
              <a:gd name="adj1" fmla="val -112268"/>
              <a:gd name="adj2" fmla="val 6254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3. Branche vers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fr-FR" dirty="0" smtClean="0"/>
              <a:t>  pour cette exception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blackWhite">
          <a:xfrm>
            <a:off x="6224809" y="3206563"/>
            <a:ext cx="2280562" cy="578882"/>
          </a:xfrm>
          <a:prstGeom prst="wedgeRoundRectCallout">
            <a:avLst>
              <a:gd name="adj1" fmla="val -85064"/>
              <a:gd name="adj2" fmla="val 1516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2. </a:t>
            </a:r>
            <a:r>
              <a:rPr lang="fr-FR" dirty="0" smtClean="0"/>
              <a:t>Lève une </a:t>
            </a:r>
            <a:r>
              <a:rPr lang="fr-FR" dirty="0" smtClean="0"/>
              <a:t>exception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AttributeError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ular Callout 19"/>
          <p:cNvSpPr/>
          <p:nvPr/>
        </p:nvSpPr>
        <p:spPr bwMode="blackWhite">
          <a:xfrm>
            <a:off x="304798" y="3986640"/>
            <a:ext cx="1692275" cy="578882"/>
          </a:xfrm>
          <a:prstGeom prst="wedgeRoundRectCallout">
            <a:avLst>
              <a:gd name="adj1" fmla="val 90065"/>
              <a:gd name="adj2" fmla="val 2634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1. Appel de fonction dans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try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68165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Gérer plusieurs types d’exceptions</a:t>
            </a:r>
            <a:endParaRPr lang="fr-FR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616" y="1333346"/>
            <a:ext cx="8599488" cy="1559401"/>
          </a:xfrm>
        </p:spPr>
        <p:txBody>
          <a:bodyPr/>
          <a:lstStyle/>
          <a:p>
            <a:r>
              <a:rPr lang="fr-FR" smtClean="0"/>
              <a:t>Plusieurs blocs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fr-FR" smtClean="0"/>
              <a:t> sont traités séquentiellement</a:t>
            </a:r>
          </a:p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except(</a:t>
            </a:r>
            <a:r>
              <a:rPr lang="fr-FR" i="1" smtClean="0">
                <a:latin typeface="Courier New" pitchFamily="49" charset="0"/>
                <a:cs typeface="Courier New" pitchFamily="49" charset="0"/>
              </a:rPr>
              <a:t>exceptionA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i="1" smtClean="0">
                <a:latin typeface="Courier New" pitchFamily="49" charset="0"/>
                <a:cs typeface="Courier New" pitchFamily="49" charset="0"/>
              </a:rPr>
              <a:t>exceptionB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mtClean="0"/>
              <a:t> definit un seul bloc pour</a:t>
            </a:r>
            <a:br>
              <a:rPr lang="fr-FR" smtClean="0"/>
            </a:br>
            <a:r>
              <a:rPr lang="fr-FR" smtClean="0"/>
              <a:t>plusieurs exceptions</a:t>
            </a:r>
          </a:p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except:</a:t>
            </a:r>
            <a:r>
              <a:rPr lang="fr-FR" smtClean="0"/>
              <a:t> définit un bloc pour les exceptions non nommées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1714500" y="3048965"/>
            <a:ext cx="6057900" cy="3139321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fun1():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  3 + 'string'</a:t>
            </a: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  fun1()</a:t>
            </a:r>
          </a:p>
          <a:p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'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handled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TypeError,KeyError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'Type or Key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handled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'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handled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ounded Rectangular Callout 17"/>
          <p:cNvSpPr/>
          <p:nvPr/>
        </p:nvSpPr>
        <p:spPr bwMode="blackWhite">
          <a:xfrm>
            <a:off x="7077072" y="4617625"/>
            <a:ext cx="1692000" cy="828000"/>
          </a:xfrm>
          <a:prstGeom prst="wedgeRoundRectCallout">
            <a:avLst>
              <a:gd name="adj1" fmla="val -104976"/>
              <a:gd name="adj2" fmla="val 1811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3. Branche vers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fr-FR" dirty="0" smtClean="0">
                <a:latin typeface="+mj-lt"/>
                <a:cs typeface="Courier New" pitchFamily="49" charset="0"/>
              </a:rPr>
              <a:t> </a:t>
            </a:r>
            <a:r>
              <a:rPr lang="fr-FR" dirty="0" smtClean="0"/>
              <a:t>pour ces types d’exception 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blackWhite">
          <a:xfrm>
            <a:off x="5181595" y="3176645"/>
            <a:ext cx="2988000" cy="340519"/>
          </a:xfrm>
          <a:prstGeom prst="wedgeRoundRectCallout">
            <a:avLst>
              <a:gd name="adj1" fmla="val -83015"/>
              <a:gd name="adj2" fmla="val 4673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2. </a:t>
            </a:r>
            <a:r>
              <a:rPr lang="fr-FR" dirty="0" smtClean="0"/>
              <a:t>Lève une exception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ular Callout 19"/>
          <p:cNvSpPr/>
          <p:nvPr/>
        </p:nvSpPr>
        <p:spPr bwMode="blackWhite">
          <a:xfrm>
            <a:off x="32202" y="3914713"/>
            <a:ext cx="1692000" cy="612000"/>
          </a:xfrm>
          <a:prstGeom prst="wedgeRoundRectCallout">
            <a:avLst>
              <a:gd name="adj1" fmla="val 90065"/>
              <a:gd name="adj2" fmla="val 2634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1. Appel de fonction dans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try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228596" y="5799726"/>
            <a:ext cx="1828804" cy="578882"/>
          </a:xfrm>
          <a:prstGeom prst="wedgeRoundRectCallout">
            <a:avLst>
              <a:gd name="adj1" fmla="val 64815"/>
              <a:gd name="adj2" fmla="val -5099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Pour les exceptions non nommées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89420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Les clauses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noProof="0" dirty="0" smtClean="0"/>
              <a:t> et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finally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122" y="1333166"/>
            <a:ext cx="8599488" cy="1733808"/>
          </a:xfrm>
        </p:spPr>
        <p:txBody>
          <a:bodyPr/>
          <a:lstStyle/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noProof="0" dirty="0" smtClean="0"/>
              <a:t> définit un bloc qui est exécuté si aucune exception n’est </a:t>
            </a:r>
            <a:r>
              <a:rPr lang="fr-FR" noProof="0" dirty="0" smtClean="0"/>
              <a:t>levée</a:t>
            </a:r>
            <a:endParaRPr lang="fr-FR" noProof="0" dirty="0" smtClean="0"/>
          </a:p>
          <a:p>
            <a:pPr lvl="1"/>
            <a:r>
              <a:rPr lang="fr-FR" noProof="0" dirty="0" smtClean="0"/>
              <a:t>Suit </a:t>
            </a:r>
            <a:r>
              <a:rPr lang="fr-FR" dirty="0" smtClean="0"/>
              <a:t>toutes les clauses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except</a:t>
            </a:r>
            <a:endParaRPr lang="fr-FR" noProof="0" dirty="0" smtClean="0"/>
          </a:p>
          <a:p>
            <a:pPr lvl="2"/>
            <a:r>
              <a:rPr lang="fr-FR" noProof="0" dirty="0" smtClean="0"/>
              <a:t>Il faut au moins un 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except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noProof="0" dirty="0" smtClean="0"/>
              <a:t> définit un bloc qui est toujours exécuté</a:t>
            </a:r>
          </a:p>
          <a:p>
            <a:pPr lvl="1"/>
            <a:r>
              <a:rPr lang="fr-FR" noProof="0" dirty="0" smtClean="0"/>
              <a:t>Qu’une exception ait été </a:t>
            </a:r>
            <a:r>
              <a:rPr lang="fr-FR" noProof="0" dirty="0" smtClean="0"/>
              <a:t>levée </a:t>
            </a:r>
            <a:r>
              <a:rPr lang="fr-FR" noProof="0" dirty="0" smtClean="0"/>
              <a:t>ou non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2133600" y="3158080"/>
            <a:ext cx="5067299" cy="3139321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def fun1():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3 + 'string'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fun1()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except KeyError: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print 'Key Error handled'</a:t>
            </a: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print 'No exception'</a:t>
            </a: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print 'End of try block'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6400796" y="5503517"/>
            <a:ext cx="1692000" cy="576000"/>
          </a:xfrm>
          <a:prstGeom prst="wedgeRoundRectCallout">
            <a:avLst>
              <a:gd name="adj1" fmla="val -104976"/>
              <a:gd name="adj2" fmla="val 1811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4. Ce bloc s’exécute toujours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5672132" y="3290181"/>
            <a:ext cx="3190881" cy="340519"/>
          </a:xfrm>
          <a:prstGeom prst="wedgeRoundRectCallout">
            <a:avLst>
              <a:gd name="adj1" fmla="val -83185"/>
              <a:gd name="adj2" fmla="val 3967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2. </a:t>
            </a:r>
            <a:r>
              <a:rPr lang="fr-FR" dirty="0" smtClean="0"/>
              <a:t>Lève </a:t>
            </a:r>
            <a:r>
              <a:rPr lang="fr-FR" dirty="0" smtClean="0"/>
              <a:t>une exception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blackWhite">
          <a:xfrm>
            <a:off x="142872" y="4056758"/>
            <a:ext cx="1692000" cy="576000"/>
          </a:xfrm>
          <a:prstGeom prst="wedgeRoundRectCallout">
            <a:avLst>
              <a:gd name="adj1" fmla="val 90065"/>
              <a:gd name="adj2" fmla="val 2634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1. Appel de fonction dans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try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blackWhite">
          <a:xfrm>
            <a:off x="6053135" y="4465380"/>
            <a:ext cx="2646366" cy="340519"/>
          </a:xfrm>
          <a:prstGeom prst="wedgeRoundRectCallout">
            <a:avLst>
              <a:gd name="adj1" fmla="val -93743"/>
              <a:gd name="adj2" fmla="val 3967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3.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fr-FR" dirty="0" smtClean="0">
                <a:latin typeface="+mj-lt"/>
              </a:rPr>
              <a:t> </a:t>
            </a:r>
            <a:r>
              <a:rPr lang="fr-FR" dirty="0" smtClean="0"/>
              <a:t>non </a:t>
            </a:r>
            <a:r>
              <a:rPr lang="fr-FR" dirty="0" smtClean="0"/>
              <a:t>gérée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68165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Utiliser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fr-FR" noProof="0" dirty="0" smtClean="0"/>
              <a:t> et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finally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23496"/>
            <a:ext cx="8599488" cy="369332"/>
          </a:xfrm>
        </p:spPr>
        <p:txBody>
          <a:bodyPr/>
          <a:lstStyle/>
          <a:p>
            <a:r>
              <a:rPr lang="fr-FR" noProof="0" dirty="0" smtClean="0"/>
              <a:t>On peut utiliser le bloc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fr-FR" noProof="0" dirty="0" smtClean="0"/>
              <a:t> pour une terminaison normale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2380660" y="1876979"/>
            <a:ext cx="4476749" cy="2585323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def readit(input):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return input.readlines()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input = open('try1.py')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data = readit(input)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 data 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input.close()</a:t>
            </a: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5657257" y="3930204"/>
            <a:ext cx="1609728" cy="817245"/>
          </a:xfrm>
          <a:prstGeom prst="wedgeRoundRectCallout">
            <a:avLst>
              <a:gd name="adj1" fmla="val -96354"/>
              <a:gd name="adj2" fmla="val -1102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La méthode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close()</a:t>
            </a:r>
            <a:r>
              <a:rPr lang="fr-FR" dirty="0" smtClean="0"/>
              <a:t> est toujours appelée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571500" y="3811022"/>
            <a:ext cx="1761535" cy="1055608"/>
          </a:xfrm>
          <a:prstGeom prst="wedgeRoundRectCallout">
            <a:avLst>
              <a:gd name="adj1" fmla="val 56122"/>
              <a:gd name="adj2" fmla="val -6649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Les types d’exception non gérés sont </a:t>
            </a:r>
            <a:r>
              <a:rPr lang="fr-FR" dirty="0" err="1" smtClean="0"/>
              <a:t>rétropropagés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68165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Définir des classes d’exception personnalisées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34129"/>
            <a:ext cx="8599488" cy="825867"/>
          </a:xfrm>
        </p:spPr>
        <p:txBody>
          <a:bodyPr/>
          <a:lstStyle/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noProof="0" dirty="0" smtClean="0">
                <a:cs typeface="Courier New" pitchFamily="49" charset="0"/>
              </a:rPr>
              <a:t>Dérivées de la classe de base 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Exception</a:t>
            </a:r>
          </a:p>
          <a:p>
            <a:r>
              <a:rPr lang="fr-FR" noProof="0" dirty="0" smtClean="0">
                <a:cs typeface="Courier New" pitchFamily="49" charset="0"/>
              </a:rPr>
              <a:t>Se comportent de la même manière </a:t>
            </a:r>
            <a:r>
              <a:rPr lang="fr-FR" noProof="0" dirty="0" err="1" smtClean="0">
                <a:cs typeface="Courier New" pitchFamily="49" charset="0"/>
              </a:rPr>
              <a:t>qu</a:t>
            </a:r>
            <a:r>
              <a:rPr lang="fr-FR" dirty="0" smtClean="0">
                <a:cs typeface="Courier New" pitchFamily="49" charset="0"/>
              </a:rPr>
              <a:t>e les exceptions prédéfinies</a:t>
            </a:r>
            <a:r>
              <a:rPr lang="fr-FR" noProof="0" dirty="0" smtClean="0">
                <a:cs typeface="Courier New" pitchFamily="49" charset="0"/>
              </a:rPr>
              <a:t> </a:t>
            </a:r>
            <a:endParaRPr lang="fr-FR" noProof="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2219322" y="2514830"/>
            <a:ext cx="4476749" cy="923330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class CustomErr(Exception):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def errorLog(self):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print 'Custom error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6534146" y="2642100"/>
            <a:ext cx="2232000" cy="1055608"/>
          </a:xfrm>
          <a:prstGeom prst="wedgeRoundRectCallout">
            <a:avLst>
              <a:gd name="adj1" fmla="val -96354"/>
              <a:gd name="adj2" fmla="val -1102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+mn-lt"/>
                <a:cs typeface="Courier New" pitchFamily="49" charset="0"/>
              </a:rPr>
              <a:t>La méthode personnalisée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errLog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est disponible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423104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L’instruction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raise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 smtClean="0">
                <a:cs typeface="Courier New" pitchFamily="49" charset="0"/>
              </a:rPr>
              <a:t>Lève </a:t>
            </a:r>
            <a:r>
              <a:rPr lang="fr-FR" noProof="0" dirty="0" smtClean="0">
                <a:cs typeface="Courier New" pitchFamily="49" charset="0"/>
              </a:rPr>
              <a:t>l’exception nommée</a:t>
            </a:r>
          </a:p>
          <a:p>
            <a:pPr lvl="1"/>
            <a:r>
              <a:rPr lang="fr-FR" noProof="0" dirty="0" smtClean="0"/>
              <a:t>Qui peut être gérée ou non</a:t>
            </a:r>
            <a:endParaRPr lang="fr-FR" noProof="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2362200" y="2092285"/>
            <a:ext cx="4476749" cy="3693319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class CustomErr(Exception):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def errorLog(self):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print 'Custom error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testForError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raise CustomErr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CustomErr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Handle CustomErr here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finally: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 'After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try'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50872" y="3289398"/>
            <a:ext cx="1543049" cy="578882"/>
          </a:xfrm>
          <a:prstGeom prst="wedgeRoundRectCallout">
            <a:avLst>
              <a:gd name="adj1" fmla="val 90065"/>
              <a:gd name="adj2" fmla="val 2634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1.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raise</a:t>
            </a:r>
            <a:r>
              <a:rPr lang="fr-FR" dirty="0" smtClean="0">
                <a:latin typeface="+mj-lt"/>
                <a:cs typeface="Courier New" pitchFamily="49" charset="0"/>
              </a:rPr>
              <a:t> l’exception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6611931" y="3949469"/>
            <a:ext cx="2303469" cy="578882"/>
          </a:xfrm>
          <a:prstGeom prst="wedgeRoundRectCallout">
            <a:avLst>
              <a:gd name="adj1" fmla="val -77704"/>
              <a:gd name="adj2" fmla="val 3495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2. Le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CustomErr</a:t>
            </a:r>
            <a:r>
              <a:rPr lang="fr-FR" dirty="0" smtClean="0"/>
              <a:t> est géré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362199" y="3137644"/>
            <a:ext cx="447674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2423104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Accéder aux instances d’exceptions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34129"/>
            <a:ext cx="8599488" cy="948978"/>
          </a:xfrm>
        </p:spPr>
        <p:txBody>
          <a:bodyPr/>
          <a:lstStyle/>
          <a:p>
            <a:r>
              <a:rPr lang="fr-FR" noProof="0" dirty="0" smtClean="0">
                <a:cs typeface="Courier New" pitchFamily="49" charset="0"/>
              </a:rPr>
              <a:t>Les instances d’exceptions sont reçues par </a:t>
            </a:r>
            <a:br>
              <a:rPr lang="fr-FR" noProof="0" dirty="0" smtClean="0">
                <a:cs typeface="Courier New" pitchFamily="49" charset="0"/>
              </a:rPr>
            </a:br>
            <a:r>
              <a:rPr lang="fr-FR" b="1" noProof="0" dirty="0" err="1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i="1" noProof="0" dirty="0" err="1" smtClean="0">
                <a:latin typeface="Courier New" pitchFamily="49" charset="0"/>
                <a:cs typeface="Courier New" pitchFamily="49" charset="0"/>
              </a:rPr>
              <a:t>TypeException</a:t>
            </a:r>
            <a:r>
              <a:rPr lang="fr-FR" b="1" i="1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0" dirty="0" smtClean="0">
                <a:latin typeface="Courier New" pitchFamily="49" charset="0"/>
                <a:cs typeface="Courier New" pitchFamily="49" charset="0"/>
              </a:rPr>
              <a:t>as </a:t>
            </a:r>
            <a:r>
              <a:rPr lang="fr-FR" b="1" i="1" noProof="0" dirty="0" smtClean="0">
                <a:latin typeface="Courier New" pitchFamily="49" charset="0"/>
                <a:cs typeface="Courier New" pitchFamily="49" charset="0"/>
              </a:rPr>
              <a:t>nom</a:t>
            </a:r>
          </a:p>
          <a:p>
            <a:pPr lvl="1"/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nom</a:t>
            </a:r>
            <a:r>
              <a:rPr lang="fr-FR" noProof="0" dirty="0" smtClean="0">
                <a:cs typeface="Courier New" pitchFamily="49" charset="0"/>
              </a:rPr>
              <a:t> permet d’accéder aux méthodes et aux attributs de l’exception</a:t>
            </a:r>
            <a:endParaRPr lang="fr-FR" noProof="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2333626" y="3709729"/>
            <a:ext cx="4476749" cy="1477328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testForError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raise CustomErr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except CustomErr as exc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exc.errorLog()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blackWhite">
          <a:xfrm>
            <a:off x="2333626" y="2273934"/>
            <a:ext cx="4476749" cy="923330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CustomErr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(Exception):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def errorLog(self):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print 'Custom error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03949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 des classes d’exceptions</a:t>
            </a:r>
            <a:endParaRPr lang="fr-FR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48978"/>
          </a:xfrm>
        </p:spPr>
        <p:txBody>
          <a:bodyPr/>
          <a:lstStyle/>
          <a:p>
            <a:r>
              <a:rPr lang="fr-FR" dirty="0" smtClean="0">
                <a:cs typeface="Courier New" pitchFamily="49" charset="0"/>
              </a:rPr>
              <a:t>Elles peuvent être organisées en une hiérarchie de catégories d’exceptions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Un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fr-FR" dirty="0" smtClean="0">
                <a:cs typeface="Courier New" pitchFamily="49" charset="0"/>
              </a:rPr>
              <a:t> traitant une exception de la classe parente traitera également celles des sous-classes</a:t>
            </a:r>
            <a:endParaRPr lang="fr-FR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2152648" y="2464455"/>
            <a:ext cx="4476749" cy="3139321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class BaseErr(Exception):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def errorLog(self):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    print 'Custom error'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class SubErr1(BaseErr):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class SubErr2(BaseErr):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except BaseErr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: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5325261" y="5195153"/>
            <a:ext cx="2412000" cy="792000"/>
          </a:xfrm>
          <a:prstGeom prst="wedgeRoundRectCallout">
            <a:avLst>
              <a:gd name="adj1" fmla="val -80461"/>
              <a:gd name="adj2" fmla="val -2099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Interceptera les exceptions de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BaseErr</a:t>
            </a:r>
            <a:r>
              <a:rPr lang="fr-FR" dirty="0" smtClean="0"/>
              <a:t>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SubErr1</a:t>
            </a:r>
            <a:r>
              <a:rPr lang="fr-FR" dirty="0" smtClean="0"/>
              <a:t> et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Suberr2 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152648" y="3444371"/>
            <a:ext cx="447674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2152648" y="4798437"/>
            <a:ext cx="447674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2200739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Capturer une exception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282402"/>
          </a:xfrm>
        </p:spPr>
        <p:txBody>
          <a:bodyPr/>
          <a:lstStyle/>
          <a:p>
            <a:r>
              <a:rPr lang="fr-FR" noProof="0" dirty="0" smtClean="0"/>
              <a:t>Créer et gérer une exception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dirty="0" smtClean="0"/>
              <a:t>Accédez à la console de l’interpréteur en cliquant sur le bouton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Générez l’exception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NameError</a:t>
            </a:r>
            <a:r>
              <a:rPr lang="fr-FR" dirty="0" smtClean="0">
                <a:cs typeface="Courier New" pitchFamily="49" charset="0"/>
              </a:rPr>
              <a:t> manuellement </a:t>
            </a:r>
            <a:r>
              <a:rPr lang="fr-FR" noProof="0" dirty="0" smtClean="0"/>
              <a:t>: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7928348" y="296995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b="1" baseline="0" dirty="0" smtClean="0">
                <a:solidFill>
                  <a:schemeClr val="accent6"/>
                </a:solidFill>
              </a:rPr>
              <a:t>À</a:t>
            </a:r>
            <a:br>
              <a:rPr lang="en-US" b="1" baseline="0" dirty="0" smtClean="0">
                <a:solidFill>
                  <a:schemeClr val="accent6"/>
                </a:solidFill>
              </a:rPr>
            </a:br>
            <a:r>
              <a:rPr lang="en-US" b="1" baseline="0" dirty="0" err="1" smtClean="0">
                <a:solidFill>
                  <a:schemeClr val="accent6"/>
                </a:solidFill>
              </a:rPr>
              <a:t>vous</a:t>
            </a:r>
            <a:endParaRPr lang="en-US" b="1" baseline="0" dirty="0">
              <a:solidFill>
                <a:schemeClr val="accent6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1819" y="1780695"/>
            <a:ext cx="4191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blackWhite">
          <a:xfrm>
            <a:off x="1392360" y="2764813"/>
            <a:ext cx="6359281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</a:t>
            </a:r>
          </a:p>
          <a:p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File "&lt;pyshell#54&gt;", line 1, in &lt;module&gt;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a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NameError: name 'a' is not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defined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2969841" y="2904965"/>
            <a:ext cx="2665668" cy="340519"/>
          </a:xfrm>
          <a:prstGeom prst="wedgeRoundRectCallout">
            <a:avLst>
              <a:gd name="adj1" fmla="val -73456"/>
              <a:gd name="adj2" fmla="val -1159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Référence un nom non défini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blackWhite">
          <a:xfrm>
            <a:off x="6136352" y="3927034"/>
            <a:ext cx="2952000" cy="340519"/>
          </a:xfrm>
          <a:prstGeom prst="wedgeRoundRectCallout">
            <a:avLst>
              <a:gd name="adj1" fmla="val -73456"/>
              <a:gd name="adj2" fmla="val -1159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Gestion des exceptions par défaut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98438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Capturer une exception</a:t>
            </a:r>
            <a:br>
              <a:rPr lang="fr-FR" dirty="0" smtClean="0"/>
            </a:br>
            <a:r>
              <a:rPr lang="fr-FR" dirty="0" smtClean="0"/>
              <a:t>(suite)</a:t>
            </a:r>
            <a:endParaRPr lang="fr-FR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38263"/>
            <a:ext cx="8599488" cy="369332"/>
          </a:xfrm>
        </p:spPr>
        <p:txBody>
          <a:bodyPr/>
          <a:lstStyle/>
          <a:p>
            <a:pPr marL="342900" indent="-342900">
              <a:buSzPct val="100000"/>
              <a:buFont typeface="+mj-lt"/>
              <a:buAutoNum type="arabicPeriod" startAt="3"/>
            </a:pPr>
            <a:r>
              <a:rPr lang="fr-FR" dirty="0" smtClean="0"/>
              <a:t>Entrez les instructions suivantes pour gérer l’exception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NameError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7928348" y="296995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fr-FR" b="1" baseline="0" dirty="0" smtClean="0">
                <a:solidFill>
                  <a:schemeClr val="accent6"/>
                </a:solidFill>
              </a:rPr>
              <a:t>À</a:t>
            </a:r>
            <a:br>
              <a:rPr lang="fr-FR" b="1" baseline="0" dirty="0" smtClean="0">
                <a:solidFill>
                  <a:schemeClr val="accent6"/>
                </a:solidFill>
              </a:rPr>
            </a:br>
            <a:r>
              <a:rPr lang="fr-FR" b="1" baseline="0" dirty="0" smtClean="0">
                <a:solidFill>
                  <a:schemeClr val="accent6"/>
                </a:solidFill>
              </a:rPr>
              <a:t>vous</a:t>
            </a:r>
            <a:endParaRPr lang="fr-FR" b="1" baseline="0" dirty="0">
              <a:solidFill>
                <a:schemeClr val="accent6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blackWhite">
          <a:xfrm>
            <a:off x="1974857" y="1870338"/>
            <a:ext cx="5194287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except NameError:</a:t>
            </a: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...     print 'name error handler'</a:t>
            </a: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... finally:</a:t>
            </a: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...     print 'the end'</a:t>
            </a:r>
          </a:p>
          <a:p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name error handler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the end</a:t>
            </a: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3447041" y="4257330"/>
            <a:ext cx="1852323" cy="340519"/>
          </a:xfrm>
          <a:prstGeom prst="wedgeRoundRectCallout">
            <a:avLst>
              <a:gd name="adj1" fmla="val -63477"/>
              <a:gd name="adj2" fmla="val -8482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Exception gérée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blackWhite">
          <a:xfrm>
            <a:off x="4517131" y="3576292"/>
            <a:ext cx="4441822" cy="340519"/>
          </a:xfrm>
          <a:prstGeom prst="wedgeRoundRectCallout">
            <a:avLst>
              <a:gd name="adj1" fmla="val -73456"/>
              <a:gd name="adj2" fmla="val -1159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Ligne vide requise pour terminer le bloc de code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5802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Données persistantes</a:t>
            </a:r>
            <a:endParaRPr lang="fr-FR" noProof="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046988"/>
          </a:xfrm>
        </p:spPr>
        <p:txBody>
          <a:bodyPr/>
          <a:lstStyle/>
          <a:p>
            <a:r>
              <a:rPr lang="fr-FR" noProof="0" dirty="0" smtClean="0"/>
              <a:t>Disponibles après l’exécution du programme Python</a:t>
            </a:r>
          </a:p>
          <a:p>
            <a:pPr lvl="1"/>
            <a:r>
              <a:rPr lang="fr-FR" noProof="0" dirty="0" smtClean="0"/>
              <a:t>Durant l’exécution, les objets ne résident qu’en mémoire</a:t>
            </a:r>
          </a:p>
          <a:p>
            <a:r>
              <a:rPr lang="fr-FR" noProof="0" dirty="0" smtClean="0"/>
              <a:t>Présentes sur un périphérique de stockage en plusieurs formats</a:t>
            </a:r>
          </a:p>
          <a:p>
            <a:r>
              <a:rPr lang="fr-FR" noProof="0" dirty="0" smtClean="0"/>
              <a:t>Gérées par une interface de module polymorphe</a:t>
            </a:r>
          </a:p>
          <a:p>
            <a:pPr lvl="1"/>
            <a:r>
              <a:rPr lang="fr-FR" noProof="0" dirty="0" smtClean="0"/>
              <a:t>Un </a:t>
            </a:r>
            <a:r>
              <a:rPr lang="fr-FR" i="1" noProof="0" dirty="0" smtClean="0">
                <a:latin typeface="Century Schoolbook" pitchFamily="18" charset="0"/>
              </a:rPr>
              <a:t>accesseur </a:t>
            </a:r>
            <a:r>
              <a:rPr lang="fr-FR" dirty="0" smtClean="0"/>
              <a:t>de fichier</a:t>
            </a:r>
            <a:endParaRPr lang="fr-FR" i="1" noProof="0" dirty="0" smtClean="0">
              <a:latin typeface="Century Schoolbook" pitchFamily="18" charset="0"/>
            </a:endParaRPr>
          </a:p>
          <a:p>
            <a:pPr lvl="1"/>
            <a:r>
              <a:rPr lang="fr-FR" noProof="0" dirty="0" smtClean="0"/>
              <a:t>Sous Linux ou Windows, les fichiers texte sont gérés avec les</a:t>
            </a:r>
            <a:br>
              <a:rPr lang="fr-FR" noProof="0" dirty="0" smtClean="0"/>
            </a:br>
            <a:r>
              <a:rPr lang="fr-FR" noProof="0" dirty="0" smtClean="0"/>
              <a:t>mêmes méthodes</a:t>
            </a:r>
          </a:p>
          <a:p>
            <a:pPr lvl="2"/>
            <a:r>
              <a:rPr lang="fr-FR" noProof="0" dirty="0" smtClean="0"/>
              <a:t>Indépendamment du format de stockage interne du système d’exploitation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814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Capturer une exception</a:t>
            </a:r>
            <a:br>
              <a:rPr lang="fr-FR" dirty="0" smtClean="0"/>
            </a:br>
            <a:r>
              <a:rPr lang="fr-FR" dirty="0" smtClean="0"/>
              <a:t>(suite)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13" y="1312863"/>
            <a:ext cx="8599488" cy="4980851"/>
          </a:xfrm>
        </p:spPr>
        <p:txBody>
          <a:bodyPr/>
          <a:lstStyle/>
          <a:p>
            <a:pPr marL="341313" indent="-341313">
              <a:buSzPct val="100000"/>
              <a:buFont typeface="+mj-lt"/>
              <a:buAutoNum type="arabicPeriod" startAt="4"/>
            </a:pPr>
            <a:r>
              <a:rPr lang="fr-FR" noProof="0" dirty="0" smtClean="0"/>
              <a:t>Si le temps le permet, entrez les instructions suivantes :</a:t>
            </a:r>
            <a:br>
              <a:rPr lang="fr-FR" noProof="0" dirty="0" smtClean="0"/>
            </a:br>
            <a:r>
              <a:rPr lang="fr-FR" noProof="0" dirty="0" smtClean="0"/>
              <a:t>	</a:t>
            </a:r>
            <a:br>
              <a:rPr lang="fr-FR" noProof="0" dirty="0" smtClean="0"/>
            </a:br>
            <a:r>
              <a:rPr lang="fr-FR" noProof="0" dirty="0" smtClean="0"/>
              <a:t>	</a:t>
            </a:r>
            <a:br>
              <a:rPr lang="fr-FR" noProof="0" dirty="0" smtClean="0"/>
            </a:br>
            <a:r>
              <a:rPr lang="fr-FR" noProof="0" dirty="0" smtClean="0"/>
              <a:t>	</a:t>
            </a:r>
            <a:br>
              <a:rPr lang="fr-FR" noProof="0" dirty="0" smtClean="0"/>
            </a:br>
            <a:r>
              <a:rPr lang="fr-FR" noProof="0" dirty="0" smtClean="0"/>
              <a:t>	</a:t>
            </a:r>
            <a:br>
              <a:rPr lang="fr-FR" noProof="0" dirty="0" smtClean="0"/>
            </a:br>
            <a:r>
              <a:rPr lang="fr-FR" noProof="0" dirty="0" smtClean="0"/>
              <a:t>	</a:t>
            </a:r>
            <a:br>
              <a:rPr lang="fr-FR" noProof="0" dirty="0" smtClean="0"/>
            </a:br>
            <a:r>
              <a:rPr lang="fr-FR" noProof="0" dirty="0" smtClean="0"/>
              <a:t>	</a:t>
            </a:r>
            <a:br>
              <a:rPr lang="fr-FR" noProof="0" dirty="0" smtClean="0"/>
            </a:br>
            <a:r>
              <a:rPr lang="fr-FR" noProof="0" dirty="0" smtClean="0"/>
              <a:t>	</a:t>
            </a:r>
            <a:br>
              <a:rPr lang="fr-FR" noProof="0" dirty="0" smtClean="0"/>
            </a:br>
            <a:r>
              <a:rPr lang="fr-FR" noProof="0" dirty="0" smtClean="0"/>
              <a:t>	</a:t>
            </a:r>
            <a:br>
              <a:rPr lang="fr-FR" noProof="0" dirty="0" smtClean="0"/>
            </a:br>
            <a:r>
              <a:rPr lang="fr-FR" noProof="0" dirty="0" smtClean="0"/>
              <a:t>	</a:t>
            </a:r>
            <a:br>
              <a:rPr lang="fr-FR" noProof="0" dirty="0" smtClean="0"/>
            </a:br>
            <a:r>
              <a:rPr lang="fr-FR" noProof="0" dirty="0" smtClean="0"/>
              <a:t>	</a:t>
            </a:r>
            <a:br>
              <a:rPr lang="fr-FR" noProof="0" dirty="0" smtClean="0"/>
            </a:br>
            <a:r>
              <a:rPr lang="fr-FR" noProof="0" dirty="0" smtClean="0"/>
              <a:t>	</a:t>
            </a:r>
            <a:br>
              <a:rPr lang="fr-FR" noProof="0" dirty="0" smtClean="0"/>
            </a:br>
            <a:r>
              <a:rPr lang="fr-FR" noProof="0" dirty="0" smtClean="0"/>
              <a:t>	</a:t>
            </a:r>
            <a:br>
              <a:rPr lang="fr-FR" noProof="0" dirty="0" smtClean="0"/>
            </a:br>
            <a:r>
              <a:rPr lang="fr-FR" noProof="0" dirty="0" smtClean="0"/>
              <a:t>	</a:t>
            </a:r>
            <a:br>
              <a:rPr lang="fr-FR" noProof="0" dirty="0" smtClean="0"/>
            </a:b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		</a:t>
            </a:r>
          </a:p>
          <a:p>
            <a:pPr>
              <a:buSzPct val="100000"/>
            </a:pPr>
            <a:r>
              <a:rPr lang="fr-FR" noProof="0" dirty="0" smtClean="0"/>
              <a:t>Pourquoi le bloc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noProof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noProof="0" smtClean="0">
                <a:cs typeface="Courier New" pitchFamily="49" charset="0"/>
              </a:rPr>
              <a:t> </a:t>
            </a:r>
            <a:r>
              <a:rPr lang="fr-FR" noProof="0" smtClean="0"/>
              <a:t>n’a-t-il </a:t>
            </a:r>
            <a:r>
              <a:rPr lang="fr-FR" noProof="0" dirty="0" smtClean="0"/>
              <a:t>pas été appelé ? 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7928348" y="296995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b="1" baseline="0" dirty="0" smtClean="0">
                <a:solidFill>
                  <a:schemeClr val="accent6"/>
                </a:solidFill>
              </a:rPr>
              <a:t>À</a:t>
            </a:r>
            <a:br>
              <a:rPr lang="en-US" b="1" baseline="0" dirty="0" smtClean="0">
                <a:solidFill>
                  <a:schemeClr val="accent6"/>
                </a:solidFill>
              </a:rPr>
            </a:br>
            <a:r>
              <a:rPr lang="en-US" b="1" baseline="0" dirty="0" err="1" smtClean="0">
                <a:solidFill>
                  <a:schemeClr val="accent6"/>
                </a:solidFill>
              </a:rPr>
              <a:t>vous</a:t>
            </a:r>
            <a:endParaRPr lang="en-US" b="1" baseline="0" dirty="0">
              <a:solidFill>
                <a:schemeClr val="accent6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blackWhite">
          <a:xfrm>
            <a:off x="294300" y="1775302"/>
            <a:ext cx="8555400" cy="3970318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try: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3 + 'string'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except NameError: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print 'name error handler'</a:t>
            </a:r>
            <a:br>
              <a:rPr lang="pt-BR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... else:</a:t>
            </a:r>
          </a:p>
          <a:p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...     print 'some other error'</a:t>
            </a:r>
          </a:p>
          <a:p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... finally:</a:t>
            </a:r>
          </a:p>
          <a:p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...     print 'the end'</a:t>
            </a:r>
          </a:p>
          <a:p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the end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Traceback (most recent call last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File "&lt;pyshell#65&gt;", line 2, in &lt;module&gt;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3 + 'string'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TypeError: unsupported operand type(s) for +: 'int' and 'str'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45656" y="5873713"/>
            <a:ext cx="374650" cy="269875"/>
            <a:chOff x="196" y="1152"/>
            <a:chExt cx="236" cy="17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blackWhite">
            <a:xfrm>
              <a:off x="196" y="1177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black">
            <a:xfrm>
              <a:off x="294" y="1278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white">
            <a:xfrm>
              <a:off x="283" y="1159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272" y="1152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096528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Résumé du chapitre </a:t>
            </a:r>
            <a:endParaRPr lang="fr-FR" noProof="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7389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Vous savez maintenant lire et écrire dans plusieurs types de fichiers</a:t>
            </a:r>
          </a:p>
          <a:p>
            <a:r>
              <a:rPr lang="fr-FR" dirty="0" smtClean="0"/>
              <a:t>Format texte</a:t>
            </a:r>
          </a:p>
          <a:p>
            <a:r>
              <a:rPr lang="fr-FR" dirty="0" smtClean="0"/>
              <a:t>Format </a:t>
            </a:r>
            <a:r>
              <a:rPr lang="fr-FR" dirty="0" err="1" smtClean="0"/>
              <a:t>pickle</a:t>
            </a:r>
            <a:endParaRPr lang="fr-FR" dirty="0" smtClean="0"/>
          </a:p>
          <a:p>
            <a:r>
              <a:rPr lang="fr-FR" dirty="0" smtClean="0"/>
              <a:t>Format </a:t>
            </a:r>
            <a:r>
              <a:rPr lang="fr-FR" dirty="0" err="1" smtClean="0"/>
              <a:t>shelve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03007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Formats de stockage des données</a:t>
            </a:r>
            <a:endParaRPr lang="fr-FR" noProof="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585871"/>
          </a:xfrm>
        </p:spPr>
        <p:txBody>
          <a:bodyPr/>
          <a:lstStyle/>
          <a:p>
            <a:r>
              <a:rPr lang="fr-FR" noProof="0" dirty="0" smtClean="0"/>
              <a:t>Fichiers texte</a:t>
            </a:r>
          </a:p>
          <a:p>
            <a:pPr lvl="1"/>
            <a:r>
              <a:rPr lang="fr-FR" noProof="0" dirty="0" smtClean="0"/>
              <a:t>Les données sont stockées sous forme de caractères</a:t>
            </a:r>
          </a:p>
          <a:p>
            <a:pPr lvl="2"/>
            <a:r>
              <a:rPr lang="fr-FR" noProof="0" dirty="0" smtClean="0"/>
              <a:t>Requiert une conversion dans le programme pour les opérations sur d’autres types</a:t>
            </a:r>
          </a:p>
          <a:p>
            <a:pPr lvl="1"/>
            <a:r>
              <a:rPr lang="fr-FR" noProof="0" dirty="0" smtClean="0"/>
              <a:t>Les données sont gérées séquentiellement</a:t>
            </a:r>
          </a:p>
          <a:p>
            <a:pPr lvl="1"/>
            <a:r>
              <a:rPr lang="fr-FR" noProof="0" dirty="0" smtClean="0"/>
              <a:t>Le flot de sortie standard n’est pas persistant</a:t>
            </a:r>
          </a:p>
          <a:p>
            <a:r>
              <a:rPr lang="fr-FR" dirty="0" smtClean="0"/>
              <a:t>Fichiers p</a:t>
            </a:r>
            <a:r>
              <a:rPr lang="fr-FR" noProof="0" dirty="0" err="1" smtClean="0"/>
              <a:t>ickle</a:t>
            </a:r>
            <a:endParaRPr lang="fr-FR" noProof="0" dirty="0" smtClean="0"/>
          </a:p>
          <a:p>
            <a:pPr lvl="1"/>
            <a:r>
              <a:rPr lang="fr-FR" noProof="0" dirty="0" smtClean="0"/>
              <a:t>Sérialisent n’importe quel type d’objet</a:t>
            </a:r>
          </a:p>
          <a:p>
            <a:pPr lvl="2"/>
            <a:r>
              <a:rPr lang="fr-FR" noProof="0" dirty="0" smtClean="0"/>
              <a:t>Stockent la définition de la classe avec les instances de la classe</a:t>
            </a:r>
          </a:p>
          <a:p>
            <a:pPr lvl="2"/>
            <a:r>
              <a:rPr lang="fr-FR" noProof="0" dirty="0" smtClean="0"/>
              <a:t>Ne demandent pas de conversion manuelle</a:t>
            </a:r>
          </a:p>
          <a:p>
            <a:r>
              <a:rPr lang="fr-FR" noProof="0" dirty="0" smtClean="0"/>
              <a:t>Fichiers </a:t>
            </a:r>
            <a:r>
              <a:rPr lang="fr-FR" noProof="0" dirty="0" err="1" smtClean="0"/>
              <a:t>shelve</a:t>
            </a:r>
            <a:endParaRPr lang="fr-FR" noProof="0" dirty="0" smtClean="0"/>
          </a:p>
          <a:p>
            <a:pPr lvl="1"/>
            <a:r>
              <a:rPr lang="fr-FR" noProof="0" dirty="0" smtClean="0"/>
              <a:t>Les données constituent un dictionnaire</a:t>
            </a:r>
          </a:p>
          <a:p>
            <a:pPr lvl="2"/>
            <a:r>
              <a:rPr lang="fr-FR" noProof="0" dirty="0" smtClean="0"/>
              <a:t>Permet un accès par clés</a:t>
            </a:r>
          </a:p>
          <a:p>
            <a:pPr lvl="1"/>
            <a:r>
              <a:rPr lang="fr-FR" noProof="0" dirty="0" smtClean="0"/>
              <a:t>Utilisent le module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fr-FR" dirty="0" smtClean="0"/>
              <a:t> en interne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670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Fichiers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375283"/>
          </a:xfrm>
        </p:spPr>
        <p:txBody>
          <a:bodyPr/>
          <a:lstStyle/>
          <a:p>
            <a:r>
              <a:rPr lang="fr-FR" noProof="0" dirty="0" smtClean="0"/>
              <a:t>Type d’objet intégré</a:t>
            </a:r>
          </a:p>
          <a:p>
            <a:pPr lvl="1"/>
            <a:r>
              <a:rPr lang="fr-FR" noProof="0" dirty="0" smtClean="0"/>
              <a:t>A des méthodes pour gérer la lecture, l’écriture et le positionnement dans un fichier</a:t>
            </a:r>
          </a:p>
          <a:p>
            <a:r>
              <a:rPr lang="fr-FR" noProof="0" dirty="0" smtClean="0"/>
              <a:t>Le contenu peut être textuel ou binaire</a:t>
            </a:r>
          </a:p>
          <a:p>
            <a:pPr lvl="1"/>
            <a:r>
              <a:rPr lang="fr-FR" noProof="0" dirty="0" smtClean="0"/>
              <a:t>Les fichiers texte ne contiennent que des caractères</a:t>
            </a:r>
          </a:p>
          <a:p>
            <a:pPr lvl="1"/>
            <a:r>
              <a:rPr lang="fr-FR" noProof="0" dirty="0" smtClean="0"/>
              <a:t>Les fichiers binaires peuvent contenir n’importe quel type de donnée</a:t>
            </a:r>
          </a:p>
          <a:p>
            <a:pPr lvl="2"/>
            <a:r>
              <a:rPr lang="fr-FR" noProof="0" dirty="0" smtClean="0"/>
              <a:t>Numérique, chaîne ou un objet classe</a:t>
            </a:r>
          </a:p>
          <a:p>
            <a:r>
              <a:rPr lang="fr-FR" noProof="0" dirty="0" smtClean="0"/>
              <a:t>On peut accéder aux données</a:t>
            </a:r>
          </a:p>
          <a:p>
            <a:pPr lvl="1"/>
            <a:r>
              <a:rPr lang="fr-FR" noProof="0" dirty="0" smtClean="0"/>
              <a:t>Séquentiellement</a:t>
            </a:r>
          </a:p>
          <a:p>
            <a:pPr lvl="1"/>
            <a:r>
              <a:rPr lang="fr-FR" noProof="0" dirty="0" smtClean="0"/>
              <a:t>Par un décalage d’octets à partir du début du fichier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L’instruction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open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34129"/>
            <a:ext cx="8599488" cy="4160113"/>
          </a:xfrm>
        </p:spPr>
        <p:txBody>
          <a:bodyPr/>
          <a:lstStyle/>
          <a:p>
            <a:r>
              <a:rPr lang="fr-FR" noProof="0" dirty="0" smtClean="0"/>
              <a:t>Syntaxe :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objet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open('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chemin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,'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mode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noProof="0" dirty="0" smtClean="0"/>
          </a:p>
          <a:p>
            <a:r>
              <a:rPr lang="fr-FR" noProof="0" dirty="0" smtClean="0"/>
              <a:t>Crée un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objet </a:t>
            </a:r>
            <a:r>
              <a:rPr lang="fr-FR" dirty="0" smtClean="0"/>
              <a:t>fichier</a:t>
            </a:r>
            <a:endParaRPr lang="fr-FR" i="1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/>
              <a:t>Spécifie un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mode</a:t>
            </a:r>
            <a:r>
              <a:rPr lang="fr-FR" dirty="0" smtClean="0"/>
              <a:t> d’ouverture</a:t>
            </a:r>
            <a:endParaRPr lang="fr-FR" i="1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fr-FR" noProof="0" dirty="0" smtClean="0"/>
              <a:t> : Ouvert en lecture au début</a:t>
            </a:r>
          </a:p>
          <a:p>
            <a:pPr lvl="2"/>
            <a:r>
              <a:rPr lang="fr-FR" noProof="0" dirty="0" smtClean="0"/>
              <a:t>Mode par défaut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fr-FR" dirty="0" smtClean="0"/>
              <a:t>: Ouvert en écriture au début</a:t>
            </a:r>
            <a:endParaRPr lang="fr-FR" noProof="0" dirty="0" smtClean="0"/>
          </a:p>
          <a:p>
            <a:pPr lvl="2"/>
            <a:r>
              <a:rPr lang="fr-FR" noProof="0" dirty="0" smtClean="0"/>
              <a:t>Le fichier préexistant est tronqué à une longueur de zéro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fr-FR" noProof="0" dirty="0" smtClean="0"/>
              <a:t>: ouvert en écriture à la fin</a:t>
            </a:r>
          </a:p>
          <a:p>
            <a:pPr lvl="1"/>
            <a:r>
              <a:rPr lang="fr-FR" noProof="0" dirty="0" smtClean="0"/>
              <a:t>Un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'+'</a:t>
            </a:r>
            <a:r>
              <a:rPr lang="fr-FR" noProof="0" dirty="0" smtClean="0"/>
              <a:t> supplémentaire avec mode ouvre en lecture et en écriture</a:t>
            </a:r>
          </a:p>
          <a:p>
            <a:r>
              <a:rPr lang="fr-FR" noProof="0" dirty="0" smtClean="0"/>
              <a:t>Spécifie</a:t>
            </a:r>
            <a:r>
              <a:rPr lang="fr-FR" dirty="0" smtClean="0"/>
              <a:t> </a:t>
            </a:r>
            <a:r>
              <a:rPr lang="fr-FR" noProof="0" dirty="0" smtClean="0"/>
              <a:t>le type de contenu d’un fichier dans le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mode</a:t>
            </a:r>
            <a:endParaRPr lang="fr-FR" noProof="0" dirty="0" smtClean="0"/>
          </a:p>
          <a:p>
            <a:pPr lvl="1"/>
            <a:r>
              <a:rPr lang="fr-FR" noProof="0" dirty="0" smtClean="0"/>
              <a:t>Texte est le mode par défaut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'b'</a:t>
            </a:r>
            <a:r>
              <a:rPr lang="fr-FR" noProof="0" dirty="0" smtClean="0"/>
              <a:t> spécifie un fichier binaire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 bwMode="blackWhite">
          <a:xfrm>
            <a:off x="5902016" y="1783158"/>
            <a:ext cx="1057584" cy="340519"/>
          </a:xfrm>
          <a:prstGeom prst="wedgeRoundRectCallout">
            <a:avLst>
              <a:gd name="adj1" fmla="val -60283"/>
              <a:gd name="adj2" fmla="val -9110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Optionnel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15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Lire un fichier texte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744889"/>
          </a:xfrm>
        </p:spPr>
        <p:txBody>
          <a:bodyPr/>
          <a:lstStyle/>
          <a:p>
            <a:r>
              <a:rPr lang="fr-FR" noProof="0" dirty="0" smtClean="0"/>
              <a:t>Un fichier est une suite d’octets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'\n'</a:t>
            </a:r>
            <a:r>
              <a:rPr lang="fr-FR" noProof="0" dirty="0" smtClean="0"/>
              <a:t> sépare les lignes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marL="344487" lvl="1" indent="0">
              <a:buNone/>
            </a:pPr>
            <a:endParaRPr lang="fr-FR" noProof="0" dirty="0" smtClean="0"/>
          </a:p>
          <a:p>
            <a:r>
              <a:rPr lang="fr-FR" noProof="0" dirty="0" smtClean="0"/>
              <a:t>Après ouverture, plusieurs méthodes permettent de lire le contenu</a:t>
            </a: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</a:t>
            </a:r>
            <a:r>
              <a:rPr lang="fr-FR" noProof="0" dirty="0" smtClean="0"/>
              <a:t>: retourne l’intégralité du fichier sous forme d’une seule chaîne</a:t>
            </a: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</a:t>
            </a:r>
            <a:r>
              <a:rPr lang="fr-FR" noProof="0" dirty="0" smtClean="0"/>
              <a:t>: retourne la ligne suivante du fichier</a:t>
            </a:r>
          </a:p>
          <a:p>
            <a:pPr lvl="1"/>
            <a:r>
              <a:rPr lang="fr-FR" noProof="0" dirty="0" smtClean="0"/>
              <a:t>Y compris le séparateur de lignes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noProof="0" dirty="0" smtClean="0"/>
              <a:t>\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n’</a:t>
            </a:r>
            <a:endParaRPr lang="fr-FR" noProof="0" dirty="0" smtClean="0"/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: retourne l’intégralité du fichier sous forme de liste de chaîne,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'\n' </a:t>
            </a:r>
            <a:r>
              <a:rPr lang="fr-FR" dirty="0" smtClean="0"/>
              <a:t>compris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>
                <a:cs typeface="Courier New" pitchFamily="49" charset="0"/>
              </a:rPr>
              <a:t>La méthode de chaîne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>
                <a:cs typeface="Courier New" pitchFamily="49" charset="0"/>
              </a:rPr>
              <a:t> peut supprimer 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'\n'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6035366" y="1336239"/>
            <a:ext cx="1304925" cy="1200329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line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line 2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line 3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line 4</a:t>
            </a:r>
          </a:p>
        </p:txBody>
      </p:sp>
      <p:sp>
        <p:nvSpPr>
          <p:cNvPr id="2" name="Rounded Rectangular Callout 1"/>
          <p:cNvSpPr/>
          <p:nvPr/>
        </p:nvSpPr>
        <p:spPr bwMode="blackWhite">
          <a:xfrm>
            <a:off x="3505568" y="2075860"/>
            <a:ext cx="2076450" cy="340519"/>
          </a:xfrm>
          <a:prstGeom prst="wedgeRoundRectCallout">
            <a:avLst>
              <a:gd name="adj1" fmla="val 73010"/>
              <a:gd name="adj2" fmla="val -3515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 fichier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simple.txt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7699066" y="1404654"/>
            <a:ext cx="841684" cy="340519"/>
          </a:xfrm>
          <a:prstGeom prst="wedgeRoundRectCallout">
            <a:avLst>
              <a:gd name="adj1" fmla="val -113050"/>
              <a:gd name="adj2" fmla="val -2024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8878304"/>
              </p:ext>
            </p:extLst>
          </p:nvPr>
        </p:nvGraphicFramePr>
        <p:xfrm>
          <a:off x="626320" y="2746093"/>
          <a:ext cx="7834946" cy="394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090"/>
                <a:gridCol w="517090"/>
                <a:gridCol w="517090"/>
                <a:gridCol w="517090"/>
                <a:gridCol w="517090"/>
                <a:gridCol w="517090"/>
                <a:gridCol w="517090"/>
                <a:gridCol w="517090"/>
                <a:gridCol w="517090"/>
                <a:gridCol w="517090"/>
                <a:gridCol w="517090"/>
                <a:gridCol w="517090"/>
                <a:gridCol w="517090"/>
                <a:gridCol w="498180"/>
                <a:gridCol w="614596"/>
              </a:tblGrid>
              <a:tr h="39478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...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715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Lire des lignes de texte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601580" y="1551009"/>
            <a:ext cx="8001000" cy="3693319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open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('C:/Course/1905/data/simple.txt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','r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input = data.readline()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input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'line 1\n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input = data.readline().rstrip()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input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'line 2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input = data.readlines()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input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['line 3\n', 'line 4\n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input = data.readline()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input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''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4414838" y="2244903"/>
            <a:ext cx="2736000" cy="396000"/>
          </a:xfrm>
          <a:prstGeom prst="wedgeRoundRectCallout">
            <a:avLst>
              <a:gd name="adj1" fmla="val -111886"/>
              <a:gd name="adj2" fmla="val 2967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Une seule ligne,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'\n‘ </a:t>
            </a:r>
            <a:r>
              <a:rPr lang="fr-FR" dirty="0" smtClean="0"/>
              <a:t>compris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6191250" y="3920353"/>
            <a:ext cx="2268000" cy="576000"/>
          </a:xfrm>
          <a:prstGeom prst="wedgeRoundRectCallout">
            <a:avLst>
              <a:gd name="adj1" fmla="val -90598"/>
              <a:gd name="adj2" fmla="val -340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Reste du  contenu sous forme</a:t>
            </a:r>
            <a:r>
              <a:rPr kumimoji="0" lang="fr-F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liste de chaînes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2700338" y="4950940"/>
            <a:ext cx="2076450" cy="578882"/>
          </a:xfrm>
          <a:prstGeom prst="wedgeRoundRectCallout">
            <a:avLst>
              <a:gd name="adj1" fmla="val -88304"/>
              <a:gd name="adj2" fmla="val -4782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Chaîne vide retournée à la fin du fichier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157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1393035204132"/>
  <p:tag name="TL" val="313134302C3534302C343530"/>
  <p:tag name="IPF" val="4C522C4D616E6167696E672046696C657320616E6420457863657074696F6E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573696E67204C6F6F707320616E64204974657261746F727320666F722046696C65204163636573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E756D657269632056616C75657320696E20546578742046696C65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726974696E67206120546578742046696C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726974696E67206120546578742046696C65204578616D706C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696C6520506F736974696F6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6F757220537465707320746F205570646174696E67206120546578742046696C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726565205374616E646172642053747265616D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56164696E6720616E642057726974696E6720746F205374616E646172642053747265616D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5646972656374696E672053747265616D7320746F2046696C65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52C446F206E6F77"/>
  <p:tag name="IPF" val="522C52656164696E6720616E642057726974696E6720546578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86170746572204F626A656374697665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16E6167696E672046696C657320616E6420457863657074696F6E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7069636B6C65204D6F64756C6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56164696E6720616E642057726974696E672057697468207069636B6C6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7368656C7665204D6F64756C6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56164696E6720616E642057726974696E672057697468207368656C766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3302C45786572636973653A204D616E6167696E672046696C6573"/>
  <p:tag name="IPF" val="522C48616E64732D4F6E20457865726369736520372E313A204D616E6167696E672046696C65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16E6167696E672046696C657320616E6420457863657074696F6E7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57863657074696F6E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57863657074696F6E2048616E646C696E6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7472792053746174656D656E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6E6167696E672046696C657320616E6420457863657074696F6E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8616E646C696E6720612053696E676C6520457863657074696F6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8616E646C696E67204D756C7469706C6520457863657074696F6E20547970657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656C736520616E642066696E616C6C7920436C617573657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573696E672074727920616E642066696E616C6C7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66696E696E6720437573746F6D20457863657074696F6E20436C617373657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72616973652053746174656D656E7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363657373696E6720457863657074696F6E20496E7374616E63657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2656E6566697473206F6620457863657074696F6E20436C617373657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1302C446F206E6F77"/>
  <p:tag name="IPF" val="522C436170747572696E6720616E20457863657074696F6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170747572696E6720616E20457863657074696F6E2028636F6E74696E756564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657273697374656E74204461746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170747572696E6720616E20457863657074696F6E2028636F6E74696E7565642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22C436861707465722053756D6D61727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6174612053746F7261676520466F726D617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696C65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6F70656E2053746174656D656E7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164696E67206120546578742046696C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56164696E672054657874204C696E6573"/>
</p:tagLst>
</file>

<file path=ppt/theme/theme1.xml><?xml version="1.0" encoding="utf-8"?>
<a:theme xmlns:a="http://schemas.openxmlformats.org/drawingml/2006/main" name="MagnaLearn Temp 2010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4188</TotalTime>
  <Words>3847</Words>
  <Application>Microsoft Office PowerPoint</Application>
  <PresentationFormat>Affichage à l'écran (4:3)</PresentationFormat>
  <Paragraphs>793</Paragraphs>
  <Slides>42</Slides>
  <Notes>41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3" baseType="lpstr">
      <vt:lpstr>MagnaLearn Temp 2010</vt:lpstr>
      <vt:lpstr>Gérer les fichiers et les exceptions</vt:lpstr>
      <vt:lpstr>Objectifs du chapitre </vt:lpstr>
      <vt:lpstr>Gérer les fichiers et les exceptions</vt:lpstr>
      <vt:lpstr>Données persistantes</vt:lpstr>
      <vt:lpstr>Formats de stockage des données</vt:lpstr>
      <vt:lpstr>Fichiers</vt:lpstr>
      <vt:lpstr>L’instruction open</vt:lpstr>
      <vt:lpstr>Lire un fichier texte</vt:lpstr>
      <vt:lpstr>Lire des lignes de texte</vt:lpstr>
      <vt:lpstr>Accéder aux fichiers avec des boucles et des itérateurs</vt:lpstr>
      <vt:lpstr>Valeurs numériques dans les fichiers texte</vt:lpstr>
      <vt:lpstr>Écrire dans un fichier texte</vt:lpstr>
      <vt:lpstr>Exemple d’écriture dans un fichier texte</vt:lpstr>
      <vt:lpstr>Positionnement dans un fichier</vt:lpstr>
      <vt:lpstr>Étapes pour mettre à jour un fichier texte</vt:lpstr>
      <vt:lpstr>Les trois flots standard</vt:lpstr>
      <vt:lpstr>Lire et écrire sur les flots standards</vt:lpstr>
      <vt:lpstr>Redirection des flots vers des fichiers</vt:lpstr>
      <vt:lpstr>Lire et écrire du texte</vt:lpstr>
      <vt:lpstr>Gérer les fichiers et les exceptions</vt:lpstr>
      <vt:lpstr>Le module pickle</vt:lpstr>
      <vt:lpstr>Lire et écrire avec pickle</vt:lpstr>
      <vt:lpstr>Le module shelve</vt:lpstr>
      <vt:lpstr>Lire et écrire avec shelve</vt:lpstr>
      <vt:lpstr>Exercice 7.1 : Gérer des fichiers</vt:lpstr>
      <vt:lpstr>Gérer les fichiers et les exceptions</vt:lpstr>
      <vt:lpstr>Exceptions</vt:lpstr>
      <vt:lpstr>Gestion des exceptions</vt:lpstr>
      <vt:lpstr>L’instruction try</vt:lpstr>
      <vt:lpstr>Gérer une seule exception</vt:lpstr>
      <vt:lpstr>Gérer plusieurs types d’exceptions</vt:lpstr>
      <vt:lpstr>Les clauses else et finally</vt:lpstr>
      <vt:lpstr>Utiliser try et finally</vt:lpstr>
      <vt:lpstr>Définir des classes d’exception personnalisées</vt:lpstr>
      <vt:lpstr>L’instruction raise</vt:lpstr>
      <vt:lpstr>Accéder aux instances d’exceptions</vt:lpstr>
      <vt:lpstr>Avantages des classes d’exceptions</vt:lpstr>
      <vt:lpstr>Capturer une exception</vt:lpstr>
      <vt:lpstr>Capturer une exception (suite)</vt:lpstr>
      <vt:lpstr>Capturer une exception (suite)</vt:lpstr>
      <vt:lpstr>Résumé du chapitre </vt:lpstr>
      <vt:lpstr>Notes</vt:lpstr>
    </vt:vector>
  </TitlesOfParts>
  <Company>Learning Tree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fichiers et exceptions</dc:title>
  <dc:creator>beverlyv;mcb</dc:creator>
  <dc:description>Tagged 7/12/2012 8:24:47 AM</dc:description>
  <cp:lastModifiedBy>admin</cp:lastModifiedBy>
  <cp:revision>209</cp:revision>
  <cp:lastPrinted>2005-11-17T23:48:36Z</cp:lastPrinted>
  <dcterms:created xsi:type="dcterms:W3CDTF">2010-03-16T17:35:13Z</dcterms:created>
  <dcterms:modified xsi:type="dcterms:W3CDTF">2012-10-12T08:42:23Z</dcterms:modified>
</cp:coreProperties>
</file>