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73" r:id="rId2"/>
    <p:sldId id="257" r:id="rId3"/>
    <p:sldId id="258" r:id="rId4"/>
    <p:sldId id="277" r:id="rId5"/>
    <p:sldId id="276" r:id="rId6"/>
    <p:sldId id="287" r:id="rId7"/>
    <p:sldId id="288" r:id="rId8"/>
    <p:sldId id="275" r:id="rId9"/>
    <p:sldId id="279" r:id="rId10"/>
    <p:sldId id="280" r:id="rId11"/>
    <p:sldId id="281" r:id="rId12"/>
    <p:sldId id="284" r:id="rId13"/>
    <p:sldId id="282" r:id="rId14"/>
    <p:sldId id="283" r:id="rId15"/>
    <p:sldId id="274" r:id="rId16"/>
    <p:sldId id="286" r:id="rId17"/>
    <p:sldId id="285" r:id="rId18"/>
    <p:sldId id="268" r:id="rId19"/>
    <p:sldId id="262" r:id="rId20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ECFF"/>
    <a:srgbClr val="DDDDDD"/>
    <a:srgbClr val="663300"/>
    <a:srgbClr val="0033CC"/>
    <a:srgbClr val="FFFF66"/>
    <a:srgbClr val="FF5050"/>
    <a:srgbClr val="FFFFFF"/>
    <a:srgbClr val="ECC430"/>
    <a:srgbClr val="D5E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57" autoAdjust="0"/>
    <p:restoredTop sz="97081" autoAdjust="0"/>
  </p:normalViewPr>
  <p:slideViewPr>
    <p:cSldViewPr snapToGrid="0">
      <p:cViewPr varScale="1">
        <p:scale>
          <a:sx n="131" d="100"/>
          <a:sy n="131" d="100"/>
        </p:scale>
        <p:origin x="-1692" y="-84"/>
      </p:cViewPr>
      <p:guideLst>
        <p:guide orient="horz" pos="942"/>
        <p:guide orient="horz" pos="1987"/>
        <p:guide pos="262"/>
        <p:guide pos="2110"/>
        <p:guide pos="1856"/>
      </p:guideLst>
    </p:cSldViewPr>
  </p:slideViewPr>
  <p:outlineViewPr>
    <p:cViewPr>
      <p:scale>
        <a:sx n="33" d="100"/>
        <a:sy n="33" d="100"/>
      </p:scale>
      <p:origin x="0" y="32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3C1E6D23-EA2E-4E93-A794-A67CF3988668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474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5525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 Tree International, Inc.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1905-8-</a:t>
            </a:r>
            <a:fld id="{ACD5D17B-6C0A-44B6-A067-EE234E02CF69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7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45113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957154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Accéder à des bases de données relationnelles avec Python</a:t>
            </a:r>
            <a:endParaRPr lang="en-US" dirty="0" smtClean="0"/>
          </a:p>
          <a:p>
            <a:r>
              <a:rPr lang="en-US" dirty="0" smtClean="0"/>
              <a:t>Direction: Left then right</a:t>
            </a:r>
          </a:p>
          <a:p>
            <a:r>
              <a:rPr lang="en-US" dirty="0" smtClean="0"/>
              <a:t>Chapter starts: Day 3 at 4:00pm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In this chapter, you’ll learn </a:t>
            </a:r>
            <a:r>
              <a:rPr lang="en-US" dirty="0" smtClean="0"/>
              <a:t>…. </a:t>
            </a:r>
            <a:r>
              <a:rPr lang="en-US" dirty="0"/>
              <a:t>[Describe the objectives for this chapter]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Step 3: Use SQL to Access the Data;  Step 4: Close the Connection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2197220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Constructing a SELECT String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This style is discouraged - setting yourself</a:t>
            </a:r>
            <a:r>
              <a:rPr lang="en-US" baseline="0" dirty="0" smtClean="0">
                <a:solidFill>
                  <a:srgbClr val="0000FF"/>
                </a:solidFill>
              </a:rPr>
              <a:t> up for an SQL injection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examples are the same order as the bullets, follow them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291741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Passing Arguments to SQL Statements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Other methods to try help prevent SQL injections: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1)</a:t>
            </a:r>
            <a:r>
              <a:rPr lang="en-US" baseline="0" dirty="0" smtClean="0">
                <a:solidFill>
                  <a:srgbClr val="0000FF"/>
                </a:solidFill>
              </a:rPr>
              <a:t> sanitize data yourself - use re.escape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2) Let MySQL help - use MySQLdb.escape_string</a:t>
            </a:r>
          </a:p>
          <a:p>
            <a:r>
              <a:rPr lang="en-US" baseline="0" dirty="0" smtClean="0">
                <a:solidFill>
                  <a:srgbClr val="0000FF"/>
                </a:solidFill>
              </a:rPr>
              <a:t>3) Use tuples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Extracting Data From the Cursor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minute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Good review question here: What is a tuple?  What is a tuple of tuples?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Extracting Data From the Cursor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minute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The SQL syntax and database column name are case insensitive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Inserting a Row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Updating Data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Deleting Data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8.1: Accessing a MySQL Database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Exercise: Accessing a MySQL Database  (30 mins)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&lt;*s*o*u*r*c*e*&gt;*1*9*0*5*a*2*-*8*-*1*9*&lt;*/*s*o*u*r*c*e*&gt;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15900"/>
            <a:ext cx="4903788" cy="367823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3905250"/>
            <a:ext cx="6557963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minutes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r>
              <a:rPr lang="en-US" b="1" dirty="0"/>
              <a:t>Present:</a:t>
            </a:r>
            <a:r>
              <a:rPr lang="en-US" dirty="0"/>
              <a:t> [Describe the objectives for this chapter]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Accéder à des bases de données relationnelles avec Python</a:t>
            </a:r>
            <a:endParaRPr lang="en-US" dirty="0" smtClean="0"/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Relational Databases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MySQL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</a:t>
            </a:r>
            <a:r>
              <a:rPr lang="fr-FR" dirty="0" smtClean="0"/>
              <a:t>Accéder à des bases de données relationnelles avec Python</a:t>
            </a:r>
            <a:endParaRPr lang="en-US" dirty="0" smtClean="0"/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Steps to Accessing the Database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Step 1: Establish a Connection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&lt;*s*o*u*r*c*e*&gt;*1*9*0*5*a*2*-*8*-*9*&lt;*/*s*o*u*r*c*e*&gt;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177800"/>
            <a:ext cx="4903788" cy="36782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95" y="3955043"/>
            <a:ext cx="655796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Step 2: Create a Cursor for the Data Interchange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 minute</a:t>
            </a:r>
          </a:p>
          <a:p>
            <a:r>
              <a:rPr lang="en-US" b="1" dirty="0"/>
              <a:t>Presentation Style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Must Read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Design_Cover_whBg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Design_Cover_bgImage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Design_Cover_Title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Design_Cover_Chapter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Design_Cover_Titlebar"/>
          <p:cNvSpPr>
            <a:spLocks noChangeShapeType="1"/>
          </p:cNvSpPr>
          <p:nvPr/>
        </p:nvSpPr>
        <p:spPr bwMode="black">
          <a:xfrm>
            <a:off x="0" y="3438525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37604" name="Design_Cover_Logo"/>
          <p:cNvGrpSpPr>
            <a:grpSpLocks/>
          </p:cNvGrpSpPr>
          <p:nvPr/>
        </p:nvGrpSpPr>
        <p:grpSpPr bwMode="auto">
          <a:xfrm>
            <a:off x="7151688" y="5919788"/>
            <a:ext cx="1881187" cy="827087"/>
            <a:chOff x="4505" y="3729"/>
            <a:chExt cx="1185" cy="521"/>
          </a:xfrm>
        </p:grpSpPr>
        <p:pic>
          <p:nvPicPr>
            <p:cNvPr id="237605" name="Picture 2085" descr="B&amp;W Educ Trust 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21" y="4177"/>
              <a:ext cx="1169" cy="73"/>
            </a:xfrm>
            <a:prstGeom prst="rect">
              <a:avLst/>
            </a:prstGeom>
            <a:noFill/>
          </p:spPr>
        </p:pic>
        <p:pic>
          <p:nvPicPr>
            <p:cNvPr id="237606" name="Picture 2086" descr="100c,70m Educ Trust 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hidden">
            <a:xfrm>
              <a:off x="4521" y="4175"/>
              <a:ext cx="1169" cy="75"/>
            </a:xfrm>
            <a:prstGeom prst="rect">
              <a:avLst/>
            </a:prstGeom>
            <a:noFill/>
          </p:spPr>
        </p:pic>
        <p:sp>
          <p:nvSpPr>
            <p:cNvPr id="237607" name="Rectangle 2087"/>
            <p:cNvSpPr>
              <a:spLocks noChangeArrowheads="1"/>
            </p:cNvSpPr>
            <p:nvPr userDrawn="1"/>
          </p:nvSpPr>
          <p:spPr bwMode="black">
            <a:xfrm flipV="1">
              <a:off x="4516" y="4094"/>
              <a:ext cx="1154" cy="39"/>
            </a:xfrm>
            <a:prstGeom prst="rect">
              <a:avLst/>
            </a:prstGeom>
            <a:solidFill>
              <a:srgbClr val="B9011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sz="2400" b="1" dirty="0">
                <a:latin typeface="Times New Roman" pitchFamily="18" charset="0"/>
              </a:endParaRPr>
            </a:p>
          </p:txBody>
        </p:sp>
        <p:grpSp>
          <p:nvGrpSpPr>
            <p:cNvPr id="237608" name="Group 2088"/>
            <p:cNvGrpSpPr>
              <a:grpSpLocks/>
            </p:cNvGrpSpPr>
            <p:nvPr userDrawn="1"/>
          </p:nvGrpSpPr>
          <p:grpSpPr bwMode="auto">
            <a:xfrm>
              <a:off x="4505" y="3729"/>
              <a:ext cx="1175" cy="334"/>
              <a:chOff x="3317" y="3711"/>
              <a:chExt cx="1180" cy="334"/>
            </a:xfrm>
          </p:grpSpPr>
          <p:pic>
            <p:nvPicPr>
              <p:cNvPr id="237609" name="Picture 2089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lum contrast="100000"/>
              </a:blip>
              <a:srcRect/>
              <a:stretch>
                <a:fillRect/>
              </a:stretch>
            </p:blipFill>
            <p:spPr bwMode="auto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  <p:pic>
            <p:nvPicPr>
              <p:cNvPr id="237610" name="Picture 2090" descr="100c,70m Learn Tree sm®"/>
              <p:cNvPicPr>
                <a:picLocks noChangeAspect="1" noChangeArrowheads="1"/>
              </p:cNvPicPr>
              <p:nvPr userDrawn="1"/>
            </p:nvPicPr>
            <p:blipFill>
              <a:blip r:embed="rId5" cstate="print"/>
              <a:srcRect/>
              <a:stretch>
                <a:fillRect/>
              </a:stretch>
            </p:blipFill>
            <p:spPr bwMode="hidden">
              <a:xfrm>
                <a:off x="3317" y="3711"/>
                <a:ext cx="1180" cy="33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5" name="Group 1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6" name="Group 1053"/>
            <p:cNvGrpSpPr>
              <a:grpSpLocks/>
            </p:cNvGrpSpPr>
            <p:nvPr userDrawn="1"/>
          </p:nvGrpSpPr>
          <p:grpSpPr bwMode="auto">
            <a:xfrm>
              <a:off x="7192063" y="5403753"/>
              <a:ext cx="603251" cy="457201"/>
              <a:chOff x="5279" y="3962"/>
              <a:chExt cx="380" cy="288"/>
            </a:xfrm>
          </p:grpSpPr>
          <p:sp>
            <p:nvSpPr>
              <p:cNvPr id="18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7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cs typeface="Times New Roman" pitchFamily="18" charset="0"/>
              </a:rPr>
              <a:t>©</a:t>
            </a:r>
            <a:r>
              <a:rPr lang="en-US" sz="800" dirty="0" smtClean="0"/>
              <a:t> 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1905-8-</a:t>
            </a:r>
            <a:fld id="{0C2C31E7-CC42-4962-9C37-742D1EE80D44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Design_baseline"/>
          <p:cNvSpPr>
            <a:spLocks noChangeShapeType="1"/>
          </p:cNvSpPr>
          <p:nvPr/>
        </p:nvSpPr>
        <p:spPr bwMode="auto">
          <a:xfrm>
            <a:off x="292100" y="6529388"/>
            <a:ext cx="80168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Accéder à des bases de données relationnelles avec Python</a:t>
            </a:r>
            <a:endParaRPr lang="fr-FR" noProof="0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  <a:noFill/>
          <a:ln/>
        </p:spPr>
        <p:txBody>
          <a:bodyPr/>
          <a:lstStyle/>
          <a:p>
            <a:r>
              <a:rPr lang="fr-FR" noProof="0" dirty="0" smtClean="0"/>
              <a:t>Chapitre 8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 3 : Utiliser SQL pour accéder aux données</a:t>
            </a:r>
            <a:br>
              <a:rPr lang="fr-FR" noProof="0" dirty="0" smtClean="0"/>
            </a:br>
            <a:r>
              <a:rPr lang="fr-FR" noProof="0" dirty="0" smtClean="0"/>
              <a:t>Étape 4 : Fermer la </a:t>
            </a:r>
            <a:r>
              <a:rPr lang="fr-FR" dirty="0" smtClean="0"/>
              <a:t>c</a:t>
            </a:r>
            <a:r>
              <a:rPr lang="fr-FR" noProof="0" dirty="0" err="1" smtClean="0"/>
              <a:t>onnexion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82402"/>
          </a:xfrm>
        </p:spPr>
        <p:txBody>
          <a:bodyPr/>
          <a:lstStyle/>
          <a:p>
            <a:r>
              <a:rPr lang="fr-FR" dirty="0" smtClean="0"/>
              <a:t>L’instruction SQL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fr-FR" noProof="0" dirty="0" smtClean="0"/>
              <a:t> extrait des lignes</a:t>
            </a:r>
          </a:p>
          <a:p>
            <a:r>
              <a:rPr lang="fr-FR" noProof="0" dirty="0" smtClean="0"/>
              <a:t>Transmise en argument à 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noProof="0" dirty="0" smtClean="0"/>
          </a:p>
          <a:p>
            <a:r>
              <a:rPr lang="fr-FR" noProof="0" dirty="0" smtClean="0"/>
              <a:t>Retourne les lignes qualifiées dans l’objet curseur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92090" y="2841935"/>
            <a:ext cx="8556172" cy="203132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curs.execute('SELECT * FROM aircraft WHERE aircraftType = 1')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if curs.rowcount: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connection.close()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1299465" y="3595004"/>
            <a:ext cx="1980000" cy="504000"/>
          </a:xfrm>
          <a:prstGeom prst="wedgeRoundRectCallout">
            <a:avLst>
              <a:gd name="adj1" fmla="val 48957"/>
              <a:gd name="adj2" fmla="val -13560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Les lignes à extraire ;</a:t>
            </a:r>
          </a:p>
          <a:p>
            <a:pPr algn="ctr"/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smtClean="0">
                <a:latin typeface="+mj-lt"/>
                <a:cs typeface="Courier New" pitchFamily="49" charset="0"/>
              </a:rPr>
              <a:t> </a:t>
            </a:r>
            <a:r>
              <a:rPr lang="fr-FR" dirty="0" smtClean="0"/>
              <a:t>signifie  toutes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3428074" y="3424746"/>
            <a:ext cx="1620000" cy="360000"/>
          </a:xfrm>
          <a:prstGeom prst="wedgeRoundRectCallout">
            <a:avLst>
              <a:gd name="adj1" fmla="val 21155"/>
              <a:gd name="adj2" fmla="val -9385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Table à interroger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306068" y="4714377"/>
            <a:ext cx="1403804" cy="578882"/>
          </a:xfrm>
          <a:prstGeom prst="wedgeRoundRectCallout">
            <a:avLst>
              <a:gd name="adj1" fmla="val -82082"/>
              <a:gd name="adj2" fmla="val -5638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Termine la connexion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610278" y="3424746"/>
            <a:ext cx="1586598" cy="578882"/>
          </a:xfrm>
          <a:prstGeom prst="wedgeRoundRectCallout">
            <a:avLst>
              <a:gd name="adj1" fmla="val 21155"/>
              <a:gd name="adj2" fmla="val -9385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Critères de sélection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204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Construire une chaîne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</a:t>
            </a:r>
            <a:endParaRPr lang="fr-FR" noProof="0" dirty="0">
              <a:latin typeface="+mn-lt"/>
              <a:cs typeface="Courier New" pitchFamily="49" charset="0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 smtClean="0"/>
              <a:t>La commande SQL doit être </a:t>
            </a:r>
            <a:r>
              <a:rPr lang="fr-FR" dirty="0" smtClean="0"/>
              <a:t>une seule chaîne</a:t>
            </a:r>
            <a:endParaRPr lang="fr-FR" noProof="0" dirty="0" smtClean="0"/>
          </a:p>
          <a:p>
            <a:r>
              <a:rPr lang="fr-FR" noProof="0" dirty="0" smtClean="0"/>
              <a:t>Peut être contenue dans une variable</a:t>
            </a:r>
          </a:p>
          <a:p>
            <a:pPr lvl="1"/>
            <a:r>
              <a:rPr lang="fr-FR" noProof="0" dirty="0" smtClean="0"/>
              <a:t>Ou plusieurs variables concaténées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901473" y="2604161"/>
            <a:ext cx="7341054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table = ' flights'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selection = 'select * from '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flightnum = 1587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criteria = ' where flightNumber = ' + str(flightnum)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query = selection + table + criteria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curs.execute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(query)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204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Transmettre des arguments aux instructions SQL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noProof="0" dirty="0" smtClean="0"/>
              <a:t>Les instructions préparées contiennent une syntaxe SQL fixe et le paramètre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%s</a:t>
            </a:r>
            <a:endParaRPr lang="fr-FR" noProof="0" dirty="0" smtClean="0"/>
          </a:p>
          <a:p>
            <a:pPr lvl="1"/>
            <a:r>
              <a:rPr lang="fr-FR" noProof="0" dirty="0" smtClean="0"/>
              <a:t>Les valeurs seront substituées à partir de la liste d’arguments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306610" y="2586163"/>
            <a:ext cx="8503561" cy="203132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craftType = 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cityCode = 'HNL'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curs.execute('SELECT * FROM aircraft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        WHERE AircraftType = %s', craftType)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curs.execute('SELECT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airport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WHERE AirportCode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%s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', cityCode)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886482" y="2714631"/>
            <a:ext cx="1586598" cy="578882"/>
          </a:xfrm>
          <a:prstGeom prst="wedgeRoundRectCallout">
            <a:avLst>
              <a:gd name="adj1" fmla="val -58433"/>
              <a:gd name="adj2" fmla="val 10171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Tient la place de l’argument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300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Extraire des données du curseur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467342"/>
          </a:xfrm>
        </p:spPr>
        <p:txBody>
          <a:bodyPr/>
          <a:lstStyle/>
          <a:p>
            <a:r>
              <a:rPr lang="fr-FR" noProof="0" dirty="0" smtClean="0"/>
              <a:t>Les lignes répondant aux critères de 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fr-FR" noProof="0" dirty="0" smtClean="0">
                <a:latin typeface="+mj-lt"/>
                <a:cs typeface="Courier New" pitchFamily="49" charset="0"/>
              </a:rPr>
              <a:t> </a:t>
            </a:r>
            <a:r>
              <a:rPr lang="fr-FR" noProof="0" dirty="0" smtClean="0"/>
              <a:t>sont stockées dans le curseur</a:t>
            </a:r>
          </a:p>
          <a:p>
            <a:pPr lvl="1"/>
            <a:r>
              <a:rPr lang="fr-FR" noProof="0" dirty="0" smtClean="0"/>
              <a:t>Sous la forme d’un tuple si une seule ligne est trouvée</a:t>
            </a:r>
          </a:p>
          <a:p>
            <a:pPr lvl="1"/>
            <a:r>
              <a:rPr lang="fr-FR" noProof="0" dirty="0" smtClean="0"/>
              <a:t>Ou d’un tuple de tuples si plusieurs lignes sont trouvées</a:t>
            </a:r>
          </a:p>
          <a:p>
            <a:r>
              <a:rPr lang="fr-FR" dirty="0" smtClean="0"/>
              <a:t>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fetchone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retourne le tuple suivant</a:t>
            </a:r>
          </a:p>
          <a:p>
            <a:pPr lvl="1"/>
            <a:r>
              <a:rPr lang="fr-FR" noProof="0" dirty="0" smtClean="0"/>
              <a:t>Retourne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noProof="0" dirty="0" smtClean="0"/>
              <a:t> quand toutes les lignes ont été retournées</a:t>
            </a:r>
          </a:p>
          <a:p>
            <a:r>
              <a:rPr lang="fr-FR" noProof="0" dirty="0" smtClean="0"/>
              <a:t>La valeur retournée est traitée comme n’importe quel autre tuple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1162051" y="4096908"/>
            <a:ext cx="6819899" cy="1754326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curs.execute('SELECT Description FROM airport')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curs.rowcount: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row = curs.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fetchone()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while row: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print 'Airport name is', row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row = curs.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fetchone()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204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Extraire des données du curseur 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559401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fetchall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retourne un tuple de tuples avec toutes les</a:t>
            </a:r>
            <a:br>
              <a:rPr lang="fr-FR" noProof="0" dirty="0" smtClean="0"/>
            </a:br>
            <a:r>
              <a:rPr lang="fr-FR" noProof="0" dirty="0" smtClean="0"/>
              <a:t>lignes restantes</a:t>
            </a:r>
          </a:p>
          <a:p>
            <a:r>
              <a:rPr lang="fr-FR" dirty="0" smtClean="0"/>
              <a:t>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fetchmany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 retourne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fr-FR" noProof="0" dirty="0" smtClean="0"/>
              <a:t>tuples dans un tuple</a:t>
            </a:r>
          </a:p>
          <a:p>
            <a:r>
              <a:rPr lang="fr-FR" noProof="0" dirty="0" smtClean="0"/>
              <a:t>Les deux retournent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noProof="0" dirty="0" smtClean="0"/>
              <a:t> quand toutes les lignes ont été retournées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1172823" y="3221859"/>
            <a:ext cx="6798355" cy="923330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curs.execute('SELECT Description FROM airport')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desc in curs.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fetchall()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print desc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325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Insérer des lignes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Utiliser l’instruction SQL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INSERT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fr-FR" noProof="0" dirty="0" smtClean="0"/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fr-FR" noProof="0" dirty="0" smtClean="0"/>
          </a:p>
          <a:p>
            <a:pPr lvl="1"/>
            <a:r>
              <a:rPr lang="fr-FR" noProof="0" dirty="0" smtClean="0"/>
              <a:t>Les valeurs insérées sont des tuples</a:t>
            </a:r>
          </a:p>
          <a:p>
            <a:pPr lvl="1"/>
            <a:r>
              <a:rPr lang="fr-FR" noProof="0" dirty="0" smtClean="0"/>
              <a:t>Elles doivent respecter les contraintes de champ de la base de données </a:t>
            </a:r>
          </a:p>
          <a:p>
            <a:r>
              <a:rPr lang="fr-FR" noProof="0" dirty="0" smtClean="0"/>
              <a:t>Appeler la méthode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commit()</a:t>
            </a:r>
            <a:r>
              <a:rPr lang="fr-FR" noProof="0" dirty="0" smtClean="0"/>
              <a:t> de la connexion pour mettre à jour la base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408214" y="2881236"/>
            <a:ext cx="8374743" cy="203132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plane1 = (5, 'Blimp')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plane2 = (6, 'Helicopter')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curs.execute('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INTO aircraft VALUES (%s, %s), plane1')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curs.execute('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INTO aircraft VALUES (%s, %s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 plane2')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connection.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commit()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179547" y="4745950"/>
            <a:ext cx="2340000" cy="360000"/>
          </a:xfrm>
          <a:prstGeom prst="wedgeRoundRectCallout">
            <a:avLst>
              <a:gd name="adj1" fmla="val -21522"/>
              <a:gd name="adj2" fmla="val -191305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smtClean="0"/>
              <a:t>Affecté de gauche à droite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4068607" y="3001311"/>
            <a:ext cx="1053956" cy="340519"/>
          </a:xfrm>
          <a:prstGeom prst="wedgeRoundRectCallout">
            <a:avLst>
              <a:gd name="adj1" fmla="val -76710"/>
              <a:gd name="adj2" fmla="val -3478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uples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144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Mettre à jour </a:t>
            </a:r>
            <a:r>
              <a:rPr lang="fr-FR" dirty="0" smtClean="0"/>
              <a:t>d</a:t>
            </a:r>
            <a:r>
              <a:rPr lang="fr-FR" noProof="0" dirty="0" smtClean="0"/>
              <a:t>es données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Utiliser l’instruction SQL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SET ...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fr-FR" noProof="0" dirty="0" smtClean="0"/>
              <a:t> </a:t>
            </a:r>
          </a:p>
          <a:p>
            <a:pPr lvl="1"/>
            <a:r>
              <a:rPr lang="fr-FR" noProof="0" dirty="0" smtClean="0"/>
              <a:t>Modifie les champs spécifiés par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lvl="2"/>
            <a:r>
              <a:rPr lang="fr-FR" noProof="0" dirty="0" smtClean="0"/>
              <a:t>Pour les lignes spécifiées par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WHERE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Appeler la méthode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commit()</a:t>
            </a:r>
            <a:r>
              <a:rPr lang="fr-FR" dirty="0" smtClean="0"/>
              <a:t> de la connexion pour mettre à jour la base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384629" y="2881236"/>
            <a:ext cx="8374743" cy="2031325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curs.execute('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aircraft SET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ircraftType = 7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WHERE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escription = Blimp')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curs.execute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aircraft SET 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escription = Bell430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WHERE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ircraftType = 6')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connection.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120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Supprimer des données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825867"/>
          </a:xfrm>
        </p:spPr>
        <p:txBody>
          <a:bodyPr/>
          <a:lstStyle/>
          <a:p>
            <a:r>
              <a:rPr lang="fr-FR" noProof="0" dirty="0" smtClean="0"/>
              <a:t>Utiliser l’instruction SQL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WHERE</a:t>
            </a:r>
            <a:endParaRPr lang="fr-FR" noProof="0" dirty="0" smtClean="0"/>
          </a:p>
          <a:p>
            <a:r>
              <a:rPr lang="fr-FR" dirty="0" smtClean="0"/>
              <a:t>Appeler la méthode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commit()</a:t>
            </a:r>
            <a:r>
              <a:rPr lang="fr-FR" dirty="0" smtClean="0"/>
              <a:t> de la connexion pour mettre à jour la base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384629" y="2336950"/>
            <a:ext cx="8374743" cy="2862322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planeCode = 6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planeType = 'Blimp'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curs.execute('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FROM aircraft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WHERE AircraftType = %s, planeCode')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curs.execute(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aircraft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WHERE Description = %s,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planeType')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connection.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933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8.1 :</a:t>
            </a:r>
            <a:br>
              <a:rPr lang="fr-FR" noProof="0" dirty="0" smtClean="0"/>
            </a:br>
            <a:r>
              <a:rPr lang="fr-FR" noProof="0" dirty="0" smtClean="0"/>
              <a:t>Accéder à une base de données MySQL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598863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</a:t>
            </a:r>
          </a:p>
          <a:p>
            <a:r>
              <a:rPr lang="fr-FR" dirty="0" smtClean="0"/>
              <a:t>Accéder à des bases de données relationnelles avec Python en utilisant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INSERT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DELETE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036455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</a:t>
            </a:r>
          </a:p>
          <a:p>
            <a:r>
              <a:rPr lang="fr-FR" noProof="0" dirty="0" smtClean="0"/>
              <a:t>Accéder à des bases de données relationnelles avec Python en utilisant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INSERT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DELETE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Accéder à des bases de données relationnelles</a:t>
            </a:r>
            <a:br>
              <a:rPr lang="fr-FR" noProof="0" dirty="0" smtClean="0"/>
            </a:br>
            <a:r>
              <a:rPr lang="fr-FR" noProof="0" dirty="0" smtClean="0"/>
              <a:t>avec Python</a:t>
            </a:r>
            <a:endParaRPr lang="fr-FR" noProof="0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8313" y="2941638"/>
            <a:ext cx="5559425" cy="1261884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Bases de données relationnelles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Utiliser SQL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3027363" y="2979109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Bases de données relationnelles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098284"/>
          </a:xfrm>
        </p:spPr>
        <p:txBody>
          <a:bodyPr/>
          <a:lstStyle/>
          <a:p>
            <a:r>
              <a:rPr lang="fr-FR" noProof="0" dirty="0" smtClean="0"/>
              <a:t>Stockent des données dans des tables</a:t>
            </a:r>
          </a:p>
          <a:p>
            <a:pPr lvl="1"/>
            <a:r>
              <a:rPr lang="fr-FR" noProof="0" dirty="0" smtClean="0"/>
              <a:t>Les lignes sont indexées par des clés</a:t>
            </a:r>
          </a:p>
          <a:p>
            <a:pPr lvl="2"/>
            <a:r>
              <a:rPr lang="fr-FR" noProof="0" dirty="0" smtClean="0"/>
              <a:t>Champs de données uniques</a:t>
            </a:r>
          </a:p>
          <a:p>
            <a:r>
              <a:rPr lang="fr-FR" noProof="0" dirty="0" smtClean="0"/>
              <a:t>Accès au moyen de </a:t>
            </a:r>
            <a:r>
              <a:rPr lang="fr-FR" noProof="0" dirty="0" smtClean="0"/>
              <a:t>SQL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i="1" dirty="0" err="1" smtClean="0"/>
              <a:t>Structured</a:t>
            </a:r>
            <a:r>
              <a:rPr lang="fr-FR" i="1" dirty="0" smtClean="0"/>
              <a:t> </a:t>
            </a:r>
            <a:r>
              <a:rPr lang="fr-FR" i="1" dirty="0" err="1" smtClean="0"/>
              <a:t>Query</a:t>
            </a:r>
            <a:r>
              <a:rPr lang="fr-FR" i="1" dirty="0" smtClean="0"/>
              <a:t> </a:t>
            </a:r>
            <a:r>
              <a:rPr lang="fr-FR" i="1" dirty="0" err="1" smtClean="0"/>
              <a:t>Language</a:t>
            </a:r>
            <a:r>
              <a:rPr lang="fr-FR" dirty="0" smtClean="0"/>
              <a:t>) </a:t>
            </a:r>
            <a:endParaRPr lang="fr-FR" noProof="0" dirty="0" smtClean="0"/>
          </a:p>
          <a:p>
            <a:pPr lvl="1"/>
            <a:r>
              <a:rPr lang="fr-FR" noProof="0" dirty="0" smtClean="0"/>
              <a:t>Langage de programmation standard</a:t>
            </a:r>
          </a:p>
          <a:p>
            <a:r>
              <a:rPr lang="fr-FR" noProof="0" dirty="0" smtClean="0"/>
              <a:t>Sont implémentées par de nombreux produits propriétaires et open-source</a:t>
            </a:r>
          </a:p>
          <a:p>
            <a:pPr lvl="1"/>
            <a:r>
              <a:rPr lang="fr-FR" noProof="0" dirty="0" smtClean="0"/>
              <a:t>Oracle et Sybase sont des produits du commerce célèbres</a:t>
            </a:r>
          </a:p>
          <a:p>
            <a:pPr lvl="1"/>
            <a:r>
              <a:rPr lang="fr-FR" noProof="0" dirty="0" err="1" smtClean="0"/>
              <a:t>PostgreSQL</a:t>
            </a:r>
            <a:r>
              <a:rPr lang="fr-FR" noProof="0" dirty="0" smtClean="0"/>
              <a:t> et MySQL sont des produits open-source célèbres</a:t>
            </a:r>
          </a:p>
          <a:p>
            <a:pPr lvl="1"/>
            <a:r>
              <a:rPr lang="fr-FR" noProof="0" dirty="0" err="1" smtClean="0"/>
              <a:t>SQLite</a:t>
            </a:r>
            <a:r>
              <a:rPr lang="fr-FR" noProof="0" dirty="0" smtClean="0"/>
              <a:t> est disponible avec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144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MySQL</a:t>
            </a:r>
            <a:endParaRPr lang="fr-FR" noProof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344231"/>
          </a:xfrm>
        </p:spPr>
        <p:txBody>
          <a:bodyPr/>
          <a:lstStyle/>
          <a:p>
            <a:r>
              <a:rPr lang="fr-FR" noProof="0" dirty="0" smtClean="0"/>
              <a:t>La base de données relationnelle open-source la plus populaire</a:t>
            </a:r>
          </a:p>
          <a:p>
            <a:r>
              <a:rPr lang="fr-FR" noProof="0" dirty="0" smtClean="0"/>
              <a:t>Disponible pour de nombreuses plates-formes et systèmes d’exploitation</a:t>
            </a:r>
          </a:p>
          <a:p>
            <a:r>
              <a:rPr lang="fr-FR" noProof="0" dirty="0" smtClean="0"/>
              <a:t>Dispose d’une API pour de nombreux langages de programmation</a:t>
            </a:r>
          </a:p>
          <a:p>
            <a:r>
              <a:rPr lang="fr-FR" noProof="0" dirty="0" smtClean="0"/>
              <a:t>Accessible </a:t>
            </a:r>
            <a:r>
              <a:rPr lang="fr-FR" i="1" noProof="0" dirty="0" smtClean="0"/>
              <a:t>via </a:t>
            </a:r>
            <a:r>
              <a:rPr lang="fr-FR" noProof="0" dirty="0" smtClean="0"/>
              <a:t>le module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MySQLdb</a:t>
            </a:r>
            <a:r>
              <a:rPr lang="fr-FR" dirty="0" smtClean="0"/>
              <a:t> dans Python</a:t>
            </a:r>
            <a:endParaRPr lang="fr-FR" noProof="0" dirty="0" smtClean="0"/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MySQLdb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266701" y="6192930"/>
            <a:ext cx="3448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= Application Programming Interface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144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Accéder à des bases de données relationnelles</a:t>
            </a:r>
            <a:br>
              <a:rPr lang="fr-FR" noProof="0" dirty="0" smtClean="0"/>
            </a:br>
            <a:r>
              <a:rPr lang="fr-FR" noProof="0" dirty="0" smtClean="0"/>
              <a:t>avec Python</a:t>
            </a:r>
            <a:endParaRPr lang="fr-FR" noProof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08313" y="2852738"/>
            <a:ext cx="55594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Bases de données relationnelles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Utiliser SQL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027363" y="3763334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401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Étapes pour accéder à la base de données 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Établir une connexion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Créer un curseur pour l’échange de données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Utiliser SQL pour accéder aux données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Fermer la connexion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458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Étape 1 : Établir une connexion</a:t>
            </a:r>
            <a:endParaRPr lang="fr-FR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établit le contact avec la base de données </a:t>
            </a:r>
          </a:p>
          <a:p>
            <a:pPr lvl="1"/>
            <a:r>
              <a:rPr lang="fr-FR" dirty="0" smtClean="0"/>
              <a:t>Nécessite le nom de la base de données et des informations de connexion </a:t>
            </a:r>
          </a:p>
          <a:p>
            <a:pPr lvl="1"/>
            <a:r>
              <a:rPr lang="fr-FR" dirty="0" smtClean="0"/>
              <a:t>Retourne un objet connexion</a:t>
            </a:r>
          </a:p>
          <a:p>
            <a:r>
              <a:rPr lang="fr-FR" dirty="0" smtClean="0"/>
              <a:t>La connexion fournit des méthodes pour gérer l’accès aux données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fr-FR" dirty="0" smtClean="0"/>
              <a:t>: met fin à la connexion</a:t>
            </a:r>
            <a:endParaRPr lang="fr-FR" i="1" dirty="0" smtClean="0">
              <a:latin typeface="Century Schoolbook" pitchFamily="18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commit()</a:t>
            </a:r>
            <a:r>
              <a:rPr lang="fr-FR" dirty="0" smtClean="0"/>
              <a:t> : force l’écriture dans la base de données 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ro</a:t>
            </a:r>
            <a:r>
              <a:rPr lang="fr-FR" spc="-100" dirty="0" smtClean="0">
                <a:latin typeface="Courier New" pitchFamily="49" charset="0"/>
                <a:cs typeface="Courier New" pitchFamily="49" charset="0"/>
              </a:rPr>
              <a:t>ll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back()</a:t>
            </a:r>
            <a:r>
              <a:rPr lang="fr-FR" dirty="0" smtClean="0"/>
              <a:t>: annule les modifications suivant le dernier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commit()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751112" y="4162075"/>
            <a:ext cx="7690757" cy="1477328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import MySQLdb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connection = MySQLdb.connect('localhost', 'user1', 'ltree', 'airline')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4180113" y="3832296"/>
            <a:ext cx="2232000" cy="576000"/>
          </a:xfrm>
          <a:prstGeom prst="wedgeRoundRectCallout">
            <a:avLst>
              <a:gd name="adj1" fmla="val 15670"/>
              <a:gd name="adj2" fmla="val 10999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 de l’hôte exécutant la base MySQL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788144" y="4215519"/>
            <a:ext cx="2196000" cy="340519"/>
          </a:xfrm>
          <a:prstGeom prst="wedgeRoundRectCallout">
            <a:avLst>
              <a:gd name="adj1" fmla="val -43025"/>
              <a:gd name="adj2" fmla="val 11500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 de l’utilisateur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824132" y="5478647"/>
            <a:ext cx="2217969" cy="340519"/>
          </a:xfrm>
          <a:prstGeom prst="wedgeRoundRectCallout">
            <a:avLst>
              <a:gd name="adj1" fmla="val -23460"/>
              <a:gd name="adj2" fmla="val -11090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+mn-lt"/>
                <a:cs typeface="Courier New" pitchFamily="49" charset="0"/>
              </a:rPr>
              <a:t>Mot de passe de la base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3595003" y="5359187"/>
            <a:ext cx="1586598" cy="340519"/>
          </a:xfrm>
          <a:prstGeom prst="wedgeRoundRectCallout">
            <a:avLst>
              <a:gd name="adj1" fmla="val -57518"/>
              <a:gd name="adj2" fmla="val -8958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 de la 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144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601755" cy="725487"/>
          </a:xfrm>
        </p:spPr>
        <p:txBody>
          <a:bodyPr/>
          <a:lstStyle/>
          <a:p>
            <a:r>
              <a:rPr lang="fr-FR" noProof="0" dirty="0" smtClean="0"/>
              <a:t>Étape 2 : Créer un curseur pour l’échange de données</a:t>
            </a:r>
            <a:endParaRPr lang="fr-FR" noProof="0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cursor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crée l’objet curseur</a:t>
            </a:r>
          </a:p>
          <a:p>
            <a:r>
              <a:rPr lang="fr-FR" noProof="0" dirty="0" smtClean="0"/>
              <a:t>Structure de contrôle pour l’accès à la base de données </a:t>
            </a:r>
          </a:p>
          <a:p>
            <a:r>
              <a:rPr lang="fr-FR" noProof="0" dirty="0" smtClean="0"/>
              <a:t>Fournit la méthode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pour les instructions SQL</a:t>
            </a:r>
          </a:p>
          <a:p>
            <a:r>
              <a:rPr lang="fr-FR" noProof="0" dirty="0" smtClean="0"/>
              <a:t>Fournit l’attribut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rowcount</a:t>
            </a:r>
            <a:r>
              <a:rPr lang="fr-FR" noProof="0" dirty="0" smtClean="0">
                <a:latin typeface="+mj-lt"/>
                <a:cs typeface="Courier New" pitchFamily="49" charset="0"/>
              </a:rPr>
              <a:t> </a:t>
            </a:r>
            <a:r>
              <a:rPr lang="fr-FR" noProof="0" dirty="0" smtClean="0"/>
              <a:t>qui décrit le nombre de lignes affectées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284411" y="3565830"/>
            <a:ext cx="4696960" cy="120032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curs = connection.cursor()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curs.execute('</a:t>
            </a:r>
            <a:r>
              <a:rPr lang="fr-FR" sz="1800" i="1" smtClean="0">
                <a:latin typeface="Courier New" pitchFamily="49" charset="0"/>
                <a:cs typeface="Courier New" pitchFamily="49" charset="0"/>
              </a:rPr>
              <a:t>instructions SQL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if curs.rowcount:    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667648" y="4018024"/>
            <a:ext cx="1586598" cy="340519"/>
          </a:xfrm>
          <a:prstGeom prst="wedgeRoundRectCallout">
            <a:avLst>
              <a:gd name="adj1" fmla="val 54088"/>
              <a:gd name="adj2" fmla="val -9385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 du curseur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6058345" y="4669567"/>
            <a:ext cx="2254256" cy="578882"/>
          </a:xfrm>
          <a:prstGeom prst="wedgeRoundRectCallout">
            <a:avLst>
              <a:gd name="adj1" fmla="val -62035"/>
              <a:gd name="adj2" fmla="val -5975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Appelle</a:t>
            </a: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la base pour exécuter SQL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388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13332302C3534302C343530"/>
  <p:tag name="IPF" val="4C522C416363657373696E672052656C6174696F6E616C20446174616261736573205769746820507974686F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33A205573652053514C20746F204163636573732074686520446174613B20205374657020343A20436C6F73652074686520436F6E6E656374696F6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737472756374696E6720612053454C45435420537472696E6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7373696E6720417267756D656E747320746F2053514C2053746174656D656E7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7472616374696E6720446174612046726F6D2074686520437572736F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7472616374696E6720446174612046726F6D2074686520437572736F722028636F6E74696E756564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73657274696E67206120526F7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0646174696E6720446174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C6574696E67204461746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416363657373696E672061204D7953514C204461746162617365"/>
  <p:tag name="IPF" val="4C2C48616E64732D4F6E20457865726369736520382E313A20416363657373696E672061204D7953514C2044617461626173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86170746572204F626A656374697665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363657373696E672052656C6174696F6E616C20446174616261736573205769746820507974686F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6F6E616C204461746162617365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7953514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363657373696E672052656C6174696F6E616C2044617461626173657320576974682050797468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7320746F20416363657373696E67207468652044617461626173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45737461626C697368206120436F6E6E656374696F6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37265617465206120437572736F7220666F7220746865204461746120496E7465726368616E6765"/>
</p:tagLst>
</file>

<file path=ppt/theme/theme1.xml><?xml version="1.0" encoding="utf-8"?>
<a:theme xmlns:a="http://schemas.openxmlformats.org/drawingml/2006/main" name="MagnaLearn ID 2010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9328</TotalTime>
  <Words>1678</Words>
  <Application>Microsoft Office PowerPoint</Application>
  <PresentationFormat>Affichage à l'écran (4:3)</PresentationFormat>
  <Paragraphs>299</Paragraphs>
  <Slides>19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MagnaLearn ID 2010</vt:lpstr>
      <vt:lpstr>Accéder à des bases de données relationnelles avec Python</vt:lpstr>
      <vt:lpstr>Objectifs du chapitre </vt:lpstr>
      <vt:lpstr>Accéder à des bases de données relationnelles avec Python</vt:lpstr>
      <vt:lpstr>Bases de données relationnelles</vt:lpstr>
      <vt:lpstr>MySQL</vt:lpstr>
      <vt:lpstr>Accéder à des bases de données relationnelles avec Python</vt:lpstr>
      <vt:lpstr>Étapes pour accéder à la base de données </vt:lpstr>
      <vt:lpstr>Étape 1 : Établir une connexion</vt:lpstr>
      <vt:lpstr>Étape 2 : Créer un curseur pour l’échange de données</vt:lpstr>
      <vt:lpstr>Étape 3 : Utiliser SQL pour accéder aux données Étape 4 : Fermer la connexion</vt:lpstr>
      <vt:lpstr>Construire une chaîne SELECT</vt:lpstr>
      <vt:lpstr>Transmettre des arguments aux instructions SQL</vt:lpstr>
      <vt:lpstr>Extraire des données du curseur</vt:lpstr>
      <vt:lpstr>Extraire des données du curseur  (suite)</vt:lpstr>
      <vt:lpstr>Insérer des lignes</vt:lpstr>
      <vt:lpstr>Mettre à jour des données</vt:lpstr>
      <vt:lpstr>Supprimer des données</vt:lpstr>
      <vt:lpstr>Exercice 8.1 : Accéder à une base de données MySQL</vt:lpstr>
      <vt:lpstr>Résumé du chapitre </vt:lpstr>
    </vt:vector>
  </TitlesOfParts>
  <Company>Learning Tree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données</dc:title>
  <dc:creator>beverlyv;mcb</dc:creator>
  <cp:keywords>Presentation Styles, Instructional Design</cp:keywords>
  <dc:description>Tagged 7/12/2012 8:25:21 AM</dc:description>
  <cp:lastModifiedBy>admin</cp:lastModifiedBy>
  <cp:revision>119</cp:revision>
  <cp:lastPrinted>2005-11-17T23:48:36Z</cp:lastPrinted>
  <dcterms:created xsi:type="dcterms:W3CDTF">2010-03-16T17:58:57Z</dcterms:created>
  <dcterms:modified xsi:type="dcterms:W3CDTF">2012-10-12T08:44:03Z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