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8"/>
  </p:notesMasterIdLst>
  <p:handoutMasterIdLst>
    <p:handoutMasterId r:id="rId49"/>
  </p:handoutMasterIdLst>
  <p:sldIdLst>
    <p:sldId id="256" r:id="rId2"/>
    <p:sldId id="257" r:id="rId3"/>
    <p:sldId id="258" r:id="rId4"/>
    <p:sldId id="263" r:id="rId5"/>
    <p:sldId id="268" r:id="rId6"/>
    <p:sldId id="307" r:id="rId7"/>
    <p:sldId id="313" r:id="rId8"/>
    <p:sldId id="315" r:id="rId9"/>
    <p:sldId id="316" r:id="rId10"/>
    <p:sldId id="264" r:id="rId11"/>
    <p:sldId id="262" r:id="rId12"/>
    <p:sldId id="291" r:id="rId13"/>
    <p:sldId id="266" r:id="rId14"/>
    <p:sldId id="290" r:id="rId15"/>
    <p:sldId id="276" r:id="rId16"/>
    <p:sldId id="265" r:id="rId17"/>
    <p:sldId id="271" r:id="rId18"/>
    <p:sldId id="272" r:id="rId19"/>
    <p:sldId id="322" r:id="rId20"/>
    <p:sldId id="309" r:id="rId21"/>
    <p:sldId id="277" r:id="rId22"/>
    <p:sldId id="278" r:id="rId23"/>
    <p:sldId id="292" r:id="rId24"/>
    <p:sldId id="279" r:id="rId25"/>
    <p:sldId id="294" r:id="rId26"/>
    <p:sldId id="320" r:id="rId27"/>
    <p:sldId id="321" r:id="rId28"/>
    <p:sldId id="310" r:id="rId29"/>
    <p:sldId id="295" r:id="rId30"/>
    <p:sldId id="280" r:id="rId31"/>
    <p:sldId id="286" r:id="rId32"/>
    <p:sldId id="296" r:id="rId33"/>
    <p:sldId id="297" r:id="rId34"/>
    <p:sldId id="281" r:id="rId35"/>
    <p:sldId id="298" r:id="rId36"/>
    <p:sldId id="288" r:id="rId37"/>
    <p:sldId id="301" r:id="rId38"/>
    <p:sldId id="318" r:id="rId39"/>
    <p:sldId id="293" r:id="rId40"/>
    <p:sldId id="304" r:id="rId41"/>
    <p:sldId id="319" r:id="rId42"/>
    <p:sldId id="311" r:id="rId43"/>
    <p:sldId id="303" r:id="rId44"/>
    <p:sldId id="305" r:id="rId45"/>
    <p:sldId id="306" r:id="rId46"/>
    <p:sldId id="312" r:id="rId47"/>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ECFF"/>
    <a:srgbClr val="DDDDDD"/>
    <a:srgbClr val="663300"/>
    <a:srgbClr val="0033CC"/>
    <a:srgbClr val="FFFF66"/>
    <a:srgbClr val="FF5050"/>
    <a:srgbClr val="FFFFFF"/>
    <a:srgbClr val="ECC430"/>
    <a:srgbClr val="FFCC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480" autoAdjust="0"/>
    <p:restoredTop sz="96958" autoAdjust="0"/>
  </p:normalViewPr>
  <p:slideViewPr>
    <p:cSldViewPr snapToGrid="0">
      <p:cViewPr varScale="1">
        <p:scale>
          <a:sx n="131" d="100"/>
          <a:sy n="131" d="100"/>
        </p:scale>
        <p:origin x="-1644" y="-84"/>
      </p:cViewPr>
      <p:guideLst>
        <p:guide orient="horz" pos="938"/>
        <p:guide orient="horz" pos="1287"/>
        <p:guide pos="260"/>
        <p:guide pos="2014"/>
        <p:guide pos="1753"/>
      </p:guideLst>
    </p:cSldViewPr>
  </p:slideViewPr>
  <p:outlineViewPr>
    <p:cViewPr>
      <p:scale>
        <a:sx n="33" d="100"/>
        <a:sy n="33" d="100"/>
      </p:scale>
      <p:origin x="0" y="19494"/>
    </p:cViewPr>
  </p:outlineViewPr>
  <p:notesTextViewPr>
    <p:cViewPr>
      <p:scale>
        <a:sx n="100" d="100"/>
        <a:sy n="100" d="100"/>
      </p:scale>
      <p:origin x="0" y="0"/>
    </p:cViewPr>
  </p:notesTextViewPr>
  <p:notesViewPr>
    <p:cSldViewPr snapToGrid="0">
      <p:cViewPr varScale="1">
        <p:scale>
          <a:sx n="97" d="100"/>
          <a:sy n="97" d="100"/>
        </p:scale>
        <p:origin x="-3492" y="-108"/>
      </p:cViewPr>
      <p:guideLst>
        <p:guide orient="horz" pos="2920"/>
        <p:guide pos="22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0" y="8807450"/>
            <a:ext cx="3032125"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5" y="8807450"/>
            <a:ext cx="3032125"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xmlns="" val="1858077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871663" y="228600"/>
            <a:ext cx="4833937" cy="3625850"/>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8890000"/>
            <a:ext cx="6997700" cy="384175"/>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pPr>
            <a:r>
              <a:rPr lang="en-US" sz="700" dirty="0">
                <a:solidFill>
                  <a:schemeClr val="tx2"/>
                </a:solidFill>
              </a:rPr>
              <a:t>	</a:t>
            </a:r>
            <a:r>
              <a:rPr lang="en-US" sz="900" dirty="0">
                <a:cs typeface="Times New Roman" pitchFamily="18" charset="0"/>
              </a:rPr>
              <a:t>© </a:t>
            </a:r>
            <a:r>
              <a:rPr lang="en-US" sz="700" dirty="0" smtClean="0">
                <a:solidFill>
                  <a:schemeClr val="tx2"/>
                </a:solidFill>
              </a:rPr>
              <a:t>2012 Learning</a:t>
            </a:r>
            <a:r>
              <a:rPr lang="en-US" sz="700" baseline="0" dirty="0" smtClean="0">
                <a:solidFill>
                  <a:schemeClr val="tx2"/>
                </a:solidFill>
              </a:rPr>
              <a:t> Tree International, Inc.</a:t>
            </a:r>
            <a:r>
              <a:rPr lang="en-US" sz="700" dirty="0" smtClean="0">
                <a:solidFill>
                  <a:schemeClr val="tx2"/>
                </a:solidFill>
              </a:rPr>
              <a:t> </a:t>
            </a:r>
            <a:r>
              <a:rPr lang="en-US" sz="700" dirty="0">
                <a:solidFill>
                  <a:schemeClr val="tx2"/>
                </a:solidFill>
              </a:rPr>
              <a:t>All rights reserved. Not to be reproduced by any means without prior consent. 	</a:t>
            </a:r>
            <a:r>
              <a:rPr lang="en-US" sz="1300" dirty="0" smtClean="0">
                <a:solidFill>
                  <a:schemeClr val="tx2"/>
                </a:solidFill>
              </a:rPr>
              <a:t>1905-9-</a:t>
            </a:r>
            <a:fld id="{CBCBECC8-6765-4BC4-914A-D66EC9AEDE7D}" type="slidenum">
              <a:rPr lang="en-US" sz="1300" smtClean="0">
                <a:solidFill>
                  <a:schemeClr val="tx2"/>
                </a:solidFill>
              </a:rPr>
              <a:pPr marL="176213" defTabSz="889000">
                <a:spcBef>
                  <a:spcPct val="50000"/>
                </a:spcBef>
                <a:tabLst>
                  <a:tab pos="3411538" algn="ctr"/>
                  <a:tab pos="6610350" algn="r"/>
                </a:tabLst>
              </a:pPr>
              <a:t>‹N°›</a:t>
            </a:fld>
            <a:r>
              <a:rPr lang="en-US" sz="700" dirty="0">
                <a:solidFill>
                  <a:schemeClr val="tx2"/>
                </a:solidFill>
              </a:rPr>
              <a:t>		</a:t>
            </a:r>
          </a:p>
        </p:txBody>
      </p:sp>
      <p:sp>
        <p:nvSpPr>
          <p:cNvPr id="181257" name="Text Box 9"/>
          <p:cNvSpPr txBox="1">
            <a:spLocks noChangeArrowheads="1"/>
          </p:cNvSpPr>
          <p:nvPr/>
        </p:nvSpPr>
        <p:spPr bwMode="auto">
          <a:xfrm>
            <a:off x="306388" y="3729038"/>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pPr>
            <a:r>
              <a:rPr lang="en-US" i="1" dirty="0"/>
              <a:t>Notes:</a:t>
            </a:r>
          </a:p>
        </p:txBody>
      </p:sp>
      <p:sp>
        <p:nvSpPr>
          <p:cNvPr id="181270" name="Rectangle 22"/>
          <p:cNvSpPr>
            <a:spLocks noGrp="1" noChangeArrowheads="1"/>
          </p:cNvSpPr>
          <p:nvPr>
            <p:ph type="body" sz="quarter" idx="3"/>
          </p:nvPr>
        </p:nvSpPr>
        <p:spPr bwMode="gray">
          <a:xfrm>
            <a:off x="228600" y="3957638"/>
            <a:ext cx="6488113" cy="1225550"/>
          </a:xfrm>
          <a:prstGeom prst="rect">
            <a:avLst/>
          </a:prstGeom>
          <a:solidFill>
            <a:srgbClr val="FFFFFF"/>
          </a:solidFill>
          <a:ln w="9525">
            <a:noFill/>
            <a:miter lim="800000"/>
            <a:headEnd/>
            <a:tailEnd/>
          </a:ln>
          <a:effectLst/>
        </p:spPr>
        <p:txBody>
          <a:bodyPr vert="horz" wrap="square" lIns="91138" tIns="45569" rIns="91138" bIns="45569"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xmlns="" val="42250337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&lt;*s*o*u*r*c*e*&gt;*1*9*0*5*a*2*-*9*-*1*&lt;*/*s*o*u*r*c*e*&gt;</a:t>
            </a:r>
            <a:endParaRPr lang="en-US" sz="800" dirty="0">
              <a:solidFill>
                <a:srgbClr val="000000"/>
              </a:solidFill>
              <a:latin typeface="Arial"/>
            </a:endParaRPr>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230188" y="3957638"/>
            <a:ext cx="6459537" cy="996891"/>
          </a:xfrm>
        </p:spPr>
        <p:txBody>
          <a:bodyPr/>
          <a:lstStyle/>
          <a:p>
            <a:r>
              <a:rPr lang="en-US" dirty="0" smtClean="0"/>
              <a:t>Jogger text: </a:t>
            </a:r>
            <a:r>
              <a:rPr lang="fr-FR" dirty="0" smtClean="0"/>
              <a:t>Développer des interfaces graphiques avec </a:t>
            </a:r>
            <a:r>
              <a:rPr lang="en-US" dirty="0" err="1" smtClean="0"/>
              <a:t>Tkinter</a:t>
            </a:r>
            <a:endParaRPr lang="en-US" dirty="0" smtClean="0"/>
          </a:p>
          <a:p>
            <a:r>
              <a:rPr lang="en-US" dirty="0" smtClean="0"/>
              <a:t>Direction: Left then right</a:t>
            </a:r>
          </a:p>
          <a:p>
            <a:r>
              <a:rPr lang="en-US" dirty="0" smtClean="0"/>
              <a:t>Chapter starts: Day 4 at 9:30am</a:t>
            </a:r>
          </a:p>
          <a:p>
            <a:r>
              <a:rPr lang="en-US" dirty="0" smtClean="0"/>
              <a:t>Instructor notes:</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&lt;*s*o*u*r*c*e*&gt;*1*9*0*5*a*2*-*9*-*1*0*&lt;*/*s*o*u*r*c*e*&gt;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Widgets</a:t>
            </a:r>
          </a:p>
          <a:p>
            <a:r>
              <a:rPr lang="en-US" dirty="0" smtClean="0"/>
              <a:t>Direction: Right</a:t>
            </a:r>
          </a:p>
          <a:p>
            <a:r>
              <a:rPr lang="en-US" dirty="0" smtClean="0"/>
              <a:t>Instructor notes: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&lt;*s*o*u*r*c*e*&gt;*1*9*0*5*a*2*-*9*-*1*1*&lt;*/*s*o*u*r*c*e*&gt;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Widget Classes</a:t>
            </a:r>
          </a:p>
          <a:p>
            <a:r>
              <a:rPr lang="en-US" dirty="0" smtClean="0"/>
              <a:t>Direction: Left</a:t>
            </a:r>
          </a:p>
          <a:p>
            <a:r>
              <a:rPr lang="en-US" dirty="0" smtClean="0"/>
              <a:t>Instructor notes: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&lt;*s*o*u*r*c*e*&gt;*1*9*0*5*a*2*-*9*-*1*2*&lt;*/*s*o*u*r*c*e*&gt;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Geometry Managers</a:t>
            </a:r>
          </a:p>
          <a:p>
            <a:r>
              <a:rPr lang="en-US" dirty="0" smtClean="0"/>
              <a:t>Direction: Right</a:t>
            </a:r>
          </a:p>
          <a:p>
            <a:r>
              <a:rPr lang="en-US" dirty="0" smtClean="0"/>
              <a:t>Instructor notes: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&lt;*s*o*u*r*c*e*&gt;*1*9*0*5*a*2*-*9*-*1*3*&lt;*/*s*o*u*r*c*e*&gt;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Creating a Simple Tkinter Program</a:t>
            </a:r>
          </a:p>
          <a:p>
            <a:r>
              <a:rPr lang="en-US" dirty="0" smtClean="0"/>
              <a:t>Direction: Right</a:t>
            </a:r>
          </a:p>
          <a:p>
            <a:r>
              <a:rPr lang="en-US" dirty="0" smtClean="0"/>
              <a:t>Instructor notes: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&lt;*s*o*u*r*c*e*&gt;*1*9*0*5*a*2*-*9*-*1*4*&lt;*/*s*o*u*r*c*e*&gt;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2437285"/>
          </a:xfrm>
        </p:spPr>
        <p:txBody>
          <a:bodyPr>
            <a:spAutoFit/>
          </a:bodyPr>
          <a:lstStyle/>
          <a:p>
            <a:r>
              <a:rPr lang="en-US" dirty="0" smtClean="0"/>
              <a:t>Jogger text: Tk() and Toplevel()</a:t>
            </a:r>
          </a:p>
          <a:p>
            <a:r>
              <a:rPr lang="en-US" dirty="0" smtClean="0"/>
              <a:t>Direction: Left</a:t>
            </a:r>
          </a:p>
          <a:p>
            <a:r>
              <a:rPr lang="en-US" dirty="0" smtClean="0"/>
              <a:t>Instructor notes:</a:t>
            </a:r>
          </a:p>
          <a:p>
            <a:r>
              <a:rPr lang="en-US" dirty="0" smtClean="0"/>
              <a:t>tk-ex1.py</a:t>
            </a:r>
          </a:p>
          <a:p>
            <a:endParaRPr lang="en-US" dirty="0" smtClean="0"/>
          </a:p>
          <a:p>
            <a:r>
              <a:rPr lang="en-US" dirty="0" smtClean="0"/>
              <a:t>Get them</a:t>
            </a:r>
            <a:r>
              <a:rPr lang="en-US" baseline="0" dirty="0" smtClean="0"/>
              <a:t> to run this</a:t>
            </a:r>
          </a:p>
          <a:p>
            <a:endParaRPr lang="en-US" baseline="0" dirty="0" smtClean="0"/>
          </a:p>
          <a:p>
            <a:r>
              <a:rPr lang="en-US" baseline="0" dirty="0" smtClean="0"/>
              <a:t>Get them to stretch the child – does parent stretch, does label stretch ?</a:t>
            </a:r>
          </a:p>
          <a:p>
            <a:endParaRPr lang="en-US" baseline="0"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&lt;*s*o*u*r*c*e*&gt;*1*9*0*5*a*2*-*9*-*1*5*&lt;*/*s*o*u*r*c*e*&gt;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996891"/>
          </a:xfrm>
        </p:spPr>
        <p:txBody>
          <a:bodyPr>
            <a:spAutoFit/>
          </a:bodyPr>
          <a:lstStyle/>
          <a:p>
            <a:r>
              <a:rPr lang="en-US" dirty="0" smtClean="0"/>
              <a:t>Jogger text: Label Widgets</a:t>
            </a:r>
          </a:p>
          <a:p>
            <a:r>
              <a:rPr lang="en-US" dirty="0" smtClean="0"/>
              <a:t>Direction: Left</a:t>
            </a:r>
          </a:p>
          <a:p>
            <a:r>
              <a:rPr lang="en-US" dirty="0" smtClean="0"/>
              <a:t>Instructor notes:</a:t>
            </a:r>
          </a:p>
          <a:p>
            <a:r>
              <a:rPr lang="en-US" dirty="0" smtClean="0"/>
              <a:t>tk-ex2.py</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&lt;*s*o*u*r*c*e*&gt;*1*9*0*5*a*2*-*9*-*1*6*&lt;*/*s*o*u*r*c*e*&gt;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3877680"/>
          </a:xfrm>
        </p:spPr>
        <p:txBody>
          <a:bodyPr>
            <a:spAutoFit/>
          </a:bodyPr>
          <a:lstStyle/>
          <a:p>
            <a:r>
              <a:rPr lang="en-US" dirty="0" smtClean="0"/>
              <a:t>Jogger text: Text Color</a:t>
            </a:r>
          </a:p>
          <a:p>
            <a:r>
              <a:rPr lang="en-US" dirty="0" smtClean="0"/>
              <a:t>Direction: Left</a:t>
            </a:r>
          </a:p>
          <a:p>
            <a:r>
              <a:rPr lang="en-US" dirty="0" smtClean="0"/>
              <a:t>Instructor notes:</a:t>
            </a:r>
          </a:p>
          <a:p>
            <a:endParaRPr lang="en-US" dirty="0" smtClean="0"/>
          </a:p>
          <a:p>
            <a:r>
              <a:rPr lang="en-US" dirty="0" smtClean="0"/>
              <a:t>Available Colors come from the rgb.txt file</a:t>
            </a:r>
          </a:p>
          <a:p>
            <a:endParaRPr lang="en-US" dirty="0" smtClean="0"/>
          </a:p>
          <a:p>
            <a:r>
              <a:rPr lang="en-US" dirty="0" smtClean="0"/>
              <a:t>c:\python27\Tools\pynche\X\rgb.txt file</a:t>
            </a:r>
          </a:p>
          <a:p>
            <a:endParaRPr lang="en-US" dirty="0" smtClean="0"/>
          </a:p>
          <a:p>
            <a:r>
              <a:rPr lang="en-US" dirty="0" smtClean="0"/>
              <a:t>If you have time show them this so they</a:t>
            </a:r>
            <a:r>
              <a:rPr lang="en-US" baseline="0" dirty="0" smtClean="0"/>
              <a:t> know the range of options</a:t>
            </a:r>
          </a:p>
          <a:p>
            <a:endParaRPr lang="en-US" dirty="0" smtClean="0"/>
          </a:p>
          <a:p>
            <a:r>
              <a:rPr lang="en-US" dirty="0" smtClean="0"/>
              <a:t>Modify the file to make both widget1 and widget</a:t>
            </a:r>
            <a:r>
              <a:rPr lang="en-US" baseline="0" dirty="0" smtClean="0"/>
              <a:t>2 children of win1,</a:t>
            </a:r>
          </a:p>
          <a:p>
            <a:r>
              <a:rPr lang="en-US" baseline="0" dirty="0" smtClean="0"/>
              <a:t>comment out assignment of win2</a:t>
            </a:r>
          </a:p>
          <a:p>
            <a:endParaRPr lang="en-US" baseline="0" dirty="0" smtClean="0"/>
          </a:p>
          <a:p>
            <a:r>
              <a:rPr lang="en-US" baseline="0" dirty="0" smtClean="0"/>
              <a:t>When running, stretch the window horizontally and vertically for segue into next topic</a:t>
            </a:r>
          </a:p>
          <a:p>
            <a:endParaRPr lang="en-US" baseline="0"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&lt;*s*o*u*r*c*e*&gt;*1*9*0*5*a*2*-*9*-*1*7*&lt;*/*s*o*u*r*c*e*&gt;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Resizing</a:t>
            </a:r>
          </a:p>
          <a:p>
            <a:r>
              <a:rPr lang="en-US" dirty="0" smtClean="0"/>
              <a:t>Direction: Right</a:t>
            </a:r>
          </a:p>
          <a:p>
            <a:r>
              <a:rPr lang="en-US" dirty="0" smtClean="0"/>
              <a:t>Instructor notes: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&lt;*s*o*u*r*c*e*&gt;*1*9*0*5*a*2*-*9*-*1*8*&lt;*/*s*o*u*r*c*e*&gt;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236957"/>
          </a:xfrm>
        </p:spPr>
        <p:txBody>
          <a:bodyPr>
            <a:spAutoFit/>
          </a:bodyPr>
          <a:lstStyle/>
          <a:p>
            <a:r>
              <a:rPr lang="en-US" dirty="0" smtClean="0"/>
              <a:t>Jogger text: Resizing (continued)</a:t>
            </a:r>
          </a:p>
          <a:p>
            <a:r>
              <a:rPr lang="en-US" dirty="0" smtClean="0"/>
              <a:t>Direction: Left</a:t>
            </a:r>
          </a:p>
          <a:p>
            <a:r>
              <a:rPr lang="en-US" dirty="0" smtClean="0"/>
              <a:t>Instructor notes:</a:t>
            </a:r>
          </a:p>
          <a:p>
            <a:r>
              <a:rPr lang="en-US" dirty="0" smtClean="0"/>
              <a:t>tk-ex4.py</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&lt;*s*o*u*r*c*e*&gt;*1*9*0*5*a*2*-*9*-*1*9*&lt;*/*s*o*u*r*c*e*&gt;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236957"/>
          </a:xfrm>
        </p:spPr>
        <p:txBody>
          <a:bodyPr>
            <a:spAutoFit/>
          </a:bodyPr>
          <a:lstStyle/>
          <a:p>
            <a:r>
              <a:rPr lang="en-US" dirty="0" smtClean="0"/>
              <a:t>Jogger text: The grid Method</a:t>
            </a:r>
          </a:p>
          <a:p>
            <a:r>
              <a:rPr lang="en-US" dirty="0" smtClean="0"/>
              <a:t>Direction: Left</a:t>
            </a:r>
          </a:p>
          <a:p>
            <a:r>
              <a:rPr lang="en-US" dirty="0" smtClean="0"/>
              <a:t>Instructor notes:</a:t>
            </a:r>
          </a:p>
          <a:p>
            <a:r>
              <a:rPr lang="en-US" dirty="0" smtClean="0"/>
              <a:t>tk-grid.py</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&lt;*s*o*u*r*c*e*&gt;*1*9*0*5*a*2*-*9*-*2*&lt;*/*s*o*u*r*c*e*&gt;</a:t>
            </a:r>
            <a:endParaRPr lang="en-US" sz="800" dirty="0">
              <a:solidFill>
                <a:srgbClr val="000000"/>
              </a:solidFill>
              <a:latin typeface="Arial"/>
            </a:endParaRP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xfrm>
            <a:off x="230188" y="3957638"/>
            <a:ext cx="6459537" cy="756825"/>
          </a:xfrm>
          <a:solidFill>
            <a:schemeClr val="bg1"/>
          </a:solidFill>
          <a:ln/>
        </p:spPr>
        <p:txBody>
          <a:bodyPr/>
          <a:lstStyle/>
          <a:p>
            <a:r>
              <a:rPr lang="en-US" dirty="0" smtClean="0"/>
              <a:t>Jogger text: Chapter Objectives</a:t>
            </a:r>
          </a:p>
          <a:p>
            <a:r>
              <a:rPr lang="en-US" dirty="0" smtClean="0"/>
              <a:t>Direction: Right</a:t>
            </a:r>
          </a:p>
          <a:p>
            <a:r>
              <a:rPr lang="en-US" dirty="0" smtClean="0"/>
              <a:t>Instructor notes: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&lt;*s*o*u*r*c*e*&gt;*1*9*0*5*a*2*-*9*-*2*0*&lt;*/*s*o*u*r*c*e*&gt;</a:t>
            </a:r>
            <a:endParaRPr lang="en-US" sz="800" dirty="0">
              <a:solidFill>
                <a:srgbClr val="000000"/>
              </a:solidFill>
              <a:latin typeface="Aria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230188" y="3957638"/>
            <a:ext cx="6459537" cy="756825"/>
          </a:xfrm>
        </p:spPr>
        <p:txBody>
          <a:bodyPr/>
          <a:lstStyle/>
          <a:p>
            <a:r>
              <a:rPr lang="en-US" dirty="0" smtClean="0"/>
              <a:t>Jogger text: </a:t>
            </a:r>
            <a:r>
              <a:rPr lang="fr-FR" dirty="0" smtClean="0"/>
              <a:t>Développer des interfaces graphiques avec </a:t>
            </a:r>
            <a:r>
              <a:rPr lang="en-US" dirty="0" err="1" smtClean="0"/>
              <a:t>Tkinter</a:t>
            </a:r>
            <a:endParaRPr lang="en-US" dirty="0" smtClean="0"/>
          </a:p>
          <a:p>
            <a:r>
              <a:rPr lang="en-US" dirty="0" smtClean="0"/>
              <a:t>Direction: Right</a:t>
            </a:r>
          </a:p>
          <a:p>
            <a:r>
              <a:rPr lang="en-US" dirty="0" smtClean="0"/>
              <a:t>Instructor notes:</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&lt;*s*o*u*r*c*e*&gt;*1*9*0*5*a*2*-*9*-*2*1*&lt;*/*s*o*u*r*c*e*&gt;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Button Widgets</a:t>
            </a:r>
          </a:p>
          <a:p>
            <a:r>
              <a:rPr lang="en-US" dirty="0" smtClean="0"/>
              <a:t>Direction: Right</a:t>
            </a:r>
          </a:p>
          <a:p>
            <a:r>
              <a:rPr lang="en-US" dirty="0" smtClean="0"/>
              <a:t>Instructor notes: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&lt;*s*o*u*r*c*e*&gt;*1*9*0*5*a*2*-*9*-*2*2*&lt;*/*s*o*u*r*c*e*&gt;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236957"/>
          </a:xfrm>
        </p:spPr>
        <p:txBody>
          <a:bodyPr>
            <a:spAutoFit/>
          </a:bodyPr>
          <a:lstStyle/>
          <a:p>
            <a:r>
              <a:rPr lang="en-US" dirty="0" smtClean="0"/>
              <a:t>Jogger text: A Callback Function</a:t>
            </a:r>
          </a:p>
          <a:p>
            <a:r>
              <a:rPr lang="en-US" dirty="0" smtClean="0"/>
              <a:t>Direction: Left</a:t>
            </a:r>
          </a:p>
          <a:p>
            <a:r>
              <a:rPr lang="en-US" dirty="0" smtClean="0"/>
              <a:t>Instructor notes:</a:t>
            </a:r>
          </a:p>
          <a:p>
            <a:r>
              <a:rPr lang="en-US" dirty="0" smtClean="0"/>
              <a:t>tk-ex5.py</a:t>
            </a:r>
          </a:p>
          <a:p>
            <a:r>
              <a:rPr lang="en-US" dirty="0" smtClean="0"/>
              <a:t>Make note</a:t>
            </a:r>
            <a:r>
              <a:rPr lang="en-US" baseline="0" dirty="0" smtClean="0"/>
              <a:t> that the callback function assignment to command has no () </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&lt;*s*o*u*r*c*e*&gt;*1*9*0*5*a*2*-*9*-*2*3*&lt;*/*s*o*u*r*c*e*&gt;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2862017"/>
          </a:xfrm>
        </p:spPr>
        <p:txBody>
          <a:bodyPr>
            <a:spAutoFit/>
          </a:bodyPr>
          <a:lstStyle/>
          <a:p>
            <a:r>
              <a:rPr lang="en-US" dirty="0" smtClean="0"/>
              <a:t>Jogger text: Terminating a Root Window</a:t>
            </a:r>
          </a:p>
          <a:p>
            <a:r>
              <a:rPr lang="en-US" dirty="0" smtClean="0"/>
              <a:t>Direction: Left</a:t>
            </a:r>
          </a:p>
          <a:p>
            <a:r>
              <a:rPr lang="en-US" dirty="0" smtClean="0"/>
              <a:t>Instructor notes:</a:t>
            </a:r>
          </a:p>
          <a:p>
            <a:r>
              <a:rPr lang="en-US" dirty="0" smtClean="0"/>
              <a:t>tk-ex6.py</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Make note</a:t>
            </a:r>
            <a:r>
              <a:rPr lang="en-US" baseline="0" dirty="0" smtClean="0"/>
              <a:t> that the callback function assignment to command has no ()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Eclipse likes to auto complete code and may "help" them adding the ().  The Tk() window closes too fast to see and an error is produced when trying to pack the button.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Demo this file, add the () to the win.destroy - run and watch it flash.  Set the need for lambda.</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&lt;*s*o*u*r*c*e*&gt;*1*9*0*5*a*2*-*9*-*2*4*&lt;*/*s*o*u*r*c*e*&gt;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236957"/>
          </a:xfrm>
        </p:spPr>
        <p:txBody>
          <a:bodyPr>
            <a:spAutoFit/>
          </a:bodyPr>
          <a:lstStyle/>
          <a:p>
            <a:r>
              <a:rPr lang="en-US" dirty="0" smtClean="0"/>
              <a:t>Jogger text: Callbacks With lambda</a:t>
            </a:r>
          </a:p>
          <a:p>
            <a:r>
              <a:rPr lang="en-US" dirty="0" smtClean="0"/>
              <a:t>Direction: Left</a:t>
            </a:r>
          </a:p>
          <a:p>
            <a:r>
              <a:rPr lang="en-US" dirty="0" smtClean="0"/>
              <a:t>Instructor notes:</a:t>
            </a:r>
          </a:p>
          <a:p>
            <a:r>
              <a:rPr lang="en-US" dirty="0" smtClean="0"/>
              <a:t> </a:t>
            </a:r>
          </a:p>
          <a:p>
            <a:r>
              <a:rPr lang="en-US" dirty="0" smtClean="0"/>
              <a:t>put up p9-24 also </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&lt;*s*o*u*r*c*e*&gt;*1*9*0*5*a*2*-*9*-*2*5*&lt;*/*s*o*u*r*c*e*&gt;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996891"/>
          </a:xfrm>
        </p:spPr>
        <p:txBody>
          <a:bodyPr>
            <a:spAutoFit/>
          </a:bodyPr>
          <a:lstStyle/>
          <a:p>
            <a:r>
              <a:rPr lang="en-US" dirty="0" smtClean="0"/>
              <a:t>Jogger text: Callbacks With lambda (continued)</a:t>
            </a:r>
          </a:p>
          <a:p>
            <a:r>
              <a:rPr lang="en-US" dirty="0" smtClean="0"/>
              <a:t>Direction: Left</a:t>
            </a:r>
          </a:p>
          <a:p>
            <a:r>
              <a:rPr lang="en-US" dirty="0" smtClean="0"/>
              <a:t>Instructor notes:</a:t>
            </a:r>
          </a:p>
          <a:p>
            <a:r>
              <a:rPr lang="en-US" dirty="0" smtClean="0"/>
              <a:t>tk-ex7.py</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&lt;*s*o*u*r*c*e*&gt;*1*9*0*5*a*2*-*9*-*2*6*&lt;*/*s*o*u*r*c*e*&gt;</a:t>
            </a:r>
            <a:endParaRPr lang="en-US" sz="800" dirty="0">
              <a:solidFill>
                <a:srgbClr val="000000"/>
              </a:solidFill>
              <a:latin typeface="Arial"/>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228600" y="3957638"/>
            <a:ext cx="6488113" cy="1477023"/>
          </a:xfrm>
        </p:spPr>
        <p:txBody>
          <a:bodyPr>
            <a:spAutoFit/>
          </a:bodyPr>
          <a:lstStyle/>
          <a:p>
            <a:r>
              <a:rPr lang="en-US" dirty="0" smtClean="0"/>
              <a:t>Jogger text: Adding Callback Functions</a:t>
            </a:r>
          </a:p>
          <a:p>
            <a:r>
              <a:rPr lang="en-US" dirty="0" smtClean="0"/>
              <a:t>Direction: Right</a:t>
            </a:r>
          </a:p>
          <a:p>
            <a:r>
              <a:rPr lang="en-US" dirty="0" smtClean="0"/>
              <a:t>Do now  (5 mins)</a:t>
            </a:r>
          </a:p>
          <a:p>
            <a:r>
              <a:rPr lang="en-US" dirty="0" smtClean="0"/>
              <a:t>Instructor notes:</a:t>
            </a:r>
          </a:p>
          <a:p>
            <a:r>
              <a:rPr lang="en-US" b="1" dirty="0" smtClean="0"/>
              <a:t>Duration</a:t>
            </a:r>
            <a:r>
              <a:rPr lang="en-US" dirty="0"/>
              <a:t>: </a:t>
            </a:r>
            <a:r>
              <a:rPr lang="en-US" dirty="0">
                <a:solidFill>
                  <a:srgbClr val="0000FF"/>
                </a:solidFill>
              </a:rPr>
              <a:t>3 minutes</a:t>
            </a:r>
          </a:p>
          <a:p>
            <a:r>
              <a:rPr lang="en-US" b="1" dirty="0"/>
              <a:t>Presentation Style: </a:t>
            </a:r>
            <a:r>
              <a:rPr lang="en-US" dirty="0" smtClean="0">
                <a:solidFill>
                  <a:srgbClr val="0000FF"/>
                </a:solidFill>
              </a:rPr>
              <a:t>General</a:t>
            </a:r>
            <a:endParaRPr lang="en-US" dirty="0">
              <a:solidFill>
                <a:srgbClr val="0000FF"/>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&lt;*s*o*u*r*c*e*&gt;*1*9*0*5*a*2*-*9*-*2*7*&lt;*/*s*o*u*r*c*e*&gt;</a:t>
            </a:r>
            <a:endParaRPr lang="en-US" sz="800" dirty="0">
              <a:solidFill>
                <a:srgbClr val="000000"/>
              </a:solidFill>
              <a:latin typeface="Arial"/>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228600" y="3957638"/>
            <a:ext cx="6488113" cy="1236957"/>
          </a:xfrm>
        </p:spPr>
        <p:txBody>
          <a:bodyPr>
            <a:spAutoFit/>
          </a:bodyPr>
          <a:lstStyle/>
          <a:p>
            <a:r>
              <a:rPr lang="en-US" dirty="0" smtClean="0"/>
              <a:t>Jogger text: Adding Callback Functions (continued)</a:t>
            </a:r>
          </a:p>
          <a:p>
            <a:r>
              <a:rPr lang="en-US" dirty="0" smtClean="0"/>
              <a:t>Direction: Left</a:t>
            </a:r>
          </a:p>
          <a:p>
            <a:r>
              <a:rPr lang="en-US" dirty="0" smtClean="0"/>
              <a:t>Instructor notes</a:t>
            </a:r>
            <a:r>
              <a:rPr lang="en-US" b="1" dirty="0" smtClean="0"/>
              <a:t>:</a:t>
            </a:r>
          </a:p>
          <a:p>
            <a:r>
              <a:rPr lang="en-US" b="1" dirty="0" smtClean="0"/>
              <a:t>Duration</a:t>
            </a:r>
            <a:r>
              <a:rPr lang="en-US" dirty="0"/>
              <a:t>: </a:t>
            </a:r>
            <a:r>
              <a:rPr lang="en-US" dirty="0">
                <a:solidFill>
                  <a:srgbClr val="0000FF"/>
                </a:solidFill>
              </a:rPr>
              <a:t>3 minutes</a:t>
            </a:r>
          </a:p>
          <a:p>
            <a:r>
              <a:rPr lang="en-US" b="1" dirty="0"/>
              <a:t>Presentation Style: </a:t>
            </a:r>
            <a:r>
              <a:rPr lang="en-US" dirty="0" smtClean="0">
                <a:solidFill>
                  <a:srgbClr val="0000FF"/>
                </a:solidFill>
              </a:rPr>
              <a:t>General</a:t>
            </a:r>
            <a:endParaRPr lang="en-US" dirty="0">
              <a:solidFill>
                <a:srgbClr val="0000FF"/>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&lt;*s*o*u*r*c*e*&gt;*1*9*0*5*a*2*-*9*-*2*8*&lt;*/*s*o*u*r*c*e*&gt;</a:t>
            </a:r>
            <a:endParaRPr lang="en-US" sz="800" dirty="0">
              <a:solidFill>
                <a:srgbClr val="000000"/>
              </a:solidFill>
              <a:latin typeface="Aria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230188" y="3957638"/>
            <a:ext cx="6459537" cy="756825"/>
          </a:xfrm>
        </p:spPr>
        <p:txBody>
          <a:bodyPr/>
          <a:lstStyle/>
          <a:p>
            <a:r>
              <a:rPr lang="en-US" dirty="0" smtClean="0"/>
              <a:t>Jogger text: </a:t>
            </a:r>
            <a:r>
              <a:rPr lang="fr-FR" dirty="0" smtClean="0"/>
              <a:t>Développer des interfaces graphiques avec </a:t>
            </a:r>
            <a:r>
              <a:rPr lang="en-US" dirty="0" err="1" smtClean="0"/>
              <a:t>Tkinter</a:t>
            </a:r>
            <a:endParaRPr lang="en-US" dirty="0" smtClean="0"/>
          </a:p>
          <a:p>
            <a:r>
              <a:rPr lang="en-US" dirty="0" smtClean="0"/>
              <a:t>Direction: Right</a:t>
            </a:r>
          </a:p>
          <a:p>
            <a:r>
              <a:rPr lang="en-US" dirty="0" smtClean="0"/>
              <a:t>Instructor notes: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&lt;*s*o*u*r*c*e*&gt;*1*9*0*5*a*2*-*9*-*2*9*&lt;*/*s*o*u*r*c*e*&gt;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Entry Widgets</a:t>
            </a:r>
          </a:p>
          <a:p>
            <a:r>
              <a:rPr lang="en-US" dirty="0" smtClean="0"/>
              <a:t>Direction: Right</a:t>
            </a:r>
          </a:p>
          <a:p>
            <a:r>
              <a:rPr lang="en-US" dirty="0" smtClean="0"/>
              <a:t>Instructor notes: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&lt;*s*o*u*r*c*e*&gt;*1*9*0*5*a*2*-*9*-*3*&lt;*/*s*o*u*r*c*e*&gt;</a:t>
            </a:r>
            <a:endParaRPr lang="en-US" sz="800" dirty="0">
              <a:solidFill>
                <a:srgbClr val="000000"/>
              </a:solidFill>
              <a:latin typeface="Aria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230188" y="3957638"/>
            <a:ext cx="6459537" cy="756825"/>
          </a:xfrm>
        </p:spPr>
        <p:txBody>
          <a:bodyPr/>
          <a:lstStyle/>
          <a:p>
            <a:r>
              <a:rPr lang="en-US" dirty="0" smtClean="0"/>
              <a:t>Jogger text: </a:t>
            </a:r>
            <a:r>
              <a:rPr lang="fr-FR" dirty="0" smtClean="0"/>
              <a:t>Développer des interfaces graphiques avec </a:t>
            </a:r>
            <a:r>
              <a:rPr lang="en-US" dirty="0" err="1" smtClean="0"/>
              <a:t>Tkinter</a:t>
            </a:r>
            <a:endParaRPr lang="en-US" dirty="0" smtClean="0"/>
          </a:p>
          <a:p>
            <a:r>
              <a:rPr lang="en-US" dirty="0" smtClean="0"/>
              <a:t>Direction: Right</a:t>
            </a:r>
          </a:p>
          <a:p>
            <a:r>
              <a:rPr lang="en-US" dirty="0" smtClean="0"/>
              <a:t>Instructor notes: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&lt;*s*o*u*r*c*e*&gt;*1*9*0*5*a*2*-*9*-*3*0*&lt;*/*s*o*u*r*c*e*&gt;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4837943"/>
          </a:xfrm>
        </p:spPr>
        <p:txBody>
          <a:bodyPr>
            <a:spAutoFit/>
          </a:bodyPr>
          <a:lstStyle/>
          <a:p>
            <a:r>
              <a:rPr lang="en-US" dirty="0" smtClean="0"/>
              <a:t>Jogger text: Data Entry Example</a:t>
            </a:r>
          </a:p>
          <a:p>
            <a:r>
              <a:rPr lang="en-US" dirty="0" smtClean="0"/>
              <a:t>Direction: Right</a:t>
            </a:r>
          </a:p>
          <a:p>
            <a:r>
              <a:rPr lang="en-US" dirty="0" smtClean="0"/>
              <a:t>Instructor notes:</a:t>
            </a:r>
          </a:p>
          <a:p>
            <a:r>
              <a:rPr lang="en-US" dirty="0" smtClean="0"/>
              <a:t>tk-ex8.py</a:t>
            </a:r>
          </a:p>
          <a:p>
            <a:endParaRPr lang="en-US" dirty="0" smtClean="0"/>
          </a:p>
          <a:p>
            <a:r>
              <a:rPr lang="en-US" dirty="0" smtClean="0"/>
              <a:t>NOTE: The order of the slides is NOT the order</a:t>
            </a:r>
            <a:r>
              <a:rPr lang="en-US" baseline="0" dirty="0" smtClean="0"/>
              <a:t> of the source code.</a:t>
            </a:r>
          </a:p>
          <a:p>
            <a:r>
              <a:rPr lang="en-US" baseline="0" dirty="0" smtClean="0"/>
              <a:t>Main program is shown before the 2 functions it calls</a:t>
            </a:r>
            <a:endParaRPr lang="en-US" dirty="0" smtClean="0"/>
          </a:p>
          <a:p>
            <a:r>
              <a:rPr lang="en-US" dirty="0" smtClean="0"/>
              <a:t>this is a 4 slide series - slides are covered in run time order,</a:t>
            </a:r>
          </a:p>
          <a:p>
            <a:r>
              <a:rPr lang="en-US" dirty="0" smtClean="0"/>
              <a:t>not syntax order in the file</a:t>
            </a:r>
          </a:p>
          <a:p>
            <a:endParaRPr lang="en-US" dirty="0" smtClean="0"/>
          </a:p>
          <a:p>
            <a:r>
              <a:rPr lang="en-US" dirty="0" smtClean="0"/>
              <a:t>p29 is at top of file</a:t>
            </a:r>
          </a:p>
          <a:p>
            <a:endParaRPr lang="en-US" dirty="0" smtClean="0"/>
          </a:p>
          <a:p>
            <a:r>
              <a:rPr lang="en-US" dirty="0" smtClean="0"/>
              <a:t>p30 is the end of the file - but cover it first and trace the function calls</a:t>
            </a:r>
          </a:p>
          <a:p>
            <a:endParaRPr lang="en-US" dirty="0" smtClean="0"/>
          </a:p>
          <a:p>
            <a:r>
              <a:rPr lang="en-US" dirty="0" smtClean="0"/>
              <a:t>p31 - syntactically after p29 - import and build the newline delimited string</a:t>
            </a:r>
            <a:r>
              <a:rPr lang="en-US" baseline="0" dirty="0" smtClean="0"/>
              <a:t> </a:t>
            </a:r>
            <a:r>
              <a:rPr lang="en-US" dirty="0" smtClean="0"/>
              <a:t>for display</a:t>
            </a:r>
          </a:p>
          <a:p>
            <a:endParaRPr lang="en-US" dirty="0" smtClean="0"/>
          </a:p>
          <a:p>
            <a:r>
              <a:rPr lang="en-US" dirty="0" smtClean="0"/>
              <a:t>p32 is the callback to process the entry data and build a result</a:t>
            </a:r>
          </a:p>
          <a:p>
            <a:endParaRPr lang="en-US" dirty="0" smtClean="0"/>
          </a:p>
          <a:p>
            <a:endParaRPr lang="en-US"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&lt;*s*o*u*r*c*e*&gt;*1*9*0*5*a*2*-*9*-*3*1*&lt;*/*s*o*u*r*c*e*&gt;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996891"/>
          </a:xfrm>
        </p:spPr>
        <p:txBody>
          <a:bodyPr>
            <a:spAutoFit/>
          </a:bodyPr>
          <a:lstStyle/>
          <a:p>
            <a:r>
              <a:rPr lang="en-US" dirty="0" smtClean="0"/>
              <a:t>Jogger text: Data Entry Example (continued)</a:t>
            </a:r>
          </a:p>
          <a:p>
            <a:r>
              <a:rPr lang="en-US" dirty="0" smtClean="0"/>
              <a:t>Direction: Left</a:t>
            </a:r>
          </a:p>
          <a:p>
            <a:r>
              <a:rPr lang="en-US" dirty="0" smtClean="0"/>
              <a:t>Instructor notes:</a:t>
            </a:r>
          </a:p>
          <a:p>
            <a:r>
              <a:rPr lang="en-US" dirty="0" smtClean="0"/>
              <a:t>Keep this slide up as 9-31</a:t>
            </a:r>
            <a:r>
              <a:rPr lang="en-US" baseline="0" dirty="0" smtClean="0"/>
              <a:t> and 9-32 are covered.  You can take 9-29 down now.</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&lt;*s*o*u*r*c*e*&gt;*1*9*0*5*a*2*-*9*-*3*2*&lt;*/*s*o*u*r*c*e*&gt;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181557"/>
          </a:xfrm>
        </p:spPr>
        <p:txBody>
          <a:bodyPr>
            <a:spAutoFit/>
          </a:bodyPr>
          <a:lstStyle/>
          <a:p>
            <a:r>
              <a:rPr lang="en-US" dirty="0" smtClean="0"/>
              <a:t>Jogger text: Data Entry Example (continued)</a:t>
            </a:r>
          </a:p>
          <a:p>
            <a:r>
              <a:rPr lang="en-US" dirty="0" smtClean="0"/>
              <a:t>Direction: Left</a:t>
            </a:r>
          </a:p>
          <a:p>
            <a:r>
              <a:rPr lang="en-US" dirty="0" smtClean="0"/>
              <a:t>Instructor notes:</a:t>
            </a:r>
          </a:p>
          <a:p>
            <a:r>
              <a:rPr lang="en-US" dirty="0" smtClean="0"/>
              <a:t>Point out the concatenation of</a:t>
            </a:r>
            <a:r>
              <a:rPr lang="en-US" baseline="0" dirty="0" smtClean="0"/>
              <a:t> keys into the string with a separator.  A similar technique is needed in the HO.</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&lt;*s*o*u*r*c*e*&gt;*1*9*0*5*a*2*-*9*-*3*3*&lt;*/*s*o*u*r*c*e*&gt;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Data Entry Example (continued)</a:t>
            </a:r>
          </a:p>
          <a:p>
            <a:r>
              <a:rPr lang="en-US" dirty="0" smtClean="0"/>
              <a:t>Direction: Left</a:t>
            </a:r>
          </a:p>
          <a:p>
            <a:r>
              <a:rPr lang="en-US" dirty="0" smtClean="0"/>
              <a:t>Instructor notes:</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&lt;*s*o*u*r*c*e*&gt;*1*9*0*5*a*2*-*9*-*3*4*&lt;*/*s*o*u*r*c*e*&gt;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717088"/>
          </a:xfrm>
        </p:spPr>
        <p:txBody>
          <a:bodyPr>
            <a:spAutoFit/>
          </a:bodyPr>
          <a:lstStyle/>
          <a:p>
            <a:r>
              <a:rPr lang="en-US" dirty="0" smtClean="0"/>
              <a:t>Jogger text: Message Widgets</a:t>
            </a:r>
          </a:p>
          <a:p>
            <a:r>
              <a:rPr lang="en-US" dirty="0" smtClean="0"/>
              <a:t>Direction: Right</a:t>
            </a:r>
          </a:p>
          <a:p>
            <a:r>
              <a:rPr lang="en-US" dirty="0" smtClean="0"/>
              <a:t>Instructor notes:</a:t>
            </a:r>
          </a:p>
          <a:p>
            <a:r>
              <a:rPr lang="en-US" dirty="0" smtClean="0"/>
              <a:t>Point out the space separator in the concatenation. </a:t>
            </a:r>
          </a:p>
          <a:p>
            <a:r>
              <a:rPr lang="en-US" dirty="0" smtClean="0"/>
              <a:t>Stripped down version of the file - same dictionary as before.</a:t>
            </a:r>
          </a:p>
          <a:p>
            <a:endParaRPr lang="en-US" dirty="0" smtClean="0"/>
          </a:p>
          <a:p>
            <a:r>
              <a:rPr lang="en-US" dirty="0" smtClean="0"/>
              <a:t>modified showAirportCode()</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&lt;*s*o*u*r*c*e*&gt;*1*9*0*5*a*2*-*9*-*3*5*&lt;*/*s*o*u*r*c*e*&gt;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996891"/>
          </a:xfrm>
        </p:spPr>
        <p:txBody>
          <a:bodyPr>
            <a:spAutoFit/>
          </a:bodyPr>
          <a:lstStyle/>
          <a:p>
            <a:r>
              <a:rPr lang="en-US" dirty="0" smtClean="0"/>
              <a:t>Jogger text: Message Widgets (continued)</a:t>
            </a:r>
          </a:p>
          <a:p>
            <a:r>
              <a:rPr lang="en-US" dirty="0" smtClean="0"/>
              <a:t>Direction: Left</a:t>
            </a:r>
          </a:p>
          <a:p>
            <a:r>
              <a:rPr lang="en-US" dirty="0" smtClean="0"/>
              <a:t>Instructor notes:</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&lt;*s*o*u*r*c*e*&gt;*1*9*0*5*a*2*-*9*-*3*6*&lt;*/*s*o*u*r*c*e*&gt;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Menu Widgets</a:t>
            </a:r>
          </a:p>
          <a:p>
            <a:r>
              <a:rPr lang="en-US" dirty="0" smtClean="0"/>
              <a:t>Direction: Right</a:t>
            </a:r>
          </a:p>
          <a:p>
            <a:r>
              <a:rPr lang="en-US" dirty="0" smtClean="0"/>
              <a:t>Instructor notes:</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&lt;*s*o*u*r*c*e*&gt;*1*9*0*5*a*2*-*9*-*3*7*&lt;*/*s*o*u*r*c*e*&gt;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957154"/>
          </a:xfrm>
        </p:spPr>
        <p:txBody>
          <a:bodyPr>
            <a:spAutoFit/>
          </a:bodyPr>
          <a:lstStyle/>
          <a:p>
            <a:r>
              <a:rPr lang="en-US" dirty="0" smtClean="0"/>
              <a:t>Jogger text: A Multilevel Menu</a:t>
            </a:r>
          </a:p>
          <a:p>
            <a:r>
              <a:rPr lang="en-US" dirty="0" smtClean="0"/>
              <a:t>Direction: Left</a:t>
            </a:r>
          </a:p>
          <a:p>
            <a:r>
              <a:rPr lang="en-US" dirty="0" smtClean="0"/>
              <a:t>Instructor notes:</a:t>
            </a:r>
          </a:p>
          <a:p>
            <a:r>
              <a:rPr lang="en-US" dirty="0" smtClean="0"/>
              <a:t>This contains only the</a:t>
            </a:r>
            <a:r>
              <a:rPr lang="en-US" baseline="0" dirty="0" smtClean="0"/>
              <a:t> new part.  </a:t>
            </a:r>
          </a:p>
          <a:p>
            <a:endParaRPr lang="en-US" baseline="0" dirty="0" smtClean="0"/>
          </a:p>
          <a:p>
            <a:r>
              <a:rPr lang="en-US" baseline="0" dirty="0" smtClean="0"/>
              <a:t>Explain the .config and why it must be used and why it was not supplied when t1 was first assigned.</a:t>
            </a:r>
          </a:p>
          <a:p>
            <a:endParaRPr lang="en-US" baseline="0" dirty="0" smtClean="0"/>
          </a:p>
          <a:p>
            <a:r>
              <a:rPr lang="en-US" baseline="0" dirty="0" smtClean="0"/>
              <a:t>The callback functions are the same from the previous slides</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&lt;*s*o*u*r*c*e*&gt;*1*9*0*5*a*2*-*9*-*3*8*&lt;*/*s*o*u*r*c*e*&gt;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477023"/>
          </a:xfrm>
        </p:spPr>
        <p:txBody>
          <a:bodyPr>
            <a:spAutoFit/>
          </a:bodyPr>
          <a:lstStyle/>
          <a:p>
            <a:r>
              <a:rPr lang="en-US" dirty="0" smtClean="0"/>
              <a:t>Jogger text: A Multilevel Menu (continued)</a:t>
            </a:r>
          </a:p>
          <a:p>
            <a:r>
              <a:rPr lang="en-US" dirty="0" smtClean="0"/>
              <a:t>Direction: Left</a:t>
            </a:r>
          </a:p>
          <a:p>
            <a:r>
              <a:rPr lang="en-US" dirty="0" smtClean="0"/>
              <a:t>Instructor notes:</a:t>
            </a:r>
          </a:p>
          <a:p>
            <a:r>
              <a:rPr lang="en-US" dirty="0" smtClean="0"/>
              <a:t>put up 37 together</a:t>
            </a:r>
          </a:p>
          <a:p>
            <a:endParaRPr lang="en-US" dirty="0" smtClean="0"/>
          </a:p>
          <a:p>
            <a:r>
              <a:rPr lang="en-US" dirty="0" smtClean="0"/>
              <a:t>Not all the code is shown here</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&lt;*s*o*u*r*c*e*&gt;*1*9*0*5*a*2*-*9*-*3*9*&lt;*/*s*o*u*r*c*e*&gt;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Radio Button Widgets</a:t>
            </a:r>
          </a:p>
          <a:p>
            <a:r>
              <a:rPr lang="en-US" dirty="0" smtClean="0"/>
              <a:t>Direction: Right</a:t>
            </a:r>
          </a:p>
          <a:p>
            <a:r>
              <a:rPr lang="en-US" dirty="0" smtClean="0"/>
              <a:t>Instructor notes: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1957154"/>
          </a:xfrm>
        </p:spPr>
        <p:txBody>
          <a:bodyPr>
            <a:spAutoFit/>
          </a:bodyPr>
          <a:lstStyle/>
          <a:p>
            <a:r>
              <a:rPr lang="en-US" dirty="0" smtClean="0"/>
              <a:t>Jogger text: Tkinter</a:t>
            </a:r>
          </a:p>
          <a:p>
            <a:r>
              <a:rPr lang="en-US" dirty="0" smtClean="0"/>
              <a:t>Direction: Right</a:t>
            </a:r>
          </a:p>
          <a:p>
            <a:r>
              <a:rPr lang="en-US" dirty="0" smtClean="0"/>
              <a:t>Instructor notes:</a:t>
            </a:r>
          </a:p>
          <a:p>
            <a:r>
              <a:rPr lang="en-US" dirty="0" smtClean="0"/>
              <a:t>Tkinter is the "Tk" "Interface"</a:t>
            </a:r>
          </a:p>
          <a:p>
            <a:endParaRPr lang="en-US" dirty="0" smtClean="0"/>
          </a:p>
          <a:p>
            <a:r>
              <a:rPr lang="en-US" dirty="0" smtClean="0"/>
              <a:t>But I pronounce it Tee-kinter</a:t>
            </a:r>
          </a:p>
          <a:p>
            <a:endParaRPr lang="en-US" dirty="0" smtClean="0"/>
          </a:p>
          <a:p>
            <a:r>
              <a:rPr lang="en-US" dirty="0" smtClean="0"/>
              <a:t>Better look and feel may come from ttk - Themed Tk</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&lt;*s*o*u*r*c*e*&gt;*1*9*0*5*a*2*-*9*-*4*0*&lt;*/*s*o*u*r*c*e*&gt;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Radio Button Selection</a:t>
            </a:r>
          </a:p>
          <a:p>
            <a:r>
              <a:rPr lang="en-US" dirty="0" smtClean="0"/>
              <a:t>Direction: Left</a:t>
            </a:r>
          </a:p>
          <a:p>
            <a:r>
              <a:rPr lang="en-US" dirty="0" smtClean="0"/>
              <a:t>Instructor notes:</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3957638"/>
            <a:ext cx="6488113" cy="996891"/>
          </a:xfrm>
        </p:spPr>
        <p:txBody>
          <a:bodyPr/>
          <a:lstStyle/>
          <a:p>
            <a:r>
              <a:rPr lang="en-US" dirty="0" smtClean="0"/>
              <a:t>Jogger text: Hands-On Exercise 9.1: GUI With Tkinter</a:t>
            </a:r>
          </a:p>
          <a:p>
            <a:r>
              <a:rPr lang="en-US" dirty="0" smtClean="0"/>
              <a:t>Direction: Right</a:t>
            </a:r>
          </a:p>
          <a:p>
            <a:r>
              <a:rPr lang="en-US" dirty="0" smtClean="0"/>
              <a:t>Exercise: GUI With Tkinter  (30 mins)</a:t>
            </a:r>
          </a:p>
          <a:p>
            <a:r>
              <a:rPr lang="en-US" dirty="0" smtClean="0"/>
              <a:t>Instructor notes:</a:t>
            </a:r>
            <a:endParaRPr lang="en-US" dirty="0"/>
          </a:p>
        </p:txBody>
      </p:sp>
    </p:spTree>
    <p:extLst>
      <p:ext uri="{BB962C8B-B14F-4D97-AF65-F5344CB8AC3E}">
        <p14:creationId xmlns:p14="http://schemas.microsoft.com/office/powerpoint/2010/main" xmlns="" val="3527063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&lt;*s*o*u*r*c*e*&gt;*1*9*0*5*a*2*-*9*-*4*2*&lt;*/*s*o*u*r*c*e*&gt;</a:t>
            </a:r>
            <a:endParaRPr lang="en-US" sz="800" dirty="0">
              <a:solidFill>
                <a:srgbClr val="000000"/>
              </a:solidFill>
              <a:latin typeface="Aria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230188" y="3957638"/>
            <a:ext cx="6459537" cy="756825"/>
          </a:xfrm>
        </p:spPr>
        <p:txBody>
          <a:bodyPr/>
          <a:lstStyle/>
          <a:p>
            <a:r>
              <a:rPr lang="en-US" dirty="0" smtClean="0"/>
              <a:t>Jogger text: </a:t>
            </a:r>
            <a:r>
              <a:rPr lang="fr-FR" dirty="0" smtClean="0"/>
              <a:t>Développer des interfaces graphiques avec </a:t>
            </a:r>
            <a:r>
              <a:rPr lang="en-US" dirty="0" err="1" smtClean="0"/>
              <a:t>Tkinter</a:t>
            </a:r>
            <a:endParaRPr lang="en-US" dirty="0" smtClean="0"/>
          </a:p>
          <a:p>
            <a:r>
              <a:rPr lang="en-US" dirty="0" smtClean="0"/>
              <a:t>Direction: Right</a:t>
            </a:r>
          </a:p>
          <a:p>
            <a:r>
              <a:rPr lang="en-US" dirty="0" smtClean="0"/>
              <a:t>Instructor notes:</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&lt;*s*o*u*r*c*e*&gt;*1*9*0*5*a*2*-*9*-*4*3*&lt;*/*s*o*u*r*c*e*&gt;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Frame Widgets</a:t>
            </a:r>
          </a:p>
          <a:p>
            <a:r>
              <a:rPr lang="en-US" dirty="0" smtClean="0"/>
              <a:t>Direction: Right</a:t>
            </a:r>
          </a:p>
          <a:p>
            <a:r>
              <a:rPr lang="en-US" dirty="0" smtClean="0"/>
              <a:t>Instructor notes:</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&lt;*s*o*u*r*c*e*&gt;*1*9*0*5*a*2*-*9*-*4*4*&lt;*/*s*o*u*r*c*e*&gt;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996891"/>
          </a:xfrm>
        </p:spPr>
        <p:txBody>
          <a:bodyPr>
            <a:spAutoFit/>
          </a:bodyPr>
          <a:lstStyle/>
          <a:p>
            <a:r>
              <a:rPr lang="en-US" dirty="0" smtClean="0"/>
              <a:t>Jogger text: Frame Class</a:t>
            </a:r>
          </a:p>
          <a:p>
            <a:r>
              <a:rPr lang="en-US" dirty="0" smtClean="0"/>
              <a:t>Direction: Right</a:t>
            </a:r>
          </a:p>
          <a:p>
            <a:r>
              <a:rPr lang="en-US" dirty="0" smtClean="0"/>
              <a:t>Instructor notes:</a:t>
            </a:r>
          </a:p>
          <a:p>
            <a:r>
              <a:rPr lang="en-US" dirty="0" smtClean="0"/>
              <a:t>Not</a:t>
            </a:r>
            <a:r>
              <a:rPr lang="en-US" baseline="0" dirty="0" smtClean="0"/>
              <a:t> all the code is here.  Open the tk-ex12.py file for display first. It has the 2 dictionary assignments.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&lt;*s*o*u*r*c*e*&gt;*1*9*0*5*a*2*-*9*-*4*5*&lt;*/*s*o*u*r*c*e*&gt;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Frame Class (continued)</a:t>
            </a:r>
          </a:p>
          <a:p>
            <a:r>
              <a:rPr lang="en-US" dirty="0" smtClean="0"/>
              <a:t>Direction: Left</a:t>
            </a:r>
          </a:p>
          <a:p>
            <a:r>
              <a:rPr lang="en-US" dirty="0" smtClean="0"/>
              <a:t>Instructor notes:</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smtClean="0">
                <a:solidFill>
                  <a:srgbClr val="000000"/>
                </a:solidFill>
                <a:latin typeface="Arial"/>
              </a:rPr>
              <a:t>&lt;*s*o*u*r*c*e*&gt;*1*9*0*5*a*2*-*9*-*4*6*&lt;*/*s*o*u*r*c*e*&gt;</a:t>
            </a:r>
            <a:endParaRPr lang="en-US" sz="800">
              <a:solidFill>
                <a:srgbClr val="000000"/>
              </a:solidFill>
              <a:latin typeface="Arial"/>
            </a:endParaRP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xfrm>
            <a:off x="230188" y="3957638"/>
            <a:ext cx="6459537" cy="756825"/>
          </a:xfrm>
          <a:solidFill>
            <a:schemeClr val="bg1"/>
          </a:solidFill>
          <a:ln/>
        </p:spPr>
        <p:txBody>
          <a:bodyPr/>
          <a:lstStyle/>
          <a:p>
            <a:r>
              <a:rPr lang="en-US" dirty="0" smtClean="0"/>
              <a:t>Jogger text: Chapter Summary</a:t>
            </a:r>
          </a:p>
          <a:p>
            <a:r>
              <a:rPr lang="en-US" dirty="0" smtClean="0"/>
              <a:t>Direction: Both</a:t>
            </a:r>
          </a:p>
          <a:p>
            <a:r>
              <a:rPr lang="en-US" dirty="0" smtClean="0"/>
              <a:t>Instructor notes: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&lt;*s*o*u*r*c*e*&gt;*1*9*0*5*a*2*-*9*-*5*&lt;*/*s*o*u*r*c*e*&gt;</a:t>
            </a:r>
            <a:endParaRPr lang="en-US" sz="800" dirty="0">
              <a:solidFill>
                <a:srgbClr val="000000"/>
              </a:solidFill>
              <a:latin typeface="Arial"/>
            </a:endParaRP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xfrm>
            <a:off x="230188" y="3957638"/>
            <a:ext cx="6459537" cy="756825"/>
          </a:xfrm>
        </p:spPr>
        <p:txBody>
          <a:bodyPr/>
          <a:lstStyle/>
          <a:p>
            <a:r>
              <a:rPr lang="en-US" dirty="0" smtClean="0"/>
              <a:t>Jogger text: Tkinter Portability</a:t>
            </a:r>
          </a:p>
          <a:p>
            <a:r>
              <a:rPr lang="en-US" dirty="0" smtClean="0"/>
              <a:t>Direction: Left</a:t>
            </a:r>
          </a:p>
          <a:p>
            <a:r>
              <a:rPr lang="en-US" dirty="0" smtClean="0"/>
              <a:t>Instructor notes: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&lt;*s*o*u*r*c*e*&gt;*1*9*0*5*a*2*-*9*-*6*&lt;*/*s*o*u*r*c*e*&gt;</a:t>
            </a:r>
            <a:endParaRPr lang="en-US" sz="800" dirty="0">
              <a:solidFill>
                <a:srgbClr val="000000"/>
              </a:solidFill>
              <a:latin typeface="Aria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230188" y="3957638"/>
            <a:ext cx="6459537" cy="756825"/>
          </a:xfrm>
        </p:spPr>
        <p:txBody>
          <a:bodyPr/>
          <a:lstStyle/>
          <a:p>
            <a:r>
              <a:rPr lang="en-US" dirty="0" smtClean="0"/>
              <a:t>Jogger text: </a:t>
            </a:r>
            <a:r>
              <a:rPr lang="fr-FR" dirty="0" smtClean="0"/>
              <a:t>Développer des interfaces graphiques avec </a:t>
            </a:r>
            <a:r>
              <a:rPr lang="en-US" dirty="0" err="1" smtClean="0"/>
              <a:t>Tkinter</a:t>
            </a:r>
            <a:endParaRPr lang="en-US" dirty="0" smtClean="0"/>
          </a:p>
          <a:p>
            <a:r>
              <a:rPr lang="en-US" dirty="0" smtClean="0"/>
              <a:t>Direction: Right</a:t>
            </a:r>
          </a:p>
          <a:p>
            <a:r>
              <a:rPr lang="en-US" dirty="0" smtClean="0"/>
              <a:t>Instructor notes: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&lt;*s*o*u*r*c*e*&gt;*1*9*0*5*a*2*-*9*-*7*&lt;*/*s*o*u*r*c*e*&gt;</a:t>
            </a:r>
            <a:endParaRPr lang="en-US" sz="800" dirty="0">
              <a:solidFill>
                <a:srgbClr val="000000"/>
              </a:solidFill>
              <a:latin typeface="Arial"/>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228600" y="3957638"/>
            <a:ext cx="6488113" cy="1477023"/>
          </a:xfrm>
        </p:spPr>
        <p:txBody>
          <a:bodyPr>
            <a:spAutoFit/>
          </a:bodyPr>
          <a:lstStyle/>
          <a:p>
            <a:r>
              <a:rPr lang="en-US" dirty="0" smtClean="0"/>
              <a:t>Jogger text: Displaying Widgets</a:t>
            </a:r>
          </a:p>
          <a:p>
            <a:r>
              <a:rPr lang="en-US" dirty="0" smtClean="0"/>
              <a:t>Direction: Right</a:t>
            </a:r>
          </a:p>
          <a:p>
            <a:r>
              <a:rPr lang="en-US" dirty="0" smtClean="0"/>
              <a:t>Do now  (10 mins)</a:t>
            </a:r>
          </a:p>
          <a:p>
            <a:r>
              <a:rPr lang="en-US" dirty="0" smtClean="0"/>
              <a:t>Instructor notes:</a:t>
            </a:r>
          </a:p>
          <a:p>
            <a:r>
              <a:rPr lang="en-US" b="1" dirty="0" smtClean="0"/>
              <a:t>Duration</a:t>
            </a:r>
            <a:r>
              <a:rPr lang="en-US" dirty="0"/>
              <a:t>: </a:t>
            </a:r>
            <a:r>
              <a:rPr lang="en-US" dirty="0">
                <a:solidFill>
                  <a:srgbClr val="0000FF"/>
                </a:solidFill>
              </a:rPr>
              <a:t>3 minutes</a:t>
            </a:r>
          </a:p>
          <a:p>
            <a:r>
              <a:rPr lang="en-US" b="1" dirty="0"/>
              <a:t>Presentation Style: </a:t>
            </a:r>
            <a:r>
              <a:rPr lang="en-US" dirty="0" smtClean="0">
                <a:solidFill>
                  <a:srgbClr val="0000FF"/>
                </a:solidFill>
              </a:rPr>
              <a:t>General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&lt;*s*o*u*r*c*e*&gt;*1*9*0*5*a*2*-*9*-*8*&lt;*/*s*o*u*r*c*e*&gt;</a:t>
            </a:r>
            <a:endParaRPr lang="en-US" sz="800" dirty="0">
              <a:solidFill>
                <a:srgbClr val="000000"/>
              </a:solidFill>
              <a:latin typeface="Arial"/>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228600" y="3957638"/>
            <a:ext cx="6488113" cy="1236957"/>
          </a:xfrm>
        </p:spPr>
        <p:txBody>
          <a:bodyPr>
            <a:spAutoFit/>
          </a:bodyPr>
          <a:lstStyle/>
          <a:p>
            <a:r>
              <a:rPr lang="en-US" dirty="0" smtClean="0"/>
              <a:t>Jogger text: Displaying Widgets (continued)</a:t>
            </a:r>
          </a:p>
          <a:p>
            <a:r>
              <a:rPr lang="en-US" dirty="0" smtClean="0"/>
              <a:t>Direction: Left</a:t>
            </a:r>
          </a:p>
          <a:p>
            <a:r>
              <a:rPr lang="en-US" dirty="0" smtClean="0"/>
              <a:t>Instructor notes</a:t>
            </a:r>
            <a:r>
              <a:rPr lang="en-US" b="1" dirty="0" smtClean="0"/>
              <a:t>:</a:t>
            </a:r>
          </a:p>
          <a:p>
            <a:r>
              <a:rPr lang="en-US" b="1" dirty="0" smtClean="0"/>
              <a:t>Duration</a:t>
            </a:r>
            <a:r>
              <a:rPr lang="en-US" dirty="0"/>
              <a:t>: </a:t>
            </a:r>
            <a:r>
              <a:rPr lang="en-US" dirty="0">
                <a:solidFill>
                  <a:srgbClr val="0000FF"/>
                </a:solidFill>
              </a:rPr>
              <a:t>3 minutes</a:t>
            </a:r>
          </a:p>
          <a:p>
            <a:r>
              <a:rPr lang="en-US" b="1" dirty="0"/>
              <a:t>Presentation Style: </a:t>
            </a:r>
            <a:r>
              <a:rPr lang="en-US" dirty="0" smtClean="0">
                <a:solidFill>
                  <a:srgbClr val="0000FF"/>
                </a:solidFill>
              </a:rPr>
              <a:t>General</a:t>
            </a:r>
            <a:endParaRPr lang="en-US" dirty="0">
              <a:solidFill>
                <a:srgbClr val="0000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&lt;*s*o*u*r*c*e*&gt;*1*9*0*5*a*2*-*9*-*9*&lt;*/*s*o*u*r*c*e*&gt;</a:t>
            </a:r>
            <a:endParaRPr lang="en-US" sz="800" dirty="0">
              <a:solidFill>
                <a:srgbClr val="000000"/>
              </a:solidFill>
              <a:latin typeface="Arial"/>
            </a:endParaRPr>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228600" y="3957638"/>
            <a:ext cx="6488113" cy="1717088"/>
          </a:xfrm>
        </p:spPr>
        <p:txBody>
          <a:bodyPr>
            <a:spAutoFit/>
          </a:bodyPr>
          <a:lstStyle/>
          <a:p>
            <a:r>
              <a:rPr lang="en-US" dirty="0" smtClean="0"/>
              <a:t>Jogger text: Displaying Widgets (continued)</a:t>
            </a:r>
          </a:p>
          <a:p>
            <a:r>
              <a:rPr lang="en-US" dirty="0" smtClean="0"/>
              <a:t>Direction: Right</a:t>
            </a:r>
          </a:p>
          <a:p>
            <a:r>
              <a:rPr lang="en-US" dirty="0" smtClean="0"/>
              <a:t>Instructor notes</a:t>
            </a:r>
            <a:r>
              <a:rPr lang="en-US" b="1" dirty="0" smtClean="0"/>
              <a:t>:</a:t>
            </a:r>
          </a:p>
          <a:p>
            <a:r>
              <a:rPr lang="en-US" b="1" dirty="0" smtClean="0"/>
              <a:t>Duration</a:t>
            </a:r>
            <a:r>
              <a:rPr lang="en-US" dirty="0"/>
              <a:t>: </a:t>
            </a:r>
            <a:r>
              <a:rPr lang="en-US" dirty="0">
                <a:solidFill>
                  <a:srgbClr val="0000FF"/>
                </a:solidFill>
              </a:rPr>
              <a:t>3 minutes</a:t>
            </a:r>
          </a:p>
          <a:p>
            <a:r>
              <a:rPr lang="en-US" b="1" dirty="0"/>
              <a:t>Presentation Style: </a:t>
            </a:r>
            <a:r>
              <a:rPr lang="en-US" dirty="0" smtClean="0">
                <a:solidFill>
                  <a:srgbClr val="0000FF"/>
                </a:solidFill>
              </a:rPr>
              <a:t>General</a:t>
            </a:r>
          </a:p>
          <a:p>
            <a:endParaRPr lang="en-US" dirty="0" smtClean="0">
              <a:solidFill>
                <a:srgbClr val="0000FF"/>
              </a:solidFill>
            </a:endParaRPr>
          </a:p>
          <a:p>
            <a:r>
              <a:rPr lang="en-US" sz="1200" kern="1200" dirty="0" smtClean="0">
                <a:solidFill>
                  <a:schemeClr val="tx1"/>
                </a:solidFill>
                <a:latin typeface="Times New Roman" pitchFamily="18" charset="0"/>
                <a:ea typeface="+mn-ea"/>
                <a:cs typeface="+mn-cs"/>
              </a:rPr>
              <a:t>available colors in C:\Python27\Tools\pynche\X\rgb.txt</a:t>
            </a:r>
            <a:endParaRPr lang="en-US" dirty="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7587" name="Rectangle 2067"/>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en-US" dirty="0"/>
          </a:p>
        </p:txBody>
      </p:sp>
      <p:pic>
        <p:nvPicPr>
          <p:cNvPr id="237584" name="Picture 2064" descr="Title Page Art"/>
          <p:cNvPicPr>
            <a:picLocks noChangeAspect="1" noChangeArrowheads="1"/>
          </p:cNvPicPr>
          <p:nvPr/>
        </p:nvPicPr>
        <p:blipFill>
          <a:blip r:embed="rId2" cstate="print"/>
          <a:srcRect/>
          <a:stretch>
            <a:fillRect/>
          </a:stretch>
        </p:blipFill>
        <p:spPr bwMode="hidden">
          <a:xfrm>
            <a:off x="0" y="0"/>
            <a:ext cx="9144000" cy="3427413"/>
          </a:xfrm>
          <a:prstGeom prst="rect">
            <a:avLst/>
          </a:prstGeom>
          <a:noFill/>
        </p:spPr>
      </p:pic>
      <p:sp>
        <p:nvSpPr>
          <p:cNvPr id="237579" name="Line 2059"/>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en-US" dirty="0"/>
          </a:p>
        </p:txBody>
      </p:sp>
      <p:sp>
        <p:nvSpPr>
          <p:cNvPr id="237576" name="Rectangle 2056"/>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en-US" smtClean="0"/>
              <a:t>Click to edit Master title style</a:t>
            </a:r>
            <a:endParaRPr lang="en-US"/>
          </a:p>
        </p:txBody>
      </p:sp>
      <p:sp>
        <p:nvSpPr>
          <p:cNvPr id="237577" name="Rectangle 2057"/>
          <p:cNvSpPr>
            <a:spLocks noGrp="1" noChangeArrowheads="1"/>
          </p:cNvSpPr>
          <p:nvPr>
            <p:ph type="subTitle" sz="quarter" idx="1"/>
          </p:nvPr>
        </p:nvSpPr>
        <p:spPr bwMode="invGray">
          <a:xfrm>
            <a:off x="322263" y="398463"/>
            <a:ext cx="4267200" cy="381000"/>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en-US" smtClean="0"/>
              <a:t>Click to edit Master subtitle style</a:t>
            </a:r>
            <a:endParaRPr lang="en-US" dirty="0"/>
          </a:p>
        </p:txBody>
      </p:sp>
      <p:sp>
        <p:nvSpPr>
          <p:cNvPr id="237578" name="Line 2058"/>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en-US" dirty="0"/>
          </a:p>
        </p:txBody>
      </p:sp>
      <p:pic>
        <p:nvPicPr>
          <p:cNvPr id="237605" name="Picture 2085" descr="B&amp;W Educ Trust "/>
          <p:cNvPicPr>
            <a:picLocks noChangeAspect="1" noChangeArrowheads="1"/>
          </p:cNvPicPr>
          <p:nvPr userDrawn="1"/>
        </p:nvPicPr>
        <p:blipFill>
          <a:blip r:embed="rId3" cstate="print"/>
          <a:srcRect/>
          <a:stretch>
            <a:fillRect/>
          </a:stretch>
        </p:blipFill>
        <p:spPr bwMode="auto">
          <a:xfrm>
            <a:off x="7177088" y="6630988"/>
            <a:ext cx="1855787" cy="115887"/>
          </a:xfrm>
          <a:prstGeom prst="rect">
            <a:avLst/>
          </a:prstGeom>
          <a:noFill/>
        </p:spPr>
      </p:pic>
      <p:pic>
        <p:nvPicPr>
          <p:cNvPr id="237606" name="Picture 2086" descr="100c,70m Educ Trust "/>
          <p:cNvPicPr>
            <a:picLocks noChangeAspect="1" noChangeArrowheads="1"/>
          </p:cNvPicPr>
          <p:nvPr userDrawn="1"/>
        </p:nvPicPr>
        <p:blipFill>
          <a:blip r:embed="rId4" cstate="print"/>
          <a:srcRect/>
          <a:stretch>
            <a:fillRect/>
          </a:stretch>
        </p:blipFill>
        <p:spPr bwMode="hidden">
          <a:xfrm>
            <a:off x="7177088" y="6627813"/>
            <a:ext cx="1855787" cy="119062"/>
          </a:xfrm>
          <a:prstGeom prst="rect">
            <a:avLst/>
          </a:prstGeom>
          <a:noFill/>
        </p:spPr>
      </p:pic>
      <p:sp>
        <p:nvSpPr>
          <p:cNvPr id="237607" name="Rectangle 2087"/>
          <p:cNvSpPr>
            <a:spLocks noChangeArrowheads="1"/>
          </p:cNvSpPr>
          <p:nvPr userDrawn="1"/>
        </p:nvSpPr>
        <p:spPr bwMode="black">
          <a:xfrm flipV="1">
            <a:off x="7169150" y="6499225"/>
            <a:ext cx="1831975" cy="61912"/>
          </a:xfrm>
          <a:prstGeom prst="rect">
            <a:avLst/>
          </a:prstGeom>
          <a:solidFill>
            <a:srgbClr val="B90117"/>
          </a:solidFill>
          <a:ln w="9525">
            <a:noFill/>
            <a:miter lim="800000"/>
            <a:headEnd/>
            <a:tailEnd/>
          </a:ln>
          <a:effectLst/>
        </p:spPr>
        <p:txBody>
          <a:bodyPr rot="10800000" wrap="none" anchor="ctr"/>
          <a:lstStyle/>
          <a:p>
            <a:pPr algn="ctr"/>
            <a:endParaRPr lang="en-US" sz="2400" b="1" dirty="0">
              <a:latin typeface="Times New Roman" pitchFamily="18" charset="0"/>
            </a:endParaRPr>
          </a:p>
        </p:txBody>
      </p:sp>
      <p:pic>
        <p:nvPicPr>
          <p:cNvPr id="237609" name="Picture 2089" descr="100c,70m Learn Tree sm®"/>
          <p:cNvPicPr>
            <a:picLocks noChangeAspect="1" noChangeArrowheads="1"/>
          </p:cNvPicPr>
          <p:nvPr userDrawn="1"/>
        </p:nvPicPr>
        <p:blipFill>
          <a:blip r:embed="rId5" cstate="print">
            <a:lum contrast="100000"/>
          </a:blip>
          <a:srcRect/>
          <a:stretch>
            <a:fillRect/>
          </a:stretch>
        </p:blipFill>
        <p:spPr bwMode="auto">
          <a:xfrm>
            <a:off x="7151688" y="5919788"/>
            <a:ext cx="1865312" cy="530225"/>
          </a:xfrm>
          <a:prstGeom prst="rect">
            <a:avLst/>
          </a:prstGeom>
          <a:noFill/>
        </p:spPr>
      </p:pic>
      <p:pic>
        <p:nvPicPr>
          <p:cNvPr id="237610" name="Picture 2090" descr="100c,70m Learn Tree sm®"/>
          <p:cNvPicPr>
            <a:picLocks noChangeAspect="1" noChangeArrowheads="1"/>
          </p:cNvPicPr>
          <p:nvPr userDrawn="1"/>
        </p:nvPicPr>
        <p:blipFill>
          <a:blip r:embed="rId5" cstate="print"/>
          <a:srcRect/>
          <a:stretch>
            <a:fillRect/>
          </a:stretch>
        </p:blipFill>
        <p:spPr bwMode="hidden">
          <a:xfrm>
            <a:off x="7151688" y="5919788"/>
            <a:ext cx="1865312" cy="530225"/>
          </a:xfrm>
          <a:prstGeom prst="rect">
            <a:avLst/>
          </a:prstGeom>
          <a:noFill/>
        </p:spPr>
      </p:pic>
      <p:grpSp>
        <p:nvGrpSpPr>
          <p:cNvPr id="25" name="Group 24"/>
          <p:cNvGrpSpPr/>
          <p:nvPr userDrawn="1"/>
        </p:nvGrpSpPr>
        <p:grpSpPr>
          <a:xfrm>
            <a:off x="7152210" y="5919127"/>
            <a:ext cx="712270" cy="528752"/>
            <a:chOff x="7185699" y="5403739"/>
            <a:chExt cx="622300" cy="461963"/>
          </a:xfrm>
        </p:grpSpPr>
        <p:grpSp>
          <p:nvGrpSpPr>
            <p:cNvPr id="15" name="Group 1053"/>
            <p:cNvGrpSpPr>
              <a:grpSpLocks/>
            </p:cNvGrpSpPr>
            <p:nvPr userDrawn="1"/>
          </p:nvGrpSpPr>
          <p:grpSpPr bwMode="auto">
            <a:xfrm>
              <a:off x="7192049" y="5403739"/>
              <a:ext cx="603250" cy="457200"/>
              <a:chOff x="5279" y="3962"/>
              <a:chExt cx="380" cy="288"/>
            </a:xfrm>
          </p:grpSpPr>
          <p:sp>
            <p:nvSpPr>
              <p:cNvPr id="16" name="Freeform 1041"/>
              <p:cNvSpPr>
                <a:spLocks noChangeAspect="1"/>
              </p:cNvSpPr>
              <p:nvPr userDrawn="1"/>
            </p:nvSpPr>
            <p:spPr bwMode="black">
              <a:xfrm>
                <a:off x="5282" y="3969"/>
                <a:ext cx="375" cy="281"/>
              </a:xfrm>
              <a:custGeom>
                <a:avLst/>
                <a:gdLst/>
                <a:ahLst/>
                <a:cxnLst>
                  <a:cxn ang="0">
                    <a:pos x="133" y="1294"/>
                  </a:cxn>
                  <a:cxn ang="0">
                    <a:pos x="274" y="1324"/>
                  </a:cxn>
                  <a:cxn ang="0">
                    <a:pos x="399" y="1324"/>
                  </a:cxn>
                  <a:cxn ang="0">
                    <a:pos x="641" y="1324"/>
                  </a:cxn>
                  <a:cxn ang="0">
                    <a:pos x="935" y="1324"/>
                  </a:cxn>
                  <a:cxn ang="0">
                    <a:pos x="1215" y="1324"/>
                  </a:cxn>
                  <a:cxn ang="0">
                    <a:pos x="1417" y="1324"/>
                  </a:cxn>
                  <a:cxn ang="0">
                    <a:pos x="1513" y="1322"/>
                  </a:cxn>
                  <a:cxn ang="0">
                    <a:pos x="1698" y="1248"/>
                  </a:cxn>
                  <a:cxn ang="0">
                    <a:pos x="1736" y="1171"/>
                  </a:cxn>
                  <a:cxn ang="0">
                    <a:pos x="1560" y="1171"/>
                  </a:cxn>
                  <a:cxn ang="0">
                    <a:pos x="1239" y="1168"/>
                  </a:cxn>
                  <a:cxn ang="0">
                    <a:pos x="1071" y="1118"/>
                  </a:cxn>
                  <a:cxn ang="0">
                    <a:pos x="984" y="1032"/>
                  </a:cxn>
                  <a:cxn ang="0">
                    <a:pos x="965" y="831"/>
                  </a:cxn>
                  <a:cxn ang="0">
                    <a:pos x="1120" y="654"/>
                  </a:cxn>
                  <a:cxn ang="0">
                    <a:pos x="1238" y="633"/>
                  </a:cxn>
                  <a:cxn ang="0">
                    <a:pos x="1420" y="574"/>
                  </a:cxn>
                  <a:cxn ang="0">
                    <a:pos x="1258" y="538"/>
                  </a:cxn>
                  <a:cxn ang="0">
                    <a:pos x="1014" y="603"/>
                  </a:cxn>
                  <a:cxn ang="0">
                    <a:pos x="1129" y="513"/>
                  </a:cxn>
                  <a:cxn ang="0">
                    <a:pos x="1340" y="475"/>
                  </a:cxn>
                  <a:cxn ang="0">
                    <a:pos x="1413" y="442"/>
                  </a:cxn>
                  <a:cxn ang="0">
                    <a:pos x="1181" y="406"/>
                  </a:cxn>
                  <a:cxn ang="0">
                    <a:pos x="1042" y="475"/>
                  </a:cxn>
                  <a:cxn ang="0">
                    <a:pos x="1174" y="371"/>
                  </a:cxn>
                  <a:cxn ang="0">
                    <a:pos x="1357" y="308"/>
                  </a:cxn>
                  <a:cxn ang="0">
                    <a:pos x="1180" y="274"/>
                  </a:cxn>
                  <a:cxn ang="0">
                    <a:pos x="1022" y="361"/>
                  </a:cxn>
                  <a:cxn ang="0">
                    <a:pos x="1163" y="215"/>
                  </a:cxn>
                  <a:cxn ang="0">
                    <a:pos x="1237" y="130"/>
                  </a:cxn>
                  <a:cxn ang="0">
                    <a:pos x="1054" y="204"/>
                  </a:cxn>
                  <a:cxn ang="0">
                    <a:pos x="986" y="237"/>
                  </a:cxn>
                  <a:cxn ang="0">
                    <a:pos x="1113" y="58"/>
                  </a:cxn>
                  <a:cxn ang="0">
                    <a:pos x="947" y="137"/>
                  </a:cxn>
                  <a:cxn ang="0">
                    <a:pos x="922" y="2"/>
                  </a:cxn>
                  <a:cxn ang="0">
                    <a:pos x="844" y="95"/>
                  </a:cxn>
                  <a:cxn ang="0">
                    <a:pos x="750" y="54"/>
                  </a:cxn>
                  <a:cxn ang="0">
                    <a:pos x="684" y="100"/>
                  </a:cxn>
                  <a:cxn ang="0">
                    <a:pos x="783" y="284"/>
                  </a:cxn>
                  <a:cxn ang="0">
                    <a:pos x="614" y="131"/>
                  </a:cxn>
                  <a:cxn ang="0">
                    <a:pos x="514" y="162"/>
                  </a:cxn>
                  <a:cxn ang="0">
                    <a:pos x="689" y="293"/>
                  </a:cxn>
                  <a:cxn ang="0">
                    <a:pos x="702" y="335"/>
                  </a:cxn>
                  <a:cxn ang="0">
                    <a:pos x="460" y="235"/>
                  </a:cxn>
                  <a:cxn ang="0">
                    <a:pos x="423" y="316"/>
                  </a:cxn>
                  <a:cxn ang="0">
                    <a:pos x="637" y="401"/>
                  </a:cxn>
                  <a:cxn ang="0">
                    <a:pos x="706" y="464"/>
                  </a:cxn>
                  <a:cxn ang="0">
                    <a:pos x="522" y="394"/>
                  </a:cxn>
                  <a:cxn ang="0">
                    <a:pos x="346" y="474"/>
                  </a:cxn>
                  <a:cxn ang="0">
                    <a:pos x="451" y="477"/>
                  </a:cxn>
                  <a:cxn ang="0">
                    <a:pos x="662" y="530"/>
                  </a:cxn>
                  <a:cxn ang="0">
                    <a:pos x="724" y="594"/>
                  </a:cxn>
                  <a:cxn ang="0">
                    <a:pos x="469" y="538"/>
                  </a:cxn>
                  <a:cxn ang="0">
                    <a:pos x="326" y="595"/>
                  </a:cxn>
                  <a:cxn ang="0">
                    <a:pos x="520" y="633"/>
                  </a:cxn>
                  <a:cxn ang="0">
                    <a:pos x="633" y="650"/>
                  </a:cxn>
                  <a:cxn ang="0">
                    <a:pos x="773" y="801"/>
                  </a:cxn>
                  <a:cxn ang="0">
                    <a:pos x="772" y="1013"/>
                  </a:cxn>
                  <a:cxn ang="0">
                    <a:pos x="684" y="1113"/>
                  </a:cxn>
                  <a:cxn ang="0">
                    <a:pos x="545" y="1164"/>
                  </a:cxn>
                  <a:cxn ang="0">
                    <a:pos x="221" y="1171"/>
                  </a:cxn>
                  <a:cxn ang="0">
                    <a:pos x="20" y="1171"/>
                  </a:cxn>
                </a:cxnLst>
                <a:rect l="0" t="0" r="r" b="b"/>
                <a:pathLst>
                  <a:path w="1766" h="1324">
                    <a:moveTo>
                      <a:pt x="0" y="1171"/>
                    </a:moveTo>
                    <a:lnTo>
                      <a:pt x="6" y="1180"/>
                    </a:lnTo>
                    <a:lnTo>
                      <a:pt x="13" y="1191"/>
                    </a:lnTo>
                    <a:lnTo>
                      <a:pt x="20" y="1200"/>
                    </a:lnTo>
                    <a:lnTo>
                      <a:pt x="27" y="1209"/>
                    </a:lnTo>
                    <a:lnTo>
                      <a:pt x="35" y="1218"/>
                    </a:lnTo>
                    <a:lnTo>
                      <a:pt x="42" y="1226"/>
                    </a:lnTo>
                    <a:lnTo>
                      <a:pt x="50" y="1234"/>
                    </a:lnTo>
                    <a:lnTo>
                      <a:pt x="58" y="1242"/>
                    </a:lnTo>
                    <a:lnTo>
                      <a:pt x="67" y="1251"/>
                    </a:lnTo>
                    <a:lnTo>
                      <a:pt x="75" y="1257"/>
                    </a:lnTo>
                    <a:lnTo>
                      <a:pt x="84" y="1264"/>
                    </a:lnTo>
                    <a:lnTo>
                      <a:pt x="94" y="1271"/>
                    </a:lnTo>
                    <a:lnTo>
                      <a:pt x="103" y="1277"/>
                    </a:lnTo>
                    <a:lnTo>
                      <a:pt x="113" y="1283"/>
                    </a:lnTo>
                    <a:lnTo>
                      <a:pt x="122" y="1289"/>
                    </a:lnTo>
                    <a:lnTo>
                      <a:pt x="133" y="1294"/>
                    </a:lnTo>
                    <a:lnTo>
                      <a:pt x="143" y="1299"/>
                    </a:lnTo>
                    <a:lnTo>
                      <a:pt x="153" y="1302"/>
                    </a:lnTo>
                    <a:lnTo>
                      <a:pt x="164" y="1307"/>
                    </a:lnTo>
                    <a:lnTo>
                      <a:pt x="175" y="1310"/>
                    </a:lnTo>
                    <a:lnTo>
                      <a:pt x="187" y="1314"/>
                    </a:lnTo>
                    <a:lnTo>
                      <a:pt x="197" y="1316"/>
                    </a:lnTo>
                    <a:lnTo>
                      <a:pt x="209" y="1319"/>
                    </a:lnTo>
                    <a:lnTo>
                      <a:pt x="220" y="1321"/>
                    </a:lnTo>
                    <a:lnTo>
                      <a:pt x="233" y="1322"/>
                    </a:lnTo>
                    <a:lnTo>
                      <a:pt x="244" y="1323"/>
                    </a:lnTo>
                    <a:lnTo>
                      <a:pt x="257" y="1324"/>
                    </a:lnTo>
                    <a:lnTo>
                      <a:pt x="269" y="1324"/>
                    </a:lnTo>
                    <a:lnTo>
                      <a:pt x="269" y="1324"/>
                    </a:lnTo>
                    <a:lnTo>
                      <a:pt x="269" y="1324"/>
                    </a:lnTo>
                    <a:lnTo>
                      <a:pt x="270" y="1324"/>
                    </a:lnTo>
                    <a:lnTo>
                      <a:pt x="272" y="1324"/>
                    </a:lnTo>
                    <a:lnTo>
                      <a:pt x="274" y="1324"/>
                    </a:lnTo>
                    <a:lnTo>
                      <a:pt x="277" y="1324"/>
                    </a:lnTo>
                    <a:lnTo>
                      <a:pt x="280" y="1324"/>
                    </a:lnTo>
                    <a:lnTo>
                      <a:pt x="285" y="1324"/>
                    </a:lnTo>
                    <a:lnTo>
                      <a:pt x="289" y="1324"/>
                    </a:lnTo>
                    <a:lnTo>
                      <a:pt x="295" y="1324"/>
                    </a:lnTo>
                    <a:lnTo>
                      <a:pt x="301" y="1324"/>
                    </a:lnTo>
                    <a:lnTo>
                      <a:pt x="308" y="1324"/>
                    </a:lnTo>
                    <a:lnTo>
                      <a:pt x="315" y="1324"/>
                    </a:lnTo>
                    <a:lnTo>
                      <a:pt x="322" y="1324"/>
                    </a:lnTo>
                    <a:lnTo>
                      <a:pt x="330" y="1324"/>
                    </a:lnTo>
                    <a:lnTo>
                      <a:pt x="338" y="1324"/>
                    </a:lnTo>
                    <a:lnTo>
                      <a:pt x="347" y="1324"/>
                    </a:lnTo>
                    <a:lnTo>
                      <a:pt x="357" y="1324"/>
                    </a:lnTo>
                    <a:lnTo>
                      <a:pt x="367" y="1324"/>
                    </a:lnTo>
                    <a:lnTo>
                      <a:pt x="377" y="1324"/>
                    </a:lnTo>
                    <a:lnTo>
                      <a:pt x="388" y="1324"/>
                    </a:lnTo>
                    <a:lnTo>
                      <a:pt x="399" y="1324"/>
                    </a:lnTo>
                    <a:lnTo>
                      <a:pt x="410" y="1324"/>
                    </a:lnTo>
                    <a:lnTo>
                      <a:pt x="423" y="1324"/>
                    </a:lnTo>
                    <a:lnTo>
                      <a:pt x="436" y="1324"/>
                    </a:lnTo>
                    <a:lnTo>
                      <a:pt x="448" y="1324"/>
                    </a:lnTo>
                    <a:lnTo>
                      <a:pt x="461" y="1324"/>
                    </a:lnTo>
                    <a:lnTo>
                      <a:pt x="475" y="1324"/>
                    </a:lnTo>
                    <a:lnTo>
                      <a:pt x="489" y="1324"/>
                    </a:lnTo>
                    <a:lnTo>
                      <a:pt x="502" y="1324"/>
                    </a:lnTo>
                    <a:lnTo>
                      <a:pt x="517" y="1324"/>
                    </a:lnTo>
                    <a:lnTo>
                      <a:pt x="531" y="1324"/>
                    </a:lnTo>
                    <a:lnTo>
                      <a:pt x="546" y="1324"/>
                    </a:lnTo>
                    <a:lnTo>
                      <a:pt x="561" y="1324"/>
                    </a:lnTo>
                    <a:lnTo>
                      <a:pt x="577" y="1324"/>
                    </a:lnTo>
                    <a:lnTo>
                      <a:pt x="592" y="1324"/>
                    </a:lnTo>
                    <a:lnTo>
                      <a:pt x="608" y="1324"/>
                    </a:lnTo>
                    <a:lnTo>
                      <a:pt x="624" y="1324"/>
                    </a:lnTo>
                    <a:lnTo>
                      <a:pt x="641" y="1324"/>
                    </a:lnTo>
                    <a:lnTo>
                      <a:pt x="658" y="1324"/>
                    </a:lnTo>
                    <a:lnTo>
                      <a:pt x="674" y="1324"/>
                    </a:lnTo>
                    <a:lnTo>
                      <a:pt x="691" y="1324"/>
                    </a:lnTo>
                    <a:lnTo>
                      <a:pt x="709" y="1324"/>
                    </a:lnTo>
                    <a:lnTo>
                      <a:pt x="725" y="1324"/>
                    </a:lnTo>
                    <a:lnTo>
                      <a:pt x="742" y="1324"/>
                    </a:lnTo>
                    <a:lnTo>
                      <a:pt x="759" y="1324"/>
                    </a:lnTo>
                    <a:lnTo>
                      <a:pt x="776" y="1324"/>
                    </a:lnTo>
                    <a:lnTo>
                      <a:pt x="795" y="1324"/>
                    </a:lnTo>
                    <a:lnTo>
                      <a:pt x="812" y="1324"/>
                    </a:lnTo>
                    <a:lnTo>
                      <a:pt x="829" y="1324"/>
                    </a:lnTo>
                    <a:lnTo>
                      <a:pt x="847" y="1324"/>
                    </a:lnTo>
                    <a:lnTo>
                      <a:pt x="865" y="1324"/>
                    </a:lnTo>
                    <a:lnTo>
                      <a:pt x="882" y="1324"/>
                    </a:lnTo>
                    <a:lnTo>
                      <a:pt x="900" y="1324"/>
                    </a:lnTo>
                    <a:lnTo>
                      <a:pt x="917" y="1324"/>
                    </a:lnTo>
                    <a:lnTo>
                      <a:pt x="935" y="1324"/>
                    </a:lnTo>
                    <a:lnTo>
                      <a:pt x="953" y="1324"/>
                    </a:lnTo>
                    <a:lnTo>
                      <a:pt x="970" y="1324"/>
                    </a:lnTo>
                    <a:lnTo>
                      <a:pt x="987" y="1324"/>
                    </a:lnTo>
                    <a:lnTo>
                      <a:pt x="1004" y="1324"/>
                    </a:lnTo>
                    <a:lnTo>
                      <a:pt x="1022" y="1324"/>
                    </a:lnTo>
                    <a:lnTo>
                      <a:pt x="1039" y="1324"/>
                    </a:lnTo>
                    <a:lnTo>
                      <a:pt x="1056" y="1324"/>
                    </a:lnTo>
                    <a:lnTo>
                      <a:pt x="1072" y="1324"/>
                    </a:lnTo>
                    <a:lnTo>
                      <a:pt x="1090" y="1324"/>
                    </a:lnTo>
                    <a:lnTo>
                      <a:pt x="1106" y="1324"/>
                    </a:lnTo>
                    <a:lnTo>
                      <a:pt x="1122" y="1324"/>
                    </a:lnTo>
                    <a:lnTo>
                      <a:pt x="1138" y="1324"/>
                    </a:lnTo>
                    <a:lnTo>
                      <a:pt x="1154" y="1324"/>
                    </a:lnTo>
                    <a:lnTo>
                      <a:pt x="1169" y="1324"/>
                    </a:lnTo>
                    <a:lnTo>
                      <a:pt x="1185" y="1324"/>
                    </a:lnTo>
                    <a:lnTo>
                      <a:pt x="1200" y="1324"/>
                    </a:lnTo>
                    <a:lnTo>
                      <a:pt x="1215" y="1324"/>
                    </a:lnTo>
                    <a:lnTo>
                      <a:pt x="1230" y="1324"/>
                    </a:lnTo>
                    <a:lnTo>
                      <a:pt x="1244" y="1324"/>
                    </a:lnTo>
                    <a:lnTo>
                      <a:pt x="1259" y="1324"/>
                    </a:lnTo>
                    <a:lnTo>
                      <a:pt x="1273" y="1324"/>
                    </a:lnTo>
                    <a:lnTo>
                      <a:pt x="1285" y="1324"/>
                    </a:lnTo>
                    <a:lnTo>
                      <a:pt x="1299" y="1324"/>
                    </a:lnTo>
                    <a:lnTo>
                      <a:pt x="1312" y="1324"/>
                    </a:lnTo>
                    <a:lnTo>
                      <a:pt x="1323" y="1324"/>
                    </a:lnTo>
                    <a:lnTo>
                      <a:pt x="1336" y="1324"/>
                    </a:lnTo>
                    <a:lnTo>
                      <a:pt x="1348" y="1324"/>
                    </a:lnTo>
                    <a:lnTo>
                      <a:pt x="1359" y="1324"/>
                    </a:lnTo>
                    <a:lnTo>
                      <a:pt x="1370" y="1324"/>
                    </a:lnTo>
                    <a:lnTo>
                      <a:pt x="1380" y="1324"/>
                    </a:lnTo>
                    <a:lnTo>
                      <a:pt x="1390" y="1324"/>
                    </a:lnTo>
                    <a:lnTo>
                      <a:pt x="1399" y="1324"/>
                    </a:lnTo>
                    <a:lnTo>
                      <a:pt x="1409" y="1324"/>
                    </a:lnTo>
                    <a:lnTo>
                      <a:pt x="1417" y="1324"/>
                    </a:lnTo>
                    <a:lnTo>
                      <a:pt x="1425" y="1324"/>
                    </a:lnTo>
                    <a:lnTo>
                      <a:pt x="1433" y="1324"/>
                    </a:lnTo>
                    <a:lnTo>
                      <a:pt x="1440" y="1324"/>
                    </a:lnTo>
                    <a:lnTo>
                      <a:pt x="1446" y="1324"/>
                    </a:lnTo>
                    <a:lnTo>
                      <a:pt x="1452" y="1324"/>
                    </a:lnTo>
                    <a:lnTo>
                      <a:pt x="1457" y="1324"/>
                    </a:lnTo>
                    <a:lnTo>
                      <a:pt x="1462" y="1324"/>
                    </a:lnTo>
                    <a:lnTo>
                      <a:pt x="1466" y="1324"/>
                    </a:lnTo>
                    <a:lnTo>
                      <a:pt x="1470" y="1324"/>
                    </a:lnTo>
                    <a:lnTo>
                      <a:pt x="1473" y="1324"/>
                    </a:lnTo>
                    <a:lnTo>
                      <a:pt x="1475" y="1324"/>
                    </a:lnTo>
                    <a:lnTo>
                      <a:pt x="1477" y="1324"/>
                    </a:lnTo>
                    <a:lnTo>
                      <a:pt x="1478" y="1324"/>
                    </a:lnTo>
                    <a:lnTo>
                      <a:pt x="1478" y="1324"/>
                    </a:lnTo>
                    <a:lnTo>
                      <a:pt x="1490" y="1324"/>
                    </a:lnTo>
                    <a:lnTo>
                      <a:pt x="1502" y="1323"/>
                    </a:lnTo>
                    <a:lnTo>
                      <a:pt x="1513" y="1322"/>
                    </a:lnTo>
                    <a:lnTo>
                      <a:pt x="1525" y="1321"/>
                    </a:lnTo>
                    <a:lnTo>
                      <a:pt x="1538" y="1319"/>
                    </a:lnTo>
                    <a:lnTo>
                      <a:pt x="1549" y="1317"/>
                    </a:lnTo>
                    <a:lnTo>
                      <a:pt x="1561" y="1314"/>
                    </a:lnTo>
                    <a:lnTo>
                      <a:pt x="1572" y="1312"/>
                    </a:lnTo>
                    <a:lnTo>
                      <a:pt x="1584" y="1308"/>
                    </a:lnTo>
                    <a:lnTo>
                      <a:pt x="1595" y="1305"/>
                    </a:lnTo>
                    <a:lnTo>
                      <a:pt x="1606" y="1300"/>
                    </a:lnTo>
                    <a:lnTo>
                      <a:pt x="1617" y="1295"/>
                    </a:lnTo>
                    <a:lnTo>
                      <a:pt x="1628" y="1291"/>
                    </a:lnTo>
                    <a:lnTo>
                      <a:pt x="1638" y="1286"/>
                    </a:lnTo>
                    <a:lnTo>
                      <a:pt x="1648" y="1280"/>
                    </a:lnTo>
                    <a:lnTo>
                      <a:pt x="1659" y="1275"/>
                    </a:lnTo>
                    <a:lnTo>
                      <a:pt x="1669" y="1269"/>
                    </a:lnTo>
                    <a:lnTo>
                      <a:pt x="1678" y="1262"/>
                    </a:lnTo>
                    <a:lnTo>
                      <a:pt x="1689" y="1255"/>
                    </a:lnTo>
                    <a:lnTo>
                      <a:pt x="1698" y="1248"/>
                    </a:lnTo>
                    <a:lnTo>
                      <a:pt x="1706" y="1241"/>
                    </a:lnTo>
                    <a:lnTo>
                      <a:pt x="1715" y="1233"/>
                    </a:lnTo>
                    <a:lnTo>
                      <a:pt x="1723" y="1225"/>
                    </a:lnTo>
                    <a:lnTo>
                      <a:pt x="1731" y="1217"/>
                    </a:lnTo>
                    <a:lnTo>
                      <a:pt x="1739" y="1208"/>
                    </a:lnTo>
                    <a:lnTo>
                      <a:pt x="1746" y="1199"/>
                    </a:lnTo>
                    <a:lnTo>
                      <a:pt x="1753" y="1190"/>
                    </a:lnTo>
                    <a:lnTo>
                      <a:pt x="1760" y="1180"/>
                    </a:lnTo>
                    <a:lnTo>
                      <a:pt x="1766" y="1171"/>
                    </a:lnTo>
                    <a:lnTo>
                      <a:pt x="1761" y="1171"/>
                    </a:lnTo>
                    <a:lnTo>
                      <a:pt x="1752" y="1171"/>
                    </a:lnTo>
                    <a:lnTo>
                      <a:pt x="1746" y="1171"/>
                    </a:lnTo>
                    <a:lnTo>
                      <a:pt x="1746" y="1171"/>
                    </a:lnTo>
                    <a:lnTo>
                      <a:pt x="1745" y="1171"/>
                    </a:lnTo>
                    <a:lnTo>
                      <a:pt x="1743" y="1171"/>
                    </a:lnTo>
                    <a:lnTo>
                      <a:pt x="1740" y="1171"/>
                    </a:lnTo>
                    <a:lnTo>
                      <a:pt x="1736" y="1171"/>
                    </a:lnTo>
                    <a:lnTo>
                      <a:pt x="1732" y="1171"/>
                    </a:lnTo>
                    <a:lnTo>
                      <a:pt x="1727" y="1171"/>
                    </a:lnTo>
                    <a:lnTo>
                      <a:pt x="1721" y="1171"/>
                    </a:lnTo>
                    <a:lnTo>
                      <a:pt x="1714" y="1171"/>
                    </a:lnTo>
                    <a:lnTo>
                      <a:pt x="1706" y="1171"/>
                    </a:lnTo>
                    <a:lnTo>
                      <a:pt x="1698" y="1171"/>
                    </a:lnTo>
                    <a:lnTo>
                      <a:pt x="1689" y="1171"/>
                    </a:lnTo>
                    <a:lnTo>
                      <a:pt x="1678" y="1171"/>
                    </a:lnTo>
                    <a:lnTo>
                      <a:pt x="1668" y="1171"/>
                    </a:lnTo>
                    <a:lnTo>
                      <a:pt x="1657" y="1171"/>
                    </a:lnTo>
                    <a:lnTo>
                      <a:pt x="1645" y="1171"/>
                    </a:lnTo>
                    <a:lnTo>
                      <a:pt x="1632" y="1171"/>
                    </a:lnTo>
                    <a:lnTo>
                      <a:pt x="1619" y="1171"/>
                    </a:lnTo>
                    <a:lnTo>
                      <a:pt x="1604" y="1171"/>
                    </a:lnTo>
                    <a:lnTo>
                      <a:pt x="1591" y="1171"/>
                    </a:lnTo>
                    <a:lnTo>
                      <a:pt x="1575" y="1171"/>
                    </a:lnTo>
                    <a:lnTo>
                      <a:pt x="1560" y="1171"/>
                    </a:lnTo>
                    <a:lnTo>
                      <a:pt x="1542" y="1171"/>
                    </a:lnTo>
                    <a:lnTo>
                      <a:pt x="1525" y="1171"/>
                    </a:lnTo>
                    <a:lnTo>
                      <a:pt x="1508" y="1171"/>
                    </a:lnTo>
                    <a:lnTo>
                      <a:pt x="1489" y="1171"/>
                    </a:lnTo>
                    <a:lnTo>
                      <a:pt x="1470" y="1171"/>
                    </a:lnTo>
                    <a:lnTo>
                      <a:pt x="1450" y="1171"/>
                    </a:lnTo>
                    <a:lnTo>
                      <a:pt x="1431" y="1171"/>
                    </a:lnTo>
                    <a:lnTo>
                      <a:pt x="1409" y="1171"/>
                    </a:lnTo>
                    <a:lnTo>
                      <a:pt x="1388" y="1171"/>
                    </a:lnTo>
                    <a:lnTo>
                      <a:pt x="1366" y="1171"/>
                    </a:lnTo>
                    <a:lnTo>
                      <a:pt x="1343" y="1171"/>
                    </a:lnTo>
                    <a:lnTo>
                      <a:pt x="1343" y="1171"/>
                    </a:lnTo>
                    <a:lnTo>
                      <a:pt x="1320" y="1170"/>
                    </a:lnTo>
                    <a:lnTo>
                      <a:pt x="1297" y="1170"/>
                    </a:lnTo>
                    <a:lnTo>
                      <a:pt x="1276" y="1169"/>
                    </a:lnTo>
                    <a:lnTo>
                      <a:pt x="1257" y="1169"/>
                    </a:lnTo>
                    <a:lnTo>
                      <a:pt x="1239" y="1168"/>
                    </a:lnTo>
                    <a:lnTo>
                      <a:pt x="1222" y="1165"/>
                    </a:lnTo>
                    <a:lnTo>
                      <a:pt x="1206" y="1164"/>
                    </a:lnTo>
                    <a:lnTo>
                      <a:pt x="1192" y="1162"/>
                    </a:lnTo>
                    <a:lnTo>
                      <a:pt x="1178" y="1160"/>
                    </a:lnTo>
                    <a:lnTo>
                      <a:pt x="1166" y="1157"/>
                    </a:lnTo>
                    <a:lnTo>
                      <a:pt x="1155" y="1155"/>
                    </a:lnTo>
                    <a:lnTo>
                      <a:pt x="1144" y="1153"/>
                    </a:lnTo>
                    <a:lnTo>
                      <a:pt x="1135" y="1149"/>
                    </a:lnTo>
                    <a:lnTo>
                      <a:pt x="1125" y="1147"/>
                    </a:lnTo>
                    <a:lnTo>
                      <a:pt x="1117" y="1143"/>
                    </a:lnTo>
                    <a:lnTo>
                      <a:pt x="1109" y="1140"/>
                    </a:lnTo>
                    <a:lnTo>
                      <a:pt x="1101" y="1137"/>
                    </a:lnTo>
                    <a:lnTo>
                      <a:pt x="1095" y="1133"/>
                    </a:lnTo>
                    <a:lnTo>
                      <a:pt x="1089" y="1130"/>
                    </a:lnTo>
                    <a:lnTo>
                      <a:pt x="1083" y="1126"/>
                    </a:lnTo>
                    <a:lnTo>
                      <a:pt x="1076" y="1122"/>
                    </a:lnTo>
                    <a:lnTo>
                      <a:pt x="1071" y="1118"/>
                    </a:lnTo>
                    <a:lnTo>
                      <a:pt x="1066" y="1115"/>
                    </a:lnTo>
                    <a:lnTo>
                      <a:pt x="1060" y="1110"/>
                    </a:lnTo>
                    <a:lnTo>
                      <a:pt x="1054" y="1107"/>
                    </a:lnTo>
                    <a:lnTo>
                      <a:pt x="1048" y="1102"/>
                    </a:lnTo>
                    <a:lnTo>
                      <a:pt x="1042" y="1097"/>
                    </a:lnTo>
                    <a:lnTo>
                      <a:pt x="1037" y="1094"/>
                    </a:lnTo>
                    <a:lnTo>
                      <a:pt x="1037" y="1094"/>
                    </a:lnTo>
                    <a:lnTo>
                      <a:pt x="1031" y="1089"/>
                    </a:lnTo>
                    <a:lnTo>
                      <a:pt x="1025" y="1085"/>
                    </a:lnTo>
                    <a:lnTo>
                      <a:pt x="1019" y="1080"/>
                    </a:lnTo>
                    <a:lnTo>
                      <a:pt x="1014" y="1074"/>
                    </a:lnTo>
                    <a:lnTo>
                      <a:pt x="1008" y="1069"/>
                    </a:lnTo>
                    <a:lnTo>
                      <a:pt x="1003" y="1062"/>
                    </a:lnTo>
                    <a:lnTo>
                      <a:pt x="998" y="1055"/>
                    </a:lnTo>
                    <a:lnTo>
                      <a:pt x="993" y="1048"/>
                    </a:lnTo>
                    <a:lnTo>
                      <a:pt x="988" y="1040"/>
                    </a:lnTo>
                    <a:lnTo>
                      <a:pt x="984" y="1032"/>
                    </a:lnTo>
                    <a:lnTo>
                      <a:pt x="979" y="1023"/>
                    </a:lnTo>
                    <a:lnTo>
                      <a:pt x="975" y="1013"/>
                    </a:lnTo>
                    <a:lnTo>
                      <a:pt x="971" y="1004"/>
                    </a:lnTo>
                    <a:lnTo>
                      <a:pt x="968" y="994"/>
                    </a:lnTo>
                    <a:lnTo>
                      <a:pt x="964" y="983"/>
                    </a:lnTo>
                    <a:lnTo>
                      <a:pt x="962" y="973"/>
                    </a:lnTo>
                    <a:lnTo>
                      <a:pt x="960" y="961"/>
                    </a:lnTo>
                    <a:lnTo>
                      <a:pt x="957" y="950"/>
                    </a:lnTo>
                    <a:lnTo>
                      <a:pt x="956" y="938"/>
                    </a:lnTo>
                    <a:lnTo>
                      <a:pt x="955" y="926"/>
                    </a:lnTo>
                    <a:lnTo>
                      <a:pt x="955" y="913"/>
                    </a:lnTo>
                    <a:lnTo>
                      <a:pt x="955" y="900"/>
                    </a:lnTo>
                    <a:lnTo>
                      <a:pt x="956" y="888"/>
                    </a:lnTo>
                    <a:lnTo>
                      <a:pt x="957" y="874"/>
                    </a:lnTo>
                    <a:lnTo>
                      <a:pt x="960" y="860"/>
                    </a:lnTo>
                    <a:lnTo>
                      <a:pt x="962" y="846"/>
                    </a:lnTo>
                    <a:lnTo>
                      <a:pt x="965" y="831"/>
                    </a:lnTo>
                    <a:lnTo>
                      <a:pt x="969" y="816"/>
                    </a:lnTo>
                    <a:lnTo>
                      <a:pt x="973" y="801"/>
                    </a:lnTo>
                    <a:lnTo>
                      <a:pt x="979" y="786"/>
                    </a:lnTo>
                    <a:lnTo>
                      <a:pt x="985" y="771"/>
                    </a:lnTo>
                    <a:lnTo>
                      <a:pt x="993" y="756"/>
                    </a:lnTo>
                    <a:lnTo>
                      <a:pt x="1001" y="744"/>
                    </a:lnTo>
                    <a:lnTo>
                      <a:pt x="1009" y="731"/>
                    </a:lnTo>
                    <a:lnTo>
                      <a:pt x="1019" y="720"/>
                    </a:lnTo>
                    <a:lnTo>
                      <a:pt x="1029" y="709"/>
                    </a:lnTo>
                    <a:lnTo>
                      <a:pt x="1039" y="700"/>
                    </a:lnTo>
                    <a:lnTo>
                      <a:pt x="1051" y="691"/>
                    </a:lnTo>
                    <a:lnTo>
                      <a:pt x="1062" y="684"/>
                    </a:lnTo>
                    <a:lnTo>
                      <a:pt x="1074" y="676"/>
                    </a:lnTo>
                    <a:lnTo>
                      <a:pt x="1085" y="670"/>
                    </a:lnTo>
                    <a:lnTo>
                      <a:pt x="1097" y="664"/>
                    </a:lnTo>
                    <a:lnTo>
                      <a:pt x="1108" y="659"/>
                    </a:lnTo>
                    <a:lnTo>
                      <a:pt x="1120" y="654"/>
                    </a:lnTo>
                    <a:lnTo>
                      <a:pt x="1131" y="650"/>
                    </a:lnTo>
                    <a:lnTo>
                      <a:pt x="1143" y="647"/>
                    </a:lnTo>
                    <a:lnTo>
                      <a:pt x="1153" y="644"/>
                    </a:lnTo>
                    <a:lnTo>
                      <a:pt x="1163" y="641"/>
                    </a:lnTo>
                    <a:lnTo>
                      <a:pt x="1174" y="639"/>
                    </a:lnTo>
                    <a:lnTo>
                      <a:pt x="1183" y="638"/>
                    </a:lnTo>
                    <a:lnTo>
                      <a:pt x="1191" y="637"/>
                    </a:lnTo>
                    <a:lnTo>
                      <a:pt x="1199" y="636"/>
                    </a:lnTo>
                    <a:lnTo>
                      <a:pt x="1207" y="634"/>
                    </a:lnTo>
                    <a:lnTo>
                      <a:pt x="1213" y="634"/>
                    </a:lnTo>
                    <a:lnTo>
                      <a:pt x="1219" y="633"/>
                    </a:lnTo>
                    <a:lnTo>
                      <a:pt x="1222" y="633"/>
                    </a:lnTo>
                    <a:lnTo>
                      <a:pt x="1226" y="633"/>
                    </a:lnTo>
                    <a:lnTo>
                      <a:pt x="1228" y="633"/>
                    </a:lnTo>
                    <a:lnTo>
                      <a:pt x="1228" y="633"/>
                    </a:lnTo>
                    <a:lnTo>
                      <a:pt x="1231" y="633"/>
                    </a:lnTo>
                    <a:lnTo>
                      <a:pt x="1238" y="633"/>
                    </a:lnTo>
                    <a:lnTo>
                      <a:pt x="1249" y="633"/>
                    </a:lnTo>
                    <a:lnTo>
                      <a:pt x="1262" y="633"/>
                    </a:lnTo>
                    <a:lnTo>
                      <a:pt x="1279" y="633"/>
                    </a:lnTo>
                    <a:lnTo>
                      <a:pt x="1296" y="633"/>
                    </a:lnTo>
                    <a:lnTo>
                      <a:pt x="1315" y="633"/>
                    </a:lnTo>
                    <a:lnTo>
                      <a:pt x="1334" y="633"/>
                    </a:lnTo>
                    <a:lnTo>
                      <a:pt x="1352" y="633"/>
                    </a:lnTo>
                    <a:lnTo>
                      <a:pt x="1371" y="633"/>
                    </a:lnTo>
                    <a:lnTo>
                      <a:pt x="1387" y="633"/>
                    </a:lnTo>
                    <a:lnTo>
                      <a:pt x="1401" y="633"/>
                    </a:lnTo>
                    <a:lnTo>
                      <a:pt x="1411" y="633"/>
                    </a:lnTo>
                    <a:lnTo>
                      <a:pt x="1418" y="633"/>
                    </a:lnTo>
                    <a:lnTo>
                      <a:pt x="1420" y="633"/>
                    </a:lnTo>
                    <a:lnTo>
                      <a:pt x="1420" y="627"/>
                    </a:lnTo>
                    <a:lnTo>
                      <a:pt x="1420" y="614"/>
                    </a:lnTo>
                    <a:lnTo>
                      <a:pt x="1420" y="595"/>
                    </a:lnTo>
                    <a:lnTo>
                      <a:pt x="1420" y="574"/>
                    </a:lnTo>
                    <a:lnTo>
                      <a:pt x="1420" y="556"/>
                    </a:lnTo>
                    <a:lnTo>
                      <a:pt x="1420" y="542"/>
                    </a:lnTo>
                    <a:lnTo>
                      <a:pt x="1420" y="538"/>
                    </a:lnTo>
                    <a:lnTo>
                      <a:pt x="1420" y="538"/>
                    </a:lnTo>
                    <a:lnTo>
                      <a:pt x="1418" y="538"/>
                    </a:lnTo>
                    <a:lnTo>
                      <a:pt x="1416" y="538"/>
                    </a:lnTo>
                    <a:lnTo>
                      <a:pt x="1411" y="538"/>
                    </a:lnTo>
                    <a:lnTo>
                      <a:pt x="1405" y="538"/>
                    </a:lnTo>
                    <a:lnTo>
                      <a:pt x="1397" y="538"/>
                    </a:lnTo>
                    <a:lnTo>
                      <a:pt x="1388" y="538"/>
                    </a:lnTo>
                    <a:lnTo>
                      <a:pt x="1376" y="538"/>
                    </a:lnTo>
                    <a:lnTo>
                      <a:pt x="1363" y="538"/>
                    </a:lnTo>
                    <a:lnTo>
                      <a:pt x="1347" y="538"/>
                    </a:lnTo>
                    <a:lnTo>
                      <a:pt x="1328" y="538"/>
                    </a:lnTo>
                    <a:lnTo>
                      <a:pt x="1307" y="538"/>
                    </a:lnTo>
                    <a:lnTo>
                      <a:pt x="1284" y="538"/>
                    </a:lnTo>
                    <a:lnTo>
                      <a:pt x="1258" y="538"/>
                    </a:lnTo>
                    <a:lnTo>
                      <a:pt x="1228" y="538"/>
                    </a:lnTo>
                    <a:lnTo>
                      <a:pt x="1209" y="538"/>
                    </a:lnTo>
                    <a:lnTo>
                      <a:pt x="1191" y="539"/>
                    </a:lnTo>
                    <a:lnTo>
                      <a:pt x="1174" y="541"/>
                    </a:lnTo>
                    <a:lnTo>
                      <a:pt x="1157" y="545"/>
                    </a:lnTo>
                    <a:lnTo>
                      <a:pt x="1140" y="548"/>
                    </a:lnTo>
                    <a:lnTo>
                      <a:pt x="1124" y="553"/>
                    </a:lnTo>
                    <a:lnTo>
                      <a:pt x="1109" y="557"/>
                    </a:lnTo>
                    <a:lnTo>
                      <a:pt x="1094" y="562"/>
                    </a:lnTo>
                    <a:lnTo>
                      <a:pt x="1082" y="568"/>
                    </a:lnTo>
                    <a:lnTo>
                      <a:pt x="1069" y="572"/>
                    </a:lnTo>
                    <a:lnTo>
                      <a:pt x="1057" y="578"/>
                    </a:lnTo>
                    <a:lnTo>
                      <a:pt x="1046" y="584"/>
                    </a:lnTo>
                    <a:lnTo>
                      <a:pt x="1037" y="589"/>
                    </a:lnTo>
                    <a:lnTo>
                      <a:pt x="1028" y="594"/>
                    </a:lnTo>
                    <a:lnTo>
                      <a:pt x="1021" y="599"/>
                    </a:lnTo>
                    <a:lnTo>
                      <a:pt x="1014" y="603"/>
                    </a:lnTo>
                    <a:lnTo>
                      <a:pt x="1008" y="607"/>
                    </a:lnTo>
                    <a:lnTo>
                      <a:pt x="1003" y="609"/>
                    </a:lnTo>
                    <a:lnTo>
                      <a:pt x="1001" y="611"/>
                    </a:lnTo>
                    <a:lnTo>
                      <a:pt x="999" y="614"/>
                    </a:lnTo>
                    <a:lnTo>
                      <a:pt x="998" y="614"/>
                    </a:lnTo>
                    <a:lnTo>
                      <a:pt x="1007" y="602"/>
                    </a:lnTo>
                    <a:lnTo>
                      <a:pt x="1015" y="591"/>
                    </a:lnTo>
                    <a:lnTo>
                      <a:pt x="1025" y="580"/>
                    </a:lnTo>
                    <a:lnTo>
                      <a:pt x="1034" y="571"/>
                    </a:lnTo>
                    <a:lnTo>
                      <a:pt x="1045" y="562"/>
                    </a:lnTo>
                    <a:lnTo>
                      <a:pt x="1056" y="553"/>
                    </a:lnTo>
                    <a:lnTo>
                      <a:pt x="1068" y="546"/>
                    </a:lnTo>
                    <a:lnTo>
                      <a:pt x="1079" y="538"/>
                    </a:lnTo>
                    <a:lnTo>
                      <a:pt x="1091" y="531"/>
                    </a:lnTo>
                    <a:lnTo>
                      <a:pt x="1104" y="525"/>
                    </a:lnTo>
                    <a:lnTo>
                      <a:pt x="1116" y="518"/>
                    </a:lnTo>
                    <a:lnTo>
                      <a:pt x="1129" y="513"/>
                    </a:lnTo>
                    <a:lnTo>
                      <a:pt x="1142" y="508"/>
                    </a:lnTo>
                    <a:lnTo>
                      <a:pt x="1154" y="503"/>
                    </a:lnTo>
                    <a:lnTo>
                      <a:pt x="1168" y="500"/>
                    </a:lnTo>
                    <a:lnTo>
                      <a:pt x="1181" y="496"/>
                    </a:lnTo>
                    <a:lnTo>
                      <a:pt x="1193" y="493"/>
                    </a:lnTo>
                    <a:lnTo>
                      <a:pt x="1207" y="489"/>
                    </a:lnTo>
                    <a:lnTo>
                      <a:pt x="1220" y="487"/>
                    </a:lnTo>
                    <a:lnTo>
                      <a:pt x="1234" y="485"/>
                    </a:lnTo>
                    <a:lnTo>
                      <a:pt x="1246" y="482"/>
                    </a:lnTo>
                    <a:lnTo>
                      <a:pt x="1259" y="481"/>
                    </a:lnTo>
                    <a:lnTo>
                      <a:pt x="1272" y="480"/>
                    </a:lnTo>
                    <a:lnTo>
                      <a:pt x="1283" y="479"/>
                    </a:lnTo>
                    <a:lnTo>
                      <a:pt x="1296" y="478"/>
                    </a:lnTo>
                    <a:lnTo>
                      <a:pt x="1307" y="477"/>
                    </a:lnTo>
                    <a:lnTo>
                      <a:pt x="1319" y="477"/>
                    </a:lnTo>
                    <a:lnTo>
                      <a:pt x="1329" y="477"/>
                    </a:lnTo>
                    <a:lnTo>
                      <a:pt x="1340" y="475"/>
                    </a:lnTo>
                    <a:lnTo>
                      <a:pt x="1350" y="475"/>
                    </a:lnTo>
                    <a:lnTo>
                      <a:pt x="1359" y="475"/>
                    </a:lnTo>
                    <a:lnTo>
                      <a:pt x="1368" y="477"/>
                    </a:lnTo>
                    <a:lnTo>
                      <a:pt x="1376" y="477"/>
                    </a:lnTo>
                    <a:lnTo>
                      <a:pt x="1385" y="477"/>
                    </a:lnTo>
                    <a:lnTo>
                      <a:pt x="1391" y="477"/>
                    </a:lnTo>
                    <a:lnTo>
                      <a:pt x="1398" y="478"/>
                    </a:lnTo>
                    <a:lnTo>
                      <a:pt x="1404" y="478"/>
                    </a:lnTo>
                    <a:lnTo>
                      <a:pt x="1409" y="478"/>
                    </a:lnTo>
                    <a:lnTo>
                      <a:pt x="1413" y="479"/>
                    </a:lnTo>
                    <a:lnTo>
                      <a:pt x="1416" y="479"/>
                    </a:lnTo>
                    <a:lnTo>
                      <a:pt x="1418" y="479"/>
                    </a:lnTo>
                    <a:lnTo>
                      <a:pt x="1420" y="479"/>
                    </a:lnTo>
                    <a:lnTo>
                      <a:pt x="1420" y="480"/>
                    </a:lnTo>
                    <a:lnTo>
                      <a:pt x="1419" y="474"/>
                    </a:lnTo>
                    <a:lnTo>
                      <a:pt x="1417" y="460"/>
                    </a:lnTo>
                    <a:lnTo>
                      <a:pt x="1413" y="442"/>
                    </a:lnTo>
                    <a:lnTo>
                      <a:pt x="1409" y="421"/>
                    </a:lnTo>
                    <a:lnTo>
                      <a:pt x="1405" y="403"/>
                    </a:lnTo>
                    <a:lnTo>
                      <a:pt x="1402" y="389"/>
                    </a:lnTo>
                    <a:lnTo>
                      <a:pt x="1401" y="383"/>
                    </a:lnTo>
                    <a:lnTo>
                      <a:pt x="1381" y="382"/>
                    </a:lnTo>
                    <a:lnTo>
                      <a:pt x="1361" y="381"/>
                    </a:lnTo>
                    <a:lnTo>
                      <a:pt x="1343" y="381"/>
                    </a:lnTo>
                    <a:lnTo>
                      <a:pt x="1323" y="382"/>
                    </a:lnTo>
                    <a:lnTo>
                      <a:pt x="1306" y="383"/>
                    </a:lnTo>
                    <a:lnTo>
                      <a:pt x="1289" y="384"/>
                    </a:lnTo>
                    <a:lnTo>
                      <a:pt x="1272" y="387"/>
                    </a:lnTo>
                    <a:lnTo>
                      <a:pt x="1256" y="389"/>
                    </a:lnTo>
                    <a:lnTo>
                      <a:pt x="1239" y="391"/>
                    </a:lnTo>
                    <a:lnTo>
                      <a:pt x="1224" y="395"/>
                    </a:lnTo>
                    <a:lnTo>
                      <a:pt x="1209" y="398"/>
                    </a:lnTo>
                    <a:lnTo>
                      <a:pt x="1195" y="403"/>
                    </a:lnTo>
                    <a:lnTo>
                      <a:pt x="1181" y="406"/>
                    </a:lnTo>
                    <a:lnTo>
                      <a:pt x="1168" y="411"/>
                    </a:lnTo>
                    <a:lnTo>
                      <a:pt x="1155" y="416"/>
                    </a:lnTo>
                    <a:lnTo>
                      <a:pt x="1144" y="420"/>
                    </a:lnTo>
                    <a:lnTo>
                      <a:pt x="1132" y="425"/>
                    </a:lnTo>
                    <a:lnTo>
                      <a:pt x="1122" y="429"/>
                    </a:lnTo>
                    <a:lnTo>
                      <a:pt x="1112" y="434"/>
                    </a:lnTo>
                    <a:lnTo>
                      <a:pt x="1102" y="439"/>
                    </a:lnTo>
                    <a:lnTo>
                      <a:pt x="1093" y="443"/>
                    </a:lnTo>
                    <a:lnTo>
                      <a:pt x="1085" y="448"/>
                    </a:lnTo>
                    <a:lnTo>
                      <a:pt x="1077" y="451"/>
                    </a:lnTo>
                    <a:lnTo>
                      <a:pt x="1070" y="456"/>
                    </a:lnTo>
                    <a:lnTo>
                      <a:pt x="1064" y="459"/>
                    </a:lnTo>
                    <a:lnTo>
                      <a:pt x="1059" y="464"/>
                    </a:lnTo>
                    <a:lnTo>
                      <a:pt x="1053" y="467"/>
                    </a:lnTo>
                    <a:lnTo>
                      <a:pt x="1049" y="470"/>
                    </a:lnTo>
                    <a:lnTo>
                      <a:pt x="1045" y="473"/>
                    </a:lnTo>
                    <a:lnTo>
                      <a:pt x="1042" y="475"/>
                    </a:lnTo>
                    <a:lnTo>
                      <a:pt x="1040" y="477"/>
                    </a:lnTo>
                    <a:lnTo>
                      <a:pt x="1038" y="479"/>
                    </a:lnTo>
                    <a:lnTo>
                      <a:pt x="1037" y="479"/>
                    </a:lnTo>
                    <a:lnTo>
                      <a:pt x="1037" y="480"/>
                    </a:lnTo>
                    <a:lnTo>
                      <a:pt x="1042" y="470"/>
                    </a:lnTo>
                    <a:lnTo>
                      <a:pt x="1049" y="459"/>
                    </a:lnTo>
                    <a:lnTo>
                      <a:pt x="1057" y="449"/>
                    </a:lnTo>
                    <a:lnTo>
                      <a:pt x="1066" y="440"/>
                    </a:lnTo>
                    <a:lnTo>
                      <a:pt x="1076" y="431"/>
                    </a:lnTo>
                    <a:lnTo>
                      <a:pt x="1086" y="422"/>
                    </a:lnTo>
                    <a:lnTo>
                      <a:pt x="1097" y="414"/>
                    </a:lnTo>
                    <a:lnTo>
                      <a:pt x="1109" y="406"/>
                    </a:lnTo>
                    <a:lnTo>
                      <a:pt x="1121" y="398"/>
                    </a:lnTo>
                    <a:lnTo>
                      <a:pt x="1133" y="390"/>
                    </a:lnTo>
                    <a:lnTo>
                      <a:pt x="1147" y="383"/>
                    </a:lnTo>
                    <a:lnTo>
                      <a:pt x="1160" y="376"/>
                    </a:lnTo>
                    <a:lnTo>
                      <a:pt x="1174" y="371"/>
                    </a:lnTo>
                    <a:lnTo>
                      <a:pt x="1188" y="364"/>
                    </a:lnTo>
                    <a:lnTo>
                      <a:pt x="1201" y="358"/>
                    </a:lnTo>
                    <a:lnTo>
                      <a:pt x="1214" y="352"/>
                    </a:lnTo>
                    <a:lnTo>
                      <a:pt x="1228" y="348"/>
                    </a:lnTo>
                    <a:lnTo>
                      <a:pt x="1242" y="342"/>
                    </a:lnTo>
                    <a:lnTo>
                      <a:pt x="1254" y="337"/>
                    </a:lnTo>
                    <a:lnTo>
                      <a:pt x="1267" y="334"/>
                    </a:lnTo>
                    <a:lnTo>
                      <a:pt x="1280" y="329"/>
                    </a:lnTo>
                    <a:lnTo>
                      <a:pt x="1291" y="326"/>
                    </a:lnTo>
                    <a:lnTo>
                      <a:pt x="1302" y="322"/>
                    </a:lnTo>
                    <a:lnTo>
                      <a:pt x="1313" y="320"/>
                    </a:lnTo>
                    <a:lnTo>
                      <a:pt x="1322" y="316"/>
                    </a:lnTo>
                    <a:lnTo>
                      <a:pt x="1332" y="314"/>
                    </a:lnTo>
                    <a:lnTo>
                      <a:pt x="1340" y="312"/>
                    </a:lnTo>
                    <a:lnTo>
                      <a:pt x="1347" y="311"/>
                    </a:lnTo>
                    <a:lnTo>
                      <a:pt x="1352" y="310"/>
                    </a:lnTo>
                    <a:lnTo>
                      <a:pt x="1357" y="308"/>
                    </a:lnTo>
                    <a:lnTo>
                      <a:pt x="1360" y="307"/>
                    </a:lnTo>
                    <a:lnTo>
                      <a:pt x="1363" y="307"/>
                    </a:lnTo>
                    <a:lnTo>
                      <a:pt x="1363" y="307"/>
                    </a:lnTo>
                    <a:lnTo>
                      <a:pt x="1360" y="302"/>
                    </a:lnTo>
                    <a:lnTo>
                      <a:pt x="1353" y="287"/>
                    </a:lnTo>
                    <a:lnTo>
                      <a:pt x="1343" y="268"/>
                    </a:lnTo>
                    <a:lnTo>
                      <a:pt x="1334" y="250"/>
                    </a:lnTo>
                    <a:lnTo>
                      <a:pt x="1327" y="236"/>
                    </a:lnTo>
                    <a:lnTo>
                      <a:pt x="1325" y="230"/>
                    </a:lnTo>
                    <a:lnTo>
                      <a:pt x="1304" y="235"/>
                    </a:lnTo>
                    <a:lnTo>
                      <a:pt x="1284" y="239"/>
                    </a:lnTo>
                    <a:lnTo>
                      <a:pt x="1266" y="244"/>
                    </a:lnTo>
                    <a:lnTo>
                      <a:pt x="1247" y="250"/>
                    </a:lnTo>
                    <a:lnTo>
                      <a:pt x="1229" y="255"/>
                    </a:lnTo>
                    <a:lnTo>
                      <a:pt x="1212" y="261"/>
                    </a:lnTo>
                    <a:lnTo>
                      <a:pt x="1196" y="267"/>
                    </a:lnTo>
                    <a:lnTo>
                      <a:pt x="1180" y="274"/>
                    </a:lnTo>
                    <a:lnTo>
                      <a:pt x="1165" y="280"/>
                    </a:lnTo>
                    <a:lnTo>
                      <a:pt x="1150" y="287"/>
                    </a:lnTo>
                    <a:lnTo>
                      <a:pt x="1136" y="292"/>
                    </a:lnTo>
                    <a:lnTo>
                      <a:pt x="1123" y="299"/>
                    </a:lnTo>
                    <a:lnTo>
                      <a:pt x="1110" y="305"/>
                    </a:lnTo>
                    <a:lnTo>
                      <a:pt x="1099" y="312"/>
                    </a:lnTo>
                    <a:lnTo>
                      <a:pt x="1087" y="318"/>
                    </a:lnTo>
                    <a:lnTo>
                      <a:pt x="1078" y="323"/>
                    </a:lnTo>
                    <a:lnTo>
                      <a:pt x="1068" y="329"/>
                    </a:lnTo>
                    <a:lnTo>
                      <a:pt x="1060" y="335"/>
                    </a:lnTo>
                    <a:lnTo>
                      <a:pt x="1052" y="340"/>
                    </a:lnTo>
                    <a:lnTo>
                      <a:pt x="1045" y="344"/>
                    </a:lnTo>
                    <a:lnTo>
                      <a:pt x="1038" y="349"/>
                    </a:lnTo>
                    <a:lnTo>
                      <a:pt x="1033" y="352"/>
                    </a:lnTo>
                    <a:lnTo>
                      <a:pt x="1029" y="356"/>
                    </a:lnTo>
                    <a:lnTo>
                      <a:pt x="1024" y="359"/>
                    </a:lnTo>
                    <a:lnTo>
                      <a:pt x="1022" y="361"/>
                    </a:lnTo>
                    <a:lnTo>
                      <a:pt x="1019" y="363"/>
                    </a:lnTo>
                    <a:lnTo>
                      <a:pt x="1018" y="364"/>
                    </a:lnTo>
                    <a:lnTo>
                      <a:pt x="1017" y="365"/>
                    </a:lnTo>
                    <a:lnTo>
                      <a:pt x="1024" y="352"/>
                    </a:lnTo>
                    <a:lnTo>
                      <a:pt x="1032" y="340"/>
                    </a:lnTo>
                    <a:lnTo>
                      <a:pt x="1040" y="328"/>
                    </a:lnTo>
                    <a:lnTo>
                      <a:pt x="1049" y="316"/>
                    </a:lnTo>
                    <a:lnTo>
                      <a:pt x="1059" y="305"/>
                    </a:lnTo>
                    <a:lnTo>
                      <a:pt x="1070" y="293"/>
                    </a:lnTo>
                    <a:lnTo>
                      <a:pt x="1080" y="283"/>
                    </a:lnTo>
                    <a:lnTo>
                      <a:pt x="1092" y="272"/>
                    </a:lnTo>
                    <a:lnTo>
                      <a:pt x="1104" y="261"/>
                    </a:lnTo>
                    <a:lnTo>
                      <a:pt x="1115" y="252"/>
                    </a:lnTo>
                    <a:lnTo>
                      <a:pt x="1128" y="242"/>
                    </a:lnTo>
                    <a:lnTo>
                      <a:pt x="1139" y="232"/>
                    </a:lnTo>
                    <a:lnTo>
                      <a:pt x="1152" y="224"/>
                    </a:lnTo>
                    <a:lnTo>
                      <a:pt x="1163" y="215"/>
                    </a:lnTo>
                    <a:lnTo>
                      <a:pt x="1175" y="207"/>
                    </a:lnTo>
                    <a:lnTo>
                      <a:pt x="1186" y="200"/>
                    </a:lnTo>
                    <a:lnTo>
                      <a:pt x="1198" y="193"/>
                    </a:lnTo>
                    <a:lnTo>
                      <a:pt x="1208" y="186"/>
                    </a:lnTo>
                    <a:lnTo>
                      <a:pt x="1219" y="181"/>
                    </a:lnTo>
                    <a:lnTo>
                      <a:pt x="1228" y="175"/>
                    </a:lnTo>
                    <a:lnTo>
                      <a:pt x="1236" y="170"/>
                    </a:lnTo>
                    <a:lnTo>
                      <a:pt x="1244" y="166"/>
                    </a:lnTo>
                    <a:lnTo>
                      <a:pt x="1251" y="162"/>
                    </a:lnTo>
                    <a:lnTo>
                      <a:pt x="1256" y="159"/>
                    </a:lnTo>
                    <a:lnTo>
                      <a:pt x="1260" y="156"/>
                    </a:lnTo>
                    <a:lnTo>
                      <a:pt x="1264" y="154"/>
                    </a:lnTo>
                    <a:lnTo>
                      <a:pt x="1266" y="153"/>
                    </a:lnTo>
                    <a:lnTo>
                      <a:pt x="1267" y="153"/>
                    </a:lnTo>
                    <a:lnTo>
                      <a:pt x="1262" y="149"/>
                    </a:lnTo>
                    <a:lnTo>
                      <a:pt x="1252" y="141"/>
                    </a:lnTo>
                    <a:lnTo>
                      <a:pt x="1237" y="130"/>
                    </a:lnTo>
                    <a:lnTo>
                      <a:pt x="1220" y="118"/>
                    </a:lnTo>
                    <a:lnTo>
                      <a:pt x="1205" y="107"/>
                    </a:lnTo>
                    <a:lnTo>
                      <a:pt x="1195" y="99"/>
                    </a:lnTo>
                    <a:lnTo>
                      <a:pt x="1190" y="95"/>
                    </a:lnTo>
                    <a:lnTo>
                      <a:pt x="1185" y="99"/>
                    </a:lnTo>
                    <a:lnTo>
                      <a:pt x="1178" y="103"/>
                    </a:lnTo>
                    <a:lnTo>
                      <a:pt x="1170" y="108"/>
                    </a:lnTo>
                    <a:lnTo>
                      <a:pt x="1161" y="115"/>
                    </a:lnTo>
                    <a:lnTo>
                      <a:pt x="1152" y="123"/>
                    </a:lnTo>
                    <a:lnTo>
                      <a:pt x="1140" y="131"/>
                    </a:lnTo>
                    <a:lnTo>
                      <a:pt x="1129" y="140"/>
                    </a:lnTo>
                    <a:lnTo>
                      <a:pt x="1117" y="151"/>
                    </a:lnTo>
                    <a:lnTo>
                      <a:pt x="1105" y="161"/>
                    </a:lnTo>
                    <a:lnTo>
                      <a:pt x="1092" y="171"/>
                    </a:lnTo>
                    <a:lnTo>
                      <a:pt x="1079" y="182"/>
                    </a:lnTo>
                    <a:lnTo>
                      <a:pt x="1067" y="193"/>
                    </a:lnTo>
                    <a:lnTo>
                      <a:pt x="1054" y="204"/>
                    </a:lnTo>
                    <a:lnTo>
                      <a:pt x="1041" y="215"/>
                    </a:lnTo>
                    <a:lnTo>
                      <a:pt x="1030" y="225"/>
                    </a:lnTo>
                    <a:lnTo>
                      <a:pt x="1018" y="236"/>
                    </a:lnTo>
                    <a:lnTo>
                      <a:pt x="1008" y="245"/>
                    </a:lnTo>
                    <a:lnTo>
                      <a:pt x="998" y="254"/>
                    </a:lnTo>
                    <a:lnTo>
                      <a:pt x="988" y="262"/>
                    </a:lnTo>
                    <a:lnTo>
                      <a:pt x="980" y="269"/>
                    </a:lnTo>
                    <a:lnTo>
                      <a:pt x="973" y="275"/>
                    </a:lnTo>
                    <a:lnTo>
                      <a:pt x="968" y="281"/>
                    </a:lnTo>
                    <a:lnTo>
                      <a:pt x="963" y="284"/>
                    </a:lnTo>
                    <a:lnTo>
                      <a:pt x="961" y="287"/>
                    </a:lnTo>
                    <a:lnTo>
                      <a:pt x="960" y="288"/>
                    </a:lnTo>
                    <a:lnTo>
                      <a:pt x="963" y="280"/>
                    </a:lnTo>
                    <a:lnTo>
                      <a:pt x="968" y="270"/>
                    </a:lnTo>
                    <a:lnTo>
                      <a:pt x="972" y="260"/>
                    </a:lnTo>
                    <a:lnTo>
                      <a:pt x="979" y="249"/>
                    </a:lnTo>
                    <a:lnTo>
                      <a:pt x="986" y="237"/>
                    </a:lnTo>
                    <a:lnTo>
                      <a:pt x="994" y="224"/>
                    </a:lnTo>
                    <a:lnTo>
                      <a:pt x="1002" y="211"/>
                    </a:lnTo>
                    <a:lnTo>
                      <a:pt x="1011" y="198"/>
                    </a:lnTo>
                    <a:lnTo>
                      <a:pt x="1021" y="184"/>
                    </a:lnTo>
                    <a:lnTo>
                      <a:pt x="1030" y="170"/>
                    </a:lnTo>
                    <a:lnTo>
                      <a:pt x="1039" y="158"/>
                    </a:lnTo>
                    <a:lnTo>
                      <a:pt x="1048" y="144"/>
                    </a:lnTo>
                    <a:lnTo>
                      <a:pt x="1057" y="131"/>
                    </a:lnTo>
                    <a:lnTo>
                      <a:pt x="1067" y="120"/>
                    </a:lnTo>
                    <a:lnTo>
                      <a:pt x="1075" y="108"/>
                    </a:lnTo>
                    <a:lnTo>
                      <a:pt x="1083" y="96"/>
                    </a:lnTo>
                    <a:lnTo>
                      <a:pt x="1091" y="87"/>
                    </a:lnTo>
                    <a:lnTo>
                      <a:pt x="1097" y="79"/>
                    </a:lnTo>
                    <a:lnTo>
                      <a:pt x="1102" y="71"/>
                    </a:lnTo>
                    <a:lnTo>
                      <a:pt x="1107" y="65"/>
                    </a:lnTo>
                    <a:lnTo>
                      <a:pt x="1110" y="61"/>
                    </a:lnTo>
                    <a:lnTo>
                      <a:pt x="1113" y="58"/>
                    </a:lnTo>
                    <a:lnTo>
                      <a:pt x="1113" y="57"/>
                    </a:lnTo>
                    <a:lnTo>
                      <a:pt x="1109" y="54"/>
                    </a:lnTo>
                    <a:lnTo>
                      <a:pt x="1098" y="47"/>
                    </a:lnTo>
                    <a:lnTo>
                      <a:pt x="1082" y="38"/>
                    </a:lnTo>
                    <a:lnTo>
                      <a:pt x="1066" y="29"/>
                    </a:lnTo>
                    <a:lnTo>
                      <a:pt x="1049" y="22"/>
                    </a:lnTo>
                    <a:lnTo>
                      <a:pt x="1037" y="19"/>
                    </a:lnTo>
                    <a:lnTo>
                      <a:pt x="1032" y="24"/>
                    </a:lnTo>
                    <a:lnTo>
                      <a:pt x="1025" y="32"/>
                    </a:lnTo>
                    <a:lnTo>
                      <a:pt x="1017" y="42"/>
                    </a:lnTo>
                    <a:lnTo>
                      <a:pt x="1008" y="54"/>
                    </a:lnTo>
                    <a:lnTo>
                      <a:pt x="998" y="67"/>
                    </a:lnTo>
                    <a:lnTo>
                      <a:pt x="987" y="82"/>
                    </a:lnTo>
                    <a:lnTo>
                      <a:pt x="977" y="95"/>
                    </a:lnTo>
                    <a:lnTo>
                      <a:pt x="966" y="110"/>
                    </a:lnTo>
                    <a:lnTo>
                      <a:pt x="956" y="124"/>
                    </a:lnTo>
                    <a:lnTo>
                      <a:pt x="947" y="137"/>
                    </a:lnTo>
                    <a:lnTo>
                      <a:pt x="939" y="148"/>
                    </a:lnTo>
                    <a:lnTo>
                      <a:pt x="932" y="159"/>
                    </a:lnTo>
                    <a:lnTo>
                      <a:pt x="926" y="166"/>
                    </a:lnTo>
                    <a:lnTo>
                      <a:pt x="923" y="170"/>
                    </a:lnTo>
                    <a:lnTo>
                      <a:pt x="922" y="173"/>
                    </a:lnTo>
                    <a:lnTo>
                      <a:pt x="922" y="169"/>
                    </a:lnTo>
                    <a:lnTo>
                      <a:pt x="922" y="161"/>
                    </a:lnTo>
                    <a:lnTo>
                      <a:pt x="922" y="149"/>
                    </a:lnTo>
                    <a:lnTo>
                      <a:pt x="922" y="133"/>
                    </a:lnTo>
                    <a:lnTo>
                      <a:pt x="922" y="115"/>
                    </a:lnTo>
                    <a:lnTo>
                      <a:pt x="922" y="95"/>
                    </a:lnTo>
                    <a:lnTo>
                      <a:pt x="922" y="76"/>
                    </a:lnTo>
                    <a:lnTo>
                      <a:pt x="922" y="56"/>
                    </a:lnTo>
                    <a:lnTo>
                      <a:pt x="922" y="39"/>
                    </a:lnTo>
                    <a:lnTo>
                      <a:pt x="922" y="23"/>
                    </a:lnTo>
                    <a:lnTo>
                      <a:pt x="922" y="10"/>
                    </a:lnTo>
                    <a:lnTo>
                      <a:pt x="922" y="2"/>
                    </a:lnTo>
                    <a:lnTo>
                      <a:pt x="922" y="0"/>
                    </a:lnTo>
                    <a:lnTo>
                      <a:pt x="911" y="0"/>
                    </a:lnTo>
                    <a:lnTo>
                      <a:pt x="893" y="0"/>
                    </a:lnTo>
                    <a:lnTo>
                      <a:pt x="882" y="0"/>
                    </a:lnTo>
                    <a:lnTo>
                      <a:pt x="878" y="0"/>
                    </a:lnTo>
                    <a:lnTo>
                      <a:pt x="869" y="0"/>
                    </a:lnTo>
                    <a:lnTo>
                      <a:pt x="864" y="0"/>
                    </a:lnTo>
                    <a:lnTo>
                      <a:pt x="859" y="0"/>
                    </a:lnTo>
                    <a:lnTo>
                      <a:pt x="849" y="0"/>
                    </a:lnTo>
                    <a:lnTo>
                      <a:pt x="844" y="0"/>
                    </a:lnTo>
                    <a:lnTo>
                      <a:pt x="844" y="2"/>
                    </a:lnTo>
                    <a:lnTo>
                      <a:pt x="844" y="10"/>
                    </a:lnTo>
                    <a:lnTo>
                      <a:pt x="844" y="23"/>
                    </a:lnTo>
                    <a:lnTo>
                      <a:pt x="844" y="39"/>
                    </a:lnTo>
                    <a:lnTo>
                      <a:pt x="844" y="56"/>
                    </a:lnTo>
                    <a:lnTo>
                      <a:pt x="844" y="76"/>
                    </a:lnTo>
                    <a:lnTo>
                      <a:pt x="844" y="95"/>
                    </a:lnTo>
                    <a:lnTo>
                      <a:pt x="844" y="115"/>
                    </a:lnTo>
                    <a:lnTo>
                      <a:pt x="844" y="133"/>
                    </a:lnTo>
                    <a:lnTo>
                      <a:pt x="844" y="149"/>
                    </a:lnTo>
                    <a:lnTo>
                      <a:pt x="844" y="161"/>
                    </a:lnTo>
                    <a:lnTo>
                      <a:pt x="844" y="169"/>
                    </a:lnTo>
                    <a:lnTo>
                      <a:pt x="844" y="173"/>
                    </a:lnTo>
                    <a:lnTo>
                      <a:pt x="843" y="170"/>
                    </a:lnTo>
                    <a:lnTo>
                      <a:pt x="839" y="166"/>
                    </a:lnTo>
                    <a:lnTo>
                      <a:pt x="833" y="159"/>
                    </a:lnTo>
                    <a:lnTo>
                      <a:pt x="825" y="148"/>
                    </a:lnTo>
                    <a:lnTo>
                      <a:pt x="814" y="137"/>
                    </a:lnTo>
                    <a:lnTo>
                      <a:pt x="804" y="124"/>
                    </a:lnTo>
                    <a:lnTo>
                      <a:pt x="793" y="110"/>
                    </a:lnTo>
                    <a:lnTo>
                      <a:pt x="781" y="95"/>
                    </a:lnTo>
                    <a:lnTo>
                      <a:pt x="770" y="82"/>
                    </a:lnTo>
                    <a:lnTo>
                      <a:pt x="759" y="67"/>
                    </a:lnTo>
                    <a:lnTo>
                      <a:pt x="750" y="54"/>
                    </a:lnTo>
                    <a:lnTo>
                      <a:pt x="742" y="42"/>
                    </a:lnTo>
                    <a:lnTo>
                      <a:pt x="735" y="32"/>
                    </a:lnTo>
                    <a:lnTo>
                      <a:pt x="730" y="24"/>
                    </a:lnTo>
                    <a:lnTo>
                      <a:pt x="729" y="19"/>
                    </a:lnTo>
                    <a:lnTo>
                      <a:pt x="717" y="22"/>
                    </a:lnTo>
                    <a:lnTo>
                      <a:pt x="700" y="29"/>
                    </a:lnTo>
                    <a:lnTo>
                      <a:pt x="684" y="38"/>
                    </a:lnTo>
                    <a:lnTo>
                      <a:pt x="668" y="47"/>
                    </a:lnTo>
                    <a:lnTo>
                      <a:pt x="657" y="54"/>
                    </a:lnTo>
                    <a:lnTo>
                      <a:pt x="652" y="57"/>
                    </a:lnTo>
                    <a:lnTo>
                      <a:pt x="653" y="58"/>
                    </a:lnTo>
                    <a:lnTo>
                      <a:pt x="656" y="61"/>
                    </a:lnTo>
                    <a:lnTo>
                      <a:pt x="659" y="67"/>
                    </a:lnTo>
                    <a:lnTo>
                      <a:pt x="665" y="72"/>
                    </a:lnTo>
                    <a:lnTo>
                      <a:pt x="671" y="80"/>
                    </a:lnTo>
                    <a:lnTo>
                      <a:pt x="677" y="90"/>
                    </a:lnTo>
                    <a:lnTo>
                      <a:pt x="684" y="100"/>
                    </a:lnTo>
                    <a:lnTo>
                      <a:pt x="694" y="111"/>
                    </a:lnTo>
                    <a:lnTo>
                      <a:pt x="702" y="124"/>
                    </a:lnTo>
                    <a:lnTo>
                      <a:pt x="711" y="137"/>
                    </a:lnTo>
                    <a:lnTo>
                      <a:pt x="720" y="151"/>
                    </a:lnTo>
                    <a:lnTo>
                      <a:pt x="729" y="164"/>
                    </a:lnTo>
                    <a:lnTo>
                      <a:pt x="738" y="178"/>
                    </a:lnTo>
                    <a:lnTo>
                      <a:pt x="747" y="193"/>
                    </a:lnTo>
                    <a:lnTo>
                      <a:pt x="755" y="207"/>
                    </a:lnTo>
                    <a:lnTo>
                      <a:pt x="763" y="221"/>
                    </a:lnTo>
                    <a:lnTo>
                      <a:pt x="770" y="234"/>
                    </a:lnTo>
                    <a:lnTo>
                      <a:pt x="775" y="246"/>
                    </a:lnTo>
                    <a:lnTo>
                      <a:pt x="780" y="258"/>
                    </a:lnTo>
                    <a:lnTo>
                      <a:pt x="783" y="269"/>
                    </a:lnTo>
                    <a:lnTo>
                      <a:pt x="786" y="278"/>
                    </a:lnTo>
                    <a:lnTo>
                      <a:pt x="787" y="288"/>
                    </a:lnTo>
                    <a:lnTo>
                      <a:pt x="786" y="287"/>
                    </a:lnTo>
                    <a:lnTo>
                      <a:pt x="783" y="284"/>
                    </a:lnTo>
                    <a:lnTo>
                      <a:pt x="780" y="281"/>
                    </a:lnTo>
                    <a:lnTo>
                      <a:pt x="775" y="275"/>
                    </a:lnTo>
                    <a:lnTo>
                      <a:pt x="768" y="269"/>
                    </a:lnTo>
                    <a:lnTo>
                      <a:pt x="762" y="262"/>
                    </a:lnTo>
                    <a:lnTo>
                      <a:pt x="752" y="254"/>
                    </a:lnTo>
                    <a:lnTo>
                      <a:pt x="743" y="245"/>
                    </a:lnTo>
                    <a:lnTo>
                      <a:pt x="734" y="236"/>
                    </a:lnTo>
                    <a:lnTo>
                      <a:pt x="722" y="225"/>
                    </a:lnTo>
                    <a:lnTo>
                      <a:pt x="711" y="215"/>
                    </a:lnTo>
                    <a:lnTo>
                      <a:pt x="699" y="204"/>
                    </a:lnTo>
                    <a:lnTo>
                      <a:pt x="688" y="193"/>
                    </a:lnTo>
                    <a:lnTo>
                      <a:pt x="675" y="182"/>
                    </a:lnTo>
                    <a:lnTo>
                      <a:pt x="662" y="171"/>
                    </a:lnTo>
                    <a:lnTo>
                      <a:pt x="650" y="161"/>
                    </a:lnTo>
                    <a:lnTo>
                      <a:pt x="638" y="151"/>
                    </a:lnTo>
                    <a:lnTo>
                      <a:pt x="626" y="140"/>
                    </a:lnTo>
                    <a:lnTo>
                      <a:pt x="614" y="131"/>
                    </a:lnTo>
                    <a:lnTo>
                      <a:pt x="603" y="123"/>
                    </a:lnTo>
                    <a:lnTo>
                      <a:pt x="592" y="115"/>
                    </a:lnTo>
                    <a:lnTo>
                      <a:pt x="582" y="108"/>
                    </a:lnTo>
                    <a:lnTo>
                      <a:pt x="573" y="103"/>
                    </a:lnTo>
                    <a:lnTo>
                      <a:pt x="565" y="99"/>
                    </a:lnTo>
                    <a:lnTo>
                      <a:pt x="557" y="95"/>
                    </a:lnTo>
                    <a:lnTo>
                      <a:pt x="552" y="100"/>
                    </a:lnTo>
                    <a:lnTo>
                      <a:pt x="542" y="110"/>
                    </a:lnTo>
                    <a:lnTo>
                      <a:pt x="528" y="124"/>
                    </a:lnTo>
                    <a:lnTo>
                      <a:pt x="514" y="138"/>
                    </a:lnTo>
                    <a:lnTo>
                      <a:pt x="504" y="148"/>
                    </a:lnTo>
                    <a:lnTo>
                      <a:pt x="499" y="153"/>
                    </a:lnTo>
                    <a:lnTo>
                      <a:pt x="500" y="153"/>
                    </a:lnTo>
                    <a:lnTo>
                      <a:pt x="501" y="154"/>
                    </a:lnTo>
                    <a:lnTo>
                      <a:pt x="505" y="156"/>
                    </a:lnTo>
                    <a:lnTo>
                      <a:pt x="509" y="159"/>
                    </a:lnTo>
                    <a:lnTo>
                      <a:pt x="514" y="162"/>
                    </a:lnTo>
                    <a:lnTo>
                      <a:pt x="521" y="166"/>
                    </a:lnTo>
                    <a:lnTo>
                      <a:pt x="528" y="170"/>
                    </a:lnTo>
                    <a:lnTo>
                      <a:pt x="535" y="175"/>
                    </a:lnTo>
                    <a:lnTo>
                      <a:pt x="544" y="181"/>
                    </a:lnTo>
                    <a:lnTo>
                      <a:pt x="553" y="186"/>
                    </a:lnTo>
                    <a:lnTo>
                      <a:pt x="562" y="193"/>
                    </a:lnTo>
                    <a:lnTo>
                      <a:pt x="573" y="200"/>
                    </a:lnTo>
                    <a:lnTo>
                      <a:pt x="584" y="207"/>
                    </a:lnTo>
                    <a:lnTo>
                      <a:pt x="595" y="215"/>
                    </a:lnTo>
                    <a:lnTo>
                      <a:pt x="606" y="224"/>
                    </a:lnTo>
                    <a:lnTo>
                      <a:pt x="619" y="232"/>
                    </a:lnTo>
                    <a:lnTo>
                      <a:pt x="630" y="242"/>
                    </a:lnTo>
                    <a:lnTo>
                      <a:pt x="642" y="252"/>
                    </a:lnTo>
                    <a:lnTo>
                      <a:pt x="653" y="261"/>
                    </a:lnTo>
                    <a:lnTo>
                      <a:pt x="666" y="272"/>
                    </a:lnTo>
                    <a:lnTo>
                      <a:pt x="677" y="283"/>
                    </a:lnTo>
                    <a:lnTo>
                      <a:pt x="689" y="293"/>
                    </a:lnTo>
                    <a:lnTo>
                      <a:pt x="699" y="305"/>
                    </a:lnTo>
                    <a:lnTo>
                      <a:pt x="711" y="316"/>
                    </a:lnTo>
                    <a:lnTo>
                      <a:pt x="721" y="328"/>
                    </a:lnTo>
                    <a:lnTo>
                      <a:pt x="730" y="340"/>
                    </a:lnTo>
                    <a:lnTo>
                      <a:pt x="740" y="352"/>
                    </a:lnTo>
                    <a:lnTo>
                      <a:pt x="749" y="365"/>
                    </a:lnTo>
                    <a:lnTo>
                      <a:pt x="749" y="365"/>
                    </a:lnTo>
                    <a:lnTo>
                      <a:pt x="748" y="364"/>
                    </a:lnTo>
                    <a:lnTo>
                      <a:pt x="747" y="363"/>
                    </a:lnTo>
                    <a:lnTo>
                      <a:pt x="744" y="361"/>
                    </a:lnTo>
                    <a:lnTo>
                      <a:pt x="741" y="359"/>
                    </a:lnTo>
                    <a:lnTo>
                      <a:pt x="736" y="356"/>
                    </a:lnTo>
                    <a:lnTo>
                      <a:pt x="732" y="352"/>
                    </a:lnTo>
                    <a:lnTo>
                      <a:pt x="725" y="349"/>
                    </a:lnTo>
                    <a:lnTo>
                      <a:pt x="718" y="344"/>
                    </a:lnTo>
                    <a:lnTo>
                      <a:pt x="710" y="340"/>
                    </a:lnTo>
                    <a:lnTo>
                      <a:pt x="702" y="335"/>
                    </a:lnTo>
                    <a:lnTo>
                      <a:pt x="692" y="329"/>
                    </a:lnTo>
                    <a:lnTo>
                      <a:pt x="682" y="323"/>
                    </a:lnTo>
                    <a:lnTo>
                      <a:pt x="672" y="318"/>
                    </a:lnTo>
                    <a:lnTo>
                      <a:pt x="660" y="312"/>
                    </a:lnTo>
                    <a:lnTo>
                      <a:pt x="648" y="305"/>
                    </a:lnTo>
                    <a:lnTo>
                      <a:pt x="635" y="299"/>
                    </a:lnTo>
                    <a:lnTo>
                      <a:pt x="621" y="292"/>
                    </a:lnTo>
                    <a:lnTo>
                      <a:pt x="607" y="287"/>
                    </a:lnTo>
                    <a:lnTo>
                      <a:pt x="593" y="280"/>
                    </a:lnTo>
                    <a:lnTo>
                      <a:pt x="578" y="274"/>
                    </a:lnTo>
                    <a:lnTo>
                      <a:pt x="562" y="267"/>
                    </a:lnTo>
                    <a:lnTo>
                      <a:pt x="546" y="261"/>
                    </a:lnTo>
                    <a:lnTo>
                      <a:pt x="530" y="255"/>
                    </a:lnTo>
                    <a:lnTo>
                      <a:pt x="513" y="250"/>
                    </a:lnTo>
                    <a:lnTo>
                      <a:pt x="495" y="244"/>
                    </a:lnTo>
                    <a:lnTo>
                      <a:pt x="478" y="239"/>
                    </a:lnTo>
                    <a:lnTo>
                      <a:pt x="460" y="235"/>
                    </a:lnTo>
                    <a:lnTo>
                      <a:pt x="441" y="230"/>
                    </a:lnTo>
                    <a:lnTo>
                      <a:pt x="441" y="230"/>
                    </a:lnTo>
                    <a:lnTo>
                      <a:pt x="438" y="235"/>
                    </a:lnTo>
                    <a:lnTo>
                      <a:pt x="430" y="245"/>
                    </a:lnTo>
                    <a:lnTo>
                      <a:pt x="418" y="260"/>
                    </a:lnTo>
                    <a:lnTo>
                      <a:pt x="407" y="276"/>
                    </a:lnTo>
                    <a:lnTo>
                      <a:pt x="395" y="291"/>
                    </a:lnTo>
                    <a:lnTo>
                      <a:pt x="387" y="303"/>
                    </a:lnTo>
                    <a:lnTo>
                      <a:pt x="384" y="307"/>
                    </a:lnTo>
                    <a:lnTo>
                      <a:pt x="385" y="307"/>
                    </a:lnTo>
                    <a:lnTo>
                      <a:pt x="387" y="307"/>
                    </a:lnTo>
                    <a:lnTo>
                      <a:pt x="390" y="308"/>
                    </a:lnTo>
                    <a:lnTo>
                      <a:pt x="394" y="310"/>
                    </a:lnTo>
                    <a:lnTo>
                      <a:pt x="400" y="311"/>
                    </a:lnTo>
                    <a:lnTo>
                      <a:pt x="407" y="312"/>
                    </a:lnTo>
                    <a:lnTo>
                      <a:pt x="414" y="314"/>
                    </a:lnTo>
                    <a:lnTo>
                      <a:pt x="423" y="316"/>
                    </a:lnTo>
                    <a:lnTo>
                      <a:pt x="432" y="319"/>
                    </a:lnTo>
                    <a:lnTo>
                      <a:pt x="443" y="321"/>
                    </a:lnTo>
                    <a:lnTo>
                      <a:pt x="453" y="325"/>
                    </a:lnTo>
                    <a:lnTo>
                      <a:pt x="464" y="328"/>
                    </a:lnTo>
                    <a:lnTo>
                      <a:pt x="476" y="331"/>
                    </a:lnTo>
                    <a:lnTo>
                      <a:pt x="489" y="336"/>
                    </a:lnTo>
                    <a:lnTo>
                      <a:pt x="501" y="341"/>
                    </a:lnTo>
                    <a:lnTo>
                      <a:pt x="514" y="345"/>
                    </a:lnTo>
                    <a:lnTo>
                      <a:pt x="528" y="350"/>
                    </a:lnTo>
                    <a:lnTo>
                      <a:pt x="542" y="356"/>
                    </a:lnTo>
                    <a:lnTo>
                      <a:pt x="555" y="360"/>
                    </a:lnTo>
                    <a:lnTo>
                      <a:pt x="569" y="366"/>
                    </a:lnTo>
                    <a:lnTo>
                      <a:pt x="583" y="373"/>
                    </a:lnTo>
                    <a:lnTo>
                      <a:pt x="597" y="379"/>
                    </a:lnTo>
                    <a:lnTo>
                      <a:pt x="611" y="386"/>
                    </a:lnTo>
                    <a:lnTo>
                      <a:pt x="623" y="392"/>
                    </a:lnTo>
                    <a:lnTo>
                      <a:pt x="637" y="401"/>
                    </a:lnTo>
                    <a:lnTo>
                      <a:pt x="650" y="407"/>
                    </a:lnTo>
                    <a:lnTo>
                      <a:pt x="661" y="416"/>
                    </a:lnTo>
                    <a:lnTo>
                      <a:pt x="673" y="424"/>
                    </a:lnTo>
                    <a:lnTo>
                      <a:pt x="684" y="433"/>
                    </a:lnTo>
                    <a:lnTo>
                      <a:pt x="695" y="441"/>
                    </a:lnTo>
                    <a:lnTo>
                      <a:pt x="705" y="450"/>
                    </a:lnTo>
                    <a:lnTo>
                      <a:pt x="714" y="459"/>
                    </a:lnTo>
                    <a:lnTo>
                      <a:pt x="722" y="470"/>
                    </a:lnTo>
                    <a:lnTo>
                      <a:pt x="729" y="480"/>
                    </a:lnTo>
                    <a:lnTo>
                      <a:pt x="729" y="479"/>
                    </a:lnTo>
                    <a:lnTo>
                      <a:pt x="728" y="479"/>
                    </a:lnTo>
                    <a:lnTo>
                      <a:pt x="726" y="477"/>
                    </a:lnTo>
                    <a:lnTo>
                      <a:pt x="724" y="475"/>
                    </a:lnTo>
                    <a:lnTo>
                      <a:pt x="720" y="473"/>
                    </a:lnTo>
                    <a:lnTo>
                      <a:pt x="717" y="471"/>
                    </a:lnTo>
                    <a:lnTo>
                      <a:pt x="712" y="467"/>
                    </a:lnTo>
                    <a:lnTo>
                      <a:pt x="706" y="464"/>
                    </a:lnTo>
                    <a:lnTo>
                      <a:pt x="700" y="460"/>
                    </a:lnTo>
                    <a:lnTo>
                      <a:pt x="694" y="457"/>
                    </a:lnTo>
                    <a:lnTo>
                      <a:pt x="687" y="454"/>
                    </a:lnTo>
                    <a:lnTo>
                      <a:pt x="679" y="449"/>
                    </a:lnTo>
                    <a:lnTo>
                      <a:pt x="669" y="444"/>
                    </a:lnTo>
                    <a:lnTo>
                      <a:pt x="660" y="440"/>
                    </a:lnTo>
                    <a:lnTo>
                      <a:pt x="651" y="435"/>
                    </a:lnTo>
                    <a:lnTo>
                      <a:pt x="641" y="432"/>
                    </a:lnTo>
                    <a:lnTo>
                      <a:pt x="629" y="427"/>
                    </a:lnTo>
                    <a:lnTo>
                      <a:pt x="618" y="422"/>
                    </a:lnTo>
                    <a:lnTo>
                      <a:pt x="606" y="418"/>
                    </a:lnTo>
                    <a:lnTo>
                      <a:pt x="593" y="413"/>
                    </a:lnTo>
                    <a:lnTo>
                      <a:pt x="581" y="409"/>
                    </a:lnTo>
                    <a:lnTo>
                      <a:pt x="567" y="405"/>
                    </a:lnTo>
                    <a:lnTo>
                      <a:pt x="552" y="401"/>
                    </a:lnTo>
                    <a:lnTo>
                      <a:pt x="538" y="397"/>
                    </a:lnTo>
                    <a:lnTo>
                      <a:pt x="522" y="394"/>
                    </a:lnTo>
                    <a:lnTo>
                      <a:pt x="507" y="391"/>
                    </a:lnTo>
                    <a:lnTo>
                      <a:pt x="491" y="388"/>
                    </a:lnTo>
                    <a:lnTo>
                      <a:pt x="474" y="386"/>
                    </a:lnTo>
                    <a:lnTo>
                      <a:pt x="456" y="384"/>
                    </a:lnTo>
                    <a:lnTo>
                      <a:pt x="439" y="383"/>
                    </a:lnTo>
                    <a:lnTo>
                      <a:pt x="422" y="382"/>
                    </a:lnTo>
                    <a:lnTo>
                      <a:pt x="403" y="381"/>
                    </a:lnTo>
                    <a:lnTo>
                      <a:pt x="384" y="381"/>
                    </a:lnTo>
                    <a:lnTo>
                      <a:pt x="365" y="382"/>
                    </a:lnTo>
                    <a:lnTo>
                      <a:pt x="346" y="383"/>
                    </a:lnTo>
                    <a:lnTo>
                      <a:pt x="346" y="383"/>
                    </a:lnTo>
                    <a:lnTo>
                      <a:pt x="346" y="389"/>
                    </a:lnTo>
                    <a:lnTo>
                      <a:pt x="346" y="403"/>
                    </a:lnTo>
                    <a:lnTo>
                      <a:pt x="346" y="421"/>
                    </a:lnTo>
                    <a:lnTo>
                      <a:pt x="346" y="442"/>
                    </a:lnTo>
                    <a:lnTo>
                      <a:pt x="346" y="460"/>
                    </a:lnTo>
                    <a:lnTo>
                      <a:pt x="346" y="474"/>
                    </a:lnTo>
                    <a:lnTo>
                      <a:pt x="346" y="480"/>
                    </a:lnTo>
                    <a:lnTo>
                      <a:pt x="346" y="479"/>
                    </a:lnTo>
                    <a:lnTo>
                      <a:pt x="348" y="479"/>
                    </a:lnTo>
                    <a:lnTo>
                      <a:pt x="350" y="479"/>
                    </a:lnTo>
                    <a:lnTo>
                      <a:pt x="354" y="479"/>
                    </a:lnTo>
                    <a:lnTo>
                      <a:pt x="357" y="478"/>
                    </a:lnTo>
                    <a:lnTo>
                      <a:pt x="363" y="478"/>
                    </a:lnTo>
                    <a:lnTo>
                      <a:pt x="369" y="478"/>
                    </a:lnTo>
                    <a:lnTo>
                      <a:pt x="376" y="477"/>
                    </a:lnTo>
                    <a:lnTo>
                      <a:pt x="383" y="477"/>
                    </a:lnTo>
                    <a:lnTo>
                      <a:pt x="391" y="477"/>
                    </a:lnTo>
                    <a:lnTo>
                      <a:pt x="400" y="477"/>
                    </a:lnTo>
                    <a:lnTo>
                      <a:pt x="409" y="475"/>
                    </a:lnTo>
                    <a:lnTo>
                      <a:pt x="418" y="475"/>
                    </a:lnTo>
                    <a:lnTo>
                      <a:pt x="429" y="475"/>
                    </a:lnTo>
                    <a:lnTo>
                      <a:pt x="439" y="477"/>
                    </a:lnTo>
                    <a:lnTo>
                      <a:pt x="451" y="477"/>
                    </a:lnTo>
                    <a:lnTo>
                      <a:pt x="462" y="477"/>
                    </a:lnTo>
                    <a:lnTo>
                      <a:pt x="474" y="478"/>
                    </a:lnTo>
                    <a:lnTo>
                      <a:pt x="486" y="479"/>
                    </a:lnTo>
                    <a:lnTo>
                      <a:pt x="499" y="480"/>
                    </a:lnTo>
                    <a:lnTo>
                      <a:pt x="512" y="482"/>
                    </a:lnTo>
                    <a:lnTo>
                      <a:pt x="524" y="483"/>
                    </a:lnTo>
                    <a:lnTo>
                      <a:pt x="537" y="486"/>
                    </a:lnTo>
                    <a:lnTo>
                      <a:pt x="550" y="488"/>
                    </a:lnTo>
                    <a:lnTo>
                      <a:pt x="562" y="492"/>
                    </a:lnTo>
                    <a:lnTo>
                      <a:pt x="576" y="495"/>
                    </a:lnTo>
                    <a:lnTo>
                      <a:pt x="589" y="498"/>
                    </a:lnTo>
                    <a:lnTo>
                      <a:pt x="601" y="502"/>
                    </a:lnTo>
                    <a:lnTo>
                      <a:pt x="614" y="507"/>
                    </a:lnTo>
                    <a:lnTo>
                      <a:pt x="627" y="511"/>
                    </a:lnTo>
                    <a:lnTo>
                      <a:pt x="639" y="517"/>
                    </a:lnTo>
                    <a:lnTo>
                      <a:pt x="651" y="523"/>
                    </a:lnTo>
                    <a:lnTo>
                      <a:pt x="662" y="530"/>
                    </a:lnTo>
                    <a:lnTo>
                      <a:pt x="674" y="536"/>
                    </a:lnTo>
                    <a:lnTo>
                      <a:pt x="686" y="543"/>
                    </a:lnTo>
                    <a:lnTo>
                      <a:pt x="696" y="551"/>
                    </a:lnTo>
                    <a:lnTo>
                      <a:pt x="706" y="561"/>
                    </a:lnTo>
                    <a:lnTo>
                      <a:pt x="715" y="570"/>
                    </a:lnTo>
                    <a:lnTo>
                      <a:pt x="725" y="580"/>
                    </a:lnTo>
                    <a:lnTo>
                      <a:pt x="734" y="591"/>
                    </a:lnTo>
                    <a:lnTo>
                      <a:pt x="742" y="602"/>
                    </a:lnTo>
                    <a:lnTo>
                      <a:pt x="749" y="614"/>
                    </a:lnTo>
                    <a:lnTo>
                      <a:pt x="749" y="614"/>
                    </a:lnTo>
                    <a:lnTo>
                      <a:pt x="748" y="614"/>
                    </a:lnTo>
                    <a:lnTo>
                      <a:pt x="747" y="611"/>
                    </a:lnTo>
                    <a:lnTo>
                      <a:pt x="744" y="609"/>
                    </a:lnTo>
                    <a:lnTo>
                      <a:pt x="741" y="607"/>
                    </a:lnTo>
                    <a:lnTo>
                      <a:pt x="735" y="603"/>
                    </a:lnTo>
                    <a:lnTo>
                      <a:pt x="730" y="599"/>
                    </a:lnTo>
                    <a:lnTo>
                      <a:pt x="724" y="594"/>
                    </a:lnTo>
                    <a:lnTo>
                      <a:pt x="715" y="589"/>
                    </a:lnTo>
                    <a:lnTo>
                      <a:pt x="706" y="584"/>
                    </a:lnTo>
                    <a:lnTo>
                      <a:pt x="696" y="578"/>
                    </a:lnTo>
                    <a:lnTo>
                      <a:pt x="686" y="572"/>
                    </a:lnTo>
                    <a:lnTo>
                      <a:pt x="674" y="568"/>
                    </a:lnTo>
                    <a:lnTo>
                      <a:pt x="660" y="562"/>
                    </a:lnTo>
                    <a:lnTo>
                      <a:pt x="646" y="557"/>
                    </a:lnTo>
                    <a:lnTo>
                      <a:pt x="631" y="553"/>
                    </a:lnTo>
                    <a:lnTo>
                      <a:pt x="615" y="548"/>
                    </a:lnTo>
                    <a:lnTo>
                      <a:pt x="598" y="545"/>
                    </a:lnTo>
                    <a:lnTo>
                      <a:pt x="580" y="541"/>
                    </a:lnTo>
                    <a:lnTo>
                      <a:pt x="560" y="539"/>
                    </a:lnTo>
                    <a:lnTo>
                      <a:pt x="539" y="538"/>
                    </a:lnTo>
                    <a:lnTo>
                      <a:pt x="519" y="538"/>
                    </a:lnTo>
                    <a:lnTo>
                      <a:pt x="519" y="538"/>
                    </a:lnTo>
                    <a:lnTo>
                      <a:pt x="492" y="538"/>
                    </a:lnTo>
                    <a:lnTo>
                      <a:pt x="469" y="538"/>
                    </a:lnTo>
                    <a:lnTo>
                      <a:pt x="447" y="538"/>
                    </a:lnTo>
                    <a:lnTo>
                      <a:pt x="426" y="538"/>
                    </a:lnTo>
                    <a:lnTo>
                      <a:pt x="409" y="538"/>
                    </a:lnTo>
                    <a:lnTo>
                      <a:pt x="393" y="538"/>
                    </a:lnTo>
                    <a:lnTo>
                      <a:pt x="378" y="538"/>
                    </a:lnTo>
                    <a:lnTo>
                      <a:pt x="367" y="538"/>
                    </a:lnTo>
                    <a:lnTo>
                      <a:pt x="355" y="538"/>
                    </a:lnTo>
                    <a:lnTo>
                      <a:pt x="346" y="538"/>
                    </a:lnTo>
                    <a:lnTo>
                      <a:pt x="339" y="538"/>
                    </a:lnTo>
                    <a:lnTo>
                      <a:pt x="333" y="538"/>
                    </a:lnTo>
                    <a:lnTo>
                      <a:pt x="330" y="538"/>
                    </a:lnTo>
                    <a:lnTo>
                      <a:pt x="327" y="538"/>
                    </a:lnTo>
                    <a:lnTo>
                      <a:pt x="326" y="538"/>
                    </a:lnTo>
                    <a:lnTo>
                      <a:pt x="326" y="542"/>
                    </a:lnTo>
                    <a:lnTo>
                      <a:pt x="326" y="556"/>
                    </a:lnTo>
                    <a:lnTo>
                      <a:pt x="326" y="574"/>
                    </a:lnTo>
                    <a:lnTo>
                      <a:pt x="326" y="595"/>
                    </a:lnTo>
                    <a:lnTo>
                      <a:pt x="326" y="614"/>
                    </a:lnTo>
                    <a:lnTo>
                      <a:pt x="326" y="627"/>
                    </a:lnTo>
                    <a:lnTo>
                      <a:pt x="326" y="633"/>
                    </a:lnTo>
                    <a:lnTo>
                      <a:pt x="329" y="633"/>
                    </a:lnTo>
                    <a:lnTo>
                      <a:pt x="334" y="633"/>
                    </a:lnTo>
                    <a:lnTo>
                      <a:pt x="343" y="633"/>
                    </a:lnTo>
                    <a:lnTo>
                      <a:pt x="356" y="633"/>
                    </a:lnTo>
                    <a:lnTo>
                      <a:pt x="370" y="633"/>
                    </a:lnTo>
                    <a:lnTo>
                      <a:pt x="387" y="633"/>
                    </a:lnTo>
                    <a:lnTo>
                      <a:pt x="405" y="633"/>
                    </a:lnTo>
                    <a:lnTo>
                      <a:pt x="423" y="633"/>
                    </a:lnTo>
                    <a:lnTo>
                      <a:pt x="441" y="633"/>
                    </a:lnTo>
                    <a:lnTo>
                      <a:pt x="460" y="633"/>
                    </a:lnTo>
                    <a:lnTo>
                      <a:pt x="477" y="633"/>
                    </a:lnTo>
                    <a:lnTo>
                      <a:pt x="493" y="633"/>
                    </a:lnTo>
                    <a:lnTo>
                      <a:pt x="508" y="633"/>
                    </a:lnTo>
                    <a:lnTo>
                      <a:pt x="520" y="633"/>
                    </a:lnTo>
                    <a:lnTo>
                      <a:pt x="529" y="633"/>
                    </a:lnTo>
                    <a:lnTo>
                      <a:pt x="536" y="633"/>
                    </a:lnTo>
                    <a:lnTo>
                      <a:pt x="537" y="633"/>
                    </a:lnTo>
                    <a:lnTo>
                      <a:pt x="538" y="633"/>
                    </a:lnTo>
                    <a:lnTo>
                      <a:pt x="540" y="633"/>
                    </a:lnTo>
                    <a:lnTo>
                      <a:pt x="544" y="633"/>
                    </a:lnTo>
                    <a:lnTo>
                      <a:pt x="547" y="633"/>
                    </a:lnTo>
                    <a:lnTo>
                      <a:pt x="553" y="634"/>
                    </a:lnTo>
                    <a:lnTo>
                      <a:pt x="559" y="634"/>
                    </a:lnTo>
                    <a:lnTo>
                      <a:pt x="566" y="636"/>
                    </a:lnTo>
                    <a:lnTo>
                      <a:pt x="574" y="637"/>
                    </a:lnTo>
                    <a:lnTo>
                      <a:pt x="583" y="638"/>
                    </a:lnTo>
                    <a:lnTo>
                      <a:pt x="592" y="639"/>
                    </a:lnTo>
                    <a:lnTo>
                      <a:pt x="601" y="641"/>
                    </a:lnTo>
                    <a:lnTo>
                      <a:pt x="612" y="644"/>
                    </a:lnTo>
                    <a:lnTo>
                      <a:pt x="622" y="647"/>
                    </a:lnTo>
                    <a:lnTo>
                      <a:pt x="633" y="650"/>
                    </a:lnTo>
                    <a:lnTo>
                      <a:pt x="644" y="654"/>
                    </a:lnTo>
                    <a:lnTo>
                      <a:pt x="654" y="659"/>
                    </a:lnTo>
                    <a:lnTo>
                      <a:pt x="666" y="664"/>
                    </a:lnTo>
                    <a:lnTo>
                      <a:pt x="676" y="670"/>
                    </a:lnTo>
                    <a:lnTo>
                      <a:pt x="688" y="676"/>
                    </a:lnTo>
                    <a:lnTo>
                      <a:pt x="698" y="684"/>
                    </a:lnTo>
                    <a:lnTo>
                      <a:pt x="709" y="691"/>
                    </a:lnTo>
                    <a:lnTo>
                      <a:pt x="718" y="700"/>
                    </a:lnTo>
                    <a:lnTo>
                      <a:pt x="727" y="709"/>
                    </a:lnTo>
                    <a:lnTo>
                      <a:pt x="736" y="720"/>
                    </a:lnTo>
                    <a:lnTo>
                      <a:pt x="744" y="731"/>
                    </a:lnTo>
                    <a:lnTo>
                      <a:pt x="751" y="744"/>
                    </a:lnTo>
                    <a:lnTo>
                      <a:pt x="758" y="756"/>
                    </a:lnTo>
                    <a:lnTo>
                      <a:pt x="764" y="771"/>
                    </a:lnTo>
                    <a:lnTo>
                      <a:pt x="767" y="786"/>
                    </a:lnTo>
                    <a:lnTo>
                      <a:pt x="767" y="786"/>
                    </a:lnTo>
                    <a:lnTo>
                      <a:pt x="773" y="801"/>
                    </a:lnTo>
                    <a:lnTo>
                      <a:pt x="778" y="816"/>
                    </a:lnTo>
                    <a:lnTo>
                      <a:pt x="782" y="831"/>
                    </a:lnTo>
                    <a:lnTo>
                      <a:pt x="785" y="846"/>
                    </a:lnTo>
                    <a:lnTo>
                      <a:pt x="788" y="860"/>
                    </a:lnTo>
                    <a:lnTo>
                      <a:pt x="789" y="874"/>
                    </a:lnTo>
                    <a:lnTo>
                      <a:pt x="790" y="888"/>
                    </a:lnTo>
                    <a:lnTo>
                      <a:pt x="791" y="900"/>
                    </a:lnTo>
                    <a:lnTo>
                      <a:pt x="791" y="913"/>
                    </a:lnTo>
                    <a:lnTo>
                      <a:pt x="791" y="926"/>
                    </a:lnTo>
                    <a:lnTo>
                      <a:pt x="790" y="938"/>
                    </a:lnTo>
                    <a:lnTo>
                      <a:pt x="789" y="950"/>
                    </a:lnTo>
                    <a:lnTo>
                      <a:pt x="787" y="961"/>
                    </a:lnTo>
                    <a:lnTo>
                      <a:pt x="785" y="973"/>
                    </a:lnTo>
                    <a:lnTo>
                      <a:pt x="782" y="983"/>
                    </a:lnTo>
                    <a:lnTo>
                      <a:pt x="779" y="994"/>
                    </a:lnTo>
                    <a:lnTo>
                      <a:pt x="775" y="1004"/>
                    </a:lnTo>
                    <a:lnTo>
                      <a:pt x="772" y="1013"/>
                    </a:lnTo>
                    <a:lnTo>
                      <a:pt x="768" y="1023"/>
                    </a:lnTo>
                    <a:lnTo>
                      <a:pt x="764" y="1032"/>
                    </a:lnTo>
                    <a:lnTo>
                      <a:pt x="759" y="1040"/>
                    </a:lnTo>
                    <a:lnTo>
                      <a:pt x="755" y="1048"/>
                    </a:lnTo>
                    <a:lnTo>
                      <a:pt x="749" y="1055"/>
                    </a:lnTo>
                    <a:lnTo>
                      <a:pt x="744" y="1062"/>
                    </a:lnTo>
                    <a:lnTo>
                      <a:pt x="738" y="1069"/>
                    </a:lnTo>
                    <a:lnTo>
                      <a:pt x="733" y="1074"/>
                    </a:lnTo>
                    <a:lnTo>
                      <a:pt x="727" y="1080"/>
                    </a:lnTo>
                    <a:lnTo>
                      <a:pt x="721" y="1085"/>
                    </a:lnTo>
                    <a:lnTo>
                      <a:pt x="715" y="1089"/>
                    </a:lnTo>
                    <a:lnTo>
                      <a:pt x="710" y="1094"/>
                    </a:lnTo>
                    <a:lnTo>
                      <a:pt x="704" y="1097"/>
                    </a:lnTo>
                    <a:lnTo>
                      <a:pt x="699" y="1102"/>
                    </a:lnTo>
                    <a:lnTo>
                      <a:pt x="694" y="1105"/>
                    </a:lnTo>
                    <a:lnTo>
                      <a:pt x="689" y="1110"/>
                    </a:lnTo>
                    <a:lnTo>
                      <a:pt x="684" y="1113"/>
                    </a:lnTo>
                    <a:lnTo>
                      <a:pt x="680" y="1117"/>
                    </a:lnTo>
                    <a:lnTo>
                      <a:pt x="674" y="1122"/>
                    </a:lnTo>
                    <a:lnTo>
                      <a:pt x="669" y="1125"/>
                    </a:lnTo>
                    <a:lnTo>
                      <a:pt x="664" y="1128"/>
                    </a:lnTo>
                    <a:lnTo>
                      <a:pt x="659" y="1132"/>
                    </a:lnTo>
                    <a:lnTo>
                      <a:pt x="653" y="1135"/>
                    </a:lnTo>
                    <a:lnTo>
                      <a:pt x="646" y="1139"/>
                    </a:lnTo>
                    <a:lnTo>
                      <a:pt x="639" y="1142"/>
                    </a:lnTo>
                    <a:lnTo>
                      <a:pt x="633" y="1145"/>
                    </a:lnTo>
                    <a:lnTo>
                      <a:pt x="624" y="1148"/>
                    </a:lnTo>
                    <a:lnTo>
                      <a:pt x="616" y="1150"/>
                    </a:lnTo>
                    <a:lnTo>
                      <a:pt x="606" y="1154"/>
                    </a:lnTo>
                    <a:lnTo>
                      <a:pt x="596" y="1156"/>
                    </a:lnTo>
                    <a:lnTo>
                      <a:pt x="585" y="1158"/>
                    </a:lnTo>
                    <a:lnTo>
                      <a:pt x="573" y="1161"/>
                    </a:lnTo>
                    <a:lnTo>
                      <a:pt x="559" y="1163"/>
                    </a:lnTo>
                    <a:lnTo>
                      <a:pt x="545" y="1164"/>
                    </a:lnTo>
                    <a:lnTo>
                      <a:pt x="529" y="1166"/>
                    </a:lnTo>
                    <a:lnTo>
                      <a:pt x="512" y="1168"/>
                    </a:lnTo>
                    <a:lnTo>
                      <a:pt x="493" y="1169"/>
                    </a:lnTo>
                    <a:lnTo>
                      <a:pt x="472" y="1169"/>
                    </a:lnTo>
                    <a:lnTo>
                      <a:pt x="452" y="1170"/>
                    </a:lnTo>
                    <a:lnTo>
                      <a:pt x="428" y="1170"/>
                    </a:lnTo>
                    <a:lnTo>
                      <a:pt x="403" y="1171"/>
                    </a:lnTo>
                    <a:lnTo>
                      <a:pt x="403" y="1171"/>
                    </a:lnTo>
                    <a:lnTo>
                      <a:pt x="380" y="1171"/>
                    </a:lnTo>
                    <a:lnTo>
                      <a:pt x="358" y="1171"/>
                    </a:lnTo>
                    <a:lnTo>
                      <a:pt x="338" y="1171"/>
                    </a:lnTo>
                    <a:lnTo>
                      <a:pt x="317" y="1171"/>
                    </a:lnTo>
                    <a:lnTo>
                      <a:pt x="296" y="1171"/>
                    </a:lnTo>
                    <a:lnTo>
                      <a:pt x="277" y="1171"/>
                    </a:lnTo>
                    <a:lnTo>
                      <a:pt x="258" y="1171"/>
                    </a:lnTo>
                    <a:lnTo>
                      <a:pt x="240" y="1171"/>
                    </a:lnTo>
                    <a:lnTo>
                      <a:pt x="221" y="1171"/>
                    </a:lnTo>
                    <a:lnTo>
                      <a:pt x="204" y="1171"/>
                    </a:lnTo>
                    <a:lnTo>
                      <a:pt x="188" y="1171"/>
                    </a:lnTo>
                    <a:lnTo>
                      <a:pt x="172" y="1171"/>
                    </a:lnTo>
                    <a:lnTo>
                      <a:pt x="157" y="1171"/>
                    </a:lnTo>
                    <a:lnTo>
                      <a:pt x="142" y="1171"/>
                    </a:lnTo>
                    <a:lnTo>
                      <a:pt x="128" y="1171"/>
                    </a:lnTo>
                    <a:lnTo>
                      <a:pt x="114" y="1171"/>
                    </a:lnTo>
                    <a:lnTo>
                      <a:pt x="102" y="1171"/>
                    </a:lnTo>
                    <a:lnTo>
                      <a:pt x="90" y="1171"/>
                    </a:lnTo>
                    <a:lnTo>
                      <a:pt x="79" y="1171"/>
                    </a:lnTo>
                    <a:lnTo>
                      <a:pt x="68" y="1171"/>
                    </a:lnTo>
                    <a:lnTo>
                      <a:pt x="58" y="1171"/>
                    </a:lnTo>
                    <a:lnTo>
                      <a:pt x="49" y="1171"/>
                    </a:lnTo>
                    <a:lnTo>
                      <a:pt x="41" y="1171"/>
                    </a:lnTo>
                    <a:lnTo>
                      <a:pt x="34" y="1171"/>
                    </a:lnTo>
                    <a:lnTo>
                      <a:pt x="27" y="1171"/>
                    </a:lnTo>
                    <a:lnTo>
                      <a:pt x="20" y="1171"/>
                    </a:lnTo>
                    <a:lnTo>
                      <a:pt x="15" y="1171"/>
                    </a:lnTo>
                    <a:lnTo>
                      <a:pt x="11" y="1171"/>
                    </a:lnTo>
                    <a:lnTo>
                      <a:pt x="7" y="1171"/>
                    </a:lnTo>
                    <a:lnTo>
                      <a:pt x="4" y="1171"/>
                    </a:lnTo>
                    <a:lnTo>
                      <a:pt x="1" y="1171"/>
                    </a:lnTo>
                    <a:lnTo>
                      <a:pt x="0" y="1171"/>
                    </a:lnTo>
                    <a:lnTo>
                      <a:pt x="0" y="1171"/>
                    </a:lnTo>
                    <a:close/>
                  </a:path>
                </a:pathLst>
              </a:custGeom>
              <a:solidFill>
                <a:schemeClr val="accent2"/>
              </a:solidFill>
              <a:ln w="9525">
                <a:noFill/>
                <a:round/>
                <a:headEnd/>
                <a:tailEnd/>
              </a:ln>
            </p:spPr>
            <p:txBody>
              <a:bodyPr/>
              <a:lstStyle/>
              <a:p>
                <a:endParaRPr lang="en-US" dirty="0"/>
              </a:p>
            </p:txBody>
          </p:sp>
          <p:sp>
            <p:nvSpPr>
              <p:cNvPr id="17" name="Freeform 1042"/>
              <p:cNvSpPr>
                <a:spLocks noChangeAspect="1"/>
              </p:cNvSpPr>
              <p:nvPr userDrawn="1"/>
            </p:nvSpPr>
            <p:spPr bwMode="white">
              <a:xfrm>
                <a:off x="5575" y="4084"/>
                <a:ext cx="8" cy="49"/>
              </a:xfrm>
              <a:custGeom>
                <a:avLst/>
                <a:gdLst/>
                <a:ahLst/>
                <a:cxnLst>
                  <a:cxn ang="0">
                    <a:pos x="0" y="230"/>
                  </a:cxn>
                  <a:cxn ang="0">
                    <a:pos x="4" y="218"/>
                  </a:cxn>
                  <a:cxn ang="0">
                    <a:pos x="7" y="207"/>
                  </a:cxn>
                  <a:cxn ang="0">
                    <a:pos x="11" y="195"/>
                  </a:cxn>
                  <a:cxn ang="0">
                    <a:pos x="14" y="183"/>
                  </a:cxn>
                  <a:cxn ang="0">
                    <a:pos x="17" y="170"/>
                  </a:cxn>
                  <a:cxn ang="0">
                    <a:pos x="21" y="156"/>
                  </a:cxn>
                  <a:cxn ang="0">
                    <a:pos x="23" y="142"/>
                  </a:cxn>
                  <a:cxn ang="0">
                    <a:pos x="27" y="129"/>
                  </a:cxn>
                  <a:cxn ang="0">
                    <a:pos x="29" y="114"/>
                  </a:cxn>
                  <a:cxn ang="0">
                    <a:pos x="31" y="99"/>
                  </a:cxn>
                  <a:cxn ang="0">
                    <a:pos x="34" y="84"/>
                  </a:cxn>
                  <a:cxn ang="0">
                    <a:pos x="35" y="68"/>
                  </a:cxn>
                  <a:cxn ang="0">
                    <a:pos x="37" y="51"/>
                  </a:cxn>
                  <a:cxn ang="0">
                    <a:pos x="37" y="34"/>
                  </a:cxn>
                  <a:cxn ang="0">
                    <a:pos x="38" y="17"/>
                  </a:cxn>
                  <a:cxn ang="0">
                    <a:pos x="38" y="0"/>
                  </a:cxn>
                </a:cxnLst>
                <a:rect l="0" t="0" r="r" b="b"/>
                <a:pathLst>
                  <a:path w="38" h="230">
                    <a:moveTo>
                      <a:pt x="0" y="230"/>
                    </a:moveTo>
                    <a:lnTo>
                      <a:pt x="4" y="218"/>
                    </a:lnTo>
                    <a:lnTo>
                      <a:pt x="7" y="207"/>
                    </a:lnTo>
                    <a:lnTo>
                      <a:pt x="11" y="195"/>
                    </a:lnTo>
                    <a:lnTo>
                      <a:pt x="14" y="183"/>
                    </a:lnTo>
                    <a:lnTo>
                      <a:pt x="17" y="170"/>
                    </a:lnTo>
                    <a:lnTo>
                      <a:pt x="21" y="156"/>
                    </a:lnTo>
                    <a:lnTo>
                      <a:pt x="23" y="142"/>
                    </a:lnTo>
                    <a:lnTo>
                      <a:pt x="27" y="129"/>
                    </a:lnTo>
                    <a:lnTo>
                      <a:pt x="29" y="114"/>
                    </a:lnTo>
                    <a:lnTo>
                      <a:pt x="31" y="99"/>
                    </a:lnTo>
                    <a:lnTo>
                      <a:pt x="34" y="84"/>
                    </a:lnTo>
                    <a:lnTo>
                      <a:pt x="35" y="68"/>
                    </a:lnTo>
                    <a:lnTo>
                      <a:pt x="37" y="51"/>
                    </a:lnTo>
                    <a:lnTo>
                      <a:pt x="37" y="34"/>
                    </a:lnTo>
                    <a:lnTo>
                      <a:pt x="38" y="17"/>
                    </a:lnTo>
                    <a:lnTo>
                      <a:pt x="38" y="0"/>
                    </a:lnTo>
                  </a:path>
                </a:pathLst>
              </a:custGeom>
              <a:noFill/>
              <a:ln w="15875">
                <a:solidFill>
                  <a:srgbClr val="FFFFFF"/>
                </a:solidFill>
                <a:prstDash val="solid"/>
                <a:round/>
                <a:headEnd/>
                <a:tailEnd/>
              </a:ln>
            </p:spPr>
            <p:txBody>
              <a:bodyPr/>
              <a:lstStyle/>
              <a:p>
                <a:endParaRPr lang="en-US" dirty="0"/>
              </a:p>
            </p:txBody>
          </p:sp>
          <p:sp>
            <p:nvSpPr>
              <p:cNvPr id="18" name="Freeform 1043"/>
              <p:cNvSpPr>
                <a:spLocks noChangeAspect="1"/>
              </p:cNvSpPr>
              <p:nvPr userDrawn="1"/>
            </p:nvSpPr>
            <p:spPr bwMode="white">
              <a:xfrm>
                <a:off x="5464" y="3970"/>
                <a:ext cx="119" cy="114"/>
              </a:xfrm>
              <a:custGeom>
                <a:avLst/>
                <a:gdLst/>
                <a:ahLst/>
                <a:cxnLst>
                  <a:cxn ang="0">
                    <a:pos x="538" y="538"/>
                  </a:cxn>
                  <a:cxn ang="0">
                    <a:pos x="536" y="483"/>
                  </a:cxn>
                  <a:cxn ang="0">
                    <a:pos x="527" y="432"/>
                  </a:cxn>
                  <a:cxn ang="0">
                    <a:pos x="514" y="381"/>
                  </a:cxn>
                  <a:cxn ang="0">
                    <a:pos x="494" y="331"/>
                  </a:cxn>
                  <a:cxn ang="0">
                    <a:pos x="471" y="284"/>
                  </a:cxn>
                  <a:cxn ang="0">
                    <a:pos x="444" y="240"/>
                  </a:cxn>
                  <a:cxn ang="0">
                    <a:pos x="413" y="199"/>
                  </a:cxn>
                  <a:cxn ang="0">
                    <a:pos x="378" y="160"/>
                  </a:cxn>
                  <a:cxn ang="0">
                    <a:pos x="339" y="125"/>
                  </a:cxn>
                  <a:cxn ang="0">
                    <a:pos x="298" y="94"/>
                  </a:cxn>
                  <a:cxn ang="0">
                    <a:pos x="254" y="67"/>
                  </a:cxn>
                  <a:cxn ang="0">
                    <a:pos x="207" y="44"/>
                  </a:cxn>
                  <a:cxn ang="0">
                    <a:pos x="157" y="24"/>
                  </a:cxn>
                  <a:cxn ang="0">
                    <a:pos x="106" y="11"/>
                  </a:cxn>
                  <a:cxn ang="0">
                    <a:pos x="55" y="2"/>
                  </a:cxn>
                  <a:cxn ang="0">
                    <a:pos x="0" y="0"/>
                  </a:cxn>
                </a:cxnLst>
                <a:rect l="0" t="0" r="r" b="b"/>
                <a:pathLst>
                  <a:path w="538" h="538">
                    <a:moveTo>
                      <a:pt x="538" y="538"/>
                    </a:moveTo>
                    <a:lnTo>
                      <a:pt x="536" y="483"/>
                    </a:lnTo>
                    <a:lnTo>
                      <a:pt x="527" y="432"/>
                    </a:lnTo>
                    <a:lnTo>
                      <a:pt x="514" y="381"/>
                    </a:lnTo>
                    <a:lnTo>
                      <a:pt x="494" y="331"/>
                    </a:lnTo>
                    <a:lnTo>
                      <a:pt x="471" y="284"/>
                    </a:lnTo>
                    <a:lnTo>
                      <a:pt x="444" y="240"/>
                    </a:lnTo>
                    <a:lnTo>
                      <a:pt x="413" y="199"/>
                    </a:lnTo>
                    <a:lnTo>
                      <a:pt x="378" y="160"/>
                    </a:lnTo>
                    <a:lnTo>
                      <a:pt x="339" y="125"/>
                    </a:lnTo>
                    <a:lnTo>
                      <a:pt x="298" y="94"/>
                    </a:lnTo>
                    <a:lnTo>
                      <a:pt x="254" y="67"/>
                    </a:lnTo>
                    <a:lnTo>
                      <a:pt x="207" y="44"/>
                    </a:lnTo>
                    <a:lnTo>
                      <a:pt x="157" y="24"/>
                    </a:lnTo>
                    <a:lnTo>
                      <a:pt x="106" y="11"/>
                    </a:lnTo>
                    <a:lnTo>
                      <a:pt x="55" y="2"/>
                    </a:lnTo>
                    <a:lnTo>
                      <a:pt x="0" y="0"/>
                    </a:lnTo>
                  </a:path>
                </a:pathLst>
              </a:custGeom>
              <a:noFill/>
              <a:ln w="15875">
                <a:solidFill>
                  <a:srgbClr val="FFFFFF"/>
                </a:solidFill>
                <a:prstDash val="solid"/>
                <a:round/>
                <a:headEnd/>
                <a:tailEnd/>
              </a:ln>
            </p:spPr>
            <p:txBody>
              <a:bodyPr/>
              <a:lstStyle/>
              <a:p>
                <a:endParaRPr lang="en-US" dirty="0"/>
              </a:p>
            </p:txBody>
          </p:sp>
          <p:sp>
            <p:nvSpPr>
              <p:cNvPr id="19" name="Freeform 1044"/>
              <p:cNvSpPr>
                <a:spLocks noChangeAspect="1"/>
              </p:cNvSpPr>
              <p:nvPr userDrawn="1"/>
            </p:nvSpPr>
            <p:spPr bwMode="white">
              <a:xfrm>
                <a:off x="5351" y="3970"/>
                <a:ext cx="118" cy="114"/>
              </a:xfrm>
              <a:custGeom>
                <a:avLst/>
                <a:gdLst/>
                <a:ahLst/>
                <a:cxnLst>
                  <a:cxn ang="0">
                    <a:pos x="556" y="0"/>
                  </a:cxn>
                  <a:cxn ang="0">
                    <a:pos x="500" y="2"/>
                  </a:cxn>
                  <a:cxn ang="0">
                    <a:pos x="445" y="11"/>
                  </a:cxn>
                  <a:cxn ang="0">
                    <a:pos x="392" y="24"/>
                  </a:cxn>
                  <a:cxn ang="0">
                    <a:pos x="340" y="44"/>
                  </a:cxn>
                  <a:cxn ang="0">
                    <a:pos x="292" y="67"/>
                  </a:cxn>
                  <a:cxn ang="0">
                    <a:pos x="245" y="94"/>
                  </a:cxn>
                  <a:cxn ang="0">
                    <a:pos x="203" y="125"/>
                  </a:cxn>
                  <a:cxn ang="0">
                    <a:pos x="164" y="160"/>
                  </a:cxn>
                  <a:cxn ang="0">
                    <a:pos x="128" y="199"/>
                  </a:cxn>
                  <a:cxn ang="0">
                    <a:pos x="96" y="240"/>
                  </a:cxn>
                  <a:cxn ang="0">
                    <a:pos x="68" y="284"/>
                  </a:cxn>
                  <a:cxn ang="0">
                    <a:pos x="44" y="331"/>
                  </a:cxn>
                  <a:cxn ang="0">
                    <a:pos x="26" y="381"/>
                  </a:cxn>
                  <a:cxn ang="0">
                    <a:pos x="12" y="432"/>
                  </a:cxn>
                  <a:cxn ang="0">
                    <a:pos x="4" y="483"/>
                  </a:cxn>
                  <a:cxn ang="0">
                    <a:pos x="0" y="538"/>
                  </a:cxn>
                </a:cxnLst>
                <a:rect l="0" t="0" r="r" b="b"/>
                <a:pathLst>
                  <a:path w="556" h="538">
                    <a:moveTo>
                      <a:pt x="556" y="0"/>
                    </a:moveTo>
                    <a:lnTo>
                      <a:pt x="500" y="2"/>
                    </a:lnTo>
                    <a:lnTo>
                      <a:pt x="445" y="11"/>
                    </a:lnTo>
                    <a:lnTo>
                      <a:pt x="392" y="24"/>
                    </a:lnTo>
                    <a:lnTo>
                      <a:pt x="340" y="44"/>
                    </a:lnTo>
                    <a:lnTo>
                      <a:pt x="292" y="67"/>
                    </a:lnTo>
                    <a:lnTo>
                      <a:pt x="245" y="94"/>
                    </a:lnTo>
                    <a:lnTo>
                      <a:pt x="203" y="125"/>
                    </a:lnTo>
                    <a:lnTo>
                      <a:pt x="164" y="160"/>
                    </a:lnTo>
                    <a:lnTo>
                      <a:pt x="128" y="199"/>
                    </a:lnTo>
                    <a:lnTo>
                      <a:pt x="96" y="240"/>
                    </a:lnTo>
                    <a:lnTo>
                      <a:pt x="68" y="284"/>
                    </a:lnTo>
                    <a:lnTo>
                      <a:pt x="44" y="331"/>
                    </a:lnTo>
                    <a:lnTo>
                      <a:pt x="26" y="381"/>
                    </a:lnTo>
                    <a:lnTo>
                      <a:pt x="12" y="432"/>
                    </a:lnTo>
                    <a:lnTo>
                      <a:pt x="4" y="483"/>
                    </a:lnTo>
                    <a:lnTo>
                      <a:pt x="0" y="538"/>
                    </a:lnTo>
                  </a:path>
                </a:pathLst>
              </a:custGeom>
              <a:noFill/>
              <a:ln w="15875">
                <a:solidFill>
                  <a:srgbClr val="FFFFFF"/>
                </a:solidFill>
                <a:prstDash val="solid"/>
                <a:round/>
                <a:headEnd/>
                <a:tailEnd/>
              </a:ln>
            </p:spPr>
            <p:txBody>
              <a:bodyPr/>
              <a:lstStyle/>
              <a:p>
                <a:endParaRPr lang="en-US" dirty="0"/>
              </a:p>
            </p:txBody>
          </p:sp>
          <p:sp>
            <p:nvSpPr>
              <p:cNvPr id="20" name="Freeform 1045"/>
              <p:cNvSpPr>
                <a:spLocks noChangeAspect="1"/>
              </p:cNvSpPr>
              <p:nvPr userDrawn="1"/>
            </p:nvSpPr>
            <p:spPr bwMode="white">
              <a:xfrm>
                <a:off x="5351" y="4084"/>
                <a:ext cx="12" cy="49"/>
              </a:xfrm>
              <a:custGeom>
                <a:avLst/>
                <a:gdLst/>
                <a:ahLst/>
                <a:cxnLst>
                  <a:cxn ang="0">
                    <a:pos x="0" y="0"/>
                  </a:cxn>
                  <a:cxn ang="0">
                    <a:pos x="0" y="13"/>
                  </a:cxn>
                  <a:cxn ang="0">
                    <a:pos x="1" y="28"/>
                  </a:cxn>
                  <a:cxn ang="0">
                    <a:pos x="3" y="42"/>
                  </a:cxn>
                  <a:cxn ang="0">
                    <a:pos x="4" y="57"/>
                  </a:cxn>
                  <a:cxn ang="0">
                    <a:pos x="6" y="71"/>
                  </a:cxn>
                  <a:cxn ang="0">
                    <a:pos x="8" y="86"/>
                  </a:cxn>
                  <a:cxn ang="0">
                    <a:pos x="12" y="100"/>
                  </a:cxn>
                  <a:cxn ang="0">
                    <a:pos x="15" y="115"/>
                  </a:cxn>
                  <a:cxn ang="0">
                    <a:pos x="19" y="129"/>
                  </a:cxn>
                  <a:cxn ang="0">
                    <a:pos x="23" y="144"/>
                  </a:cxn>
                  <a:cxn ang="0">
                    <a:pos x="28" y="157"/>
                  </a:cxn>
                  <a:cxn ang="0">
                    <a:pos x="32" y="172"/>
                  </a:cxn>
                  <a:cxn ang="0">
                    <a:pos x="38" y="186"/>
                  </a:cxn>
                  <a:cxn ang="0">
                    <a:pos x="44" y="201"/>
                  </a:cxn>
                  <a:cxn ang="0">
                    <a:pos x="51" y="215"/>
                  </a:cxn>
                  <a:cxn ang="0">
                    <a:pos x="58" y="230"/>
                  </a:cxn>
                </a:cxnLst>
                <a:rect l="0" t="0" r="r" b="b"/>
                <a:pathLst>
                  <a:path w="58" h="230">
                    <a:moveTo>
                      <a:pt x="0" y="0"/>
                    </a:moveTo>
                    <a:lnTo>
                      <a:pt x="0" y="13"/>
                    </a:lnTo>
                    <a:lnTo>
                      <a:pt x="1" y="28"/>
                    </a:lnTo>
                    <a:lnTo>
                      <a:pt x="3" y="42"/>
                    </a:lnTo>
                    <a:lnTo>
                      <a:pt x="4" y="57"/>
                    </a:lnTo>
                    <a:lnTo>
                      <a:pt x="6" y="71"/>
                    </a:lnTo>
                    <a:lnTo>
                      <a:pt x="8" y="86"/>
                    </a:lnTo>
                    <a:lnTo>
                      <a:pt x="12" y="100"/>
                    </a:lnTo>
                    <a:lnTo>
                      <a:pt x="15" y="115"/>
                    </a:lnTo>
                    <a:lnTo>
                      <a:pt x="19" y="129"/>
                    </a:lnTo>
                    <a:lnTo>
                      <a:pt x="23" y="144"/>
                    </a:lnTo>
                    <a:lnTo>
                      <a:pt x="28" y="157"/>
                    </a:lnTo>
                    <a:lnTo>
                      <a:pt x="32" y="172"/>
                    </a:lnTo>
                    <a:lnTo>
                      <a:pt x="38" y="186"/>
                    </a:lnTo>
                    <a:lnTo>
                      <a:pt x="44" y="201"/>
                    </a:lnTo>
                    <a:lnTo>
                      <a:pt x="51" y="215"/>
                    </a:lnTo>
                    <a:lnTo>
                      <a:pt x="58" y="230"/>
                    </a:lnTo>
                  </a:path>
                </a:pathLst>
              </a:custGeom>
              <a:noFill/>
              <a:ln w="15875">
                <a:solidFill>
                  <a:srgbClr val="FFFFFF"/>
                </a:solidFill>
                <a:prstDash val="solid"/>
                <a:round/>
                <a:headEnd/>
                <a:tailEnd/>
              </a:ln>
            </p:spPr>
            <p:txBody>
              <a:bodyPr/>
              <a:lstStyle/>
              <a:p>
                <a:endParaRPr lang="en-US" dirty="0"/>
              </a:p>
            </p:txBody>
          </p:sp>
          <p:sp>
            <p:nvSpPr>
              <p:cNvPr id="21" name="Freeform 1046"/>
              <p:cNvSpPr>
                <a:spLocks noChangeAspect="1"/>
              </p:cNvSpPr>
              <p:nvPr userDrawn="1"/>
            </p:nvSpPr>
            <p:spPr bwMode="black">
              <a:xfrm>
                <a:off x="5279" y="3962"/>
                <a:ext cx="171" cy="241"/>
              </a:xfrm>
              <a:custGeom>
                <a:avLst/>
                <a:gdLst/>
                <a:ahLst/>
                <a:cxnLst>
                  <a:cxn ang="0">
                    <a:pos x="386" y="0"/>
                  </a:cxn>
                  <a:cxn ang="0">
                    <a:pos x="433" y="0"/>
                  </a:cxn>
                  <a:cxn ang="0">
                    <a:pos x="506" y="0"/>
                  </a:cxn>
                  <a:cxn ang="0">
                    <a:pos x="614" y="0"/>
                  </a:cxn>
                  <a:cxn ang="0">
                    <a:pos x="714" y="0"/>
                  </a:cxn>
                  <a:cxn ang="0">
                    <a:pos x="767" y="0"/>
                  </a:cxn>
                  <a:cxn ang="0">
                    <a:pos x="784" y="2"/>
                  </a:cxn>
                  <a:cxn ang="0">
                    <a:pos x="719" y="18"/>
                  </a:cxn>
                  <a:cxn ang="0">
                    <a:pos x="657" y="40"/>
                  </a:cxn>
                  <a:cxn ang="0">
                    <a:pos x="600" y="69"/>
                  </a:cxn>
                  <a:cxn ang="0">
                    <a:pos x="546" y="103"/>
                  </a:cxn>
                  <a:cxn ang="0">
                    <a:pos x="496" y="144"/>
                  </a:cxn>
                  <a:cxn ang="0">
                    <a:pos x="452" y="190"/>
                  </a:cxn>
                  <a:cxn ang="0">
                    <a:pos x="413" y="239"/>
                  </a:cxn>
                  <a:cxn ang="0">
                    <a:pos x="379" y="293"/>
                  </a:cxn>
                  <a:cxn ang="0">
                    <a:pos x="351" y="351"/>
                  </a:cxn>
                  <a:cxn ang="0">
                    <a:pos x="330" y="412"/>
                  </a:cxn>
                  <a:cxn ang="0">
                    <a:pos x="315" y="475"/>
                  </a:cxn>
                  <a:cxn ang="0">
                    <a:pos x="308" y="541"/>
                  </a:cxn>
                  <a:cxn ang="0">
                    <a:pos x="307" y="603"/>
                  </a:cxn>
                  <a:cxn ang="0">
                    <a:pos x="313" y="685"/>
                  </a:cxn>
                  <a:cxn ang="0">
                    <a:pos x="334" y="729"/>
                  </a:cxn>
                  <a:cxn ang="0">
                    <a:pos x="422" y="729"/>
                  </a:cxn>
                  <a:cxn ang="0">
                    <a:pos x="527" y="729"/>
                  </a:cxn>
                  <a:cxn ang="0">
                    <a:pos x="577" y="730"/>
                  </a:cxn>
                  <a:cxn ang="0">
                    <a:pos x="637" y="751"/>
                  </a:cxn>
                  <a:cxn ang="0">
                    <a:pos x="688" y="791"/>
                  </a:cxn>
                  <a:cxn ang="0">
                    <a:pos x="728" y="847"/>
                  </a:cxn>
                  <a:cxn ang="0">
                    <a:pos x="747" y="915"/>
                  </a:cxn>
                  <a:cxn ang="0">
                    <a:pos x="745" y="976"/>
                  </a:cxn>
                  <a:cxn ang="0">
                    <a:pos x="719" y="1041"/>
                  </a:cxn>
                  <a:cxn ang="0">
                    <a:pos x="676" y="1089"/>
                  </a:cxn>
                  <a:cxn ang="0">
                    <a:pos x="619" y="1120"/>
                  </a:cxn>
                  <a:cxn ang="0">
                    <a:pos x="556" y="1132"/>
                  </a:cxn>
                  <a:cxn ang="0">
                    <a:pos x="527" y="1132"/>
                  </a:cxn>
                  <a:cxn ang="0">
                    <a:pos x="438" y="1132"/>
                  </a:cxn>
                  <a:cxn ang="0">
                    <a:pos x="329" y="1132"/>
                  </a:cxn>
                  <a:cxn ang="0">
                    <a:pos x="240" y="1132"/>
                  </a:cxn>
                  <a:cxn ang="0">
                    <a:pos x="209" y="1132"/>
                  </a:cxn>
                  <a:cxn ang="0">
                    <a:pos x="133" y="1132"/>
                  </a:cxn>
                  <a:cxn ang="0">
                    <a:pos x="30" y="1132"/>
                  </a:cxn>
                  <a:cxn ang="0">
                    <a:pos x="0" y="1130"/>
                  </a:cxn>
                  <a:cxn ang="0">
                    <a:pos x="0" y="1102"/>
                  </a:cxn>
                  <a:cxn ang="0">
                    <a:pos x="0" y="1046"/>
                  </a:cxn>
                  <a:cxn ang="0">
                    <a:pos x="0" y="968"/>
                  </a:cxn>
                  <a:cxn ang="0">
                    <a:pos x="0" y="875"/>
                  </a:cxn>
                  <a:cxn ang="0">
                    <a:pos x="0" y="771"/>
                  </a:cxn>
                  <a:cxn ang="0">
                    <a:pos x="0" y="667"/>
                  </a:cxn>
                  <a:cxn ang="0">
                    <a:pos x="0" y="563"/>
                  </a:cxn>
                  <a:cxn ang="0">
                    <a:pos x="0" y="470"/>
                  </a:cxn>
                  <a:cxn ang="0">
                    <a:pos x="0" y="392"/>
                  </a:cxn>
                  <a:cxn ang="0">
                    <a:pos x="0" y="336"/>
                  </a:cxn>
                  <a:cxn ang="0">
                    <a:pos x="0" y="308"/>
                  </a:cxn>
                  <a:cxn ang="0">
                    <a:pos x="3" y="261"/>
                  </a:cxn>
                  <a:cxn ang="0">
                    <a:pos x="19" y="198"/>
                  </a:cxn>
                  <a:cxn ang="0">
                    <a:pos x="47" y="141"/>
                  </a:cxn>
                  <a:cxn ang="0">
                    <a:pos x="85" y="92"/>
                  </a:cxn>
                  <a:cxn ang="0">
                    <a:pos x="133" y="52"/>
                  </a:cxn>
                  <a:cxn ang="0">
                    <a:pos x="189" y="22"/>
                  </a:cxn>
                  <a:cxn ang="0">
                    <a:pos x="251" y="4"/>
                  </a:cxn>
                  <a:cxn ang="0">
                    <a:pos x="307" y="0"/>
                  </a:cxn>
                </a:cxnLst>
                <a:rect l="0" t="0" r="r" b="b"/>
                <a:pathLst>
                  <a:path w="806" h="1132">
                    <a:moveTo>
                      <a:pt x="307" y="0"/>
                    </a:moveTo>
                    <a:lnTo>
                      <a:pt x="312" y="0"/>
                    </a:lnTo>
                    <a:lnTo>
                      <a:pt x="324" y="0"/>
                    </a:lnTo>
                    <a:lnTo>
                      <a:pt x="343" y="0"/>
                    </a:lnTo>
                    <a:lnTo>
                      <a:pt x="365" y="0"/>
                    </a:lnTo>
                    <a:lnTo>
                      <a:pt x="386" y="0"/>
                    </a:lnTo>
                    <a:lnTo>
                      <a:pt x="404" y="0"/>
                    </a:lnTo>
                    <a:lnTo>
                      <a:pt x="418" y="0"/>
                    </a:lnTo>
                    <a:lnTo>
                      <a:pt x="422" y="0"/>
                    </a:lnTo>
                    <a:lnTo>
                      <a:pt x="424" y="0"/>
                    </a:lnTo>
                    <a:lnTo>
                      <a:pt x="427" y="0"/>
                    </a:lnTo>
                    <a:lnTo>
                      <a:pt x="433" y="0"/>
                    </a:lnTo>
                    <a:lnTo>
                      <a:pt x="441" y="0"/>
                    </a:lnTo>
                    <a:lnTo>
                      <a:pt x="451" y="0"/>
                    </a:lnTo>
                    <a:lnTo>
                      <a:pt x="463" y="0"/>
                    </a:lnTo>
                    <a:lnTo>
                      <a:pt x="476" y="0"/>
                    </a:lnTo>
                    <a:lnTo>
                      <a:pt x="490" y="0"/>
                    </a:lnTo>
                    <a:lnTo>
                      <a:pt x="506" y="0"/>
                    </a:lnTo>
                    <a:lnTo>
                      <a:pt x="523" y="0"/>
                    </a:lnTo>
                    <a:lnTo>
                      <a:pt x="540" y="0"/>
                    </a:lnTo>
                    <a:lnTo>
                      <a:pt x="558" y="0"/>
                    </a:lnTo>
                    <a:lnTo>
                      <a:pt x="577" y="0"/>
                    </a:lnTo>
                    <a:lnTo>
                      <a:pt x="595" y="0"/>
                    </a:lnTo>
                    <a:lnTo>
                      <a:pt x="614" y="0"/>
                    </a:lnTo>
                    <a:lnTo>
                      <a:pt x="632" y="0"/>
                    </a:lnTo>
                    <a:lnTo>
                      <a:pt x="649" y="0"/>
                    </a:lnTo>
                    <a:lnTo>
                      <a:pt x="667" y="0"/>
                    </a:lnTo>
                    <a:lnTo>
                      <a:pt x="684" y="0"/>
                    </a:lnTo>
                    <a:lnTo>
                      <a:pt x="699" y="0"/>
                    </a:lnTo>
                    <a:lnTo>
                      <a:pt x="714" y="0"/>
                    </a:lnTo>
                    <a:lnTo>
                      <a:pt x="726" y="0"/>
                    </a:lnTo>
                    <a:lnTo>
                      <a:pt x="739" y="0"/>
                    </a:lnTo>
                    <a:lnTo>
                      <a:pt x="748" y="0"/>
                    </a:lnTo>
                    <a:lnTo>
                      <a:pt x="756" y="0"/>
                    </a:lnTo>
                    <a:lnTo>
                      <a:pt x="762" y="0"/>
                    </a:lnTo>
                    <a:lnTo>
                      <a:pt x="767" y="0"/>
                    </a:lnTo>
                    <a:lnTo>
                      <a:pt x="768" y="0"/>
                    </a:lnTo>
                    <a:lnTo>
                      <a:pt x="777" y="0"/>
                    </a:lnTo>
                    <a:lnTo>
                      <a:pt x="797" y="0"/>
                    </a:lnTo>
                    <a:lnTo>
                      <a:pt x="806" y="0"/>
                    </a:lnTo>
                    <a:lnTo>
                      <a:pt x="794" y="1"/>
                    </a:lnTo>
                    <a:lnTo>
                      <a:pt x="784" y="2"/>
                    </a:lnTo>
                    <a:lnTo>
                      <a:pt x="772" y="4"/>
                    </a:lnTo>
                    <a:lnTo>
                      <a:pt x="762" y="7"/>
                    </a:lnTo>
                    <a:lnTo>
                      <a:pt x="751" y="9"/>
                    </a:lnTo>
                    <a:lnTo>
                      <a:pt x="740" y="12"/>
                    </a:lnTo>
                    <a:lnTo>
                      <a:pt x="730" y="15"/>
                    </a:lnTo>
                    <a:lnTo>
                      <a:pt x="719" y="18"/>
                    </a:lnTo>
                    <a:lnTo>
                      <a:pt x="708" y="20"/>
                    </a:lnTo>
                    <a:lnTo>
                      <a:pt x="698" y="24"/>
                    </a:lnTo>
                    <a:lnTo>
                      <a:pt x="687" y="29"/>
                    </a:lnTo>
                    <a:lnTo>
                      <a:pt x="678" y="32"/>
                    </a:lnTo>
                    <a:lnTo>
                      <a:pt x="668" y="35"/>
                    </a:lnTo>
                    <a:lnTo>
                      <a:pt x="657" y="40"/>
                    </a:lnTo>
                    <a:lnTo>
                      <a:pt x="648" y="45"/>
                    </a:lnTo>
                    <a:lnTo>
                      <a:pt x="638" y="49"/>
                    </a:lnTo>
                    <a:lnTo>
                      <a:pt x="628" y="54"/>
                    </a:lnTo>
                    <a:lnTo>
                      <a:pt x="618" y="58"/>
                    </a:lnTo>
                    <a:lnTo>
                      <a:pt x="609" y="63"/>
                    </a:lnTo>
                    <a:lnTo>
                      <a:pt x="600" y="69"/>
                    </a:lnTo>
                    <a:lnTo>
                      <a:pt x="590" y="75"/>
                    </a:lnTo>
                    <a:lnTo>
                      <a:pt x="581" y="79"/>
                    </a:lnTo>
                    <a:lnTo>
                      <a:pt x="572" y="85"/>
                    </a:lnTo>
                    <a:lnTo>
                      <a:pt x="563" y="92"/>
                    </a:lnTo>
                    <a:lnTo>
                      <a:pt x="555" y="98"/>
                    </a:lnTo>
                    <a:lnTo>
                      <a:pt x="546" y="103"/>
                    </a:lnTo>
                    <a:lnTo>
                      <a:pt x="538" y="110"/>
                    </a:lnTo>
                    <a:lnTo>
                      <a:pt x="528" y="116"/>
                    </a:lnTo>
                    <a:lnTo>
                      <a:pt x="520" y="123"/>
                    </a:lnTo>
                    <a:lnTo>
                      <a:pt x="512" y="130"/>
                    </a:lnTo>
                    <a:lnTo>
                      <a:pt x="504" y="137"/>
                    </a:lnTo>
                    <a:lnTo>
                      <a:pt x="496" y="144"/>
                    </a:lnTo>
                    <a:lnTo>
                      <a:pt x="489" y="152"/>
                    </a:lnTo>
                    <a:lnTo>
                      <a:pt x="481" y="159"/>
                    </a:lnTo>
                    <a:lnTo>
                      <a:pt x="474" y="167"/>
                    </a:lnTo>
                    <a:lnTo>
                      <a:pt x="466" y="174"/>
                    </a:lnTo>
                    <a:lnTo>
                      <a:pt x="459" y="182"/>
                    </a:lnTo>
                    <a:lnTo>
                      <a:pt x="452" y="190"/>
                    </a:lnTo>
                    <a:lnTo>
                      <a:pt x="445" y="198"/>
                    </a:lnTo>
                    <a:lnTo>
                      <a:pt x="438" y="206"/>
                    </a:lnTo>
                    <a:lnTo>
                      <a:pt x="432" y="214"/>
                    </a:lnTo>
                    <a:lnTo>
                      <a:pt x="426" y="222"/>
                    </a:lnTo>
                    <a:lnTo>
                      <a:pt x="419" y="231"/>
                    </a:lnTo>
                    <a:lnTo>
                      <a:pt x="413" y="239"/>
                    </a:lnTo>
                    <a:lnTo>
                      <a:pt x="406" y="249"/>
                    </a:lnTo>
                    <a:lnTo>
                      <a:pt x="400" y="258"/>
                    </a:lnTo>
                    <a:lnTo>
                      <a:pt x="395" y="266"/>
                    </a:lnTo>
                    <a:lnTo>
                      <a:pt x="390" y="275"/>
                    </a:lnTo>
                    <a:lnTo>
                      <a:pt x="384" y="284"/>
                    </a:lnTo>
                    <a:lnTo>
                      <a:pt x="379" y="293"/>
                    </a:lnTo>
                    <a:lnTo>
                      <a:pt x="374" y="303"/>
                    </a:lnTo>
                    <a:lnTo>
                      <a:pt x="369" y="313"/>
                    </a:lnTo>
                    <a:lnTo>
                      <a:pt x="365" y="322"/>
                    </a:lnTo>
                    <a:lnTo>
                      <a:pt x="360" y="331"/>
                    </a:lnTo>
                    <a:lnTo>
                      <a:pt x="356" y="342"/>
                    </a:lnTo>
                    <a:lnTo>
                      <a:pt x="351" y="351"/>
                    </a:lnTo>
                    <a:lnTo>
                      <a:pt x="348" y="361"/>
                    </a:lnTo>
                    <a:lnTo>
                      <a:pt x="344" y="372"/>
                    </a:lnTo>
                    <a:lnTo>
                      <a:pt x="339" y="382"/>
                    </a:lnTo>
                    <a:lnTo>
                      <a:pt x="336" y="391"/>
                    </a:lnTo>
                    <a:lnTo>
                      <a:pt x="334" y="402"/>
                    </a:lnTo>
                    <a:lnTo>
                      <a:pt x="330" y="412"/>
                    </a:lnTo>
                    <a:lnTo>
                      <a:pt x="327" y="422"/>
                    </a:lnTo>
                    <a:lnTo>
                      <a:pt x="324" y="433"/>
                    </a:lnTo>
                    <a:lnTo>
                      <a:pt x="322" y="444"/>
                    </a:lnTo>
                    <a:lnTo>
                      <a:pt x="320" y="455"/>
                    </a:lnTo>
                    <a:lnTo>
                      <a:pt x="318" y="465"/>
                    </a:lnTo>
                    <a:lnTo>
                      <a:pt x="315" y="475"/>
                    </a:lnTo>
                    <a:lnTo>
                      <a:pt x="314" y="487"/>
                    </a:lnTo>
                    <a:lnTo>
                      <a:pt x="312" y="497"/>
                    </a:lnTo>
                    <a:lnTo>
                      <a:pt x="311" y="509"/>
                    </a:lnTo>
                    <a:lnTo>
                      <a:pt x="310" y="519"/>
                    </a:lnTo>
                    <a:lnTo>
                      <a:pt x="308" y="531"/>
                    </a:lnTo>
                    <a:lnTo>
                      <a:pt x="308" y="541"/>
                    </a:lnTo>
                    <a:lnTo>
                      <a:pt x="307" y="553"/>
                    </a:lnTo>
                    <a:lnTo>
                      <a:pt x="307" y="564"/>
                    </a:lnTo>
                    <a:lnTo>
                      <a:pt x="307" y="576"/>
                    </a:lnTo>
                    <a:lnTo>
                      <a:pt x="307" y="576"/>
                    </a:lnTo>
                    <a:lnTo>
                      <a:pt x="307" y="589"/>
                    </a:lnTo>
                    <a:lnTo>
                      <a:pt x="307" y="603"/>
                    </a:lnTo>
                    <a:lnTo>
                      <a:pt x="307" y="618"/>
                    </a:lnTo>
                    <a:lnTo>
                      <a:pt x="307" y="632"/>
                    </a:lnTo>
                    <a:lnTo>
                      <a:pt x="308" y="646"/>
                    </a:lnTo>
                    <a:lnTo>
                      <a:pt x="310" y="659"/>
                    </a:lnTo>
                    <a:lnTo>
                      <a:pt x="311" y="672"/>
                    </a:lnTo>
                    <a:lnTo>
                      <a:pt x="313" y="685"/>
                    </a:lnTo>
                    <a:lnTo>
                      <a:pt x="315" y="697"/>
                    </a:lnTo>
                    <a:lnTo>
                      <a:pt x="318" y="708"/>
                    </a:lnTo>
                    <a:lnTo>
                      <a:pt x="322" y="718"/>
                    </a:lnTo>
                    <a:lnTo>
                      <a:pt x="326" y="729"/>
                    </a:lnTo>
                    <a:lnTo>
                      <a:pt x="328" y="729"/>
                    </a:lnTo>
                    <a:lnTo>
                      <a:pt x="334" y="729"/>
                    </a:lnTo>
                    <a:lnTo>
                      <a:pt x="343" y="729"/>
                    </a:lnTo>
                    <a:lnTo>
                      <a:pt x="356" y="729"/>
                    </a:lnTo>
                    <a:lnTo>
                      <a:pt x="369" y="729"/>
                    </a:lnTo>
                    <a:lnTo>
                      <a:pt x="386" y="729"/>
                    </a:lnTo>
                    <a:lnTo>
                      <a:pt x="404" y="729"/>
                    </a:lnTo>
                    <a:lnTo>
                      <a:pt x="422" y="729"/>
                    </a:lnTo>
                    <a:lnTo>
                      <a:pt x="441" y="729"/>
                    </a:lnTo>
                    <a:lnTo>
                      <a:pt x="460" y="729"/>
                    </a:lnTo>
                    <a:lnTo>
                      <a:pt x="479" y="729"/>
                    </a:lnTo>
                    <a:lnTo>
                      <a:pt x="497" y="729"/>
                    </a:lnTo>
                    <a:lnTo>
                      <a:pt x="513" y="729"/>
                    </a:lnTo>
                    <a:lnTo>
                      <a:pt x="527" y="729"/>
                    </a:lnTo>
                    <a:lnTo>
                      <a:pt x="540" y="729"/>
                    </a:lnTo>
                    <a:lnTo>
                      <a:pt x="549" y="729"/>
                    </a:lnTo>
                    <a:lnTo>
                      <a:pt x="555" y="729"/>
                    </a:lnTo>
                    <a:lnTo>
                      <a:pt x="556" y="729"/>
                    </a:lnTo>
                    <a:lnTo>
                      <a:pt x="566" y="729"/>
                    </a:lnTo>
                    <a:lnTo>
                      <a:pt x="577" y="730"/>
                    </a:lnTo>
                    <a:lnTo>
                      <a:pt x="587" y="732"/>
                    </a:lnTo>
                    <a:lnTo>
                      <a:pt x="597" y="735"/>
                    </a:lnTo>
                    <a:lnTo>
                      <a:pt x="608" y="737"/>
                    </a:lnTo>
                    <a:lnTo>
                      <a:pt x="617" y="741"/>
                    </a:lnTo>
                    <a:lnTo>
                      <a:pt x="627" y="745"/>
                    </a:lnTo>
                    <a:lnTo>
                      <a:pt x="637" y="751"/>
                    </a:lnTo>
                    <a:lnTo>
                      <a:pt x="646" y="755"/>
                    </a:lnTo>
                    <a:lnTo>
                      <a:pt x="655" y="762"/>
                    </a:lnTo>
                    <a:lnTo>
                      <a:pt x="664" y="768"/>
                    </a:lnTo>
                    <a:lnTo>
                      <a:pt x="672" y="776"/>
                    </a:lnTo>
                    <a:lnTo>
                      <a:pt x="680" y="783"/>
                    </a:lnTo>
                    <a:lnTo>
                      <a:pt x="688" y="791"/>
                    </a:lnTo>
                    <a:lnTo>
                      <a:pt x="696" y="799"/>
                    </a:lnTo>
                    <a:lnTo>
                      <a:pt x="703" y="808"/>
                    </a:lnTo>
                    <a:lnTo>
                      <a:pt x="710" y="817"/>
                    </a:lnTo>
                    <a:lnTo>
                      <a:pt x="716" y="827"/>
                    </a:lnTo>
                    <a:lnTo>
                      <a:pt x="722" y="837"/>
                    </a:lnTo>
                    <a:lnTo>
                      <a:pt x="728" y="847"/>
                    </a:lnTo>
                    <a:lnTo>
                      <a:pt x="732" y="858"/>
                    </a:lnTo>
                    <a:lnTo>
                      <a:pt x="737" y="869"/>
                    </a:lnTo>
                    <a:lnTo>
                      <a:pt x="740" y="881"/>
                    </a:lnTo>
                    <a:lnTo>
                      <a:pt x="743" y="892"/>
                    </a:lnTo>
                    <a:lnTo>
                      <a:pt x="745" y="904"/>
                    </a:lnTo>
                    <a:lnTo>
                      <a:pt x="747" y="915"/>
                    </a:lnTo>
                    <a:lnTo>
                      <a:pt x="748" y="928"/>
                    </a:lnTo>
                    <a:lnTo>
                      <a:pt x="748" y="940"/>
                    </a:lnTo>
                    <a:lnTo>
                      <a:pt x="748" y="940"/>
                    </a:lnTo>
                    <a:lnTo>
                      <a:pt x="748" y="952"/>
                    </a:lnTo>
                    <a:lnTo>
                      <a:pt x="747" y="965"/>
                    </a:lnTo>
                    <a:lnTo>
                      <a:pt x="745" y="976"/>
                    </a:lnTo>
                    <a:lnTo>
                      <a:pt x="743" y="988"/>
                    </a:lnTo>
                    <a:lnTo>
                      <a:pt x="739" y="999"/>
                    </a:lnTo>
                    <a:lnTo>
                      <a:pt x="736" y="1011"/>
                    </a:lnTo>
                    <a:lnTo>
                      <a:pt x="731" y="1021"/>
                    </a:lnTo>
                    <a:lnTo>
                      <a:pt x="725" y="1031"/>
                    </a:lnTo>
                    <a:lnTo>
                      <a:pt x="719" y="1041"/>
                    </a:lnTo>
                    <a:lnTo>
                      <a:pt x="714" y="1050"/>
                    </a:lnTo>
                    <a:lnTo>
                      <a:pt x="707" y="1059"/>
                    </a:lnTo>
                    <a:lnTo>
                      <a:pt x="700" y="1067"/>
                    </a:lnTo>
                    <a:lnTo>
                      <a:pt x="693" y="1075"/>
                    </a:lnTo>
                    <a:lnTo>
                      <a:pt x="685" y="1082"/>
                    </a:lnTo>
                    <a:lnTo>
                      <a:pt x="676" y="1089"/>
                    </a:lnTo>
                    <a:lnTo>
                      <a:pt x="668" y="1096"/>
                    </a:lnTo>
                    <a:lnTo>
                      <a:pt x="658" y="1102"/>
                    </a:lnTo>
                    <a:lnTo>
                      <a:pt x="649" y="1108"/>
                    </a:lnTo>
                    <a:lnTo>
                      <a:pt x="639" y="1112"/>
                    </a:lnTo>
                    <a:lnTo>
                      <a:pt x="630" y="1117"/>
                    </a:lnTo>
                    <a:lnTo>
                      <a:pt x="619" y="1120"/>
                    </a:lnTo>
                    <a:lnTo>
                      <a:pt x="609" y="1124"/>
                    </a:lnTo>
                    <a:lnTo>
                      <a:pt x="599" y="1127"/>
                    </a:lnTo>
                    <a:lnTo>
                      <a:pt x="588" y="1128"/>
                    </a:lnTo>
                    <a:lnTo>
                      <a:pt x="578" y="1131"/>
                    </a:lnTo>
                    <a:lnTo>
                      <a:pt x="567" y="1132"/>
                    </a:lnTo>
                    <a:lnTo>
                      <a:pt x="556" y="1132"/>
                    </a:lnTo>
                    <a:lnTo>
                      <a:pt x="556" y="1132"/>
                    </a:lnTo>
                    <a:lnTo>
                      <a:pt x="555" y="1132"/>
                    </a:lnTo>
                    <a:lnTo>
                      <a:pt x="551" y="1132"/>
                    </a:lnTo>
                    <a:lnTo>
                      <a:pt x="546" y="1132"/>
                    </a:lnTo>
                    <a:lnTo>
                      <a:pt x="538" y="1132"/>
                    </a:lnTo>
                    <a:lnTo>
                      <a:pt x="527" y="1132"/>
                    </a:lnTo>
                    <a:lnTo>
                      <a:pt x="516" y="1132"/>
                    </a:lnTo>
                    <a:lnTo>
                      <a:pt x="503" y="1132"/>
                    </a:lnTo>
                    <a:lnTo>
                      <a:pt x="488" y="1132"/>
                    </a:lnTo>
                    <a:lnTo>
                      <a:pt x="472" y="1132"/>
                    </a:lnTo>
                    <a:lnTo>
                      <a:pt x="456" y="1132"/>
                    </a:lnTo>
                    <a:lnTo>
                      <a:pt x="438" y="1132"/>
                    </a:lnTo>
                    <a:lnTo>
                      <a:pt x="420" y="1132"/>
                    </a:lnTo>
                    <a:lnTo>
                      <a:pt x="403" y="1132"/>
                    </a:lnTo>
                    <a:lnTo>
                      <a:pt x="383" y="1132"/>
                    </a:lnTo>
                    <a:lnTo>
                      <a:pt x="365" y="1132"/>
                    </a:lnTo>
                    <a:lnTo>
                      <a:pt x="348" y="1132"/>
                    </a:lnTo>
                    <a:lnTo>
                      <a:pt x="329" y="1132"/>
                    </a:lnTo>
                    <a:lnTo>
                      <a:pt x="312" y="1132"/>
                    </a:lnTo>
                    <a:lnTo>
                      <a:pt x="296" y="1132"/>
                    </a:lnTo>
                    <a:lnTo>
                      <a:pt x="280" y="1132"/>
                    </a:lnTo>
                    <a:lnTo>
                      <a:pt x="265" y="1132"/>
                    </a:lnTo>
                    <a:lnTo>
                      <a:pt x="252" y="1132"/>
                    </a:lnTo>
                    <a:lnTo>
                      <a:pt x="240" y="1132"/>
                    </a:lnTo>
                    <a:lnTo>
                      <a:pt x="230" y="1132"/>
                    </a:lnTo>
                    <a:lnTo>
                      <a:pt x="222" y="1132"/>
                    </a:lnTo>
                    <a:lnTo>
                      <a:pt x="216" y="1132"/>
                    </a:lnTo>
                    <a:lnTo>
                      <a:pt x="213" y="1132"/>
                    </a:lnTo>
                    <a:lnTo>
                      <a:pt x="210" y="1132"/>
                    </a:lnTo>
                    <a:lnTo>
                      <a:pt x="209" y="1132"/>
                    </a:lnTo>
                    <a:lnTo>
                      <a:pt x="202" y="1132"/>
                    </a:lnTo>
                    <a:lnTo>
                      <a:pt x="193" y="1132"/>
                    </a:lnTo>
                    <a:lnTo>
                      <a:pt x="182" y="1132"/>
                    </a:lnTo>
                    <a:lnTo>
                      <a:pt x="167" y="1132"/>
                    </a:lnTo>
                    <a:lnTo>
                      <a:pt x="151" y="1132"/>
                    </a:lnTo>
                    <a:lnTo>
                      <a:pt x="133" y="1132"/>
                    </a:lnTo>
                    <a:lnTo>
                      <a:pt x="115" y="1132"/>
                    </a:lnTo>
                    <a:lnTo>
                      <a:pt x="96" y="1132"/>
                    </a:lnTo>
                    <a:lnTo>
                      <a:pt x="78" y="1132"/>
                    </a:lnTo>
                    <a:lnTo>
                      <a:pt x="61" y="1132"/>
                    </a:lnTo>
                    <a:lnTo>
                      <a:pt x="43" y="1132"/>
                    </a:lnTo>
                    <a:lnTo>
                      <a:pt x="30" y="1132"/>
                    </a:lnTo>
                    <a:lnTo>
                      <a:pt x="17" y="1132"/>
                    </a:lnTo>
                    <a:lnTo>
                      <a:pt x="8" y="1132"/>
                    </a:lnTo>
                    <a:lnTo>
                      <a:pt x="2" y="1132"/>
                    </a:lnTo>
                    <a:lnTo>
                      <a:pt x="0" y="1132"/>
                    </a:lnTo>
                    <a:lnTo>
                      <a:pt x="0" y="1131"/>
                    </a:lnTo>
                    <a:lnTo>
                      <a:pt x="0" y="1130"/>
                    </a:lnTo>
                    <a:lnTo>
                      <a:pt x="0" y="1127"/>
                    </a:lnTo>
                    <a:lnTo>
                      <a:pt x="0" y="1124"/>
                    </a:lnTo>
                    <a:lnTo>
                      <a:pt x="0" y="1119"/>
                    </a:lnTo>
                    <a:lnTo>
                      <a:pt x="0" y="1115"/>
                    </a:lnTo>
                    <a:lnTo>
                      <a:pt x="0" y="1109"/>
                    </a:lnTo>
                    <a:lnTo>
                      <a:pt x="0" y="1102"/>
                    </a:lnTo>
                    <a:lnTo>
                      <a:pt x="0" y="1094"/>
                    </a:lnTo>
                    <a:lnTo>
                      <a:pt x="0" y="1086"/>
                    </a:lnTo>
                    <a:lnTo>
                      <a:pt x="0" y="1077"/>
                    </a:lnTo>
                    <a:lnTo>
                      <a:pt x="0" y="1067"/>
                    </a:lnTo>
                    <a:lnTo>
                      <a:pt x="0" y="1057"/>
                    </a:lnTo>
                    <a:lnTo>
                      <a:pt x="0" y="1046"/>
                    </a:lnTo>
                    <a:lnTo>
                      <a:pt x="0" y="1034"/>
                    </a:lnTo>
                    <a:lnTo>
                      <a:pt x="0" y="1022"/>
                    </a:lnTo>
                    <a:lnTo>
                      <a:pt x="0" y="1010"/>
                    </a:lnTo>
                    <a:lnTo>
                      <a:pt x="0" y="996"/>
                    </a:lnTo>
                    <a:lnTo>
                      <a:pt x="0" y="982"/>
                    </a:lnTo>
                    <a:lnTo>
                      <a:pt x="0" y="968"/>
                    </a:lnTo>
                    <a:lnTo>
                      <a:pt x="0" y="953"/>
                    </a:lnTo>
                    <a:lnTo>
                      <a:pt x="0" y="938"/>
                    </a:lnTo>
                    <a:lnTo>
                      <a:pt x="0" y="923"/>
                    </a:lnTo>
                    <a:lnTo>
                      <a:pt x="0" y="907"/>
                    </a:lnTo>
                    <a:lnTo>
                      <a:pt x="0" y="891"/>
                    </a:lnTo>
                    <a:lnTo>
                      <a:pt x="0" y="875"/>
                    </a:lnTo>
                    <a:lnTo>
                      <a:pt x="0" y="858"/>
                    </a:lnTo>
                    <a:lnTo>
                      <a:pt x="0" y="842"/>
                    </a:lnTo>
                    <a:lnTo>
                      <a:pt x="0" y="824"/>
                    </a:lnTo>
                    <a:lnTo>
                      <a:pt x="0" y="807"/>
                    </a:lnTo>
                    <a:lnTo>
                      <a:pt x="0" y="790"/>
                    </a:lnTo>
                    <a:lnTo>
                      <a:pt x="0" y="771"/>
                    </a:lnTo>
                    <a:lnTo>
                      <a:pt x="0" y="754"/>
                    </a:lnTo>
                    <a:lnTo>
                      <a:pt x="0" y="737"/>
                    </a:lnTo>
                    <a:lnTo>
                      <a:pt x="0" y="720"/>
                    </a:lnTo>
                    <a:lnTo>
                      <a:pt x="0" y="701"/>
                    </a:lnTo>
                    <a:lnTo>
                      <a:pt x="0" y="684"/>
                    </a:lnTo>
                    <a:lnTo>
                      <a:pt x="0" y="667"/>
                    </a:lnTo>
                    <a:lnTo>
                      <a:pt x="0" y="648"/>
                    </a:lnTo>
                    <a:lnTo>
                      <a:pt x="0" y="631"/>
                    </a:lnTo>
                    <a:lnTo>
                      <a:pt x="0" y="614"/>
                    </a:lnTo>
                    <a:lnTo>
                      <a:pt x="0" y="596"/>
                    </a:lnTo>
                    <a:lnTo>
                      <a:pt x="0" y="580"/>
                    </a:lnTo>
                    <a:lnTo>
                      <a:pt x="0" y="563"/>
                    </a:lnTo>
                    <a:lnTo>
                      <a:pt x="0" y="547"/>
                    </a:lnTo>
                    <a:lnTo>
                      <a:pt x="0" y="531"/>
                    </a:lnTo>
                    <a:lnTo>
                      <a:pt x="0" y="515"/>
                    </a:lnTo>
                    <a:lnTo>
                      <a:pt x="0" y="500"/>
                    </a:lnTo>
                    <a:lnTo>
                      <a:pt x="0" y="485"/>
                    </a:lnTo>
                    <a:lnTo>
                      <a:pt x="0" y="470"/>
                    </a:lnTo>
                    <a:lnTo>
                      <a:pt x="0" y="456"/>
                    </a:lnTo>
                    <a:lnTo>
                      <a:pt x="0" y="442"/>
                    </a:lnTo>
                    <a:lnTo>
                      <a:pt x="0" y="428"/>
                    </a:lnTo>
                    <a:lnTo>
                      <a:pt x="0" y="416"/>
                    </a:lnTo>
                    <a:lnTo>
                      <a:pt x="0" y="404"/>
                    </a:lnTo>
                    <a:lnTo>
                      <a:pt x="0" y="392"/>
                    </a:lnTo>
                    <a:lnTo>
                      <a:pt x="0" y="381"/>
                    </a:lnTo>
                    <a:lnTo>
                      <a:pt x="0" y="371"/>
                    </a:lnTo>
                    <a:lnTo>
                      <a:pt x="0" y="361"/>
                    </a:lnTo>
                    <a:lnTo>
                      <a:pt x="0" y="352"/>
                    </a:lnTo>
                    <a:lnTo>
                      <a:pt x="0" y="344"/>
                    </a:lnTo>
                    <a:lnTo>
                      <a:pt x="0" y="336"/>
                    </a:lnTo>
                    <a:lnTo>
                      <a:pt x="0" y="329"/>
                    </a:lnTo>
                    <a:lnTo>
                      <a:pt x="0" y="323"/>
                    </a:lnTo>
                    <a:lnTo>
                      <a:pt x="0" y="319"/>
                    </a:lnTo>
                    <a:lnTo>
                      <a:pt x="0" y="314"/>
                    </a:lnTo>
                    <a:lnTo>
                      <a:pt x="0" y="311"/>
                    </a:lnTo>
                    <a:lnTo>
                      <a:pt x="0" y="308"/>
                    </a:lnTo>
                    <a:lnTo>
                      <a:pt x="0" y="307"/>
                    </a:lnTo>
                    <a:lnTo>
                      <a:pt x="0" y="306"/>
                    </a:lnTo>
                    <a:lnTo>
                      <a:pt x="0" y="295"/>
                    </a:lnTo>
                    <a:lnTo>
                      <a:pt x="1" y="283"/>
                    </a:lnTo>
                    <a:lnTo>
                      <a:pt x="2" y="273"/>
                    </a:lnTo>
                    <a:lnTo>
                      <a:pt x="3" y="261"/>
                    </a:lnTo>
                    <a:lnTo>
                      <a:pt x="4" y="251"/>
                    </a:lnTo>
                    <a:lnTo>
                      <a:pt x="7" y="239"/>
                    </a:lnTo>
                    <a:lnTo>
                      <a:pt x="9" y="229"/>
                    </a:lnTo>
                    <a:lnTo>
                      <a:pt x="12" y="219"/>
                    </a:lnTo>
                    <a:lnTo>
                      <a:pt x="15" y="208"/>
                    </a:lnTo>
                    <a:lnTo>
                      <a:pt x="19" y="198"/>
                    </a:lnTo>
                    <a:lnTo>
                      <a:pt x="23" y="187"/>
                    </a:lnTo>
                    <a:lnTo>
                      <a:pt x="26" y="178"/>
                    </a:lnTo>
                    <a:lnTo>
                      <a:pt x="31" y="169"/>
                    </a:lnTo>
                    <a:lnTo>
                      <a:pt x="37" y="159"/>
                    </a:lnTo>
                    <a:lnTo>
                      <a:pt x="41" y="149"/>
                    </a:lnTo>
                    <a:lnTo>
                      <a:pt x="47" y="141"/>
                    </a:lnTo>
                    <a:lnTo>
                      <a:pt x="53" y="132"/>
                    </a:lnTo>
                    <a:lnTo>
                      <a:pt x="58" y="124"/>
                    </a:lnTo>
                    <a:lnTo>
                      <a:pt x="64" y="115"/>
                    </a:lnTo>
                    <a:lnTo>
                      <a:pt x="71" y="107"/>
                    </a:lnTo>
                    <a:lnTo>
                      <a:pt x="78" y="99"/>
                    </a:lnTo>
                    <a:lnTo>
                      <a:pt x="85" y="92"/>
                    </a:lnTo>
                    <a:lnTo>
                      <a:pt x="92" y="84"/>
                    </a:lnTo>
                    <a:lnTo>
                      <a:pt x="100" y="77"/>
                    </a:lnTo>
                    <a:lnTo>
                      <a:pt x="108" y="70"/>
                    </a:lnTo>
                    <a:lnTo>
                      <a:pt x="116" y="64"/>
                    </a:lnTo>
                    <a:lnTo>
                      <a:pt x="124" y="57"/>
                    </a:lnTo>
                    <a:lnTo>
                      <a:pt x="133" y="52"/>
                    </a:lnTo>
                    <a:lnTo>
                      <a:pt x="141" y="46"/>
                    </a:lnTo>
                    <a:lnTo>
                      <a:pt x="151" y="40"/>
                    </a:lnTo>
                    <a:lnTo>
                      <a:pt x="160" y="35"/>
                    </a:lnTo>
                    <a:lnTo>
                      <a:pt x="169" y="31"/>
                    </a:lnTo>
                    <a:lnTo>
                      <a:pt x="179" y="26"/>
                    </a:lnTo>
                    <a:lnTo>
                      <a:pt x="189" y="22"/>
                    </a:lnTo>
                    <a:lnTo>
                      <a:pt x="199" y="18"/>
                    </a:lnTo>
                    <a:lnTo>
                      <a:pt x="208" y="15"/>
                    </a:lnTo>
                    <a:lnTo>
                      <a:pt x="219" y="11"/>
                    </a:lnTo>
                    <a:lnTo>
                      <a:pt x="230" y="9"/>
                    </a:lnTo>
                    <a:lnTo>
                      <a:pt x="240" y="7"/>
                    </a:lnTo>
                    <a:lnTo>
                      <a:pt x="251" y="4"/>
                    </a:lnTo>
                    <a:lnTo>
                      <a:pt x="262" y="2"/>
                    </a:lnTo>
                    <a:lnTo>
                      <a:pt x="273" y="1"/>
                    </a:lnTo>
                    <a:lnTo>
                      <a:pt x="284" y="0"/>
                    </a:lnTo>
                    <a:lnTo>
                      <a:pt x="296" y="0"/>
                    </a:lnTo>
                    <a:lnTo>
                      <a:pt x="307" y="0"/>
                    </a:lnTo>
                    <a:lnTo>
                      <a:pt x="307" y="0"/>
                    </a:lnTo>
                    <a:close/>
                  </a:path>
                </a:pathLst>
              </a:custGeom>
              <a:solidFill>
                <a:schemeClr val="tx1"/>
              </a:solidFill>
              <a:ln w="9525">
                <a:noFill/>
                <a:round/>
                <a:headEnd/>
                <a:tailEnd/>
              </a:ln>
            </p:spPr>
            <p:txBody>
              <a:bodyPr/>
              <a:lstStyle/>
              <a:p>
                <a:endParaRPr lang="en-US" dirty="0"/>
              </a:p>
            </p:txBody>
          </p:sp>
          <p:sp>
            <p:nvSpPr>
              <p:cNvPr id="22" name="Freeform 1047"/>
              <p:cNvSpPr>
                <a:spLocks noChangeAspect="1"/>
              </p:cNvSpPr>
              <p:nvPr userDrawn="1"/>
            </p:nvSpPr>
            <p:spPr bwMode="black">
              <a:xfrm>
                <a:off x="5488" y="3962"/>
                <a:ext cx="171" cy="241"/>
              </a:xfrm>
              <a:custGeom>
                <a:avLst/>
                <a:gdLst/>
                <a:ahLst/>
                <a:cxnLst>
                  <a:cxn ang="0">
                    <a:pos x="432" y="0"/>
                  </a:cxn>
                  <a:cxn ang="0">
                    <a:pos x="363" y="0"/>
                  </a:cxn>
                  <a:cxn ang="0">
                    <a:pos x="310" y="0"/>
                  </a:cxn>
                  <a:cxn ang="0">
                    <a:pos x="211" y="0"/>
                  </a:cxn>
                  <a:cxn ang="0">
                    <a:pos x="107" y="0"/>
                  </a:cxn>
                  <a:cxn ang="0">
                    <a:pos x="44" y="0"/>
                  </a:cxn>
                  <a:cxn ang="0">
                    <a:pos x="11" y="1"/>
                  </a:cxn>
                  <a:cxn ang="0">
                    <a:pos x="73" y="15"/>
                  </a:cxn>
                  <a:cxn ang="0">
                    <a:pos x="134" y="37"/>
                  </a:cxn>
                  <a:cxn ang="0">
                    <a:pos x="191" y="65"/>
                  </a:cxn>
                  <a:cxn ang="0">
                    <a:pos x="245" y="100"/>
                  </a:cxn>
                  <a:cxn ang="0">
                    <a:pos x="296" y="140"/>
                  </a:cxn>
                  <a:cxn ang="0">
                    <a:pos x="343" y="185"/>
                  </a:cxn>
                  <a:cxn ang="0">
                    <a:pos x="385" y="236"/>
                  </a:cxn>
                  <a:cxn ang="0">
                    <a:pos x="420" y="290"/>
                  </a:cxn>
                  <a:cxn ang="0">
                    <a:pos x="450" y="349"/>
                  </a:cxn>
                  <a:cxn ang="0">
                    <a:pos x="473" y="411"/>
                  </a:cxn>
                  <a:cxn ang="0">
                    <a:pos x="490" y="474"/>
                  </a:cxn>
                  <a:cxn ang="0">
                    <a:pos x="498" y="541"/>
                  </a:cxn>
                  <a:cxn ang="0">
                    <a:pos x="498" y="603"/>
                  </a:cxn>
                  <a:cxn ang="0">
                    <a:pos x="485" y="685"/>
                  </a:cxn>
                  <a:cxn ang="0">
                    <a:pos x="472" y="729"/>
                  </a:cxn>
                  <a:cxn ang="0">
                    <a:pos x="384" y="729"/>
                  </a:cxn>
                  <a:cxn ang="0">
                    <a:pos x="279" y="729"/>
                  </a:cxn>
                  <a:cxn ang="0">
                    <a:pos x="227" y="730"/>
                  </a:cxn>
                  <a:cxn ang="0">
                    <a:pos x="163" y="747"/>
                  </a:cxn>
                  <a:cxn ang="0">
                    <a:pos x="108" y="784"/>
                  </a:cxn>
                  <a:cxn ang="0">
                    <a:pos x="67" y="834"/>
                  </a:cxn>
                  <a:cxn ang="0">
                    <a:pos x="43" y="895"/>
                  </a:cxn>
                  <a:cxn ang="0">
                    <a:pos x="39" y="963"/>
                  </a:cxn>
                  <a:cxn ang="0">
                    <a:pos x="59" y="1026"/>
                  </a:cxn>
                  <a:cxn ang="0">
                    <a:pos x="97" y="1075"/>
                  </a:cxn>
                  <a:cxn ang="0">
                    <a:pos x="150" y="1111"/>
                  </a:cxn>
                  <a:cxn ang="0">
                    <a:pos x="214" y="1130"/>
                  </a:cxn>
                  <a:cxn ang="0">
                    <a:pos x="260" y="1132"/>
                  </a:cxn>
                  <a:cxn ang="0">
                    <a:pos x="334" y="1132"/>
                  </a:cxn>
                  <a:cxn ang="0">
                    <a:pos x="441" y="1132"/>
                  </a:cxn>
                  <a:cxn ang="0">
                    <a:pos x="541" y="1132"/>
                  </a:cxn>
                  <a:cxn ang="0">
                    <a:pos x="593" y="1132"/>
                  </a:cxn>
                  <a:cxn ang="0">
                    <a:pos x="639" y="1132"/>
                  </a:cxn>
                  <a:cxn ang="0">
                    <a:pos x="745" y="1132"/>
                  </a:cxn>
                  <a:cxn ang="0">
                    <a:pos x="806" y="1132"/>
                  </a:cxn>
                  <a:cxn ang="0">
                    <a:pos x="806" y="1115"/>
                  </a:cxn>
                  <a:cxn ang="0">
                    <a:pos x="806" y="1067"/>
                  </a:cxn>
                  <a:cxn ang="0">
                    <a:pos x="806" y="996"/>
                  </a:cxn>
                  <a:cxn ang="0">
                    <a:pos x="806" y="907"/>
                  </a:cxn>
                  <a:cxn ang="0">
                    <a:pos x="806" y="807"/>
                  </a:cxn>
                  <a:cxn ang="0">
                    <a:pos x="806" y="701"/>
                  </a:cxn>
                  <a:cxn ang="0">
                    <a:pos x="806" y="596"/>
                  </a:cxn>
                  <a:cxn ang="0">
                    <a:pos x="806" y="500"/>
                  </a:cxn>
                  <a:cxn ang="0">
                    <a:pos x="806" y="416"/>
                  </a:cxn>
                  <a:cxn ang="0">
                    <a:pos x="806" y="352"/>
                  </a:cxn>
                  <a:cxn ang="0">
                    <a:pos x="806" y="314"/>
                  </a:cxn>
                  <a:cxn ang="0">
                    <a:pos x="805" y="283"/>
                  </a:cxn>
                  <a:cxn ang="0">
                    <a:pos x="794" y="219"/>
                  </a:cxn>
                  <a:cxn ang="0">
                    <a:pos x="769" y="159"/>
                  </a:cxn>
                  <a:cxn ang="0">
                    <a:pos x="735" y="107"/>
                  </a:cxn>
                  <a:cxn ang="0">
                    <a:pos x="690" y="64"/>
                  </a:cxn>
                  <a:cxn ang="0">
                    <a:pos x="637" y="31"/>
                  </a:cxn>
                  <a:cxn ang="0">
                    <a:pos x="576" y="9"/>
                  </a:cxn>
                  <a:cxn ang="0">
                    <a:pos x="510" y="0"/>
                  </a:cxn>
                </a:cxnLst>
                <a:rect l="0" t="0" r="r" b="b"/>
                <a:pathLst>
                  <a:path w="806" h="1132">
                    <a:moveTo>
                      <a:pt x="499" y="0"/>
                    </a:moveTo>
                    <a:lnTo>
                      <a:pt x="495" y="0"/>
                    </a:lnTo>
                    <a:lnTo>
                      <a:pt x="485" y="0"/>
                    </a:lnTo>
                    <a:lnTo>
                      <a:pt x="470" y="0"/>
                    </a:lnTo>
                    <a:lnTo>
                      <a:pt x="452" y="0"/>
                    </a:lnTo>
                    <a:lnTo>
                      <a:pt x="432" y="0"/>
                    </a:lnTo>
                    <a:lnTo>
                      <a:pt x="412" y="0"/>
                    </a:lnTo>
                    <a:lnTo>
                      <a:pt x="394" y="0"/>
                    </a:lnTo>
                    <a:lnTo>
                      <a:pt x="379" y="0"/>
                    </a:lnTo>
                    <a:lnTo>
                      <a:pt x="369" y="0"/>
                    </a:lnTo>
                    <a:lnTo>
                      <a:pt x="364" y="0"/>
                    </a:lnTo>
                    <a:lnTo>
                      <a:pt x="363" y="0"/>
                    </a:lnTo>
                    <a:lnTo>
                      <a:pt x="359" y="0"/>
                    </a:lnTo>
                    <a:lnTo>
                      <a:pt x="354" y="0"/>
                    </a:lnTo>
                    <a:lnTo>
                      <a:pt x="346" y="0"/>
                    </a:lnTo>
                    <a:lnTo>
                      <a:pt x="335" y="0"/>
                    </a:lnTo>
                    <a:lnTo>
                      <a:pt x="324" y="0"/>
                    </a:lnTo>
                    <a:lnTo>
                      <a:pt x="310" y="0"/>
                    </a:lnTo>
                    <a:lnTo>
                      <a:pt x="296" y="0"/>
                    </a:lnTo>
                    <a:lnTo>
                      <a:pt x="280" y="0"/>
                    </a:lnTo>
                    <a:lnTo>
                      <a:pt x="264" y="0"/>
                    </a:lnTo>
                    <a:lnTo>
                      <a:pt x="247" y="0"/>
                    </a:lnTo>
                    <a:lnTo>
                      <a:pt x="228" y="0"/>
                    </a:lnTo>
                    <a:lnTo>
                      <a:pt x="211" y="0"/>
                    </a:lnTo>
                    <a:lnTo>
                      <a:pt x="192" y="0"/>
                    </a:lnTo>
                    <a:lnTo>
                      <a:pt x="174" y="0"/>
                    </a:lnTo>
                    <a:lnTo>
                      <a:pt x="157" y="0"/>
                    </a:lnTo>
                    <a:lnTo>
                      <a:pt x="139" y="0"/>
                    </a:lnTo>
                    <a:lnTo>
                      <a:pt x="123" y="0"/>
                    </a:lnTo>
                    <a:lnTo>
                      <a:pt x="107" y="0"/>
                    </a:lnTo>
                    <a:lnTo>
                      <a:pt x="92" y="0"/>
                    </a:lnTo>
                    <a:lnTo>
                      <a:pt x="80" y="0"/>
                    </a:lnTo>
                    <a:lnTo>
                      <a:pt x="68" y="0"/>
                    </a:lnTo>
                    <a:lnTo>
                      <a:pt x="58" y="0"/>
                    </a:lnTo>
                    <a:lnTo>
                      <a:pt x="50" y="0"/>
                    </a:lnTo>
                    <a:lnTo>
                      <a:pt x="44" y="0"/>
                    </a:lnTo>
                    <a:lnTo>
                      <a:pt x="39" y="0"/>
                    </a:lnTo>
                    <a:lnTo>
                      <a:pt x="38" y="0"/>
                    </a:lnTo>
                    <a:lnTo>
                      <a:pt x="29" y="0"/>
                    </a:lnTo>
                    <a:lnTo>
                      <a:pt x="9" y="0"/>
                    </a:lnTo>
                    <a:lnTo>
                      <a:pt x="0" y="0"/>
                    </a:lnTo>
                    <a:lnTo>
                      <a:pt x="11" y="1"/>
                    </a:lnTo>
                    <a:lnTo>
                      <a:pt x="21" y="3"/>
                    </a:lnTo>
                    <a:lnTo>
                      <a:pt x="31" y="4"/>
                    </a:lnTo>
                    <a:lnTo>
                      <a:pt x="42" y="7"/>
                    </a:lnTo>
                    <a:lnTo>
                      <a:pt x="52" y="9"/>
                    </a:lnTo>
                    <a:lnTo>
                      <a:pt x="62" y="12"/>
                    </a:lnTo>
                    <a:lnTo>
                      <a:pt x="73" y="15"/>
                    </a:lnTo>
                    <a:lnTo>
                      <a:pt x="83" y="18"/>
                    </a:lnTo>
                    <a:lnTo>
                      <a:pt x="93" y="22"/>
                    </a:lnTo>
                    <a:lnTo>
                      <a:pt x="104" y="25"/>
                    </a:lnTo>
                    <a:lnTo>
                      <a:pt x="114" y="29"/>
                    </a:lnTo>
                    <a:lnTo>
                      <a:pt x="123" y="32"/>
                    </a:lnTo>
                    <a:lnTo>
                      <a:pt x="134" y="37"/>
                    </a:lnTo>
                    <a:lnTo>
                      <a:pt x="143" y="41"/>
                    </a:lnTo>
                    <a:lnTo>
                      <a:pt x="153" y="46"/>
                    </a:lnTo>
                    <a:lnTo>
                      <a:pt x="163" y="50"/>
                    </a:lnTo>
                    <a:lnTo>
                      <a:pt x="173" y="55"/>
                    </a:lnTo>
                    <a:lnTo>
                      <a:pt x="182" y="60"/>
                    </a:lnTo>
                    <a:lnTo>
                      <a:pt x="191" y="65"/>
                    </a:lnTo>
                    <a:lnTo>
                      <a:pt x="201" y="70"/>
                    </a:lnTo>
                    <a:lnTo>
                      <a:pt x="210" y="76"/>
                    </a:lnTo>
                    <a:lnTo>
                      <a:pt x="219" y="82"/>
                    </a:lnTo>
                    <a:lnTo>
                      <a:pt x="228" y="87"/>
                    </a:lnTo>
                    <a:lnTo>
                      <a:pt x="237" y="93"/>
                    </a:lnTo>
                    <a:lnTo>
                      <a:pt x="245" y="100"/>
                    </a:lnTo>
                    <a:lnTo>
                      <a:pt x="255" y="106"/>
                    </a:lnTo>
                    <a:lnTo>
                      <a:pt x="263" y="113"/>
                    </a:lnTo>
                    <a:lnTo>
                      <a:pt x="272" y="118"/>
                    </a:lnTo>
                    <a:lnTo>
                      <a:pt x="280" y="125"/>
                    </a:lnTo>
                    <a:lnTo>
                      <a:pt x="288" y="132"/>
                    </a:lnTo>
                    <a:lnTo>
                      <a:pt x="296" y="140"/>
                    </a:lnTo>
                    <a:lnTo>
                      <a:pt x="304" y="147"/>
                    </a:lnTo>
                    <a:lnTo>
                      <a:pt x="312" y="154"/>
                    </a:lnTo>
                    <a:lnTo>
                      <a:pt x="320" y="162"/>
                    </a:lnTo>
                    <a:lnTo>
                      <a:pt x="328" y="170"/>
                    </a:lnTo>
                    <a:lnTo>
                      <a:pt x="335" y="177"/>
                    </a:lnTo>
                    <a:lnTo>
                      <a:pt x="343" y="185"/>
                    </a:lnTo>
                    <a:lnTo>
                      <a:pt x="350" y="193"/>
                    </a:lnTo>
                    <a:lnTo>
                      <a:pt x="357" y="201"/>
                    </a:lnTo>
                    <a:lnTo>
                      <a:pt x="364" y="211"/>
                    </a:lnTo>
                    <a:lnTo>
                      <a:pt x="371" y="219"/>
                    </a:lnTo>
                    <a:lnTo>
                      <a:pt x="378" y="227"/>
                    </a:lnTo>
                    <a:lnTo>
                      <a:pt x="385" y="236"/>
                    </a:lnTo>
                    <a:lnTo>
                      <a:pt x="391" y="245"/>
                    </a:lnTo>
                    <a:lnTo>
                      <a:pt x="397" y="253"/>
                    </a:lnTo>
                    <a:lnTo>
                      <a:pt x="403" y="262"/>
                    </a:lnTo>
                    <a:lnTo>
                      <a:pt x="409" y="272"/>
                    </a:lnTo>
                    <a:lnTo>
                      <a:pt x="415" y="281"/>
                    </a:lnTo>
                    <a:lnTo>
                      <a:pt x="420" y="290"/>
                    </a:lnTo>
                    <a:lnTo>
                      <a:pt x="426" y="300"/>
                    </a:lnTo>
                    <a:lnTo>
                      <a:pt x="431" y="310"/>
                    </a:lnTo>
                    <a:lnTo>
                      <a:pt x="437" y="319"/>
                    </a:lnTo>
                    <a:lnTo>
                      <a:pt x="441" y="329"/>
                    </a:lnTo>
                    <a:lnTo>
                      <a:pt x="446" y="338"/>
                    </a:lnTo>
                    <a:lnTo>
                      <a:pt x="450" y="349"/>
                    </a:lnTo>
                    <a:lnTo>
                      <a:pt x="455" y="359"/>
                    </a:lnTo>
                    <a:lnTo>
                      <a:pt x="458" y="369"/>
                    </a:lnTo>
                    <a:lnTo>
                      <a:pt x="463" y="379"/>
                    </a:lnTo>
                    <a:lnTo>
                      <a:pt x="467" y="389"/>
                    </a:lnTo>
                    <a:lnTo>
                      <a:pt x="470" y="399"/>
                    </a:lnTo>
                    <a:lnTo>
                      <a:pt x="473" y="411"/>
                    </a:lnTo>
                    <a:lnTo>
                      <a:pt x="477" y="421"/>
                    </a:lnTo>
                    <a:lnTo>
                      <a:pt x="479" y="432"/>
                    </a:lnTo>
                    <a:lnTo>
                      <a:pt x="483" y="442"/>
                    </a:lnTo>
                    <a:lnTo>
                      <a:pt x="485" y="452"/>
                    </a:lnTo>
                    <a:lnTo>
                      <a:pt x="487" y="464"/>
                    </a:lnTo>
                    <a:lnTo>
                      <a:pt x="490" y="474"/>
                    </a:lnTo>
                    <a:lnTo>
                      <a:pt x="492" y="486"/>
                    </a:lnTo>
                    <a:lnTo>
                      <a:pt x="493" y="496"/>
                    </a:lnTo>
                    <a:lnTo>
                      <a:pt x="495" y="508"/>
                    </a:lnTo>
                    <a:lnTo>
                      <a:pt x="496" y="519"/>
                    </a:lnTo>
                    <a:lnTo>
                      <a:pt x="498" y="530"/>
                    </a:lnTo>
                    <a:lnTo>
                      <a:pt x="498" y="541"/>
                    </a:lnTo>
                    <a:lnTo>
                      <a:pt x="499" y="553"/>
                    </a:lnTo>
                    <a:lnTo>
                      <a:pt x="499" y="564"/>
                    </a:lnTo>
                    <a:lnTo>
                      <a:pt x="499" y="576"/>
                    </a:lnTo>
                    <a:lnTo>
                      <a:pt x="499" y="576"/>
                    </a:lnTo>
                    <a:lnTo>
                      <a:pt x="499" y="589"/>
                    </a:lnTo>
                    <a:lnTo>
                      <a:pt x="498" y="603"/>
                    </a:lnTo>
                    <a:lnTo>
                      <a:pt x="496" y="618"/>
                    </a:lnTo>
                    <a:lnTo>
                      <a:pt x="494" y="632"/>
                    </a:lnTo>
                    <a:lnTo>
                      <a:pt x="492" y="646"/>
                    </a:lnTo>
                    <a:lnTo>
                      <a:pt x="490" y="659"/>
                    </a:lnTo>
                    <a:lnTo>
                      <a:pt x="487" y="672"/>
                    </a:lnTo>
                    <a:lnTo>
                      <a:pt x="485" y="685"/>
                    </a:lnTo>
                    <a:lnTo>
                      <a:pt x="483" y="697"/>
                    </a:lnTo>
                    <a:lnTo>
                      <a:pt x="482" y="708"/>
                    </a:lnTo>
                    <a:lnTo>
                      <a:pt x="480" y="718"/>
                    </a:lnTo>
                    <a:lnTo>
                      <a:pt x="479" y="729"/>
                    </a:lnTo>
                    <a:lnTo>
                      <a:pt x="478" y="729"/>
                    </a:lnTo>
                    <a:lnTo>
                      <a:pt x="472" y="729"/>
                    </a:lnTo>
                    <a:lnTo>
                      <a:pt x="463" y="729"/>
                    </a:lnTo>
                    <a:lnTo>
                      <a:pt x="450" y="729"/>
                    </a:lnTo>
                    <a:lnTo>
                      <a:pt x="437" y="729"/>
                    </a:lnTo>
                    <a:lnTo>
                      <a:pt x="420" y="729"/>
                    </a:lnTo>
                    <a:lnTo>
                      <a:pt x="402" y="729"/>
                    </a:lnTo>
                    <a:lnTo>
                      <a:pt x="384" y="729"/>
                    </a:lnTo>
                    <a:lnTo>
                      <a:pt x="364" y="729"/>
                    </a:lnTo>
                    <a:lnTo>
                      <a:pt x="346" y="729"/>
                    </a:lnTo>
                    <a:lnTo>
                      <a:pt x="327" y="729"/>
                    </a:lnTo>
                    <a:lnTo>
                      <a:pt x="309" y="729"/>
                    </a:lnTo>
                    <a:lnTo>
                      <a:pt x="293" y="729"/>
                    </a:lnTo>
                    <a:lnTo>
                      <a:pt x="279" y="729"/>
                    </a:lnTo>
                    <a:lnTo>
                      <a:pt x="266" y="729"/>
                    </a:lnTo>
                    <a:lnTo>
                      <a:pt x="257" y="729"/>
                    </a:lnTo>
                    <a:lnTo>
                      <a:pt x="251" y="729"/>
                    </a:lnTo>
                    <a:lnTo>
                      <a:pt x="249" y="729"/>
                    </a:lnTo>
                    <a:lnTo>
                      <a:pt x="239" y="729"/>
                    </a:lnTo>
                    <a:lnTo>
                      <a:pt x="227" y="730"/>
                    </a:lnTo>
                    <a:lnTo>
                      <a:pt x="216" y="731"/>
                    </a:lnTo>
                    <a:lnTo>
                      <a:pt x="205" y="733"/>
                    </a:lnTo>
                    <a:lnTo>
                      <a:pt x="194" y="736"/>
                    </a:lnTo>
                    <a:lnTo>
                      <a:pt x="183" y="739"/>
                    </a:lnTo>
                    <a:lnTo>
                      <a:pt x="173" y="744"/>
                    </a:lnTo>
                    <a:lnTo>
                      <a:pt x="163" y="747"/>
                    </a:lnTo>
                    <a:lnTo>
                      <a:pt x="153" y="753"/>
                    </a:lnTo>
                    <a:lnTo>
                      <a:pt x="144" y="758"/>
                    </a:lnTo>
                    <a:lnTo>
                      <a:pt x="135" y="763"/>
                    </a:lnTo>
                    <a:lnTo>
                      <a:pt x="126" y="770"/>
                    </a:lnTo>
                    <a:lnTo>
                      <a:pt x="116" y="776"/>
                    </a:lnTo>
                    <a:lnTo>
                      <a:pt x="108" y="784"/>
                    </a:lnTo>
                    <a:lnTo>
                      <a:pt x="100" y="791"/>
                    </a:lnTo>
                    <a:lnTo>
                      <a:pt x="93" y="799"/>
                    </a:lnTo>
                    <a:lnTo>
                      <a:pt x="87" y="807"/>
                    </a:lnTo>
                    <a:lnTo>
                      <a:pt x="80" y="815"/>
                    </a:lnTo>
                    <a:lnTo>
                      <a:pt x="73" y="824"/>
                    </a:lnTo>
                    <a:lnTo>
                      <a:pt x="67" y="834"/>
                    </a:lnTo>
                    <a:lnTo>
                      <a:pt x="62" y="843"/>
                    </a:lnTo>
                    <a:lnTo>
                      <a:pt x="58" y="853"/>
                    </a:lnTo>
                    <a:lnTo>
                      <a:pt x="53" y="864"/>
                    </a:lnTo>
                    <a:lnTo>
                      <a:pt x="50" y="874"/>
                    </a:lnTo>
                    <a:lnTo>
                      <a:pt x="46" y="884"/>
                    </a:lnTo>
                    <a:lnTo>
                      <a:pt x="43" y="895"/>
                    </a:lnTo>
                    <a:lnTo>
                      <a:pt x="42" y="906"/>
                    </a:lnTo>
                    <a:lnTo>
                      <a:pt x="39" y="917"/>
                    </a:lnTo>
                    <a:lnTo>
                      <a:pt x="38" y="928"/>
                    </a:lnTo>
                    <a:lnTo>
                      <a:pt x="38" y="940"/>
                    </a:lnTo>
                    <a:lnTo>
                      <a:pt x="38" y="951"/>
                    </a:lnTo>
                    <a:lnTo>
                      <a:pt x="39" y="963"/>
                    </a:lnTo>
                    <a:lnTo>
                      <a:pt x="42" y="974"/>
                    </a:lnTo>
                    <a:lnTo>
                      <a:pt x="44" y="986"/>
                    </a:lnTo>
                    <a:lnTo>
                      <a:pt x="46" y="996"/>
                    </a:lnTo>
                    <a:lnTo>
                      <a:pt x="50" y="1006"/>
                    </a:lnTo>
                    <a:lnTo>
                      <a:pt x="54" y="1016"/>
                    </a:lnTo>
                    <a:lnTo>
                      <a:pt x="59" y="1026"/>
                    </a:lnTo>
                    <a:lnTo>
                      <a:pt x="63" y="1035"/>
                    </a:lnTo>
                    <a:lnTo>
                      <a:pt x="69" y="1043"/>
                    </a:lnTo>
                    <a:lnTo>
                      <a:pt x="75" y="1052"/>
                    </a:lnTo>
                    <a:lnTo>
                      <a:pt x="82" y="1061"/>
                    </a:lnTo>
                    <a:lnTo>
                      <a:pt x="89" y="1069"/>
                    </a:lnTo>
                    <a:lnTo>
                      <a:pt x="97" y="1075"/>
                    </a:lnTo>
                    <a:lnTo>
                      <a:pt x="105" y="1082"/>
                    </a:lnTo>
                    <a:lnTo>
                      <a:pt x="113" y="1089"/>
                    </a:lnTo>
                    <a:lnTo>
                      <a:pt x="122" y="1095"/>
                    </a:lnTo>
                    <a:lnTo>
                      <a:pt x="131" y="1101"/>
                    </a:lnTo>
                    <a:lnTo>
                      <a:pt x="141" y="1105"/>
                    </a:lnTo>
                    <a:lnTo>
                      <a:pt x="150" y="1111"/>
                    </a:lnTo>
                    <a:lnTo>
                      <a:pt x="160" y="1115"/>
                    </a:lnTo>
                    <a:lnTo>
                      <a:pt x="171" y="1119"/>
                    </a:lnTo>
                    <a:lnTo>
                      <a:pt x="181" y="1123"/>
                    </a:lnTo>
                    <a:lnTo>
                      <a:pt x="192" y="1125"/>
                    </a:lnTo>
                    <a:lnTo>
                      <a:pt x="203" y="1127"/>
                    </a:lnTo>
                    <a:lnTo>
                      <a:pt x="214" y="1130"/>
                    </a:lnTo>
                    <a:lnTo>
                      <a:pt x="226" y="1131"/>
                    </a:lnTo>
                    <a:lnTo>
                      <a:pt x="237" y="1132"/>
                    </a:lnTo>
                    <a:lnTo>
                      <a:pt x="249" y="1132"/>
                    </a:lnTo>
                    <a:lnTo>
                      <a:pt x="251" y="1132"/>
                    </a:lnTo>
                    <a:lnTo>
                      <a:pt x="255" y="1132"/>
                    </a:lnTo>
                    <a:lnTo>
                      <a:pt x="260" y="1132"/>
                    </a:lnTo>
                    <a:lnTo>
                      <a:pt x="268" y="1132"/>
                    </a:lnTo>
                    <a:lnTo>
                      <a:pt x="279" y="1132"/>
                    </a:lnTo>
                    <a:lnTo>
                      <a:pt x="290" y="1132"/>
                    </a:lnTo>
                    <a:lnTo>
                      <a:pt x="303" y="1132"/>
                    </a:lnTo>
                    <a:lnTo>
                      <a:pt x="318" y="1132"/>
                    </a:lnTo>
                    <a:lnTo>
                      <a:pt x="334" y="1132"/>
                    </a:lnTo>
                    <a:lnTo>
                      <a:pt x="350" y="1132"/>
                    </a:lnTo>
                    <a:lnTo>
                      <a:pt x="368" y="1132"/>
                    </a:lnTo>
                    <a:lnTo>
                      <a:pt x="386" y="1132"/>
                    </a:lnTo>
                    <a:lnTo>
                      <a:pt x="403" y="1132"/>
                    </a:lnTo>
                    <a:lnTo>
                      <a:pt x="422" y="1132"/>
                    </a:lnTo>
                    <a:lnTo>
                      <a:pt x="441" y="1132"/>
                    </a:lnTo>
                    <a:lnTo>
                      <a:pt x="458" y="1132"/>
                    </a:lnTo>
                    <a:lnTo>
                      <a:pt x="477" y="1132"/>
                    </a:lnTo>
                    <a:lnTo>
                      <a:pt x="494" y="1132"/>
                    </a:lnTo>
                    <a:lnTo>
                      <a:pt x="510" y="1132"/>
                    </a:lnTo>
                    <a:lnTo>
                      <a:pt x="526" y="1132"/>
                    </a:lnTo>
                    <a:lnTo>
                      <a:pt x="541" y="1132"/>
                    </a:lnTo>
                    <a:lnTo>
                      <a:pt x="554" y="1132"/>
                    </a:lnTo>
                    <a:lnTo>
                      <a:pt x="566" y="1132"/>
                    </a:lnTo>
                    <a:lnTo>
                      <a:pt x="576" y="1132"/>
                    </a:lnTo>
                    <a:lnTo>
                      <a:pt x="584" y="1132"/>
                    </a:lnTo>
                    <a:lnTo>
                      <a:pt x="590" y="1132"/>
                    </a:lnTo>
                    <a:lnTo>
                      <a:pt x="593" y="1132"/>
                    </a:lnTo>
                    <a:lnTo>
                      <a:pt x="594" y="1132"/>
                    </a:lnTo>
                    <a:lnTo>
                      <a:pt x="597" y="1132"/>
                    </a:lnTo>
                    <a:lnTo>
                      <a:pt x="604" y="1132"/>
                    </a:lnTo>
                    <a:lnTo>
                      <a:pt x="613" y="1132"/>
                    </a:lnTo>
                    <a:lnTo>
                      <a:pt x="624" y="1132"/>
                    </a:lnTo>
                    <a:lnTo>
                      <a:pt x="639" y="1132"/>
                    </a:lnTo>
                    <a:lnTo>
                      <a:pt x="655" y="1132"/>
                    </a:lnTo>
                    <a:lnTo>
                      <a:pt x="673" y="1132"/>
                    </a:lnTo>
                    <a:lnTo>
                      <a:pt x="691" y="1132"/>
                    </a:lnTo>
                    <a:lnTo>
                      <a:pt x="710" y="1132"/>
                    </a:lnTo>
                    <a:lnTo>
                      <a:pt x="728" y="1132"/>
                    </a:lnTo>
                    <a:lnTo>
                      <a:pt x="745" y="1132"/>
                    </a:lnTo>
                    <a:lnTo>
                      <a:pt x="763" y="1132"/>
                    </a:lnTo>
                    <a:lnTo>
                      <a:pt x="776" y="1132"/>
                    </a:lnTo>
                    <a:lnTo>
                      <a:pt x="789" y="1132"/>
                    </a:lnTo>
                    <a:lnTo>
                      <a:pt x="798" y="1132"/>
                    </a:lnTo>
                    <a:lnTo>
                      <a:pt x="804" y="1132"/>
                    </a:lnTo>
                    <a:lnTo>
                      <a:pt x="806" y="1132"/>
                    </a:lnTo>
                    <a:lnTo>
                      <a:pt x="806" y="1131"/>
                    </a:lnTo>
                    <a:lnTo>
                      <a:pt x="806" y="1130"/>
                    </a:lnTo>
                    <a:lnTo>
                      <a:pt x="806" y="1127"/>
                    </a:lnTo>
                    <a:lnTo>
                      <a:pt x="806" y="1124"/>
                    </a:lnTo>
                    <a:lnTo>
                      <a:pt x="806" y="1119"/>
                    </a:lnTo>
                    <a:lnTo>
                      <a:pt x="806" y="1115"/>
                    </a:lnTo>
                    <a:lnTo>
                      <a:pt x="806" y="1109"/>
                    </a:lnTo>
                    <a:lnTo>
                      <a:pt x="806" y="1102"/>
                    </a:lnTo>
                    <a:lnTo>
                      <a:pt x="806" y="1094"/>
                    </a:lnTo>
                    <a:lnTo>
                      <a:pt x="806" y="1086"/>
                    </a:lnTo>
                    <a:lnTo>
                      <a:pt x="806" y="1077"/>
                    </a:lnTo>
                    <a:lnTo>
                      <a:pt x="806" y="1067"/>
                    </a:lnTo>
                    <a:lnTo>
                      <a:pt x="806" y="1057"/>
                    </a:lnTo>
                    <a:lnTo>
                      <a:pt x="806" y="1046"/>
                    </a:lnTo>
                    <a:lnTo>
                      <a:pt x="806" y="1034"/>
                    </a:lnTo>
                    <a:lnTo>
                      <a:pt x="806" y="1022"/>
                    </a:lnTo>
                    <a:lnTo>
                      <a:pt x="806" y="1010"/>
                    </a:lnTo>
                    <a:lnTo>
                      <a:pt x="806" y="996"/>
                    </a:lnTo>
                    <a:lnTo>
                      <a:pt x="806" y="982"/>
                    </a:lnTo>
                    <a:lnTo>
                      <a:pt x="806" y="968"/>
                    </a:lnTo>
                    <a:lnTo>
                      <a:pt x="806" y="953"/>
                    </a:lnTo>
                    <a:lnTo>
                      <a:pt x="806" y="938"/>
                    </a:lnTo>
                    <a:lnTo>
                      <a:pt x="806" y="923"/>
                    </a:lnTo>
                    <a:lnTo>
                      <a:pt x="806" y="907"/>
                    </a:lnTo>
                    <a:lnTo>
                      <a:pt x="806" y="891"/>
                    </a:lnTo>
                    <a:lnTo>
                      <a:pt x="806" y="875"/>
                    </a:lnTo>
                    <a:lnTo>
                      <a:pt x="806" y="858"/>
                    </a:lnTo>
                    <a:lnTo>
                      <a:pt x="806" y="842"/>
                    </a:lnTo>
                    <a:lnTo>
                      <a:pt x="806" y="824"/>
                    </a:lnTo>
                    <a:lnTo>
                      <a:pt x="806" y="807"/>
                    </a:lnTo>
                    <a:lnTo>
                      <a:pt x="806" y="790"/>
                    </a:lnTo>
                    <a:lnTo>
                      <a:pt x="806" y="771"/>
                    </a:lnTo>
                    <a:lnTo>
                      <a:pt x="806" y="754"/>
                    </a:lnTo>
                    <a:lnTo>
                      <a:pt x="806" y="737"/>
                    </a:lnTo>
                    <a:lnTo>
                      <a:pt x="806" y="720"/>
                    </a:lnTo>
                    <a:lnTo>
                      <a:pt x="806" y="701"/>
                    </a:lnTo>
                    <a:lnTo>
                      <a:pt x="806" y="684"/>
                    </a:lnTo>
                    <a:lnTo>
                      <a:pt x="806" y="667"/>
                    </a:lnTo>
                    <a:lnTo>
                      <a:pt x="806" y="648"/>
                    </a:lnTo>
                    <a:lnTo>
                      <a:pt x="806" y="631"/>
                    </a:lnTo>
                    <a:lnTo>
                      <a:pt x="806" y="614"/>
                    </a:lnTo>
                    <a:lnTo>
                      <a:pt x="806" y="596"/>
                    </a:lnTo>
                    <a:lnTo>
                      <a:pt x="806" y="580"/>
                    </a:lnTo>
                    <a:lnTo>
                      <a:pt x="806" y="563"/>
                    </a:lnTo>
                    <a:lnTo>
                      <a:pt x="806" y="547"/>
                    </a:lnTo>
                    <a:lnTo>
                      <a:pt x="806" y="531"/>
                    </a:lnTo>
                    <a:lnTo>
                      <a:pt x="806" y="515"/>
                    </a:lnTo>
                    <a:lnTo>
                      <a:pt x="806" y="500"/>
                    </a:lnTo>
                    <a:lnTo>
                      <a:pt x="806" y="485"/>
                    </a:lnTo>
                    <a:lnTo>
                      <a:pt x="806" y="470"/>
                    </a:lnTo>
                    <a:lnTo>
                      <a:pt x="806" y="456"/>
                    </a:lnTo>
                    <a:lnTo>
                      <a:pt x="806" y="442"/>
                    </a:lnTo>
                    <a:lnTo>
                      <a:pt x="806" y="428"/>
                    </a:lnTo>
                    <a:lnTo>
                      <a:pt x="806" y="416"/>
                    </a:lnTo>
                    <a:lnTo>
                      <a:pt x="806" y="404"/>
                    </a:lnTo>
                    <a:lnTo>
                      <a:pt x="806" y="392"/>
                    </a:lnTo>
                    <a:lnTo>
                      <a:pt x="806" y="381"/>
                    </a:lnTo>
                    <a:lnTo>
                      <a:pt x="806" y="371"/>
                    </a:lnTo>
                    <a:lnTo>
                      <a:pt x="806" y="361"/>
                    </a:lnTo>
                    <a:lnTo>
                      <a:pt x="806" y="352"/>
                    </a:lnTo>
                    <a:lnTo>
                      <a:pt x="806" y="344"/>
                    </a:lnTo>
                    <a:lnTo>
                      <a:pt x="806" y="336"/>
                    </a:lnTo>
                    <a:lnTo>
                      <a:pt x="806" y="329"/>
                    </a:lnTo>
                    <a:lnTo>
                      <a:pt x="806" y="323"/>
                    </a:lnTo>
                    <a:lnTo>
                      <a:pt x="806" y="319"/>
                    </a:lnTo>
                    <a:lnTo>
                      <a:pt x="806" y="314"/>
                    </a:lnTo>
                    <a:lnTo>
                      <a:pt x="806" y="311"/>
                    </a:lnTo>
                    <a:lnTo>
                      <a:pt x="806" y="308"/>
                    </a:lnTo>
                    <a:lnTo>
                      <a:pt x="806" y="307"/>
                    </a:lnTo>
                    <a:lnTo>
                      <a:pt x="806" y="306"/>
                    </a:lnTo>
                    <a:lnTo>
                      <a:pt x="806" y="295"/>
                    </a:lnTo>
                    <a:lnTo>
                      <a:pt x="805" y="283"/>
                    </a:lnTo>
                    <a:lnTo>
                      <a:pt x="804" y="273"/>
                    </a:lnTo>
                    <a:lnTo>
                      <a:pt x="803" y="261"/>
                    </a:lnTo>
                    <a:lnTo>
                      <a:pt x="802" y="251"/>
                    </a:lnTo>
                    <a:lnTo>
                      <a:pt x="799" y="239"/>
                    </a:lnTo>
                    <a:lnTo>
                      <a:pt x="797" y="229"/>
                    </a:lnTo>
                    <a:lnTo>
                      <a:pt x="794" y="219"/>
                    </a:lnTo>
                    <a:lnTo>
                      <a:pt x="790" y="208"/>
                    </a:lnTo>
                    <a:lnTo>
                      <a:pt x="787" y="198"/>
                    </a:lnTo>
                    <a:lnTo>
                      <a:pt x="783" y="187"/>
                    </a:lnTo>
                    <a:lnTo>
                      <a:pt x="780" y="178"/>
                    </a:lnTo>
                    <a:lnTo>
                      <a:pt x="775" y="169"/>
                    </a:lnTo>
                    <a:lnTo>
                      <a:pt x="769" y="159"/>
                    </a:lnTo>
                    <a:lnTo>
                      <a:pt x="765" y="149"/>
                    </a:lnTo>
                    <a:lnTo>
                      <a:pt x="759" y="141"/>
                    </a:lnTo>
                    <a:lnTo>
                      <a:pt x="753" y="132"/>
                    </a:lnTo>
                    <a:lnTo>
                      <a:pt x="748" y="124"/>
                    </a:lnTo>
                    <a:lnTo>
                      <a:pt x="742" y="115"/>
                    </a:lnTo>
                    <a:lnTo>
                      <a:pt x="735" y="107"/>
                    </a:lnTo>
                    <a:lnTo>
                      <a:pt x="728" y="99"/>
                    </a:lnTo>
                    <a:lnTo>
                      <a:pt x="721" y="92"/>
                    </a:lnTo>
                    <a:lnTo>
                      <a:pt x="714" y="84"/>
                    </a:lnTo>
                    <a:lnTo>
                      <a:pt x="706" y="77"/>
                    </a:lnTo>
                    <a:lnTo>
                      <a:pt x="698" y="70"/>
                    </a:lnTo>
                    <a:lnTo>
                      <a:pt x="690" y="64"/>
                    </a:lnTo>
                    <a:lnTo>
                      <a:pt x="682" y="57"/>
                    </a:lnTo>
                    <a:lnTo>
                      <a:pt x="673" y="52"/>
                    </a:lnTo>
                    <a:lnTo>
                      <a:pt x="665" y="46"/>
                    </a:lnTo>
                    <a:lnTo>
                      <a:pt x="655" y="40"/>
                    </a:lnTo>
                    <a:lnTo>
                      <a:pt x="646" y="35"/>
                    </a:lnTo>
                    <a:lnTo>
                      <a:pt x="637" y="31"/>
                    </a:lnTo>
                    <a:lnTo>
                      <a:pt x="627" y="26"/>
                    </a:lnTo>
                    <a:lnTo>
                      <a:pt x="617" y="22"/>
                    </a:lnTo>
                    <a:lnTo>
                      <a:pt x="607" y="18"/>
                    </a:lnTo>
                    <a:lnTo>
                      <a:pt x="597" y="15"/>
                    </a:lnTo>
                    <a:lnTo>
                      <a:pt x="587" y="11"/>
                    </a:lnTo>
                    <a:lnTo>
                      <a:pt x="576" y="9"/>
                    </a:lnTo>
                    <a:lnTo>
                      <a:pt x="566" y="7"/>
                    </a:lnTo>
                    <a:lnTo>
                      <a:pt x="555" y="4"/>
                    </a:lnTo>
                    <a:lnTo>
                      <a:pt x="544" y="2"/>
                    </a:lnTo>
                    <a:lnTo>
                      <a:pt x="533" y="1"/>
                    </a:lnTo>
                    <a:lnTo>
                      <a:pt x="522" y="0"/>
                    </a:lnTo>
                    <a:lnTo>
                      <a:pt x="510" y="0"/>
                    </a:lnTo>
                    <a:lnTo>
                      <a:pt x="499" y="0"/>
                    </a:lnTo>
                    <a:lnTo>
                      <a:pt x="499" y="0"/>
                    </a:lnTo>
                    <a:close/>
                  </a:path>
                </a:pathLst>
              </a:custGeom>
              <a:solidFill>
                <a:schemeClr val="tx1"/>
              </a:solidFill>
              <a:ln w="9525">
                <a:noFill/>
                <a:round/>
                <a:headEnd/>
                <a:tailEnd/>
              </a:ln>
            </p:spPr>
            <p:txBody>
              <a:bodyPr/>
              <a:lstStyle/>
              <a:p>
                <a:endParaRPr lang="en-US" dirty="0"/>
              </a:p>
            </p:txBody>
          </p:sp>
          <p:sp>
            <p:nvSpPr>
              <p:cNvPr id="23" name="Text Box 1048"/>
              <p:cNvSpPr txBox="1">
                <a:spLocks noChangeAspect="1" noChangeArrowheads="1"/>
              </p:cNvSpPr>
              <p:nvPr userDrawn="1"/>
            </p:nvSpPr>
            <p:spPr bwMode="white">
              <a:xfrm>
                <a:off x="5508" y="4127"/>
                <a:ext cx="145" cy="106"/>
              </a:xfrm>
              <a:prstGeom prst="rect">
                <a:avLst/>
              </a:prstGeom>
              <a:noFill/>
              <a:ln w="9525">
                <a:noFill/>
                <a:miter lim="800000"/>
                <a:headEnd/>
                <a:tailEnd/>
              </a:ln>
              <a:effectLst/>
            </p:spPr>
            <p:txBody>
              <a:bodyPr wrap="none">
                <a:spAutoFit/>
              </a:bodyPr>
              <a:lstStyle/>
              <a:p>
                <a:pPr eaLnBrk="1" hangingPunct="1"/>
                <a:r>
                  <a:rPr lang="en-US" sz="500" dirty="0">
                    <a:solidFill>
                      <a:schemeClr val="tx2"/>
                    </a:solidFill>
                    <a:cs typeface="Times New Roman" pitchFamily="18" charset="0"/>
                  </a:rPr>
                  <a:t>®</a:t>
                </a:r>
                <a:endParaRPr lang="en-US" sz="500" dirty="0">
                  <a:solidFill>
                    <a:schemeClr val="tx2"/>
                  </a:solidFill>
                </a:endParaRPr>
              </a:p>
            </p:txBody>
          </p:sp>
        </p:grpSp>
        <p:pic>
          <p:nvPicPr>
            <p:cNvPr id="24" name="Picture 1054" descr="logo w name"/>
            <p:cNvPicPr>
              <a:picLocks noChangeAspect="1" noChangeArrowheads="1"/>
            </p:cNvPicPr>
            <p:nvPr userDrawn="1"/>
          </p:nvPicPr>
          <p:blipFill>
            <a:blip r:embed="rId6" cstate="print"/>
            <a:srcRect r="61925"/>
            <a:stretch>
              <a:fillRect/>
            </a:stretch>
          </p:blipFill>
          <p:spPr bwMode="hidden">
            <a:xfrm>
              <a:off x="7185699" y="5403739"/>
              <a:ext cx="622300" cy="461963"/>
            </a:xfrm>
            <a:prstGeom prst="rect">
              <a:avLst/>
            </a:prstGeom>
            <a:noFill/>
            <a:ln w="9525">
              <a:noFill/>
              <a:miter lim="800000"/>
              <a:headEnd/>
              <a:tailEnd/>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312863"/>
            <a:ext cx="4222750" cy="1566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312863"/>
            <a:ext cx="4224338" cy="1566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36558" name="Rectangle 1038"/>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en-US" dirty="0"/>
          </a:p>
        </p:txBody>
      </p:sp>
      <p:pic>
        <p:nvPicPr>
          <p:cNvPr id="236556" name="Picture 1036" descr="Slide Title Art"/>
          <p:cNvPicPr>
            <a:picLocks noChangeAspect="1" noChangeArrowheads="1"/>
          </p:cNvPicPr>
          <p:nvPr/>
        </p:nvPicPr>
        <p:blipFill>
          <a:blip r:embed="rId9" cstate="print"/>
          <a:srcRect/>
          <a:stretch>
            <a:fillRect/>
          </a:stretch>
        </p:blipFill>
        <p:spPr bwMode="white">
          <a:xfrm>
            <a:off x="0" y="0"/>
            <a:ext cx="9144000" cy="1028700"/>
          </a:xfrm>
          <a:prstGeom prst="rect">
            <a:avLst/>
          </a:prstGeom>
          <a:solidFill>
            <a:srgbClr val="BAB600"/>
          </a:solidFill>
        </p:spPr>
      </p:pic>
      <p:sp>
        <p:nvSpPr>
          <p:cNvPr id="236547" name="Text Box 1027"/>
          <p:cNvSpPr txBox="1">
            <a:spLocks noChangeArrowheads="1"/>
          </p:cNvSpPr>
          <p:nvPr/>
        </p:nvSpPr>
        <p:spPr bwMode="auto">
          <a:xfrm>
            <a:off x="0" y="6592888"/>
            <a:ext cx="9144000" cy="214312"/>
          </a:xfrm>
          <a:prstGeom prst="rect">
            <a:avLst/>
          </a:prstGeom>
          <a:noFill/>
          <a:ln w="9525">
            <a:noFill/>
            <a:miter lim="800000"/>
            <a:headEnd/>
            <a:tailEnd/>
          </a:ln>
          <a:effectLst/>
        </p:spPr>
        <p:txBody>
          <a:bodyPr>
            <a:spAutoFit/>
          </a:bodyPr>
          <a:lstStyle/>
          <a:p>
            <a:pPr algn="ctr">
              <a:spcBef>
                <a:spcPct val="50000"/>
              </a:spcBef>
            </a:pPr>
            <a:r>
              <a:rPr lang="en-US" sz="800" dirty="0">
                <a:cs typeface="Times New Roman" pitchFamily="18" charset="0"/>
              </a:rPr>
              <a:t>©</a:t>
            </a:r>
            <a:r>
              <a:rPr lang="en-US" sz="800" dirty="0"/>
              <a:t> </a:t>
            </a:r>
            <a:r>
              <a:rPr lang="en-US" sz="800" dirty="0" smtClean="0"/>
              <a:t>2012 Learning Tree International, Inc. </a:t>
            </a:r>
            <a:r>
              <a:rPr lang="en-US" sz="800" dirty="0"/>
              <a:t>All rights reserved. Not to be reproduced without prior written consent.</a:t>
            </a:r>
          </a:p>
        </p:txBody>
      </p:sp>
      <p:sp>
        <p:nvSpPr>
          <p:cNvPr id="236549" name="Rectangle 1029"/>
          <p:cNvSpPr>
            <a:spLocks noGrp="1" noChangeArrowheads="1"/>
          </p:cNvSpPr>
          <p:nvPr>
            <p:ph type="title"/>
          </p:nvPr>
        </p:nvSpPr>
        <p:spPr bwMode="invGray">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236550" name="Text Box 1030"/>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smtClean="0">
                <a:solidFill>
                  <a:srgbClr val="B90117"/>
                </a:solidFill>
              </a:rPr>
              <a:t>1905-9-</a:t>
            </a:r>
            <a:fld id="{B8973E8E-062C-4ACF-9FE1-C6F6419BC85E}" type="slidenum">
              <a:rPr lang="en-US" b="1" smtClean="0">
                <a:solidFill>
                  <a:srgbClr val="B90117"/>
                </a:solidFill>
              </a:rPr>
              <a:pPr algn="r">
                <a:spcBef>
                  <a:spcPct val="50000"/>
                </a:spcBef>
              </a:pPr>
              <a:t>‹N°›</a:t>
            </a:fld>
            <a:endParaRPr lang="en-US" b="1" dirty="0">
              <a:solidFill>
                <a:srgbClr val="B90117"/>
              </a:solidFill>
            </a:endParaRPr>
          </a:p>
        </p:txBody>
      </p:sp>
      <p:sp>
        <p:nvSpPr>
          <p:cNvPr id="236552" name="Line 1032"/>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en-US" dirty="0"/>
          </a:p>
        </p:txBody>
      </p:sp>
      <p:sp>
        <p:nvSpPr>
          <p:cNvPr id="236553" name="Line 1033"/>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en-US" dirty="0"/>
          </a:p>
        </p:txBody>
      </p:sp>
      <p:sp>
        <p:nvSpPr>
          <p:cNvPr id="236554" name="Rectangle 1034"/>
          <p:cNvSpPr>
            <a:spLocks noGrp="1" noChangeArrowheads="1"/>
          </p:cNvSpPr>
          <p:nvPr>
            <p:ph type="body" idx="1"/>
          </p:nvPr>
        </p:nvSpPr>
        <p:spPr bwMode="auto">
          <a:xfrm>
            <a:off x="279400" y="1312863"/>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36573" name="Group 1053"/>
          <p:cNvGrpSpPr>
            <a:grpSpLocks/>
          </p:cNvGrpSpPr>
          <p:nvPr/>
        </p:nvGrpSpPr>
        <p:grpSpPr bwMode="auto">
          <a:xfrm>
            <a:off x="8380413" y="6289675"/>
            <a:ext cx="603250" cy="457200"/>
            <a:chOff x="5279" y="3962"/>
            <a:chExt cx="380" cy="288"/>
          </a:xfrm>
        </p:grpSpPr>
        <p:sp>
          <p:nvSpPr>
            <p:cNvPr id="236561" name="Freeform 1041"/>
            <p:cNvSpPr>
              <a:spLocks noChangeAspect="1"/>
            </p:cNvSpPr>
            <p:nvPr userDrawn="1"/>
          </p:nvSpPr>
          <p:spPr bwMode="black">
            <a:xfrm>
              <a:off x="5282" y="3969"/>
              <a:ext cx="375" cy="281"/>
            </a:xfrm>
            <a:custGeom>
              <a:avLst/>
              <a:gdLst/>
              <a:ahLst/>
              <a:cxnLst>
                <a:cxn ang="0">
                  <a:pos x="133" y="1294"/>
                </a:cxn>
                <a:cxn ang="0">
                  <a:pos x="274" y="1324"/>
                </a:cxn>
                <a:cxn ang="0">
                  <a:pos x="399" y="1324"/>
                </a:cxn>
                <a:cxn ang="0">
                  <a:pos x="641" y="1324"/>
                </a:cxn>
                <a:cxn ang="0">
                  <a:pos x="935" y="1324"/>
                </a:cxn>
                <a:cxn ang="0">
                  <a:pos x="1215" y="1324"/>
                </a:cxn>
                <a:cxn ang="0">
                  <a:pos x="1417" y="1324"/>
                </a:cxn>
                <a:cxn ang="0">
                  <a:pos x="1513" y="1322"/>
                </a:cxn>
                <a:cxn ang="0">
                  <a:pos x="1698" y="1248"/>
                </a:cxn>
                <a:cxn ang="0">
                  <a:pos x="1736" y="1171"/>
                </a:cxn>
                <a:cxn ang="0">
                  <a:pos x="1560" y="1171"/>
                </a:cxn>
                <a:cxn ang="0">
                  <a:pos x="1239" y="1168"/>
                </a:cxn>
                <a:cxn ang="0">
                  <a:pos x="1071" y="1118"/>
                </a:cxn>
                <a:cxn ang="0">
                  <a:pos x="984" y="1032"/>
                </a:cxn>
                <a:cxn ang="0">
                  <a:pos x="965" y="831"/>
                </a:cxn>
                <a:cxn ang="0">
                  <a:pos x="1120" y="654"/>
                </a:cxn>
                <a:cxn ang="0">
                  <a:pos x="1238" y="633"/>
                </a:cxn>
                <a:cxn ang="0">
                  <a:pos x="1420" y="574"/>
                </a:cxn>
                <a:cxn ang="0">
                  <a:pos x="1258" y="538"/>
                </a:cxn>
                <a:cxn ang="0">
                  <a:pos x="1014" y="603"/>
                </a:cxn>
                <a:cxn ang="0">
                  <a:pos x="1129" y="513"/>
                </a:cxn>
                <a:cxn ang="0">
                  <a:pos x="1340" y="475"/>
                </a:cxn>
                <a:cxn ang="0">
                  <a:pos x="1413" y="442"/>
                </a:cxn>
                <a:cxn ang="0">
                  <a:pos x="1181" y="406"/>
                </a:cxn>
                <a:cxn ang="0">
                  <a:pos x="1042" y="475"/>
                </a:cxn>
                <a:cxn ang="0">
                  <a:pos x="1174" y="371"/>
                </a:cxn>
                <a:cxn ang="0">
                  <a:pos x="1357" y="308"/>
                </a:cxn>
                <a:cxn ang="0">
                  <a:pos x="1180" y="274"/>
                </a:cxn>
                <a:cxn ang="0">
                  <a:pos x="1022" y="361"/>
                </a:cxn>
                <a:cxn ang="0">
                  <a:pos x="1163" y="215"/>
                </a:cxn>
                <a:cxn ang="0">
                  <a:pos x="1237" y="130"/>
                </a:cxn>
                <a:cxn ang="0">
                  <a:pos x="1054" y="204"/>
                </a:cxn>
                <a:cxn ang="0">
                  <a:pos x="986" y="237"/>
                </a:cxn>
                <a:cxn ang="0">
                  <a:pos x="1113" y="58"/>
                </a:cxn>
                <a:cxn ang="0">
                  <a:pos x="947" y="137"/>
                </a:cxn>
                <a:cxn ang="0">
                  <a:pos x="922" y="2"/>
                </a:cxn>
                <a:cxn ang="0">
                  <a:pos x="844" y="95"/>
                </a:cxn>
                <a:cxn ang="0">
                  <a:pos x="750" y="54"/>
                </a:cxn>
                <a:cxn ang="0">
                  <a:pos x="684" y="100"/>
                </a:cxn>
                <a:cxn ang="0">
                  <a:pos x="783" y="284"/>
                </a:cxn>
                <a:cxn ang="0">
                  <a:pos x="614" y="131"/>
                </a:cxn>
                <a:cxn ang="0">
                  <a:pos x="514" y="162"/>
                </a:cxn>
                <a:cxn ang="0">
                  <a:pos x="689" y="293"/>
                </a:cxn>
                <a:cxn ang="0">
                  <a:pos x="702" y="335"/>
                </a:cxn>
                <a:cxn ang="0">
                  <a:pos x="460" y="235"/>
                </a:cxn>
                <a:cxn ang="0">
                  <a:pos x="423" y="316"/>
                </a:cxn>
                <a:cxn ang="0">
                  <a:pos x="637" y="401"/>
                </a:cxn>
                <a:cxn ang="0">
                  <a:pos x="706" y="464"/>
                </a:cxn>
                <a:cxn ang="0">
                  <a:pos x="522" y="394"/>
                </a:cxn>
                <a:cxn ang="0">
                  <a:pos x="346" y="474"/>
                </a:cxn>
                <a:cxn ang="0">
                  <a:pos x="451" y="477"/>
                </a:cxn>
                <a:cxn ang="0">
                  <a:pos x="662" y="530"/>
                </a:cxn>
                <a:cxn ang="0">
                  <a:pos x="724" y="594"/>
                </a:cxn>
                <a:cxn ang="0">
                  <a:pos x="469" y="538"/>
                </a:cxn>
                <a:cxn ang="0">
                  <a:pos x="326" y="595"/>
                </a:cxn>
                <a:cxn ang="0">
                  <a:pos x="520" y="633"/>
                </a:cxn>
                <a:cxn ang="0">
                  <a:pos x="633" y="650"/>
                </a:cxn>
                <a:cxn ang="0">
                  <a:pos x="773" y="801"/>
                </a:cxn>
                <a:cxn ang="0">
                  <a:pos x="772" y="1013"/>
                </a:cxn>
                <a:cxn ang="0">
                  <a:pos x="684" y="1113"/>
                </a:cxn>
                <a:cxn ang="0">
                  <a:pos x="545" y="1164"/>
                </a:cxn>
                <a:cxn ang="0">
                  <a:pos x="221" y="1171"/>
                </a:cxn>
                <a:cxn ang="0">
                  <a:pos x="20" y="1171"/>
                </a:cxn>
              </a:cxnLst>
              <a:rect l="0" t="0" r="r" b="b"/>
              <a:pathLst>
                <a:path w="1766" h="1324">
                  <a:moveTo>
                    <a:pt x="0" y="1171"/>
                  </a:moveTo>
                  <a:lnTo>
                    <a:pt x="6" y="1180"/>
                  </a:lnTo>
                  <a:lnTo>
                    <a:pt x="13" y="1191"/>
                  </a:lnTo>
                  <a:lnTo>
                    <a:pt x="20" y="1200"/>
                  </a:lnTo>
                  <a:lnTo>
                    <a:pt x="27" y="1209"/>
                  </a:lnTo>
                  <a:lnTo>
                    <a:pt x="35" y="1218"/>
                  </a:lnTo>
                  <a:lnTo>
                    <a:pt x="42" y="1226"/>
                  </a:lnTo>
                  <a:lnTo>
                    <a:pt x="50" y="1234"/>
                  </a:lnTo>
                  <a:lnTo>
                    <a:pt x="58" y="1242"/>
                  </a:lnTo>
                  <a:lnTo>
                    <a:pt x="67" y="1251"/>
                  </a:lnTo>
                  <a:lnTo>
                    <a:pt x="75" y="1257"/>
                  </a:lnTo>
                  <a:lnTo>
                    <a:pt x="84" y="1264"/>
                  </a:lnTo>
                  <a:lnTo>
                    <a:pt x="94" y="1271"/>
                  </a:lnTo>
                  <a:lnTo>
                    <a:pt x="103" y="1277"/>
                  </a:lnTo>
                  <a:lnTo>
                    <a:pt x="113" y="1283"/>
                  </a:lnTo>
                  <a:lnTo>
                    <a:pt x="122" y="1289"/>
                  </a:lnTo>
                  <a:lnTo>
                    <a:pt x="133" y="1294"/>
                  </a:lnTo>
                  <a:lnTo>
                    <a:pt x="143" y="1299"/>
                  </a:lnTo>
                  <a:lnTo>
                    <a:pt x="153" y="1302"/>
                  </a:lnTo>
                  <a:lnTo>
                    <a:pt x="164" y="1307"/>
                  </a:lnTo>
                  <a:lnTo>
                    <a:pt x="175" y="1310"/>
                  </a:lnTo>
                  <a:lnTo>
                    <a:pt x="187" y="1314"/>
                  </a:lnTo>
                  <a:lnTo>
                    <a:pt x="197" y="1316"/>
                  </a:lnTo>
                  <a:lnTo>
                    <a:pt x="209" y="1319"/>
                  </a:lnTo>
                  <a:lnTo>
                    <a:pt x="220" y="1321"/>
                  </a:lnTo>
                  <a:lnTo>
                    <a:pt x="233" y="1322"/>
                  </a:lnTo>
                  <a:lnTo>
                    <a:pt x="244" y="1323"/>
                  </a:lnTo>
                  <a:lnTo>
                    <a:pt x="257" y="1324"/>
                  </a:lnTo>
                  <a:lnTo>
                    <a:pt x="269" y="1324"/>
                  </a:lnTo>
                  <a:lnTo>
                    <a:pt x="269" y="1324"/>
                  </a:lnTo>
                  <a:lnTo>
                    <a:pt x="269" y="1324"/>
                  </a:lnTo>
                  <a:lnTo>
                    <a:pt x="270" y="1324"/>
                  </a:lnTo>
                  <a:lnTo>
                    <a:pt x="272" y="1324"/>
                  </a:lnTo>
                  <a:lnTo>
                    <a:pt x="274" y="1324"/>
                  </a:lnTo>
                  <a:lnTo>
                    <a:pt x="277" y="1324"/>
                  </a:lnTo>
                  <a:lnTo>
                    <a:pt x="280" y="1324"/>
                  </a:lnTo>
                  <a:lnTo>
                    <a:pt x="285" y="1324"/>
                  </a:lnTo>
                  <a:lnTo>
                    <a:pt x="289" y="1324"/>
                  </a:lnTo>
                  <a:lnTo>
                    <a:pt x="295" y="1324"/>
                  </a:lnTo>
                  <a:lnTo>
                    <a:pt x="301" y="1324"/>
                  </a:lnTo>
                  <a:lnTo>
                    <a:pt x="308" y="1324"/>
                  </a:lnTo>
                  <a:lnTo>
                    <a:pt x="315" y="1324"/>
                  </a:lnTo>
                  <a:lnTo>
                    <a:pt x="322" y="1324"/>
                  </a:lnTo>
                  <a:lnTo>
                    <a:pt x="330" y="1324"/>
                  </a:lnTo>
                  <a:lnTo>
                    <a:pt x="338" y="1324"/>
                  </a:lnTo>
                  <a:lnTo>
                    <a:pt x="347" y="1324"/>
                  </a:lnTo>
                  <a:lnTo>
                    <a:pt x="357" y="1324"/>
                  </a:lnTo>
                  <a:lnTo>
                    <a:pt x="367" y="1324"/>
                  </a:lnTo>
                  <a:lnTo>
                    <a:pt x="377" y="1324"/>
                  </a:lnTo>
                  <a:lnTo>
                    <a:pt x="388" y="1324"/>
                  </a:lnTo>
                  <a:lnTo>
                    <a:pt x="399" y="1324"/>
                  </a:lnTo>
                  <a:lnTo>
                    <a:pt x="410" y="1324"/>
                  </a:lnTo>
                  <a:lnTo>
                    <a:pt x="423" y="1324"/>
                  </a:lnTo>
                  <a:lnTo>
                    <a:pt x="436" y="1324"/>
                  </a:lnTo>
                  <a:lnTo>
                    <a:pt x="448" y="1324"/>
                  </a:lnTo>
                  <a:lnTo>
                    <a:pt x="461" y="1324"/>
                  </a:lnTo>
                  <a:lnTo>
                    <a:pt x="475" y="1324"/>
                  </a:lnTo>
                  <a:lnTo>
                    <a:pt x="489" y="1324"/>
                  </a:lnTo>
                  <a:lnTo>
                    <a:pt x="502" y="1324"/>
                  </a:lnTo>
                  <a:lnTo>
                    <a:pt x="517" y="1324"/>
                  </a:lnTo>
                  <a:lnTo>
                    <a:pt x="531" y="1324"/>
                  </a:lnTo>
                  <a:lnTo>
                    <a:pt x="546" y="1324"/>
                  </a:lnTo>
                  <a:lnTo>
                    <a:pt x="561" y="1324"/>
                  </a:lnTo>
                  <a:lnTo>
                    <a:pt x="577" y="1324"/>
                  </a:lnTo>
                  <a:lnTo>
                    <a:pt x="592" y="1324"/>
                  </a:lnTo>
                  <a:lnTo>
                    <a:pt x="608" y="1324"/>
                  </a:lnTo>
                  <a:lnTo>
                    <a:pt x="624" y="1324"/>
                  </a:lnTo>
                  <a:lnTo>
                    <a:pt x="641" y="1324"/>
                  </a:lnTo>
                  <a:lnTo>
                    <a:pt x="658" y="1324"/>
                  </a:lnTo>
                  <a:lnTo>
                    <a:pt x="674" y="1324"/>
                  </a:lnTo>
                  <a:lnTo>
                    <a:pt x="691" y="1324"/>
                  </a:lnTo>
                  <a:lnTo>
                    <a:pt x="709" y="1324"/>
                  </a:lnTo>
                  <a:lnTo>
                    <a:pt x="725" y="1324"/>
                  </a:lnTo>
                  <a:lnTo>
                    <a:pt x="742" y="1324"/>
                  </a:lnTo>
                  <a:lnTo>
                    <a:pt x="759" y="1324"/>
                  </a:lnTo>
                  <a:lnTo>
                    <a:pt x="776" y="1324"/>
                  </a:lnTo>
                  <a:lnTo>
                    <a:pt x="795" y="1324"/>
                  </a:lnTo>
                  <a:lnTo>
                    <a:pt x="812" y="1324"/>
                  </a:lnTo>
                  <a:lnTo>
                    <a:pt x="829" y="1324"/>
                  </a:lnTo>
                  <a:lnTo>
                    <a:pt x="847" y="1324"/>
                  </a:lnTo>
                  <a:lnTo>
                    <a:pt x="865" y="1324"/>
                  </a:lnTo>
                  <a:lnTo>
                    <a:pt x="882" y="1324"/>
                  </a:lnTo>
                  <a:lnTo>
                    <a:pt x="900" y="1324"/>
                  </a:lnTo>
                  <a:lnTo>
                    <a:pt x="917" y="1324"/>
                  </a:lnTo>
                  <a:lnTo>
                    <a:pt x="935" y="1324"/>
                  </a:lnTo>
                  <a:lnTo>
                    <a:pt x="953" y="1324"/>
                  </a:lnTo>
                  <a:lnTo>
                    <a:pt x="970" y="1324"/>
                  </a:lnTo>
                  <a:lnTo>
                    <a:pt x="987" y="1324"/>
                  </a:lnTo>
                  <a:lnTo>
                    <a:pt x="1004" y="1324"/>
                  </a:lnTo>
                  <a:lnTo>
                    <a:pt x="1022" y="1324"/>
                  </a:lnTo>
                  <a:lnTo>
                    <a:pt x="1039" y="1324"/>
                  </a:lnTo>
                  <a:lnTo>
                    <a:pt x="1056" y="1324"/>
                  </a:lnTo>
                  <a:lnTo>
                    <a:pt x="1072" y="1324"/>
                  </a:lnTo>
                  <a:lnTo>
                    <a:pt x="1090" y="1324"/>
                  </a:lnTo>
                  <a:lnTo>
                    <a:pt x="1106" y="1324"/>
                  </a:lnTo>
                  <a:lnTo>
                    <a:pt x="1122" y="1324"/>
                  </a:lnTo>
                  <a:lnTo>
                    <a:pt x="1138" y="1324"/>
                  </a:lnTo>
                  <a:lnTo>
                    <a:pt x="1154" y="1324"/>
                  </a:lnTo>
                  <a:lnTo>
                    <a:pt x="1169" y="1324"/>
                  </a:lnTo>
                  <a:lnTo>
                    <a:pt x="1185" y="1324"/>
                  </a:lnTo>
                  <a:lnTo>
                    <a:pt x="1200" y="1324"/>
                  </a:lnTo>
                  <a:lnTo>
                    <a:pt x="1215" y="1324"/>
                  </a:lnTo>
                  <a:lnTo>
                    <a:pt x="1230" y="1324"/>
                  </a:lnTo>
                  <a:lnTo>
                    <a:pt x="1244" y="1324"/>
                  </a:lnTo>
                  <a:lnTo>
                    <a:pt x="1259" y="1324"/>
                  </a:lnTo>
                  <a:lnTo>
                    <a:pt x="1273" y="1324"/>
                  </a:lnTo>
                  <a:lnTo>
                    <a:pt x="1285" y="1324"/>
                  </a:lnTo>
                  <a:lnTo>
                    <a:pt x="1299" y="1324"/>
                  </a:lnTo>
                  <a:lnTo>
                    <a:pt x="1312" y="1324"/>
                  </a:lnTo>
                  <a:lnTo>
                    <a:pt x="1323" y="1324"/>
                  </a:lnTo>
                  <a:lnTo>
                    <a:pt x="1336" y="1324"/>
                  </a:lnTo>
                  <a:lnTo>
                    <a:pt x="1348" y="1324"/>
                  </a:lnTo>
                  <a:lnTo>
                    <a:pt x="1359" y="1324"/>
                  </a:lnTo>
                  <a:lnTo>
                    <a:pt x="1370" y="1324"/>
                  </a:lnTo>
                  <a:lnTo>
                    <a:pt x="1380" y="1324"/>
                  </a:lnTo>
                  <a:lnTo>
                    <a:pt x="1390" y="1324"/>
                  </a:lnTo>
                  <a:lnTo>
                    <a:pt x="1399" y="1324"/>
                  </a:lnTo>
                  <a:lnTo>
                    <a:pt x="1409" y="1324"/>
                  </a:lnTo>
                  <a:lnTo>
                    <a:pt x="1417" y="1324"/>
                  </a:lnTo>
                  <a:lnTo>
                    <a:pt x="1425" y="1324"/>
                  </a:lnTo>
                  <a:lnTo>
                    <a:pt x="1433" y="1324"/>
                  </a:lnTo>
                  <a:lnTo>
                    <a:pt x="1440" y="1324"/>
                  </a:lnTo>
                  <a:lnTo>
                    <a:pt x="1446" y="1324"/>
                  </a:lnTo>
                  <a:lnTo>
                    <a:pt x="1452" y="1324"/>
                  </a:lnTo>
                  <a:lnTo>
                    <a:pt x="1457" y="1324"/>
                  </a:lnTo>
                  <a:lnTo>
                    <a:pt x="1462" y="1324"/>
                  </a:lnTo>
                  <a:lnTo>
                    <a:pt x="1466" y="1324"/>
                  </a:lnTo>
                  <a:lnTo>
                    <a:pt x="1470" y="1324"/>
                  </a:lnTo>
                  <a:lnTo>
                    <a:pt x="1473" y="1324"/>
                  </a:lnTo>
                  <a:lnTo>
                    <a:pt x="1475" y="1324"/>
                  </a:lnTo>
                  <a:lnTo>
                    <a:pt x="1477" y="1324"/>
                  </a:lnTo>
                  <a:lnTo>
                    <a:pt x="1478" y="1324"/>
                  </a:lnTo>
                  <a:lnTo>
                    <a:pt x="1478" y="1324"/>
                  </a:lnTo>
                  <a:lnTo>
                    <a:pt x="1490" y="1324"/>
                  </a:lnTo>
                  <a:lnTo>
                    <a:pt x="1502" y="1323"/>
                  </a:lnTo>
                  <a:lnTo>
                    <a:pt x="1513" y="1322"/>
                  </a:lnTo>
                  <a:lnTo>
                    <a:pt x="1525" y="1321"/>
                  </a:lnTo>
                  <a:lnTo>
                    <a:pt x="1538" y="1319"/>
                  </a:lnTo>
                  <a:lnTo>
                    <a:pt x="1549" y="1317"/>
                  </a:lnTo>
                  <a:lnTo>
                    <a:pt x="1561" y="1314"/>
                  </a:lnTo>
                  <a:lnTo>
                    <a:pt x="1572" y="1312"/>
                  </a:lnTo>
                  <a:lnTo>
                    <a:pt x="1584" y="1308"/>
                  </a:lnTo>
                  <a:lnTo>
                    <a:pt x="1595" y="1305"/>
                  </a:lnTo>
                  <a:lnTo>
                    <a:pt x="1606" y="1300"/>
                  </a:lnTo>
                  <a:lnTo>
                    <a:pt x="1617" y="1295"/>
                  </a:lnTo>
                  <a:lnTo>
                    <a:pt x="1628" y="1291"/>
                  </a:lnTo>
                  <a:lnTo>
                    <a:pt x="1638" y="1286"/>
                  </a:lnTo>
                  <a:lnTo>
                    <a:pt x="1648" y="1280"/>
                  </a:lnTo>
                  <a:lnTo>
                    <a:pt x="1659" y="1275"/>
                  </a:lnTo>
                  <a:lnTo>
                    <a:pt x="1669" y="1269"/>
                  </a:lnTo>
                  <a:lnTo>
                    <a:pt x="1678" y="1262"/>
                  </a:lnTo>
                  <a:lnTo>
                    <a:pt x="1689" y="1255"/>
                  </a:lnTo>
                  <a:lnTo>
                    <a:pt x="1698" y="1248"/>
                  </a:lnTo>
                  <a:lnTo>
                    <a:pt x="1706" y="1241"/>
                  </a:lnTo>
                  <a:lnTo>
                    <a:pt x="1715" y="1233"/>
                  </a:lnTo>
                  <a:lnTo>
                    <a:pt x="1723" y="1225"/>
                  </a:lnTo>
                  <a:lnTo>
                    <a:pt x="1731" y="1217"/>
                  </a:lnTo>
                  <a:lnTo>
                    <a:pt x="1739" y="1208"/>
                  </a:lnTo>
                  <a:lnTo>
                    <a:pt x="1746" y="1199"/>
                  </a:lnTo>
                  <a:lnTo>
                    <a:pt x="1753" y="1190"/>
                  </a:lnTo>
                  <a:lnTo>
                    <a:pt x="1760" y="1180"/>
                  </a:lnTo>
                  <a:lnTo>
                    <a:pt x="1766" y="1171"/>
                  </a:lnTo>
                  <a:lnTo>
                    <a:pt x="1761" y="1171"/>
                  </a:lnTo>
                  <a:lnTo>
                    <a:pt x="1752" y="1171"/>
                  </a:lnTo>
                  <a:lnTo>
                    <a:pt x="1746" y="1171"/>
                  </a:lnTo>
                  <a:lnTo>
                    <a:pt x="1746" y="1171"/>
                  </a:lnTo>
                  <a:lnTo>
                    <a:pt x="1745" y="1171"/>
                  </a:lnTo>
                  <a:lnTo>
                    <a:pt x="1743" y="1171"/>
                  </a:lnTo>
                  <a:lnTo>
                    <a:pt x="1740" y="1171"/>
                  </a:lnTo>
                  <a:lnTo>
                    <a:pt x="1736" y="1171"/>
                  </a:lnTo>
                  <a:lnTo>
                    <a:pt x="1732" y="1171"/>
                  </a:lnTo>
                  <a:lnTo>
                    <a:pt x="1727" y="1171"/>
                  </a:lnTo>
                  <a:lnTo>
                    <a:pt x="1721" y="1171"/>
                  </a:lnTo>
                  <a:lnTo>
                    <a:pt x="1714" y="1171"/>
                  </a:lnTo>
                  <a:lnTo>
                    <a:pt x="1706" y="1171"/>
                  </a:lnTo>
                  <a:lnTo>
                    <a:pt x="1698" y="1171"/>
                  </a:lnTo>
                  <a:lnTo>
                    <a:pt x="1689" y="1171"/>
                  </a:lnTo>
                  <a:lnTo>
                    <a:pt x="1678" y="1171"/>
                  </a:lnTo>
                  <a:lnTo>
                    <a:pt x="1668" y="1171"/>
                  </a:lnTo>
                  <a:lnTo>
                    <a:pt x="1657" y="1171"/>
                  </a:lnTo>
                  <a:lnTo>
                    <a:pt x="1645" y="1171"/>
                  </a:lnTo>
                  <a:lnTo>
                    <a:pt x="1632" y="1171"/>
                  </a:lnTo>
                  <a:lnTo>
                    <a:pt x="1619" y="1171"/>
                  </a:lnTo>
                  <a:lnTo>
                    <a:pt x="1604" y="1171"/>
                  </a:lnTo>
                  <a:lnTo>
                    <a:pt x="1591" y="1171"/>
                  </a:lnTo>
                  <a:lnTo>
                    <a:pt x="1575" y="1171"/>
                  </a:lnTo>
                  <a:lnTo>
                    <a:pt x="1560" y="1171"/>
                  </a:lnTo>
                  <a:lnTo>
                    <a:pt x="1542" y="1171"/>
                  </a:lnTo>
                  <a:lnTo>
                    <a:pt x="1525" y="1171"/>
                  </a:lnTo>
                  <a:lnTo>
                    <a:pt x="1508" y="1171"/>
                  </a:lnTo>
                  <a:lnTo>
                    <a:pt x="1489" y="1171"/>
                  </a:lnTo>
                  <a:lnTo>
                    <a:pt x="1470" y="1171"/>
                  </a:lnTo>
                  <a:lnTo>
                    <a:pt x="1450" y="1171"/>
                  </a:lnTo>
                  <a:lnTo>
                    <a:pt x="1431" y="1171"/>
                  </a:lnTo>
                  <a:lnTo>
                    <a:pt x="1409" y="1171"/>
                  </a:lnTo>
                  <a:lnTo>
                    <a:pt x="1388" y="1171"/>
                  </a:lnTo>
                  <a:lnTo>
                    <a:pt x="1366" y="1171"/>
                  </a:lnTo>
                  <a:lnTo>
                    <a:pt x="1343" y="1171"/>
                  </a:lnTo>
                  <a:lnTo>
                    <a:pt x="1343" y="1171"/>
                  </a:lnTo>
                  <a:lnTo>
                    <a:pt x="1320" y="1170"/>
                  </a:lnTo>
                  <a:lnTo>
                    <a:pt x="1297" y="1170"/>
                  </a:lnTo>
                  <a:lnTo>
                    <a:pt x="1276" y="1169"/>
                  </a:lnTo>
                  <a:lnTo>
                    <a:pt x="1257" y="1169"/>
                  </a:lnTo>
                  <a:lnTo>
                    <a:pt x="1239" y="1168"/>
                  </a:lnTo>
                  <a:lnTo>
                    <a:pt x="1222" y="1165"/>
                  </a:lnTo>
                  <a:lnTo>
                    <a:pt x="1206" y="1164"/>
                  </a:lnTo>
                  <a:lnTo>
                    <a:pt x="1192" y="1162"/>
                  </a:lnTo>
                  <a:lnTo>
                    <a:pt x="1178" y="1160"/>
                  </a:lnTo>
                  <a:lnTo>
                    <a:pt x="1166" y="1157"/>
                  </a:lnTo>
                  <a:lnTo>
                    <a:pt x="1155" y="1155"/>
                  </a:lnTo>
                  <a:lnTo>
                    <a:pt x="1144" y="1153"/>
                  </a:lnTo>
                  <a:lnTo>
                    <a:pt x="1135" y="1149"/>
                  </a:lnTo>
                  <a:lnTo>
                    <a:pt x="1125" y="1147"/>
                  </a:lnTo>
                  <a:lnTo>
                    <a:pt x="1117" y="1143"/>
                  </a:lnTo>
                  <a:lnTo>
                    <a:pt x="1109" y="1140"/>
                  </a:lnTo>
                  <a:lnTo>
                    <a:pt x="1101" y="1137"/>
                  </a:lnTo>
                  <a:lnTo>
                    <a:pt x="1095" y="1133"/>
                  </a:lnTo>
                  <a:lnTo>
                    <a:pt x="1089" y="1130"/>
                  </a:lnTo>
                  <a:lnTo>
                    <a:pt x="1083" y="1126"/>
                  </a:lnTo>
                  <a:lnTo>
                    <a:pt x="1076" y="1122"/>
                  </a:lnTo>
                  <a:lnTo>
                    <a:pt x="1071" y="1118"/>
                  </a:lnTo>
                  <a:lnTo>
                    <a:pt x="1066" y="1115"/>
                  </a:lnTo>
                  <a:lnTo>
                    <a:pt x="1060" y="1110"/>
                  </a:lnTo>
                  <a:lnTo>
                    <a:pt x="1054" y="1107"/>
                  </a:lnTo>
                  <a:lnTo>
                    <a:pt x="1048" y="1102"/>
                  </a:lnTo>
                  <a:lnTo>
                    <a:pt x="1042" y="1097"/>
                  </a:lnTo>
                  <a:lnTo>
                    <a:pt x="1037" y="1094"/>
                  </a:lnTo>
                  <a:lnTo>
                    <a:pt x="1037" y="1094"/>
                  </a:lnTo>
                  <a:lnTo>
                    <a:pt x="1031" y="1089"/>
                  </a:lnTo>
                  <a:lnTo>
                    <a:pt x="1025" y="1085"/>
                  </a:lnTo>
                  <a:lnTo>
                    <a:pt x="1019" y="1080"/>
                  </a:lnTo>
                  <a:lnTo>
                    <a:pt x="1014" y="1074"/>
                  </a:lnTo>
                  <a:lnTo>
                    <a:pt x="1008" y="1069"/>
                  </a:lnTo>
                  <a:lnTo>
                    <a:pt x="1003" y="1062"/>
                  </a:lnTo>
                  <a:lnTo>
                    <a:pt x="998" y="1055"/>
                  </a:lnTo>
                  <a:lnTo>
                    <a:pt x="993" y="1048"/>
                  </a:lnTo>
                  <a:lnTo>
                    <a:pt x="988" y="1040"/>
                  </a:lnTo>
                  <a:lnTo>
                    <a:pt x="984" y="1032"/>
                  </a:lnTo>
                  <a:lnTo>
                    <a:pt x="979" y="1023"/>
                  </a:lnTo>
                  <a:lnTo>
                    <a:pt x="975" y="1013"/>
                  </a:lnTo>
                  <a:lnTo>
                    <a:pt x="971" y="1004"/>
                  </a:lnTo>
                  <a:lnTo>
                    <a:pt x="968" y="994"/>
                  </a:lnTo>
                  <a:lnTo>
                    <a:pt x="964" y="983"/>
                  </a:lnTo>
                  <a:lnTo>
                    <a:pt x="962" y="973"/>
                  </a:lnTo>
                  <a:lnTo>
                    <a:pt x="960" y="961"/>
                  </a:lnTo>
                  <a:lnTo>
                    <a:pt x="957" y="950"/>
                  </a:lnTo>
                  <a:lnTo>
                    <a:pt x="956" y="938"/>
                  </a:lnTo>
                  <a:lnTo>
                    <a:pt x="955" y="926"/>
                  </a:lnTo>
                  <a:lnTo>
                    <a:pt x="955" y="913"/>
                  </a:lnTo>
                  <a:lnTo>
                    <a:pt x="955" y="900"/>
                  </a:lnTo>
                  <a:lnTo>
                    <a:pt x="956" y="888"/>
                  </a:lnTo>
                  <a:lnTo>
                    <a:pt x="957" y="874"/>
                  </a:lnTo>
                  <a:lnTo>
                    <a:pt x="960" y="860"/>
                  </a:lnTo>
                  <a:lnTo>
                    <a:pt x="962" y="846"/>
                  </a:lnTo>
                  <a:lnTo>
                    <a:pt x="965" y="831"/>
                  </a:lnTo>
                  <a:lnTo>
                    <a:pt x="969" y="816"/>
                  </a:lnTo>
                  <a:lnTo>
                    <a:pt x="973" y="801"/>
                  </a:lnTo>
                  <a:lnTo>
                    <a:pt x="979" y="786"/>
                  </a:lnTo>
                  <a:lnTo>
                    <a:pt x="985" y="771"/>
                  </a:lnTo>
                  <a:lnTo>
                    <a:pt x="993" y="756"/>
                  </a:lnTo>
                  <a:lnTo>
                    <a:pt x="1001" y="744"/>
                  </a:lnTo>
                  <a:lnTo>
                    <a:pt x="1009" y="731"/>
                  </a:lnTo>
                  <a:lnTo>
                    <a:pt x="1019" y="720"/>
                  </a:lnTo>
                  <a:lnTo>
                    <a:pt x="1029" y="709"/>
                  </a:lnTo>
                  <a:lnTo>
                    <a:pt x="1039" y="700"/>
                  </a:lnTo>
                  <a:lnTo>
                    <a:pt x="1051" y="691"/>
                  </a:lnTo>
                  <a:lnTo>
                    <a:pt x="1062" y="684"/>
                  </a:lnTo>
                  <a:lnTo>
                    <a:pt x="1074" y="676"/>
                  </a:lnTo>
                  <a:lnTo>
                    <a:pt x="1085" y="670"/>
                  </a:lnTo>
                  <a:lnTo>
                    <a:pt x="1097" y="664"/>
                  </a:lnTo>
                  <a:lnTo>
                    <a:pt x="1108" y="659"/>
                  </a:lnTo>
                  <a:lnTo>
                    <a:pt x="1120" y="654"/>
                  </a:lnTo>
                  <a:lnTo>
                    <a:pt x="1131" y="650"/>
                  </a:lnTo>
                  <a:lnTo>
                    <a:pt x="1143" y="647"/>
                  </a:lnTo>
                  <a:lnTo>
                    <a:pt x="1153" y="644"/>
                  </a:lnTo>
                  <a:lnTo>
                    <a:pt x="1163" y="641"/>
                  </a:lnTo>
                  <a:lnTo>
                    <a:pt x="1174" y="639"/>
                  </a:lnTo>
                  <a:lnTo>
                    <a:pt x="1183" y="638"/>
                  </a:lnTo>
                  <a:lnTo>
                    <a:pt x="1191" y="637"/>
                  </a:lnTo>
                  <a:lnTo>
                    <a:pt x="1199" y="636"/>
                  </a:lnTo>
                  <a:lnTo>
                    <a:pt x="1207" y="634"/>
                  </a:lnTo>
                  <a:lnTo>
                    <a:pt x="1213" y="634"/>
                  </a:lnTo>
                  <a:lnTo>
                    <a:pt x="1219" y="633"/>
                  </a:lnTo>
                  <a:lnTo>
                    <a:pt x="1222" y="633"/>
                  </a:lnTo>
                  <a:lnTo>
                    <a:pt x="1226" y="633"/>
                  </a:lnTo>
                  <a:lnTo>
                    <a:pt x="1228" y="633"/>
                  </a:lnTo>
                  <a:lnTo>
                    <a:pt x="1228" y="633"/>
                  </a:lnTo>
                  <a:lnTo>
                    <a:pt x="1231" y="633"/>
                  </a:lnTo>
                  <a:lnTo>
                    <a:pt x="1238" y="633"/>
                  </a:lnTo>
                  <a:lnTo>
                    <a:pt x="1249" y="633"/>
                  </a:lnTo>
                  <a:lnTo>
                    <a:pt x="1262" y="633"/>
                  </a:lnTo>
                  <a:lnTo>
                    <a:pt x="1279" y="633"/>
                  </a:lnTo>
                  <a:lnTo>
                    <a:pt x="1296" y="633"/>
                  </a:lnTo>
                  <a:lnTo>
                    <a:pt x="1315" y="633"/>
                  </a:lnTo>
                  <a:lnTo>
                    <a:pt x="1334" y="633"/>
                  </a:lnTo>
                  <a:lnTo>
                    <a:pt x="1352" y="633"/>
                  </a:lnTo>
                  <a:lnTo>
                    <a:pt x="1371" y="633"/>
                  </a:lnTo>
                  <a:lnTo>
                    <a:pt x="1387" y="633"/>
                  </a:lnTo>
                  <a:lnTo>
                    <a:pt x="1401" y="633"/>
                  </a:lnTo>
                  <a:lnTo>
                    <a:pt x="1411" y="633"/>
                  </a:lnTo>
                  <a:lnTo>
                    <a:pt x="1418" y="633"/>
                  </a:lnTo>
                  <a:lnTo>
                    <a:pt x="1420" y="633"/>
                  </a:lnTo>
                  <a:lnTo>
                    <a:pt x="1420" y="627"/>
                  </a:lnTo>
                  <a:lnTo>
                    <a:pt x="1420" y="614"/>
                  </a:lnTo>
                  <a:lnTo>
                    <a:pt x="1420" y="595"/>
                  </a:lnTo>
                  <a:lnTo>
                    <a:pt x="1420" y="574"/>
                  </a:lnTo>
                  <a:lnTo>
                    <a:pt x="1420" y="556"/>
                  </a:lnTo>
                  <a:lnTo>
                    <a:pt x="1420" y="542"/>
                  </a:lnTo>
                  <a:lnTo>
                    <a:pt x="1420" y="538"/>
                  </a:lnTo>
                  <a:lnTo>
                    <a:pt x="1420" y="538"/>
                  </a:lnTo>
                  <a:lnTo>
                    <a:pt x="1418" y="538"/>
                  </a:lnTo>
                  <a:lnTo>
                    <a:pt x="1416" y="538"/>
                  </a:lnTo>
                  <a:lnTo>
                    <a:pt x="1411" y="538"/>
                  </a:lnTo>
                  <a:lnTo>
                    <a:pt x="1405" y="538"/>
                  </a:lnTo>
                  <a:lnTo>
                    <a:pt x="1397" y="538"/>
                  </a:lnTo>
                  <a:lnTo>
                    <a:pt x="1388" y="538"/>
                  </a:lnTo>
                  <a:lnTo>
                    <a:pt x="1376" y="538"/>
                  </a:lnTo>
                  <a:lnTo>
                    <a:pt x="1363" y="538"/>
                  </a:lnTo>
                  <a:lnTo>
                    <a:pt x="1347" y="538"/>
                  </a:lnTo>
                  <a:lnTo>
                    <a:pt x="1328" y="538"/>
                  </a:lnTo>
                  <a:lnTo>
                    <a:pt x="1307" y="538"/>
                  </a:lnTo>
                  <a:lnTo>
                    <a:pt x="1284" y="538"/>
                  </a:lnTo>
                  <a:lnTo>
                    <a:pt x="1258" y="538"/>
                  </a:lnTo>
                  <a:lnTo>
                    <a:pt x="1228" y="538"/>
                  </a:lnTo>
                  <a:lnTo>
                    <a:pt x="1209" y="538"/>
                  </a:lnTo>
                  <a:lnTo>
                    <a:pt x="1191" y="539"/>
                  </a:lnTo>
                  <a:lnTo>
                    <a:pt x="1174" y="541"/>
                  </a:lnTo>
                  <a:lnTo>
                    <a:pt x="1157" y="545"/>
                  </a:lnTo>
                  <a:lnTo>
                    <a:pt x="1140" y="548"/>
                  </a:lnTo>
                  <a:lnTo>
                    <a:pt x="1124" y="553"/>
                  </a:lnTo>
                  <a:lnTo>
                    <a:pt x="1109" y="557"/>
                  </a:lnTo>
                  <a:lnTo>
                    <a:pt x="1094" y="562"/>
                  </a:lnTo>
                  <a:lnTo>
                    <a:pt x="1082" y="568"/>
                  </a:lnTo>
                  <a:lnTo>
                    <a:pt x="1069" y="572"/>
                  </a:lnTo>
                  <a:lnTo>
                    <a:pt x="1057" y="578"/>
                  </a:lnTo>
                  <a:lnTo>
                    <a:pt x="1046" y="584"/>
                  </a:lnTo>
                  <a:lnTo>
                    <a:pt x="1037" y="589"/>
                  </a:lnTo>
                  <a:lnTo>
                    <a:pt x="1028" y="594"/>
                  </a:lnTo>
                  <a:lnTo>
                    <a:pt x="1021" y="599"/>
                  </a:lnTo>
                  <a:lnTo>
                    <a:pt x="1014" y="603"/>
                  </a:lnTo>
                  <a:lnTo>
                    <a:pt x="1008" y="607"/>
                  </a:lnTo>
                  <a:lnTo>
                    <a:pt x="1003" y="609"/>
                  </a:lnTo>
                  <a:lnTo>
                    <a:pt x="1001" y="611"/>
                  </a:lnTo>
                  <a:lnTo>
                    <a:pt x="999" y="614"/>
                  </a:lnTo>
                  <a:lnTo>
                    <a:pt x="998" y="614"/>
                  </a:lnTo>
                  <a:lnTo>
                    <a:pt x="1007" y="602"/>
                  </a:lnTo>
                  <a:lnTo>
                    <a:pt x="1015" y="591"/>
                  </a:lnTo>
                  <a:lnTo>
                    <a:pt x="1025" y="580"/>
                  </a:lnTo>
                  <a:lnTo>
                    <a:pt x="1034" y="571"/>
                  </a:lnTo>
                  <a:lnTo>
                    <a:pt x="1045" y="562"/>
                  </a:lnTo>
                  <a:lnTo>
                    <a:pt x="1056" y="553"/>
                  </a:lnTo>
                  <a:lnTo>
                    <a:pt x="1068" y="546"/>
                  </a:lnTo>
                  <a:lnTo>
                    <a:pt x="1079" y="538"/>
                  </a:lnTo>
                  <a:lnTo>
                    <a:pt x="1091" y="531"/>
                  </a:lnTo>
                  <a:lnTo>
                    <a:pt x="1104" y="525"/>
                  </a:lnTo>
                  <a:lnTo>
                    <a:pt x="1116" y="518"/>
                  </a:lnTo>
                  <a:lnTo>
                    <a:pt x="1129" y="513"/>
                  </a:lnTo>
                  <a:lnTo>
                    <a:pt x="1142" y="508"/>
                  </a:lnTo>
                  <a:lnTo>
                    <a:pt x="1154" y="503"/>
                  </a:lnTo>
                  <a:lnTo>
                    <a:pt x="1168" y="500"/>
                  </a:lnTo>
                  <a:lnTo>
                    <a:pt x="1181" y="496"/>
                  </a:lnTo>
                  <a:lnTo>
                    <a:pt x="1193" y="493"/>
                  </a:lnTo>
                  <a:lnTo>
                    <a:pt x="1207" y="489"/>
                  </a:lnTo>
                  <a:lnTo>
                    <a:pt x="1220" y="487"/>
                  </a:lnTo>
                  <a:lnTo>
                    <a:pt x="1234" y="485"/>
                  </a:lnTo>
                  <a:lnTo>
                    <a:pt x="1246" y="482"/>
                  </a:lnTo>
                  <a:lnTo>
                    <a:pt x="1259" y="481"/>
                  </a:lnTo>
                  <a:lnTo>
                    <a:pt x="1272" y="480"/>
                  </a:lnTo>
                  <a:lnTo>
                    <a:pt x="1283" y="479"/>
                  </a:lnTo>
                  <a:lnTo>
                    <a:pt x="1296" y="478"/>
                  </a:lnTo>
                  <a:lnTo>
                    <a:pt x="1307" y="477"/>
                  </a:lnTo>
                  <a:lnTo>
                    <a:pt x="1319" y="477"/>
                  </a:lnTo>
                  <a:lnTo>
                    <a:pt x="1329" y="477"/>
                  </a:lnTo>
                  <a:lnTo>
                    <a:pt x="1340" y="475"/>
                  </a:lnTo>
                  <a:lnTo>
                    <a:pt x="1350" y="475"/>
                  </a:lnTo>
                  <a:lnTo>
                    <a:pt x="1359" y="475"/>
                  </a:lnTo>
                  <a:lnTo>
                    <a:pt x="1368" y="477"/>
                  </a:lnTo>
                  <a:lnTo>
                    <a:pt x="1376" y="477"/>
                  </a:lnTo>
                  <a:lnTo>
                    <a:pt x="1385" y="477"/>
                  </a:lnTo>
                  <a:lnTo>
                    <a:pt x="1391" y="477"/>
                  </a:lnTo>
                  <a:lnTo>
                    <a:pt x="1398" y="478"/>
                  </a:lnTo>
                  <a:lnTo>
                    <a:pt x="1404" y="478"/>
                  </a:lnTo>
                  <a:lnTo>
                    <a:pt x="1409" y="478"/>
                  </a:lnTo>
                  <a:lnTo>
                    <a:pt x="1413" y="479"/>
                  </a:lnTo>
                  <a:lnTo>
                    <a:pt x="1416" y="479"/>
                  </a:lnTo>
                  <a:lnTo>
                    <a:pt x="1418" y="479"/>
                  </a:lnTo>
                  <a:lnTo>
                    <a:pt x="1420" y="479"/>
                  </a:lnTo>
                  <a:lnTo>
                    <a:pt x="1420" y="480"/>
                  </a:lnTo>
                  <a:lnTo>
                    <a:pt x="1419" y="474"/>
                  </a:lnTo>
                  <a:lnTo>
                    <a:pt x="1417" y="460"/>
                  </a:lnTo>
                  <a:lnTo>
                    <a:pt x="1413" y="442"/>
                  </a:lnTo>
                  <a:lnTo>
                    <a:pt x="1409" y="421"/>
                  </a:lnTo>
                  <a:lnTo>
                    <a:pt x="1405" y="403"/>
                  </a:lnTo>
                  <a:lnTo>
                    <a:pt x="1402" y="389"/>
                  </a:lnTo>
                  <a:lnTo>
                    <a:pt x="1401" y="383"/>
                  </a:lnTo>
                  <a:lnTo>
                    <a:pt x="1381" y="382"/>
                  </a:lnTo>
                  <a:lnTo>
                    <a:pt x="1361" y="381"/>
                  </a:lnTo>
                  <a:lnTo>
                    <a:pt x="1343" y="381"/>
                  </a:lnTo>
                  <a:lnTo>
                    <a:pt x="1323" y="382"/>
                  </a:lnTo>
                  <a:lnTo>
                    <a:pt x="1306" y="383"/>
                  </a:lnTo>
                  <a:lnTo>
                    <a:pt x="1289" y="384"/>
                  </a:lnTo>
                  <a:lnTo>
                    <a:pt x="1272" y="387"/>
                  </a:lnTo>
                  <a:lnTo>
                    <a:pt x="1256" y="389"/>
                  </a:lnTo>
                  <a:lnTo>
                    <a:pt x="1239" y="391"/>
                  </a:lnTo>
                  <a:lnTo>
                    <a:pt x="1224" y="395"/>
                  </a:lnTo>
                  <a:lnTo>
                    <a:pt x="1209" y="398"/>
                  </a:lnTo>
                  <a:lnTo>
                    <a:pt x="1195" y="403"/>
                  </a:lnTo>
                  <a:lnTo>
                    <a:pt x="1181" y="406"/>
                  </a:lnTo>
                  <a:lnTo>
                    <a:pt x="1168" y="411"/>
                  </a:lnTo>
                  <a:lnTo>
                    <a:pt x="1155" y="416"/>
                  </a:lnTo>
                  <a:lnTo>
                    <a:pt x="1144" y="420"/>
                  </a:lnTo>
                  <a:lnTo>
                    <a:pt x="1132" y="425"/>
                  </a:lnTo>
                  <a:lnTo>
                    <a:pt x="1122" y="429"/>
                  </a:lnTo>
                  <a:lnTo>
                    <a:pt x="1112" y="434"/>
                  </a:lnTo>
                  <a:lnTo>
                    <a:pt x="1102" y="439"/>
                  </a:lnTo>
                  <a:lnTo>
                    <a:pt x="1093" y="443"/>
                  </a:lnTo>
                  <a:lnTo>
                    <a:pt x="1085" y="448"/>
                  </a:lnTo>
                  <a:lnTo>
                    <a:pt x="1077" y="451"/>
                  </a:lnTo>
                  <a:lnTo>
                    <a:pt x="1070" y="456"/>
                  </a:lnTo>
                  <a:lnTo>
                    <a:pt x="1064" y="459"/>
                  </a:lnTo>
                  <a:lnTo>
                    <a:pt x="1059" y="464"/>
                  </a:lnTo>
                  <a:lnTo>
                    <a:pt x="1053" y="467"/>
                  </a:lnTo>
                  <a:lnTo>
                    <a:pt x="1049" y="470"/>
                  </a:lnTo>
                  <a:lnTo>
                    <a:pt x="1045" y="473"/>
                  </a:lnTo>
                  <a:lnTo>
                    <a:pt x="1042" y="475"/>
                  </a:lnTo>
                  <a:lnTo>
                    <a:pt x="1040" y="477"/>
                  </a:lnTo>
                  <a:lnTo>
                    <a:pt x="1038" y="479"/>
                  </a:lnTo>
                  <a:lnTo>
                    <a:pt x="1037" y="479"/>
                  </a:lnTo>
                  <a:lnTo>
                    <a:pt x="1037" y="480"/>
                  </a:lnTo>
                  <a:lnTo>
                    <a:pt x="1042" y="470"/>
                  </a:lnTo>
                  <a:lnTo>
                    <a:pt x="1049" y="459"/>
                  </a:lnTo>
                  <a:lnTo>
                    <a:pt x="1057" y="449"/>
                  </a:lnTo>
                  <a:lnTo>
                    <a:pt x="1066" y="440"/>
                  </a:lnTo>
                  <a:lnTo>
                    <a:pt x="1076" y="431"/>
                  </a:lnTo>
                  <a:lnTo>
                    <a:pt x="1086" y="422"/>
                  </a:lnTo>
                  <a:lnTo>
                    <a:pt x="1097" y="414"/>
                  </a:lnTo>
                  <a:lnTo>
                    <a:pt x="1109" y="406"/>
                  </a:lnTo>
                  <a:lnTo>
                    <a:pt x="1121" y="398"/>
                  </a:lnTo>
                  <a:lnTo>
                    <a:pt x="1133" y="390"/>
                  </a:lnTo>
                  <a:lnTo>
                    <a:pt x="1147" y="383"/>
                  </a:lnTo>
                  <a:lnTo>
                    <a:pt x="1160" y="376"/>
                  </a:lnTo>
                  <a:lnTo>
                    <a:pt x="1174" y="371"/>
                  </a:lnTo>
                  <a:lnTo>
                    <a:pt x="1188" y="364"/>
                  </a:lnTo>
                  <a:lnTo>
                    <a:pt x="1201" y="358"/>
                  </a:lnTo>
                  <a:lnTo>
                    <a:pt x="1214" y="352"/>
                  </a:lnTo>
                  <a:lnTo>
                    <a:pt x="1228" y="348"/>
                  </a:lnTo>
                  <a:lnTo>
                    <a:pt x="1242" y="342"/>
                  </a:lnTo>
                  <a:lnTo>
                    <a:pt x="1254" y="337"/>
                  </a:lnTo>
                  <a:lnTo>
                    <a:pt x="1267" y="334"/>
                  </a:lnTo>
                  <a:lnTo>
                    <a:pt x="1280" y="329"/>
                  </a:lnTo>
                  <a:lnTo>
                    <a:pt x="1291" y="326"/>
                  </a:lnTo>
                  <a:lnTo>
                    <a:pt x="1302" y="322"/>
                  </a:lnTo>
                  <a:lnTo>
                    <a:pt x="1313" y="320"/>
                  </a:lnTo>
                  <a:lnTo>
                    <a:pt x="1322" y="316"/>
                  </a:lnTo>
                  <a:lnTo>
                    <a:pt x="1332" y="314"/>
                  </a:lnTo>
                  <a:lnTo>
                    <a:pt x="1340" y="312"/>
                  </a:lnTo>
                  <a:lnTo>
                    <a:pt x="1347" y="311"/>
                  </a:lnTo>
                  <a:lnTo>
                    <a:pt x="1352" y="310"/>
                  </a:lnTo>
                  <a:lnTo>
                    <a:pt x="1357" y="308"/>
                  </a:lnTo>
                  <a:lnTo>
                    <a:pt x="1360" y="307"/>
                  </a:lnTo>
                  <a:lnTo>
                    <a:pt x="1363" y="307"/>
                  </a:lnTo>
                  <a:lnTo>
                    <a:pt x="1363" y="307"/>
                  </a:lnTo>
                  <a:lnTo>
                    <a:pt x="1360" y="302"/>
                  </a:lnTo>
                  <a:lnTo>
                    <a:pt x="1353" y="287"/>
                  </a:lnTo>
                  <a:lnTo>
                    <a:pt x="1343" y="268"/>
                  </a:lnTo>
                  <a:lnTo>
                    <a:pt x="1334" y="250"/>
                  </a:lnTo>
                  <a:lnTo>
                    <a:pt x="1327" y="236"/>
                  </a:lnTo>
                  <a:lnTo>
                    <a:pt x="1325" y="230"/>
                  </a:lnTo>
                  <a:lnTo>
                    <a:pt x="1304" y="235"/>
                  </a:lnTo>
                  <a:lnTo>
                    <a:pt x="1284" y="239"/>
                  </a:lnTo>
                  <a:lnTo>
                    <a:pt x="1266" y="244"/>
                  </a:lnTo>
                  <a:lnTo>
                    <a:pt x="1247" y="250"/>
                  </a:lnTo>
                  <a:lnTo>
                    <a:pt x="1229" y="255"/>
                  </a:lnTo>
                  <a:lnTo>
                    <a:pt x="1212" y="261"/>
                  </a:lnTo>
                  <a:lnTo>
                    <a:pt x="1196" y="267"/>
                  </a:lnTo>
                  <a:lnTo>
                    <a:pt x="1180" y="274"/>
                  </a:lnTo>
                  <a:lnTo>
                    <a:pt x="1165" y="280"/>
                  </a:lnTo>
                  <a:lnTo>
                    <a:pt x="1150" y="287"/>
                  </a:lnTo>
                  <a:lnTo>
                    <a:pt x="1136" y="292"/>
                  </a:lnTo>
                  <a:lnTo>
                    <a:pt x="1123" y="299"/>
                  </a:lnTo>
                  <a:lnTo>
                    <a:pt x="1110" y="305"/>
                  </a:lnTo>
                  <a:lnTo>
                    <a:pt x="1099" y="312"/>
                  </a:lnTo>
                  <a:lnTo>
                    <a:pt x="1087" y="318"/>
                  </a:lnTo>
                  <a:lnTo>
                    <a:pt x="1078" y="323"/>
                  </a:lnTo>
                  <a:lnTo>
                    <a:pt x="1068" y="329"/>
                  </a:lnTo>
                  <a:lnTo>
                    <a:pt x="1060" y="335"/>
                  </a:lnTo>
                  <a:lnTo>
                    <a:pt x="1052" y="340"/>
                  </a:lnTo>
                  <a:lnTo>
                    <a:pt x="1045" y="344"/>
                  </a:lnTo>
                  <a:lnTo>
                    <a:pt x="1038" y="349"/>
                  </a:lnTo>
                  <a:lnTo>
                    <a:pt x="1033" y="352"/>
                  </a:lnTo>
                  <a:lnTo>
                    <a:pt x="1029" y="356"/>
                  </a:lnTo>
                  <a:lnTo>
                    <a:pt x="1024" y="359"/>
                  </a:lnTo>
                  <a:lnTo>
                    <a:pt x="1022" y="361"/>
                  </a:lnTo>
                  <a:lnTo>
                    <a:pt x="1019" y="363"/>
                  </a:lnTo>
                  <a:lnTo>
                    <a:pt x="1018" y="364"/>
                  </a:lnTo>
                  <a:lnTo>
                    <a:pt x="1017" y="365"/>
                  </a:lnTo>
                  <a:lnTo>
                    <a:pt x="1024" y="352"/>
                  </a:lnTo>
                  <a:lnTo>
                    <a:pt x="1032" y="340"/>
                  </a:lnTo>
                  <a:lnTo>
                    <a:pt x="1040" y="328"/>
                  </a:lnTo>
                  <a:lnTo>
                    <a:pt x="1049" y="316"/>
                  </a:lnTo>
                  <a:lnTo>
                    <a:pt x="1059" y="305"/>
                  </a:lnTo>
                  <a:lnTo>
                    <a:pt x="1070" y="293"/>
                  </a:lnTo>
                  <a:lnTo>
                    <a:pt x="1080" y="283"/>
                  </a:lnTo>
                  <a:lnTo>
                    <a:pt x="1092" y="272"/>
                  </a:lnTo>
                  <a:lnTo>
                    <a:pt x="1104" y="261"/>
                  </a:lnTo>
                  <a:lnTo>
                    <a:pt x="1115" y="252"/>
                  </a:lnTo>
                  <a:lnTo>
                    <a:pt x="1128" y="242"/>
                  </a:lnTo>
                  <a:lnTo>
                    <a:pt x="1139" y="232"/>
                  </a:lnTo>
                  <a:lnTo>
                    <a:pt x="1152" y="224"/>
                  </a:lnTo>
                  <a:lnTo>
                    <a:pt x="1163" y="215"/>
                  </a:lnTo>
                  <a:lnTo>
                    <a:pt x="1175" y="207"/>
                  </a:lnTo>
                  <a:lnTo>
                    <a:pt x="1186" y="200"/>
                  </a:lnTo>
                  <a:lnTo>
                    <a:pt x="1198" y="193"/>
                  </a:lnTo>
                  <a:lnTo>
                    <a:pt x="1208" y="186"/>
                  </a:lnTo>
                  <a:lnTo>
                    <a:pt x="1219" y="181"/>
                  </a:lnTo>
                  <a:lnTo>
                    <a:pt x="1228" y="175"/>
                  </a:lnTo>
                  <a:lnTo>
                    <a:pt x="1236" y="170"/>
                  </a:lnTo>
                  <a:lnTo>
                    <a:pt x="1244" y="166"/>
                  </a:lnTo>
                  <a:lnTo>
                    <a:pt x="1251" y="162"/>
                  </a:lnTo>
                  <a:lnTo>
                    <a:pt x="1256" y="159"/>
                  </a:lnTo>
                  <a:lnTo>
                    <a:pt x="1260" y="156"/>
                  </a:lnTo>
                  <a:lnTo>
                    <a:pt x="1264" y="154"/>
                  </a:lnTo>
                  <a:lnTo>
                    <a:pt x="1266" y="153"/>
                  </a:lnTo>
                  <a:lnTo>
                    <a:pt x="1267" y="153"/>
                  </a:lnTo>
                  <a:lnTo>
                    <a:pt x="1262" y="149"/>
                  </a:lnTo>
                  <a:lnTo>
                    <a:pt x="1252" y="141"/>
                  </a:lnTo>
                  <a:lnTo>
                    <a:pt x="1237" y="130"/>
                  </a:lnTo>
                  <a:lnTo>
                    <a:pt x="1220" y="118"/>
                  </a:lnTo>
                  <a:lnTo>
                    <a:pt x="1205" y="107"/>
                  </a:lnTo>
                  <a:lnTo>
                    <a:pt x="1195" y="99"/>
                  </a:lnTo>
                  <a:lnTo>
                    <a:pt x="1190" y="95"/>
                  </a:lnTo>
                  <a:lnTo>
                    <a:pt x="1185" y="99"/>
                  </a:lnTo>
                  <a:lnTo>
                    <a:pt x="1178" y="103"/>
                  </a:lnTo>
                  <a:lnTo>
                    <a:pt x="1170" y="108"/>
                  </a:lnTo>
                  <a:lnTo>
                    <a:pt x="1161" y="115"/>
                  </a:lnTo>
                  <a:lnTo>
                    <a:pt x="1152" y="123"/>
                  </a:lnTo>
                  <a:lnTo>
                    <a:pt x="1140" y="131"/>
                  </a:lnTo>
                  <a:lnTo>
                    <a:pt x="1129" y="140"/>
                  </a:lnTo>
                  <a:lnTo>
                    <a:pt x="1117" y="151"/>
                  </a:lnTo>
                  <a:lnTo>
                    <a:pt x="1105" y="161"/>
                  </a:lnTo>
                  <a:lnTo>
                    <a:pt x="1092" y="171"/>
                  </a:lnTo>
                  <a:lnTo>
                    <a:pt x="1079" y="182"/>
                  </a:lnTo>
                  <a:lnTo>
                    <a:pt x="1067" y="193"/>
                  </a:lnTo>
                  <a:lnTo>
                    <a:pt x="1054" y="204"/>
                  </a:lnTo>
                  <a:lnTo>
                    <a:pt x="1041" y="215"/>
                  </a:lnTo>
                  <a:lnTo>
                    <a:pt x="1030" y="225"/>
                  </a:lnTo>
                  <a:lnTo>
                    <a:pt x="1018" y="236"/>
                  </a:lnTo>
                  <a:lnTo>
                    <a:pt x="1008" y="245"/>
                  </a:lnTo>
                  <a:lnTo>
                    <a:pt x="998" y="254"/>
                  </a:lnTo>
                  <a:lnTo>
                    <a:pt x="988" y="262"/>
                  </a:lnTo>
                  <a:lnTo>
                    <a:pt x="980" y="269"/>
                  </a:lnTo>
                  <a:lnTo>
                    <a:pt x="973" y="275"/>
                  </a:lnTo>
                  <a:lnTo>
                    <a:pt x="968" y="281"/>
                  </a:lnTo>
                  <a:lnTo>
                    <a:pt x="963" y="284"/>
                  </a:lnTo>
                  <a:lnTo>
                    <a:pt x="961" y="287"/>
                  </a:lnTo>
                  <a:lnTo>
                    <a:pt x="960" y="288"/>
                  </a:lnTo>
                  <a:lnTo>
                    <a:pt x="963" y="280"/>
                  </a:lnTo>
                  <a:lnTo>
                    <a:pt x="968" y="270"/>
                  </a:lnTo>
                  <a:lnTo>
                    <a:pt x="972" y="260"/>
                  </a:lnTo>
                  <a:lnTo>
                    <a:pt x="979" y="249"/>
                  </a:lnTo>
                  <a:lnTo>
                    <a:pt x="986" y="237"/>
                  </a:lnTo>
                  <a:lnTo>
                    <a:pt x="994" y="224"/>
                  </a:lnTo>
                  <a:lnTo>
                    <a:pt x="1002" y="211"/>
                  </a:lnTo>
                  <a:lnTo>
                    <a:pt x="1011" y="198"/>
                  </a:lnTo>
                  <a:lnTo>
                    <a:pt x="1021" y="184"/>
                  </a:lnTo>
                  <a:lnTo>
                    <a:pt x="1030" y="170"/>
                  </a:lnTo>
                  <a:lnTo>
                    <a:pt x="1039" y="158"/>
                  </a:lnTo>
                  <a:lnTo>
                    <a:pt x="1048" y="144"/>
                  </a:lnTo>
                  <a:lnTo>
                    <a:pt x="1057" y="131"/>
                  </a:lnTo>
                  <a:lnTo>
                    <a:pt x="1067" y="120"/>
                  </a:lnTo>
                  <a:lnTo>
                    <a:pt x="1075" y="108"/>
                  </a:lnTo>
                  <a:lnTo>
                    <a:pt x="1083" y="96"/>
                  </a:lnTo>
                  <a:lnTo>
                    <a:pt x="1091" y="87"/>
                  </a:lnTo>
                  <a:lnTo>
                    <a:pt x="1097" y="79"/>
                  </a:lnTo>
                  <a:lnTo>
                    <a:pt x="1102" y="71"/>
                  </a:lnTo>
                  <a:lnTo>
                    <a:pt x="1107" y="65"/>
                  </a:lnTo>
                  <a:lnTo>
                    <a:pt x="1110" y="61"/>
                  </a:lnTo>
                  <a:lnTo>
                    <a:pt x="1113" y="58"/>
                  </a:lnTo>
                  <a:lnTo>
                    <a:pt x="1113" y="57"/>
                  </a:lnTo>
                  <a:lnTo>
                    <a:pt x="1109" y="54"/>
                  </a:lnTo>
                  <a:lnTo>
                    <a:pt x="1098" y="47"/>
                  </a:lnTo>
                  <a:lnTo>
                    <a:pt x="1082" y="38"/>
                  </a:lnTo>
                  <a:lnTo>
                    <a:pt x="1066" y="29"/>
                  </a:lnTo>
                  <a:lnTo>
                    <a:pt x="1049" y="22"/>
                  </a:lnTo>
                  <a:lnTo>
                    <a:pt x="1037" y="19"/>
                  </a:lnTo>
                  <a:lnTo>
                    <a:pt x="1032" y="24"/>
                  </a:lnTo>
                  <a:lnTo>
                    <a:pt x="1025" y="32"/>
                  </a:lnTo>
                  <a:lnTo>
                    <a:pt x="1017" y="42"/>
                  </a:lnTo>
                  <a:lnTo>
                    <a:pt x="1008" y="54"/>
                  </a:lnTo>
                  <a:lnTo>
                    <a:pt x="998" y="67"/>
                  </a:lnTo>
                  <a:lnTo>
                    <a:pt x="987" y="82"/>
                  </a:lnTo>
                  <a:lnTo>
                    <a:pt x="977" y="95"/>
                  </a:lnTo>
                  <a:lnTo>
                    <a:pt x="966" y="110"/>
                  </a:lnTo>
                  <a:lnTo>
                    <a:pt x="956" y="124"/>
                  </a:lnTo>
                  <a:lnTo>
                    <a:pt x="947" y="137"/>
                  </a:lnTo>
                  <a:lnTo>
                    <a:pt x="939" y="148"/>
                  </a:lnTo>
                  <a:lnTo>
                    <a:pt x="932" y="159"/>
                  </a:lnTo>
                  <a:lnTo>
                    <a:pt x="926" y="166"/>
                  </a:lnTo>
                  <a:lnTo>
                    <a:pt x="923" y="170"/>
                  </a:lnTo>
                  <a:lnTo>
                    <a:pt x="922" y="173"/>
                  </a:lnTo>
                  <a:lnTo>
                    <a:pt x="922" y="169"/>
                  </a:lnTo>
                  <a:lnTo>
                    <a:pt x="922" y="161"/>
                  </a:lnTo>
                  <a:lnTo>
                    <a:pt x="922" y="149"/>
                  </a:lnTo>
                  <a:lnTo>
                    <a:pt x="922" y="133"/>
                  </a:lnTo>
                  <a:lnTo>
                    <a:pt x="922" y="115"/>
                  </a:lnTo>
                  <a:lnTo>
                    <a:pt x="922" y="95"/>
                  </a:lnTo>
                  <a:lnTo>
                    <a:pt x="922" y="76"/>
                  </a:lnTo>
                  <a:lnTo>
                    <a:pt x="922" y="56"/>
                  </a:lnTo>
                  <a:lnTo>
                    <a:pt x="922" y="39"/>
                  </a:lnTo>
                  <a:lnTo>
                    <a:pt x="922" y="23"/>
                  </a:lnTo>
                  <a:lnTo>
                    <a:pt x="922" y="10"/>
                  </a:lnTo>
                  <a:lnTo>
                    <a:pt x="922" y="2"/>
                  </a:lnTo>
                  <a:lnTo>
                    <a:pt x="922" y="0"/>
                  </a:lnTo>
                  <a:lnTo>
                    <a:pt x="911" y="0"/>
                  </a:lnTo>
                  <a:lnTo>
                    <a:pt x="893" y="0"/>
                  </a:lnTo>
                  <a:lnTo>
                    <a:pt x="882" y="0"/>
                  </a:lnTo>
                  <a:lnTo>
                    <a:pt x="878" y="0"/>
                  </a:lnTo>
                  <a:lnTo>
                    <a:pt x="869" y="0"/>
                  </a:lnTo>
                  <a:lnTo>
                    <a:pt x="864" y="0"/>
                  </a:lnTo>
                  <a:lnTo>
                    <a:pt x="859" y="0"/>
                  </a:lnTo>
                  <a:lnTo>
                    <a:pt x="849" y="0"/>
                  </a:lnTo>
                  <a:lnTo>
                    <a:pt x="844" y="0"/>
                  </a:lnTo>
                  <a:lnTo>
                    <a:pt x="844" y="2"/>
                  </a:lnTo>
                  <a:lnTo>
                    <a:pt x="844" y="10"/>
                  </a:lnTo>
                  <a:lnTo>
                    <a:pt x="844" y="23"/>
                  </a:lnTo>
                  <a:lnTo>
                    <a:pt x="844" y="39"/>
                  </a:lnTo>
                  <a:lnTo>
                    <a:pt x="844" y="56"/>
                  </a:lnTo>
                  <a:lnTo>
                    <a:pt x="844" y="76"/>
                  </a:lnTo>
                  <a:lnTo>
                    <a:pt x="844" y="95"/>
                  </a:lnTo>
                  <a:lnTo>
                    <a:pt x="844" y="115"/>
                  </a:lnTo>
                  <a:lnTo>
                    <a:pt x="844" y="133"/>
                  </a:lnTo>
                  <a:lnTo>
                    <a:pt x="844" y="149"/>
                  </a:lnTo>
                  <a:lnTo>
                    <a:pt x="844" y="161"/>
                  </a:lnTo>
                  <a:lnTo>
                    <a:pt x="844" y="169"/>
                  </a:lnTo>
                  <a:lnTo>
                    <a:pt x="844" y="173"/>
                  </a:lnTo>
                  <a:lnTo>
                    <a:pt x="843" y="170"/>
                  </a:lnTo>
                  <a:lnTo>
                    <a:pt x="839" y="166"/>
                  </a:lnTo>
                  <a:lnTo>
                    <a:pt x="833" y="159"/>
                  </a:lnTo>
                  <a:lnTo>
                    <a:pt x="825" y="148"/>
                  </a:lnTo>
                  <a:lnTo>
                    <a:pt x="814" y="137"/>
                  </a:lnTo>
                  <a:lnTo>
                    <a:pt x="804" y="124"/>
                  </a:lnTo>
                  <a:lnTo>
                    <a:pt x="793" y="110"/>
                  </a:lnTo>
                  <a:lnTo>
                    <a:pt x="781" y="95"/>
                  </a:lnTo>
                  <a:lnTo>
                    <a:pt x="770" y="82"/>
                  </a:lnTo>
                  <a:lnTo>
                    <a:pt x="759" y="67"/>
                  </a:lnTo>
                  <a:lnTo>
                    <a:pt x="750" y="54"/>
                  </a:lnTo>
                  <a:lnTo>
                    <a:pt x="742" y="42"/>
                  </a:lnTo>
                  <a:lnTo>
                    <a:pt x="735" y="32"/>
                  </a:lnTo>
                  <a:lnTo>
                    <a:pt x="730" y="24"/>
                  </a:lnTo>
                  <a:lnTo>
                    <a:pt x="729" y="19"/>
                  </a:lnTo>
                  <a:lnTo>
                    <a:pt x="717" y="22"/>
                  </a:lnTo>
                  <a:lnTo>
                    <a:pt x="700" y="29"/>
                  </a:lnTo>
                  <a:lnTo>
                    <a:pt x="684" y="38"/>
                  </a:lnTo>
                  <a:lnTo>
                    <a:pt x="668" y="47"/>
                  </a:lnTo>
                  <a:lnTo>
                    <a:pt x="657" y="54"/>
                  </a:lnTo>
                  <a:lnTo>
                    <a:pt x="652" y="57"/>
                  </a:lnTo>
                  <a:lnTo>
                    <a:pt x="653" y="58"/>
                  </a:lnTo>
                  <a:lnTo>
                    <a:pt x="656" y="61"/>
                  </a:lnTo>
                  <a:lnTo>
                    <a:pt x="659" y="67"/>
                  </a:lnTo>
                  <a:lnTo>
                    <a:pt x="665" y="72"/>
                  </a:lnTo>
                  <a:lnTo>
                    <a:pt x="671" y="80"/>
                  </a:lnTo>
                  <a:lnTo>
                    <a:pt x="677" y="90"/>
                  </a:lnTo>
                  <a:lnTo>
                    <a:pt x="684" y="100"/>
                  </a:lnTo>
                  <a:lnTo>
                    <a:pt x="694" y="111"/>
                  </a:lnTo>
                  <a:lnTo>
                    <a:pt x="702" y="124"/>
                  </a:lnTo>
                  <a:lnTo>
                    <a:pt x="711" y="137"/>
                  </a:lnTo>
                  <a:lnTo>
                    <a:pt x="720" y="151"/>
                  </a:lnTo>
                  <a:lnTo>
                    <a:pt x="729" y="164"/>
                  </a:lnTo>
                  <a:lnTo>
                    <a:pt x="738" y="178"/>
                  </a:lnTo>
                  <a:lnTo>
                    <a:pt x="747" y="193"/>
                  </a:lnTo>
                  <a:lnTo>
                    <a:pt x="755" y="207"/>
                  </a:lnTo>
                  <a:lnTo>
                    <a:pt x="763" y="221"/>
                  </a:lnTo>
                  <a:lnTo>
                    <a:pt x="770" y="234"/>
                  </a:lnTo>
                  <a:lnTo>
                    <a:pt x="775" y="246"/>
                  </a:lnTo>
                  <a:lnTo>
                    <a:pt x="780" y="258"/>
                  </a:lnTo>
                  <a:lnTo>
                    <a:pt x="783" y="269"/>
                  </a:lnTo>
                  <a:lnTo>
                    <a:pt x="786" y="278"/>
                  </a:lnTo>
                  <a:lnTo>
                    <a:pt x="787" y="288"/>
                  </a:lnTo>
                  <a:lnTo>
                    <a:pt x="786" y="287"/>
                  </a:lnTo>
                  <a:lnTo>
                    <a:pt x="783" y="284"/>
                  </a:lnTo>
                  <a:lnTo>
                    <a:pt x="780" y="281"/>
                  </a:lnTo>
                  <a:lnTo>
                    <a:pt x="775" y="275"/>
                  </a:lnTo>
                  <a:lnTo>
                    <a:pt x="768" y="269"/>
                  </a:lnTo>
                  <a:lnTo>
                    <a:pt x="762" y="262"/>
                  </a:lnTo>
                  <a:lnTo>
                    <a:pt x="752" y="254"/>
                  </a:lnTo>
                  <a:lnTo>
                    <a:pt x="743" y="245"/>
                  </a:lnTo>
                  <a:lnTo>
                    <a:pt x="734" y="236"/>
                  </a:lnTo>
                  <a:lnTo>
                    <a:pt x="722" y="225"/>
                  </a:lnTo>
                  <a:lnTo>
                    <a:pt x="711" y="215"/>
                  </a:lnTo>
                  <a:lnTo>
                    <a:pt x="699" y="204"/>
                  </a:lnTo>
                  <a:lnTo>
                    <a:pt x="688" y="193"/>
                  </a:lnTo>
                  <a:lnTo>
                    <a:pt x="675" y="182"/>
                  </a:lnTo>
                  <a:lnTo>
                    <a:pt x="662" y="171"/>
                  </a:lnTo>
                  <a:lnTo>
                    <a:pt x="650" y="161"/>
                  </a:lnTo>
                  <a:lnTo>
                    <a:pt x="638" y="151"/>
                  </a:lnTo>
                  <a:lnTo>
                    <a:pt x="626" y="140"/>
                  </a:lnTo>
                  <a:lnTo>
                    <a:pt x="614" y="131"/>
                  </a:lnTo>
                  <a:lnTo>
                    <a:pt x="603" y="123"/>
                  </a:lnTo>
                  <a:lnTo>
                    <a:pt x="592" y="115"/>
                  </a:lnTo>
                  <a:lnTo>
                    <a:pt x="582" y="108"/>
                  </a:lnTo>
                  <a:lnTo>
                    <a:pt x="573" y="103"/>
                  </a:lnTo>
                  <a:lnTo>
                    <a:pt x="565" y="99"/>
                  </a:lnTo>
                  <a:lnTo>
                    <a:pt x="557" y="95"/>
                  </a:lnTo>
                  <a:lnTo>
                    <a:pt x="552" y="100"/>
                  </a:lnTo>
                  <a:lnTo>
                    <a:pt x="542" y="110"/>
                  </a:lnTo>
                  <a:lnTo>
                    <a:pt x="528" y="124"/>
                  </a:lnTo>
                  <a:lnTo>
                    <a:pt x="514" y="138"/>
                  </a:lnTo>
                  <a:lnTo>
                    <a:pt x="504" y="148"/>
                  </a:lnTo>
                  <a:lnTo>
                    <a:pt x="499" y="153"/>
                  </a:lnTo>
                  <a:lnTo>
                    <a:pt x="500" y="153"/>
                  </a:lnTo>
                  <a:lnTo>
                    <a:pt x="501" y="154"/>
                  </a:lnTo>
                  <a:lnTo>
                    <a:pt x="505" y="156"/>
                  </a:lnTo>
                  <a:lnTo>
                    <a:pt x="509" y="159"/>
                  </a:lnTo>
                  <a:lnTo>
                    <a:pt x="514" y="162"/>
                  </a:lnTo>
                  <a:lnTo>
                    <a:pt x="521" y="166"/>
                  </a:lnTo>
                  <a:lnTo>
                    <a:pt x="528" y="170"/>
                  </a:lnTo>
                  <a:lnTo>
                    <a:pt x="535" y="175"/>
                  </a:lnTo>
                  <a:lnTo>
                    <a:pt x="544" y="181"/>
                  </a:lnTo>
                  <a:lnTo>
                    <a:pt x="553" y="186"/>
                  </a:lnTo>
                  <a:lnTo>
                    <a:pt x="562" y="193"/>
                  </a:lnTo>
                  <a:lnTo>
                    <a:pt x="573" y="200"/>
                  </a:lnTo>
                  <a:lnTo>
                    <a:pt x="584" y="207"/>
                  </a:lnTo>
                  <a:lnTo>
                    <a:pt x="595" y="215"/>
                  </a:lnTo>
                  <a:lnTo>
                    <a:pt x="606" y="224"/>
                  </a:lnTo>
                  <a:lnTo>
                    <a:pt x="619" y="232"/>
                  </a:lnTo>
                  <a:lnTo>
                    <a:pt x="630" y="242"/>
                  </a:lnTo>
                  <a:lnTo>
                    <a:pt x="642" y="252"/>
                  </a:lnTo>
                  <a:lnTo>
                    <a:pt x="653" y="261"/>
                  </a:lnTo>
                  <a:lnTo>
                    <a:pt x="666" y="272"/>
                  </a:lnTo>
                  <a:lnTo>
                    <a:pt x="677" y="283"/>
                  </a:lnTo>
                  <a:lnTo>
                    <a:pt x="689" y="293"/>
                  </a:lnTo>
                  <a:lnTo>
                    <a:pt x="699" y="305"/>
                  </a:lnTo>
                  <a:lnTo>
                    <a:pt x="711" y="316"/>
                  </a:lnTo>
                  <a:lnTo>
                    <a:pt x="721" y="328"/>
                  </a:lnTo>
                  <a:lnTo>
                    <a:pt x="730" y="340"/>
                  </a:lnTo>
                  <a:lnTo>
                    <a:pt x="740" y="352"/>
                  </a:lnTo>
                  <a:lnTo>
                    <a:pt x="749" y="365"/>
                  </a:lnTo>
                  <a:lnTo>
                    <a:pt x="749" y="365"/>
                  </a:lnTo>
                  <a:lnTo>
                    <a:pt x="748" y="364"/>
                  </a:lnTo>
                  <a:lnTo>
                    <a:pt x="747" y="363"/>
                  </a:lnTo>
                  <a:lnTo>
                    <a:pt x="744" y="361"/>
                  </a:lnTo>
                  <a:lnTo>
                    <a:pt x="741" y="359"/>
                  </a:lnTo>
                  <a:lnTo>
                    <a:pt x="736" y="356"/>
                  </a:lnTo>
                  <a:lnTo>
                    <a:pt x="732" y="352"/>
                  </a:lnTo>
                  <a:lnTo>
                    <a:pt x="725" y="349"/>
                  </a:lnTo>
                  <a:lnTo>
                    <a:pt x="718" y="344"/>
                  </a:lnTo>
                  <a:lnTo>
                    <a:pt x="710" y="340"/>
                  </a:lnTo>
                  <a:lnTo>
                    <a:pt x="702" y="335"/>
                  </a:lnTo>
                  <a:lnTo>
                    <a:pt x="692" y="329"/>
                  </a:lnTo>
                  <a:lnTo>
                    <a:pt x="682" y="323"/>
                  </a:lnTo>
                  <a:lnTo>
                    <a:pt x="672" y="318"/>
                  </a:lnTo>
                  <a:lnTo>
                    <a:pt x="660" y="312"/>
                  </a:lnTo>
                  <a:lnTo>
                    <a:pt x="648" y="305"/>
                  </a:lnTo>
                  <a:lnTo>
                    <a:pt x="635" y="299"/>
                  </a:lnTo>
                  <a:lnTo>
                    <a:pt x="621" y="292"/>
                  </a:lnTo>
                  <a:lnTo>
                    <a:pt x="607" y="287"/>
                  </a:lnTo>
                  <a:lnTo>
                    <a:pt x="593" y="280"/>
                  </a:lnTo>
                  <a:lnTo>
                    <a:pt x="578" y="274"/>
                  </a:lnTo>
                  <a:lnTo>
                    <a:pt x="562" y="267"/>
                  </a:lnTo>
                  <a:lnTo>
                    <a:pt x="546" y="261"/>
                  </a:lnTo>
                  <a:lnTo>
                    <a:pt x="530" y="255"/>
                  </a:lnTo>
                  <a:lnTo>
                    <a:pt x="513" y="250"/>
                  </a:lnTo>
                  <a:lnTo>
                    <a:pt x="495" y="244"/>
                  </a:lnTo>
                  <a:lnTo>
                    <a:pt x="478" y="239"/>
                  </a:lnTo>
                  <a:lnTo>
                    <a:pt x="460" y="235"/>
                  </a:lnTo>
                  <a:lnTo>
                    <a:pt x="441" y="230"/>
                  </a:lnTo>
                  <a:lnTo>
                    <a:pt x="441" y="230"/>
                  </a:lnTo>
                  <a:lnTo>
                    <a:pt x="438" y="235"/>
                  </a:lnTo>
                  <a:lnTo>
                    <a:pt x="430" y="245"/>
                  </a:lnTo>
                  <a:lnTo>
                    <a:pt x="418" y="260"/>
                  </a:lnTo>
                  <a:lnTo>
                    <a:pt x="407" y="276"/>
                  </a:lnTo>
                  <a:lnTo>
                    <a:pt x="395" y="291"/>
                  </a:lnTo>
                  <a:lnTo>
                    <a:pt x="387" y="303"/>
                  </a:lnTo>
                  <a:lnTo>
                    <a:pt x="384" y="307"/>
                  </a:lnTo>
                  <a:lnTo>
                    <a:pt x="385" y="307"/>
                  </a:lnTo>
                  <a:lnTo>
                    <a:pt x="387" y="307"/>
                  </a:lnTo>
                  <a:lnTo>
                    <a:pt x="390" y="308"/>
                  </a:lnTo>
                  <a:lnTo>
                    <a:pt x="394" y="310"/>
                  </a:lnTo>
                  <a:lnTo>
                    <a:pt x="400" y="311"/>
                  </a:lnTo>
                  <a:lnTo>
                    <a:pt x="407" y="312"/>
                  </a:lnTo>
                  <a:lnTo>
                    <a:pt x="414" y="314"/>
                  </a:lnTo>
                  <a:lnTo>
                    <a:pt x="423" y="316"/>
                  </a:lnTo>
                  <a:lnTo>
                    <a:pt x="432" y="319"/>
                  </a:lnTo>
                  <a:lnTo>
                    <a:pt x="443" y="321"/>
                  </a:lnTo>
                  <a:lnTo>
                    <a:pt x="453" y="325"/>
                  </a:lnTo>
                  <a:lnTo>
                    <a:pt x="464" y="328"/>
                  </a:lnTo>
                  <a:lnTo>
                    <a:pt x="476" y="331"/>
                  </a:lnTo>
                  <a:lnTo>
                    <a:pt x="489" y="336"/>
                  </a:lnTo>
                  <a:lnTo>
                    <a:pt x="501" y="341"/>
                  </a:lnTo>
                  <a:lnTo>
                    <a:pt x="514" y="345"/>
                  </a:lnTo>
                  <a:lnTo>
                    <a:pt x="528" y="350"/>
                  </a:lnTo>
                  <a:lnTo>
                    <a:pt x="542" y="356"/>
                  </a:lnTo>
                  <a:lnTo>
                    <a:pt x="555" y="360"/>
                  </a:lnTo>
                  <a:lnTo>
                    <a:pt x="569" y="366"/>
                  </a:lnTo>
                  <a:lnTo>
                    <a:pt x="583" y="373"/>
                  </a:lnTo>
                  <a:lnTo>
                    <a:pt x="597" y="379"/>
                  </a:lnTo>
                  <a:lnTo>
                    <a:pt x="611" y="386"/>
                  </a:lnTo>
                  <a:lnTo>
                    <a:pt x="623" y="392"/>
                  </a:lnTo>
                  <a:lnTo>
                    <a:pt x="637" y="401"/>
                  </a:lnTo>
                  <a:lnTo>
                    <a:pt x="650" y="407"/>
                  </a:lnTo>
                  <a:lnTo>
                    <a:pt x="661" y="416"/>
                  </a:lnTo>
                  <a:lnTo>
                    <a:pt x="673" y="424"/>
                  </a:lnTo>
                  <a:lnTo>
                    <a:pt x="684" y="433"/>
                  </a:lnTo>
                  <a:lnTo>
                    <a:pt x="695" y="441"/>
                  </a:lnTo>
                  <a:lnTo>
                    <a:pt x="705" y="450"/>
                  </a:lnTo>
                  <a:lnTo>
                    <a:pt x="714" y="459"/>
                  </a:lnTo>
                  <a:lnTo>
                    <a:pt x="722" y="470"/>
                  </a:lnTo>
                  <a:lnTo>
                    <a:pt x="729" y="480"/>
                  </a:lnTo>
                  <a:lnTo>
                    <a:pt x="729" y="479"/>
                  </a:lnTo>
                  <a:lnTo>
                    <a:pt x="728" y="479"/>
                  </a:lnTo>
                  <a:lnTo>
                    <a:pt x="726" y="477"/>
                  </a:lnTo>
                  <a:lnTo>
                    <a:pt x="724" y="475"/>
                  </a:lnTo>
                  <a:lnTo>
                    <a:pt x="720" y="473"/>
                  </a:lnTo>
                  <a:lnTo>
                    <a:pt x="717" y="471"/>
                  </a:lnTo>
                  <a:lnTo>
                    <a:pt x="712" y="467"/>
                  </a:lnTo>
                  <a:lnTo>
                    <a:pt x="706" y="464"/>
                  </a:lnTo>
                  <a:lnTo>
                    <a:pt x="700" y="460"/>
                  </a:lnTo>
                  <a:lnTo>
                    <a:pt x="694" y="457"/>
                  </a:lnTo>
                  <a:lnTo>
                    <a:pt x="687" y="454"/>
                  </a:lnTo>
                  <a:lnTo>
                    <a:pt x="679" y="449"/>
                  </a:lnTo>
                  <a:lnTo>
                    <a:pt x="669" y="444"/>
                  </a:lnTo>
                  <a:lnTo>
                    <a:pt x="660" y="440"/>
                  </a:lnTo>
                  <a:lnTo>
                    <a:pt x="651" y="435"/>
                  </a:lnTo>
                  <a:lnTo>
                    <a:pt x="641" y="432"/>
                  </a:lnTo>
                  <a:lnTo>
                    <a:pt x="629" y="427"/>
                  </a:lnTo>
                  <a:lnTo>
                    <a:pt x="618" y="422"/>
                  </a:lnTo>
                  <a:lnTo>
                    <a:pt x="606" y="418"/>
                  </a:lnTo>
                  <a:lnTo>
                    <a:pt x="593" y="413"/>
                  </a:lnTo>
                  <a:lnTo>
                    <a:pt x="581" y="409"/>
                  </a:lnTo>
                  <a:lnTo>
                    <a:pt x="567" y="405"/>
                  </a:lnTo>
                  <a:lnTo>
                    <a:pt x="552" y="401"/>
                  </a:lnTo>
                  <a:lnTo>
                    <a:pt x="538" y="397"/>
                  </a:lnTo>
                  <a:lnTo>
                    <a:pt x="522" y="394"/>
                  </a:lnTo>
                  <a:lnTo>
                    <a:pt x="507" y="391"/>
                  </a:lnTo>
                  <a:lnTo>
                    <a:pt x="491" y="388"/>
                  </a:lnTo>
                  <a:lnTo>
                    <a:pt x="474" y="386"/>
                  </a:lnTo>
                  <a:lnTo>
                    <a:pt x="456" y="384"/>
                  </a:lnTo>
                  <a:lnTo>
                    <a:pt x="439" y="383"/>
                  </a:lnTo>
                  <a:lnTo>
                    <a:pt x="422" y="382"/>
                  </a:lnTo>
                  <a:lnTo>
                    <a:pt x="403" y="381"/>
                  </a:lnTo>
                  <a:lnTo>
                    <a:pt x="384" y="381"/>
                  </a:lnTo>
                  <a:lnTo>
                    <a:pt x="365" y="382"/>
                  </a:lnTo>
                  <a:lnTo>
                    <a:pt x="346" y="383"/>
                  </a:lnTo>
                  <a:lnTo>
                    <a:pt x="346" y="383"/>
                  </a:lnTo>
                  <a:lnTo>
                    <a:pt x="346" y="389"/>
                  </a:lnTo>
                  <a:lnTo>
                    <a:pt x="346" y="403"/>
                  </a:lnTo>
                  <a:lnTo>
                    <a:pt x="346" y="421"/>
                  </a:lnTo>
                  <a:lnTo>
                    <a:pt x="346" y="442"/>
                  </a:lnTo>
                  <a:lnTo>
                    <a:pt x="346" y="460"/>
                  </a:lnTo>
                  <a:lnTo>
                    <a:pt x="346" y="474"/>
                  </a:lnTo>
                  <a:lnTo>
                    <a:pt x="346" y="480"/>
                  </a:lnTo>
                  <a:lnTo>
                    <a:pt x="346" y="479"/>
                  </a:lnTo>
                  <a:lnTo>
                    <a:pt x="348" y="479"/>
                  </a:lnTo>
                  <a:lnTo>
                    <a:pt x="350" y="479"/>
                  </a:lnTo>
                  <a:lnTo>
                    <a:pt x="354" y="479"/>
                  </a:lnTo>
                  <a:lnTo>
                    <a:pt x="357" y="478"/>
                  </a:lnTo>
                  <a:lnTo>
                    <a:pt x="363" y="478"/>
                  </a:lnTo>
                  <a:lnTo>
                    <a:pt x="369" y="478"/>
                  </a:lnTo>
                  <a:lnTo>
                    <a:pt x="376" y="477"/>
                  </a:lnTo>
                  <a:lnTo>
                    <a:pt x="383" y="477"/>
                  </a:lnTo>
                  <a:lnTo>
                    <a:pt x="391" y="477"/>
                  </a:lnTo>
                  <a:lnTo>
                    <a:pt x="400" y="477"/>
                  </a:lnTo>
                  <a:lnTo>
                    <a:pt x="409" y="475"/>
                  </a:lnTo>
                  <a:lnTo>
                    <a:pt x="418" y="475"/>
                  </a:lnTo>
                  <a:lnTo>
                    <a:pt x="429" y="475"/>
                  </a:lnTo>
                  <a:lnTo>
                    <a:pt x="439" y="477"/>
                  </a:lnTo>
                  <a:lnTo>
                    <a:pt x="451" y="477"/>
                  </a:lnTo>
                  <a:lnTo>
                    <a:pt x="462" y="477"/>
                  </a:lnTo>
                  <a:lnTo>
                    <a:pt x="474" y="478"/>
                  </a:lnTo>
                  <a:lnTo>
                    <a:pt x="486" y="479"/>
                  </a:lnTo>
                  <a:lnTo>
                    <a:pt x="499" y="480"/>
                  </a:lnTo>
                  <a:lnTo>
                    <a:pt x="512" y="482"/>
                  </a:lnTo>
                  <a:lnTo>
                    <a:pt x="524" y="483"/>
                  </a:lnTo>
                  <a:lnTo>
                    <a:pt x="537" y="486"/>
                  </a:lnTo>
                  <a:lnTo>
                    <a:pt x="550" y="488"/>
                  </a:lnTo>
                  <a:lnTo>
                    <a:pt x="562" y="492"/>
                  </a:lnTo>
                  <a:lnTo>
                    <a:pt x="576" y="495"/>
                  </a:lnTo>
                  <a:lnTo>
                    <a:pt x="589" y="498"/>
                  </a:lnTo>
                  <a:lnTo>
                    <a:pt x="601" y="502"/>
                  </a:lnTo>
                  <a:lnTo>
                    <a:pt x="614" y="507"/>
                  </a:lnTo>
                  <a:lnTo>
                    <a:pt x="627" y="511"/>
                  </a:lnTo>
                  <a:lnTo>
                    <a:pt x="639" y="517"/>
                  </a:lnTo>
                  <a:lnTo>
                    <a:pt x="651" y="523"/>
                  </a:lnTo>
                  <a:lnTo>
                    <a:pt x="662" y="530"/>
                  </a:lnTo>
                  <a:lnTo>
                    <a:pt x="674" y="536"/>
                  </a:lnTo>
                  <a:lnTo>
                    <a:pt x="686" y="543"/>
                  </a:lnTo>
                  <a:lnTo>
                    <a:pt x="696" y="551"/>
                  </a:lnTo>
                  <a:lnTo>
                    <a:pt x="706" y="561"/>
                  </a:lnTo>
                  <a:lnTo>
                    <a:pt x="715" y="570"/>
                  </a:lnTo>
                  <a:lnTo>
                    <a:pt x="725" y="580"/>
                  </a:lnTo>
                  <a:lnTo>
                    <a:pt x="734" y="591"/>
                  </a:lnTo>
                  <a:lnTo>
                    <a:pt x="742" y="602"/>
                  </a:lnTo>
                  <a:lnTo>
                    <a:pt x="749" y="614"/>
                  </a:lnTo>
                  <a:lnTo>
                    <a:pt x="749" y="614"/>
                  </a:lnTo>
                  <a:lnTo>
                    <a:pt x="748" y="614"/>
                  </a:lnTo>
                  <a:lnTo>
                    <a:pt x="747" y="611"/>
                  </a:lnTo>
                  <a:lnTo>
                    <a:pt x="744" y="609"/>
                  </a:lnTo>
                  <a:lnTo>
                    <a:pt x="741" y="607"/>
                  </a:lnTo>
                  <a:lnTo>
                    <a:pt x="735" y="603"/>
                  </a:lnTo>
                  <a:lnTo>
                    <a:pt x="730" y="599"/>
                  </a:lnTo>
                  <a:lnTo>
                    <a:pt x="724" y="594"/>
                  </a:lnTo>
                  <a:lnTo>
                    <a:pt x="715" y="589"/>
                  </a:lnTo>
                  <a:lnTo>
                    <a:pt x="706" y="584"/>
                  </a:lnTo>
                  <a:lnTo>
                    <a:pt x="696" y="578"/>
                  </a:lnTo>
                  <a:lnTo>
                    <a:pt x="686" y="572"/>
                  </a:lnTo>
                  <a:lnTo>
                    <a:pt x="674" y="568"/>
                  </a:lnTo>
                  <a:lnTo>
                    <a:pt x="660" y="562"/>
                  </a:lnTo>
                  <a:lnTo>
                    <a:pt x="646" y="557"/>
                  </a:lnTo>
                  <a:lnTo>
                    <a:pt x="631" y="553"/>
                  </a:lnTo>
                  <a:lnTo>
                    <a:pt x="615" y="548"/>
                  </a:lnTo>
                  <a:lnTo>
                    <a:pt x="598" y="545"/>
                  </a:lnTo>
                  <a:lnTo>
                    <a:pt x="580" y="541"/>
                  </a:lnTo>
                  <a:lnTo>
                    <a:pt x="560" y="539"/>
                  </a:lnTo>
                  <a:lnTo>
                    <a:pt x="539" y="538"/>
                  </a:lnTo>
                  <a:lnTo>
                    <a:pt x="519" y="538"/>
                  </a:lnTo>
                  <a:lnTo>
                    <a:pt x="519" y="538"/>
                  </a:lnTo>
                  <a:lnTo>
                    <a:pt x="492" y="538"/>
                  </a:lnTo>
                  <a:lnTo>
                    <a:pt x="469" y="538"/>
                  </a:lnTo>
                  <a:lnTo>
                    <a:pt x="447" y="538"/>
                  </a:lnTo>
                  <a:lnTo>
                    <a:pt x="426" y="538"/>
                  </a:lnTo>
                  <a:lnTo>
                    <a:pt x="409" y="538"/>
                  </a:lnTo>
                  <a:lnTo>
                    <a:pt x="393" y="538"/>
                  </a:lnTo>
                  <a:lnTo>
                    <a:pt x="378" y="538"/>
                  </a:lnTo>
                  <a:lnTo>
                    <a:pt x="367" y="538"/>
                  </a:lnTo>
                  <a:lnTo>
                    <a:pt x="355" y="538"/>
                  </a:lnTo>
                  <a:lnTo>
                    <a:pt x="346" y="538"/>
                  </a:lnTo>
                  <a:lnTo>
                    <a:pt x="339" y="538"/>
                  </a:lnTo>
                  <a:lnTo>
                    <a:pt x="333" y="538"/>
                  </a:lnTo>
                  <a:lnTo>
                    <a:pt x="330" y="538"/>
                  </a:lnTo>
                  <a:lnTo>
                    <a:pt x="327" y="538"/>
                  </a:lnTo>
                  <a:lnTo>
                    <a:pt x="326" y="538"/>
                  </a:lnTo>
                  <a:lnTo>
                    <a:pt x="326" y="542"/>
                  </a:lnTo>
                  <a:lnTo>
                    <a:pt x="326" y="556"/>
                  </a:lnTo>
                  <a:lnTo>
                    <a:pt x="326" y="574"/>
                  </a:lnTo>
                  <a:lnTo>
                    <a:pt x="326" y="595"/>
                  </a:lnTo>
                  <a:lnTo>
                    <a:pt x="326" y="614"/>
                  </a:lnTo>
                  <a:lnTo>
                    <a:pt x="326" y="627"/>
                  </a:lnTo>
                  <a:lnTo>
                    <a:pt x="326" y="633"/>
                  </a:lnTo>
                  <a:lnTo>
                    <a:pt x="329" y="633"/>
                  </a:lnTo>
                  <a:lnTo>
                    <a:pt x="334" y="633"/>
                  </a:lnTo>
                  <a:lnTo>
                    <a:pt x="343" y="633"/>
                  </a:lnTo>
                  <a:lnTo>
                    <a:pt x="356" y="633"/>
                  </a:lnTo>
                  <a:lnTo>
                    <a:pt x="370" y="633"/>
                  </a:lnTo>
                  <a:lnTo>
                    <a:pt x="387" y="633"/>
                  </a:lnTo>
                  <a:lnTo>
                    <a:pt x="405" y="633"/>
                  </a:lnTo>
                  <a:lnTo>
                    <a:pt x="423" y="633"/>
                  </a:lnTo>
                  <a:lnTo>
                    <a:pt x="441" y="633"/>
                  </a:lnTo>
                  <a:lnTo>
                    <a:pt x="460" y="633"/>
                  </a:lnTo>
                  <a:lnTo>
                    <a:pt x="477" y="633"/>
                  </a:lnTo>
                  <a:lnTo>
                    <a:pt x="493" y="633"/>
                  </a:lnTo>
                  <a:lnTo>
                    <a:pt x="508" y="633"/>
                  </a:lnTo>
                  <a:lnTo>
                    <a:pt x="520" y="633"/>
                  </a:lnTo>
                  <a:lnTo>
                    <a:pt x="529" y="633"/>
                  </a:lnTo>
                  <a:lnTo>
                    <a:pt x="536" y="633"/>
                  </a:lnTo>
                  <a:lnTo>
                    <a:pt x="537" y="633"/>
                  </a:lnTo>
                  <a:lnTo>
                    <a:pt x="538" y="633"/>
                  </a:lnTo>
                  <a:lnTo>
                    <a:pt x="540" y="633"/>
                  </a:lnTo>
                  <a:lnTo>
                    <a:pt x="544" y="633"/>
                  </a:lnTo>
                  <a:lnTo>
                    <a:pt x="547" y="633"/>
                  </a:lnTo>
                  <a:lnTo>
                    <a:pt x="553" y="634"/>
                  </a:lnTo>
                  <a:lnTo>
                    <a:pt x="559" y="634"/>
                  </a:lnTo>
                  <a:lnTo>
                    <a:pt x="566" y="636"/>
                  </a:lnTo>
                  <a:lnTo>
                    <a:pt x="574" y="637"/>
                  </a:lnTo>
                  <a:lnTo>
                    <a:pt x="583" y="638"/>
                  </a:lnTo>
                  <a:lnTo>
                    <a:pt x="592" y="639"/>
                  </a:lnTo>
                  <a:lnTo>
                    <a:pt x="601" y="641"/>
                  </a:lnTo>
                  <a:lnTo>
                    <a:pt x="612" y="644"/>
                  </a:lnTo>
                  <a:lnTo>
                    <a:pt x="622" y="647"/>
                  </a:lnTo>
                  <a:lnTo>
                    <a:pt x="633" y="650"/>
                  </a:lnTo>
                  <a:lnTo>
                    <a:pt x="644" y="654"/>
                  </a:lnTo>
                  <a:lnTo>
                    <a:pt x="654" y="659"/>
                  </a:lnTo>
                  <a:lnTo>
                    <a:pt x="666" y="664"/>
                  </a:lnTo>
                  <a:lnTo>
                    <a:pt x="676" y="670"/>
                  </a:lnTo>
                  <a:lnTo>
                    <a:pt x="688" y="676"/>
                  </a:lnTo>
                  <a:lnTo>
                    <a:pt x="698" y="684"/>
                  </a:lnTo>
                  <a:lnTo>
                    <a:pt x="709" y="691"/>
                  </a:lnTo>
                  <a:lnTo>
                    <a:pt x="718" y="700"/>
                  </a:lnTo>
                  <a:lnTo>
                    <a:pt x="727" y="709"/>
                  </a:lnTo>
                  <a:lnTo>
                    <a:pt x="736" y="720"/>
                  </a:lnTo>
                  <a:lnTo>
                    <a:pt x="744" y="731"/>
                  </a:lnTo>
                  <a:lnTo>
                    <a:pt x="751" y="744"/>
                  </a:lnTo>
                  <a:lnTo>
                    <a:pt x="758" y="756"/>
                  </a:lnTo>
                  <a:lnTo>
                    <a:pt x="764" y="771"/>
                  </a:lnTo>
                  <a:lnTo>
                    <a:pt x="767" y="786"/>
                  </a:lnTo>
                  <a:lnTo>
                    <a:pt x="767" y="786"/>
                  </a:lnTo>
                  <a:lnTo>
                    <a:pt x="773" y="801"/>
                  </a:lnTo>
                  <a:lnTo>
                    <a:pt x="778" y="816"/>
                  </a:lnTo>
                  <a:lnTo>
                    <a:pt x="782" y="831"/>
                  </a:lnTo>
                  <a:lnTo>
                    <a:pt x="785" y="846"/>
                  </a:lnTo>
                  <a:lnTo>
                    <a:pt x="788" y="860"/>
                  </a:lnTo>
                  <a:lnTo>
                    <a:pt x="789" y="874"/>
                  </a:lnTo>
                  <a:lnTo>
                    <a:pt x="790" y="888"/>
                  </a:lnTo>
                  <a:lnTo>
                    <a:pt x="791" y="900"/>
                  </a:lnTo>
                  <a:lnTo>
                    <a:pt x="791" y="913"/>
                  </a:lnTo>
                  <a:lnTo>
                    <a:pt x="791" y="926"/>
                  </a:lnTo>
                  <a:lnTo>
                    <a:pt x="790" y="938"/>
                  </a:lnTo>
                  <a:lnTo>
                    <a:pt x="789" y="950"/>
                  </a:lnTo>
                  <a:lnTo>
                    <a:pt x="787" y="961"/>
                  </a:lnTo>
                  <a:lnTo>
                    <a:pt x="785" y="973"/>
                  </a:lnTo>
                  <a:lnTo>
                    <a:pt x="782" y="983"/>
                  </a:lnTo>
                  <a:lnTo>
                    <a:pt x="779" y="994"/>
                  </a:lnTo>
                  <a:lnTo>
                    <a:pt x="775" y="1004"/>
                  </a:lnTo>
                  <a:lnTo>
                    <a:pt x="772" y="1013"/>
                  </a:lnTo>
                  <a:lnTo>
                    <a:pt x="768" y="1023"/>
                  </a:lnTo>
                  <a:lnTo>
                    <a:pt x="764" y="1032"/>
                  </a:lnTo>
                  <a:lnTo>
                    <a:pt x="759" y="1040"/>
                  </a:lnTo>
                  <a:lnTo>
                    <a:pt x="755" y="1048"/>
                  </a:lnTo>
                  <a:lnTo>
                    <a:pt x="749" y="1055"/>
                  </a:lnTo>
                  <a:lnTo>
                    <a:pt x="744" y="1062"/>
                  </a:lnTo>
                  <a:lnTo>
                    <a:pt x="738" y="1069"/>
                  </a:lnTo>
                  <a:lnTo>
                    <a:pt x="733" y="1074"/>
                  </a:lnTo>
                  <a:lnTo>
                    <a:pt x="727" y="1080"/>
                  </a:lnTo>
                  <a:lnTo>
                    <a:pt x="721" y="1085"/>
                  </a:lnTo>
                  <a:lnTo>
                    <a:pt x="715" y="1089"/>
                  </a:lnTo>
                  <a:lnTo>
                    <a:pt x="710" y="1094"/>
                  </a:lnTo>
                  <a:lnTo>
                    <a:pt x="704" y="1097"/>
                  </a:lnTo>
                  <a:lnTo>
                    <a:pt x="699" y="1102"/>
                  </a:lnTo>
                  <a:lnTo>
                    <a:pt x="694" y="1105"/>
                  </a:lnTo>
                  <a:lnTo>
                    <a:pt x="689" y="1110"/>
                  </a:lnTo>
                  <a:lnTo>
                    <a:pt x="684" y="1113"/>
                  </a:lnTo>
                  <a:lnTo>
                    <a:pt x="680" y="1117"/>
                  </a:lnTo>
                  <a:lnTo>
                    <a:pt x="674" y="1122"/>
                  </a:lnTo>
                  <a:lnTo>
                    <a:pt x="669" y="1125"/>
                  </a:lnTo>
                  <a:lnTo>
                    <a:pt x="664" y="1128"/>
                  </a:lnTo>
                  <a:lnTo>
                    <a:pt x="659" y="1132"/>
                  </a:lnTo>
                  <a:lnTo>
                    <a:pt x="653" y="1135"/>
                  </a:lnTo>
                  <a:lnTo>
                    <a:pt x="646" y="1139"/>
                  </a:lnTo>
                  <a:lnTo>
                    <a:pt x="639" y="1142"/>
                  </a:lnTo>
                  <a:lnTo>
                    <a:pt x="633" y="1145"/>
                  </a:lnTo>
                  <a:lnTo>
                    <a:pt x="624" y="1148"/>
                  </a:lnTo>
                  <a:lnTo>
                    <a:pt x="616" y="1150"/>
                  </a:lnTo>
                  <a:lnTo>
                    <a:pt x="606" y="1154"/>
                  </a:lnTo>
                  <a:lnTo>
                    <a:pt x="596" y="1156"/>
                  </a:lnTo>
                  <a:lnTo>
                    <a:pt x="585" y="1158"/>
                  </a:lnTo>
                  <a:lnTo>
                    <a:pt x="573" y="1161"/>
                  </a:lnTo>
                  <a:lnTo>
                    <a:pt x="559" y="1163"/>
                  </a:lnTo>
                  <a:lnTo>
                    <a:pt x="545" y="1164"/>
                  </a:lnTo>
                  <a:lnTo>
                    <a:pt x="529" y="1166"/>
                  </a:lnTo>
                  <a:lnTo>
                    <a:pt x="512" y="1168"/>
                  </a:lnTo>
                  <a:lnTo>
                    <a:pt x="493" y="1169"/>
                  </a:lnTo>
                  <a:lnTo>
                    <a:pt x="472" y="1169"/>
                  </a:lnTo>
                  <a:lnTo>
                    <a:pt x="452" y="1170"/>
                  </a:lnTo>
                  <a:lnTo>
                    <a:pt x="428" y="1170"/>
                  </a:lnTo>
                  <a:lnTo>
                    <a:pt x="403" y="1171"/>
                  </a:lnTo>
                  <a:lnTo>
                    <a:pt x="403" y="1171"/>
                  </a:lnTo>
                  <a:lnTo>
                    <a:pt x="380" y="1171"/>
                  </a:lnTo>
                  <a:lnTo>
                    <a:pt x="358" y="1171"/>
                  </a:lnTo>
                  <a:lnTo>
                    <a:pt x="338" y="1171"/>
                  </a:lnTo>
                  <a:lnTo>
                    <a:pt x="317" y="1171"/>
                  </a:lnTo>
                  <a:lnTo>
                    <a:pt x="296" y="1171"/>
                  </a:lnTo>
                  <a:lnTo>
                    <a:pt x="277" y="1171"/>
                  </a:lnTo>
                  <a:lnTo>
                    <a:pt x="258" y="1171"/>
                  </a:lnTo>
                  <a:lnTo>
                    <a:pt x="240" y="1171"/>
                  </a:lnTo>
                  <a:lnTo>
                    <a:pt x="221" y="1171"/>
                  </a:lnTo>
                  <a:lnTo>
                    <a:pt x="204" y="1171"/>
                  </a:lnTo>
                  <a:lnTo>
                    <a:pt x="188" y="1171"/>
                  </a:lnTo>
                  <a:lnTo>
                    <a:pt x="172" y="1171"/>
                  </a:lnTo>
                  <a:lnTo>
                    <a:pt x="157" y="1171"/>
                  </a:lnTo>
                  <a:lnTo>
                    <a:pt x="142" y="1171"/>
                  </a:lnTo>
                  <a:lnTo>
                    <a:pt x="128" y="1171"/>
                  </a:lnTo>
                  <a:lnTo>
                    <a:pt x="114" y="1171"/>
                  </a:lnTo>
                  <a:lnTo>
                    <a:pt x="102" y="1171"/>
                  </a:lnTo>
                  <a:lnTo>
                    <a:pt x="90" y="1171"/>
                  </a:lnTo>
                  <a:lnTo>
                    <a:pt x="79" y="1171"/>
                  </a:lnTo>
                  <a:lnTo>
                    <a:pt x="68" y="1171"/>
                  </a:lnTo>
                  <a:lnTo>
                    <a:pt x="58" y="1171"/>
                  </a:lnTo>
                  <a:lnTo>
                    <a:pt x="49" y="1171"/>
                  </a:lnTo>
                  <a:lnTo>
                    <a:pt x="41" y="1171"/>
                  </a:lnTo>
                  <a:lnTo>
                    <a:pt x="34" y="1171"/>
                  </a:lnTo>
                  <a:lnTo>
                    <a:pt x="27" y="1171"/>
                  </a:lnTo>
                  <a:lnTo>
                    <a:pt x="20" y="1171"/>
                  </a:lnTo>
                  <a:lnTo>
                    <a:pt x="15" y="1171"/>
                  </a:lnTo>
                  <a:lnTo>
                    <a:pt x="11" y="1171"/>
                  </a:lnTo>
                  <a:lnTo>
                    <a:pt x="7" y="1171"/>
                  </a:lnTo>
                  <a:lnTo>
                    <a:pt x="4" y="1171"/>
                  </a:lnTo>
                  <a:lnTo>
                    <a:pt x="1" y="1171"/>
                  </a:lnTo>
                  <a:lnTo>
                    <a:pt x="0" y="1171"/>
                  </a:lnTo>
                  <a:lnTo>
                    <a:pt x="0" y="1171"/>
                  </a:lnTo>
                  <a:close/>
                </a:path>
              </a:pathLst>
            </a:custGeom>
            <a:solidFill>
              <a:schemeClr val="accent2"/>
            </a:solidFill>
            <a:ln w="9525">
              <a:noFill/>
              <a:round/>
              <a:headEnd/>
              <a:tailEnd/>
            </a:ln>
          </p:spPr>
          <p:txBody>
            <a:bodyPr/>
            <a:lstStyle/>
            <a:p>
              <a:endParaRPr lang="en-US" dirty="0"/>
            </a:p>
          </p:txBody>
        </p:sp>
        <p:sp>
          <p:nvSpPr>
            <p:cNvPr id="236562" name="Freeform 1042"/>
            <p:cNvSpPr>
              <a:spLocks noChangeAspect="1"/>
            </p:cNvSpPr>
            <p:nvPr userDrawn="1"/>
          </p:nvSpPr>
          <p:spPr bwMode="white">
            <a:xfrm>
              <a:off x="5575" y="4084"/>
              <a:ext cx="8" cy="49"/>
            </a:xfrm>
            <a:custGeom>
              <a:avLst/>
              <a:gdLst/>
              <a:ahLst/>
              <a:cxnLst>
                <a:cxn ang="0">
                  <a:pos x="0" y="230"/>
                </a:cxn>
                <a:cxn ang="0">
                  <a:pos x="4" y="218"/>
                </a:cxn>
                <a:cxn ang="0">
                  <a:pos x="7" y="207"/>
                </a:cxn>
                <a:cxn ang="0">
                  <a:pos x="11" y="195"/>
                </a:cxn>
                <a:cxn ang="0">
                  <a:pos x="14" y="183"/>
                </a:cxn>
                <a:cxn ang="0">
                  <a:pos x="17" y="170"/>
                </a:cxn>
                <a:cxn ang="0">
                  <a:pos x="21" y="156"/>
                </a:cxn>
                <a:cxn ang="0">
                  <a:pos x="23" y="142"/>
                </a:cxn>
                <a:cxn ang="0">
                  <a:pos x="27" y="129"/>
                </a:cxn>
                <a:cxn ang="0">
                  <a:pos x="29" y="114"/>
                </a:cxn>
                <a:cxn ang="0">
                  <a:pos x="31" y="99"/>
                </a:cxn>
                <a:cxn ang="0">
                  <a:pos x="34" y="84"/>
                </a:cxn>
                <a:cxn ang="0">
                  <a:pos x="35" y="68"/>
                </a:cxn>
                <a:cxn ang="0">
                  <a:pos x="37" y="51"/>
                </a:cxn>
                <a:cxn ang="0">
                  <a:pos x="37" y="34"/>
                </a:cxn>
                <a:cxn ang="0">
                  <a:pos x="38" y="17"/>
                </a:cxn>
                <a:cxn ang="0">
                  <a:pos x="38" y="0"/>
                </a:cxn>
              </a:cxnLst>
              <a:rect l="0" t="0" r="r" b="b"/>
              <a:pathLst>
                <a:path w="38" h="230">
                  <a:moveTo>
                    <a:pt x="0" y="230"/>
                  </a:moveTo>
                  <a:lnTo>
                    <a:pt x="4" y="218"/>
                  </a:lnTo>
                  <a:lnTo>
                    <a:pt x="7" y="207"/>
                  </a:lnTo>
                  <a:lnTo>
                    <a:pt x="11" y="195"/>
                  </a:lnTo>
                  <a:lnTo>
                    <a:pt x="14" y="183"/>
                  </a:lnTo>
                  <a:lnTo>
                    <a:pt x="17" y="170"/>
                  </a:lnTo>
                  <a:lnTo>
                    <a:pt x="21" y="156"/>
                  </a:lnTo>
                  <a:lnTo>
                    <a:pt x="23" y="142"/>
                  </a:lnTo>
                  <a:lnTo>
                    <a:pt x="27" y="129"/>
                  </a:lnTo>
                  <a:lnTo>
                    <a:pt x="29" y="114"/>
                  </a:lnTo>
                  <a:lnTo>
                    <a:pt x="31" y="99"/>
                  </a:lnTo>
                  <a:lnTo>
                    <a:pt x="34" y="84"/>
                  </a:lnTo>
                  <a:lnTo>
                    <a:pt x="35" y="68"/>
                  </a:lnTo>
                  <a:lnTo>
                    <a:pt x="37" y="51"/>
                  </a:lnTo>
                  <a:lnTo>
                    <a:pt x="37" y="34"/>
                  </a:lnTo>
                  <a:lnTo>
                    <a:pt x="38" y="17"/>
                  </a:lnTo>
                  <a:lnTo>
                    <a:pt x="38" y="0"/>
                  </a:lnTo>
                </a:path>
              </a:pathLst>
            </a:custGeom>
            <a:noFill/>
            <a:ln w="15875">
              <a:solidFill>
                <a:srgbClr val="FFFFFF"/>
              </a:solidFill>
              <a:prstDash val="solid"/>
              <a:round/>
              <a:headEnd/>
              <a:tailEnd/>
            </a:ln>
          </p:spPr>
          <p:txBody>
            <a:bodyPr/>
            <a:lstStyle/>
            <a:p>
              <a:endParaRPr lang="en-US" dirty="0"/>
            </a:p>
          </p:txBody>
        </p:sp>
        <p:sp>
          <p:nvSpPr>
            <p:cNvPr id="236563" name="Freeform 1043"/>
            <p:cNvSpPr>
              <a:spLocks noChangeAspect="1"/>
            </p:cNvSpPr>
            <p:nvPr userDrawn="1"/>
          </p:nvSpPr>
          <p:spPr bwMode="white">
            <a:xfrm>
              <a:off x="5464" y="3970"/>
              <a:ext cx="119" cy="114"/>
            </a:xfrm>
            <a:custGeom>
              <a:avLst/>
              <a:gdLst/>
              <a:ahLst/>
              <a:cxnLst>
                <a:cxn ang="0">
                  <a:pos x="538" y="538"/>
                </a:cxn>
                <a:cxn ang="0">
                  <a:pos x="536" y="483"/>
                </a:cxn>
                <a:cxn ang="0">
                  <a:pos x="527" y="432"/>
                </a:cxn>
                <a:cxn ang="0">
                  <a:pos x="514" y="381"/>
                </a:cxn>
                <a:cxn ang="0">
                  <a:pos x="494" y="331"/>
                </a:cxn>
                <a:cxn ang="0">
                  <a:pos x="471" y="284"/>
                </a:cxn>
                <a:cxn ang="0">
                  <a:pos x="444" y="240"/>
                </a:cxn>
                <a:cxn ang="0">
                  <a:pos x="413" y="199"/>
                </a:cxn>
                <a:cxn ang="0">
                  <a:pos x="378" y="160"/>
                </a:cxn>
                <a:cxn ang="0">
                  <a:pos x="339" y="125"/>
                </a:cxn>
                <a:cxn ang="0">
                  <a:pos x="298" y="94"/>
                </a:cxn>
                <a:cxn ang="0">
                  <a:pos x="254" y="67"/>
                </a:cxn>
                <a:cxn ang="0">
                  <a:pos x="207" y="44"/>
                </a:cxn>
                <a:cxn ang="0">
                  <a:pos x="157" y="24"/>
                </a:cxn>
                <a:cxn ang="0">
                  <a:pos x="106" y="11"/>
                </a:cxn>
                <a:cxn ang="0">
                  <a:pos x="55" y="2"/>
                </a:cxn>
                <a:cxn ang="0">
                  <a:pos x="0" y="0"/>
                </a:cxn>
              </a:cxnLst>
              <a:rect l="0" t="0" r="r" b="b"/>
              <a:pathLst>
                <a:path w="538" h="538">
                  <a:moveTo>
                    <a:pt x="538" y="538"/>
                  </a:moveTo>
                  <a:lnTo>
                    <a:pt x="536" y="483"/>
                  </a:lnTo>
                  <a:lnTo>
                    <a:pt x="527" y="432"/>
                  </a:lnTo>
                  <a:lnTo>
                    <a:pt x="514" y="381"/>
                  </a:lnTo>
                  <a:lnTo>
                    <a:pt x="494" y="331"/>
                  </a:lnTo>
                  <a:lnTo>
                    <a:pt x="471" y="284"/>
                  </a:lnTo>
                  <a:lnTo>
                    <a:pt x="444" y="240"/>
                  </a:lnTo>
                  <a:lnTo>
                    <a:pt x="413" y="199"/>
                  </a:lnTo>
                  <a:lnTo>
                    <a:pt x="378" y="160"/>
                  </a:lnTo>
                  <a:lnTo>
                    <a:pt x="339" y="125"/>
                  </a:lnTo>
                  <a:lnTo>
                    <a:pt x="298" y="94"/>
                  </a:lnTo>
                  <a:lnTo>
                    <a:pt x="254" y="67"/>
                  </a:lnTo>
                  <a:lnTo>
                    <a:pt x="207" y="44"/>
                  </a:lnTo>
                  <a:lnTo>
                    <a:pt x="157" y="24"/>
                  </a:lnTo>
                  <a:lnTo>
                    <a:pt x="106" y="11"/>
                  </a:lnTo>
                  <a:lnTo>
                    <a:pt x="55" y="2"/>
                  </a:lnTo>
                  <a:lnTo>
                    <a:pt x="0" y="0"/>
                  </a:lnTo>
                </a:path>
              </a:pathLst>
            </a:custGeom>
            <a:noFill/>
            <a:ln w="15875">
              <a:solidFill>
                <a:srgbClr val="FFFFFF"/>
              </a:solidFill>
              <a:prstDash val="solid"/>
              <a:round/>
              <a:headEnd/>
              <a:tailEnd/>
            </a:ln>
          </p:spPr>
          <p:txBody>
            <a:bodyPr/>
            <a:lstStyle/>
            <a:p>
              <a:endParaRPr lang="en-US" dirty="0"/>
            </a:p>
          </p:txBody>
        </p:sp>
        <p:sp>
          <p:nvSpPr>
            <p:cNvPr id="236564" name="Freeform 1044"/>
            <p:cNvSpPr>
              <a:spLocks noChangeAspect="1"/>
            </p:cNvSpPr>
            <p:nvPr userDrawn="1"/>
          </p:nvSpPr>
          <p:spPr bwMode="white">
            <a:xfrm>
              <a:off x="5351" y="3970"/>
              <a:ext cx="118" cy="114"/>
            </a:xfrm>
            <a:custGeom>
              <a:avLst/>
              <a:gdLst/>
              <a:ahLst/>
              <a:cxnLst>
                <a:cxn ang="0">
                  <a:pos x="556" y="0"/>
                </a:cxn>
                <a:cxn ang="0">
                  <a:pos x="500" y="2"/>
                </a:cxn>
                <a:cxn ang="0">
                  <a:pos x="445" y="11"/>
                </a:cxn>
                <a:cxn ang="0">
                  <a:pos x="392" y="24"/>
                </a:cxn>
                <a:cxn ang="0">
                  <a:pos x="340" y="44"/>
                </a:cxn>
                <a:cxn ang="0">
                  <a:pos x="292" y="67"/>
                </a:cxn>
                <a:cxn ang="0">
                  <a:pos x="245" y="94"/>
                </a:cxn>
                <a:cxn ang="0">
                  <a:pos x="203" y="125"/>
                </a:cxn>
                <a:cxn ang="0">
                  <a:pos x="164" y="160"/>
                </a:cxn>
                <a:cxn ang="0">
                  <a:pos x="128" y="199"/>
                </a:cxn>
                <a:cxn ang="0">
                  <a:pos x="96" y="240"/>
                </a:cxn>
                <a:cxn ang="0">
                  <a:pos x="68" y="284"/>
                </a:cxn>
                <a:cxn ang="0">
                  <a:pos x="44" y="331"/>
                </a:cxn>
                <a:cxn ang="0">
                  <a:pos x="26" y="381"/>
                </a:cxn>
                <a:cxn ang="0">
                  <a:pos x="12" y="432"/>
                </a:cxn>
                <a:cxn ang="0">
                  <a:pos x="4" y="483"/>
                </a:cxn>
                <a:cxn ang="0">
                  <a:pos x="0" y="538"/>
                </a:cxn>
              </a:cxnLst>
              <a:rect l="0" t="0" r="r" b="b"/>
              <a:pathLst>
                <a:path w="556" h="538">
                  <a:moveTo>
                    <a:pt x="556" y="0"/>
                  </a:moveTo>
                  <a:lnTo>
                    <a:pt x="500" y="2"/>
                  </a:lnTo>
                  <a:lnTo>
                    <a:pt x="445" y="11"/>
                  </a:lnTo>
                  <a:lnTo>
                    <a:pt x="392" y="24"/>
                  </a:lnTo>
                  <a:lnTo>
                    <a:pt x="340" y="44"/>
                  </a:lnTo>
                  <a:lnTo>
                    <a:pt x="292" y="67"/>
                  </a:lnTo>
                  <a:lnTo>
                    <a:pt x="245" y="94"/>
                  </a:lnTo>
                  <a:lnTo>
                    <a:pt x="203" y="125"/>
                  </a:lnTo>
                  <a:lnTo>
                    <a:pt x="164" y="160"/>
                  </a:lnTo>
                  <a:lnTo>
                    <a:pt x="128" y="199"/>
                  </a:lnTo>
                  <a:lnTo>
                    <a:pt x="96" y="240"/>
                  </a:lnTo>
                  <a:lnTo>
                    <a:pt x="68" y="284"/>
                  </a:lnTo>
                  <a:lnTo>
                    <a:pt x="44" y="331"/>
                  </a:lnTo>
                  <a:lnTo>
                    <a:pt x="26" y="381"/>
                  </a:lnTo>
                  <a:lnTo>
                    <a:pt x="12" y="432"/>
                  </a:lnTo>
                  <a:lnTo>
                    <a:pt x="4" y="483"/>
                  </a:lnTo>
                  <a:lnTo>
                    <a:pt x="0" y="538"/>
                  </a:lnTo>
                </a:path>
              </a:pathLst>
            </a:custGeom>
            <a:noFill/>
            <a:ln w="15875">
              <a:solidFill>
                <a:srgbClr val="FFFFFF"/>
              </a:solidFill>
              <a:prstDash val="solid"/>
              <a:round/>
              <a:headEnd/>
              <a:tailEnd/>
            </a:ln>
          </p:spPr>
          <p:txBody>
            <a:bodyPr/>
            <a:lstStyle/>
            <a:p>
              <a:endParaRPr lang="en-US" dirty="0"/>
            </a:p>
          </p:txBody>
        </p:sp>
        <p:sp>
          <p:nvSpPr>
            <p:cNvPr id="236565" name="Freeform 1045"/>
            <p:cNvSpPr>
              <a:spLocks noChangeAspect="1"/>
            </p:cNvSpPr>
            <p:nvPr userDrawn="1"/>
          </p:nvSpPr>
          <p:spPr bwMode="white">
            <a:xfrm>
              <a:off x="5351" y="4084"/>
              <a:ext cx="12" cy="49"/>
            </a:xfrm>
            <a:custGeom>
              <a:avLst/>
              <a:gdLst/>
              <a:ahLst/>
              <a:cxnLst>
                <a:cxn ang="0">
                  <a:pos x="0" y="0"/>
                </a:cxn>
                <a:cxn ang="0">
                  <a:pos x="0" y="13"/>
                </a:cxn>
                <a:cxn ang="0">
                  <a:pos x="1" y="28"/>
                </a:cxn>
                <a:cxn ang="0">
                  <a:pos x="3" y="42"/>
                </a:cxn>
                <a:cxn ang="0">
                  <a:pos x="4" y="57"/>
                </a:cxn>
                <a:cxn ang="0">
                  <a:pos x="6" y="71"/>
                </a:cxn>
                <a:cxn ang="0">
                  <a:pos x="8" y="86"/>
                </a:cxn>
                <a:cxn ang="0">
                  <a:pos x="12" y="100"/>
                </a:cxn>
                <a:cxn ang="0">
                  <a:pos x="15" y="115"/>
                </a:cxn>
                <a:cxn ang="0">
                  <a:pos x="19" y="129"/>
                </a:cxn>
                <a:cxn ang="0">
                  <a:pos x="23" y="144"/>
                </a:cxn>
                <a:cxn ang="0">
                  <a:pos x="28" y="157"/>
                </a:cxn>
                <a:cxn ang="0">
                  <a:pos x="32" y="172"/>
                </a:cxn>
                <a:cxn ang="0">
                  <a:pos x="38" y="186"/>
                </a:cxn>
                <a:cxn ang="0">
                  <a:pos x="44" y="201"/>
                </a:cxn>
                <a:cxn ang="0">
                  <a:pos x="51" y="215"/>
                </a:cxn>
                <a:cxn ang="0">
                  <a:pos x="58" y="230"/>
                </a:cxn>
              </a:cxnLst>
              <a:rect l="0" t="0" r="r" b="b"/>
              <a:pathLst>
                <a:path w="58" h="230">
                  <a:moveTo>
                    <a:pt x="0" y="0"/>
                  </a:moveTo>
                  <a:lnTo>
                    <a:pt x="0" y="13"/>
                  </a:lnTo>
                  <a:lnTo>
                    <a:pt x="1" y="28"/>
                  </a:lnTo>
                  <a:lnTo>
                    <a:pt x="3" y="42"/>
                  </a:lnTo>
                  <a:lnTo>
                    <a:pt x="4" y="57"/>
                  </a:lnTo>
                  <a:lnTo>
                    <a:pt x="6" y="71"/>
                  </a:lnTo>
                  <a:lnTo>
                    <a:pt x="8" y="86"/>
                  </a:lnTo>
                  <a:lnTo>
                    <a:pt x="12" y="100"/>
                  </a:lnTo>
                  <a:lnTo>
                    <a:pt x="15" y="115"/>
                  </a:lnTo>
                  <a:lnTo>
                    <a:pt x="19" y="129"/>
                  </a:lnTo>
                  <a:lnTo>
                    <a:pt x="23" y="144"/>
                  </a:lnTo>
                  <a:lnTo>
                    <a:pt x="28" y="157"/>
                  </a:lnTo>
                  <a:lnTo>
                    <a:pt x="32" y="172"/>
                  </a:lnTo>
                  <a:lnTo>
                    <a:pt x="38" y="186"/>
                  </a:lnTo>
                  <a:lnTo>
                    <a:pt x="44" y="201"/>
                  </a:lnTo>
                  <a:lnTo>
                    <a:pt x="51" y="215"/>
                  </a:lnTo>
                  <a:lnTo>
                    <a:pt x="58" y="230"/>
                  </a:lnTo>
                </a:path>
              </a:pathLst>
            </a:custGeom>
            <a:noFill/>
            <a:ln w="15875">
              <a:solidFill>
                <a:srgbClr val="FFFFFF"/>
              </a:solidFill>
              <a:prstDash val="solid"/>
              <a:round/>
              <a:headEnd/>
              <a:tailEnd/>
            </a:ln>
          </p:spPr>
          <p:txBody>
            <a:bodyPr/>
            <a:lstStyle/>
            <a:p>
              <a:endParaRPr lang="en-US" dirty="0"/>
            </a:p>
          </p:txBody>
        </p:sp>
        <p:sp>
          <p:nvSpPr>
            <p:cNvPr id="236566" name="Freeform 1046"/>
            <p:cNvSpPr>
              <a:spLocks noChangeAspect="1"/>
            </p:cNvSpPr>
            <p:nvPr userDrawn="1"/>
          </p:nvSpPr>
          <p:spPr bwMode="black">
            <a:xfrm>
              <a:off x="5279" y="3962"/>
              <a:ext cx="171" cy="241"/>
            </a:xfrm>
            <a:custGeom>
              <a:avLst/>
              <a:gdLst/>
              <a:ahLst/>
              <a:cxnLst>
                <a:cxn ang="0">
                  <a:pos x="386" y="0"/>
                </a:cxn>
                <a:cxn ang="0">
                  <a:pos x="433" y="0"/>
                </a:cxn>
                <a:cxn ang="0">
                  <a:pos x="506" y="0"/>
                </a:cxn>
                <a:cxn ang="0">
                  <a:pos x="614" y="0"/>
                </a:cxn>
                <a:cxn ang="0">
                  <a:pos x="714" y="0"/>
                </a:cxn>
                <a:cxn ang="0">
                  <a:pos x="767" y="0"/>
                </a:cxn>
                <a:cxn ang="0">
                  <a:pos x="784" y="2"/>
                </a:cxn>
                <a:cxn ang="0">
                  <a:pos x="719" y="18"/>
                </a:cxn>
                <a:cxn ang="0">
                  <a:pos x="657" y="40"/>
                </a:cxn>
                <a:cxn ang="0">
                  <a:pos x="600" y="69"/>
                </a:cxn>
                <a:cxn ang="0">
                  <a:pos x="546" y="103"/>
                </a:cxn>
                <a:cxn ang="0">
                  <a:pos x="496" y="144"/>
                </a:cxn>
                <a:cxn ang="0">
                  <a:pos x="452" y="190"/>
                </a:cxn>
                <a:cxn ang="0">
                  <a:pos x="413" y="239"/>
                </a:cxn>
                <a:cxn ang="0">
                  <a:pos x="379" y="293"/>
                </a:cxn>
                <a:cxn ang="0">
                  <a:pos x="351" y="351"/>
                </a:cxn>
                <a:cxn ang="0">
                  <a:pos x="330" y="412"/>
                </a:cxn>
                <a:cxn ang="0">
                  <a:pos x="315" y="475"/>
                </a:cxn>
                <a:cxn ang="0">
                  <a:pos x="308" y="541"/>
                </a:cxn>
                <a:cxn ang="0">
                  <a:pos x="307" y="603"/>
                </a:cxn>
                <a:cxn ang="0">
                  <a:pos x="313" y="685"/>
                </a:cxn>
                <a:cxn ang="0">
                  <a:pos x="334" y="729"/>
                </a:cxn>
                <a:cxn ang="0">
                  <a:pos x="422" y="729"/>
                </a:cxn>
                <a:cxn ang="0">
                  <a:pos x="527" y="729"/>
                </a:cxn>
                <a:cxn ang="0">
                  <a:pos x="577" y="730"/>
                </a:cxn>
                <a:cxn ang="0">
                  <a:pos x="637" y="751"/>
                </a:cxn>
                <a:cxn ang="0">
                  <a:pos x="688" y="791"/>
                </a:cxn>
                <a:cxn ang="0">
                  <a:pos x="728" y="847"/>
                </a:cxn>
                <a:cxn ang="0">
                  <a:pos x="747" y="915"/>
                </a:cxn>
                <a:cxn ang="0">
                  <a:pos x="745" y="976"/>
                </a:cxn>
                <a:cxn ang="0">
                  <a:pos x="719" y="1041"/>
                </a:cxn>
                <a:cxn ang="0">
                  <a:pos x="676" y="1089"/>
                </a:cxn>
                <a:cxn ang="0">
                  <a:pos x="619" y="1120"/>
                </a:cxn>
                <a:cxn ang="0">
                  <a:pos x="556" y="1132"/>
                </a:cxn>
                <a:cxn ang="0">
                  <a:pos x="527" y="1132"/>
                </a:cxn>
                <a:cxn ang="0">
                  <a:pos x="438" y="1132"/>
                </a:cxn>
                <a:cxn ang="0">
                  <a:pos x="329" y="1132"/>
                </a:cxn>
                <a:cxn ang="0">
                  <a:pos x="240" y="1132"/>
                </a:cxn>
                <a:cxn ang="0">
                  <a:pos x="209" y="1132"/>
                </a:cxn>
                <a:cxn ang="0">
                  <a:pos x="133" y="1132"/>
                </a:cxn>
                <a:cxn ang="0">
                  <a:pos x="30" y="1132"/>
                </a:cxn>
                <a:cxn ang="0">
                  <a:pos x="0" y="1130"/>
                </a:cxn>
                <a:cxn ang="0">
                  <a:pos x="0" y="1102"/>
                </a:cxn>
                <a:cxn ang="0">
                  <a:pos x="0" y="1046"/>
                </a:cxn>
                <a:cxn ang="0">
                  <a:pos x="0" y="968"/>
                </a:cxn>
                <a:cxn ang="0">
                  <a:pos x="0" y="875"/>
                </a:cxn>
                <a:cxn ang="0">
                  <a:pos x="0" y="771"/>
                </a:cxn>
                <a:cxn ang="0">
                  <a:pos x="0" y="667"/>
                </a:cxn>
                <a:cxn ang="0">
                  <a:pos x="0" y="563"/>
                </a:cxn>
                <a:cxn ang="0">
                  <a:pos x="0" y="470"/>
                </a:cxn>
                <a:cxn ang="0">
                  <a:pos x="0" y="392"/>
                </a:cxn>
                <a:cxn ang="0">
                  <a:pos x="0" y="336"/>
                </a:cxn>
                <a:cxn ang="0">
                  <a:pos x="0" y="308"/>
                </a:cxn>
                <a:cxn ang="0">
                  <a:pos x="3" y="261"/>
                </a:cxn>
                <a:cxn ang="0">
                  <a:pos x="19" y="198"/>
                </a:cxn>
                <a:cxn ang="0">
                  <a:pos x="47" y="141"/>
                </a:cxn>
                <a:cxn ang="0">
                  <a:pos x="85" y="92"/>
                </a:cxn>
                <a:cxn ang="0">
                  <a:pos x="133" y="52"/>
                </a:cxn>
                <a:cxn ang="0">
                  <a:pos x="189" y="22"/>
                </a:cxn>
                <a:cxn ang="0">
                  <a:pos x="251" y="4"/>
                </a:cxn>
                <a:cxn ang="0">
                  <a:pos x="307" y="0"/>
                </a:cxn>
              </a:cxnLst>
              <a:rect l="0" t="0" r="r" b="b"/>
              <a:pathLst>
                <a:path w="806" h="1132">
                  <a:moveTo>
                    <a:pt x="307" y="0"/>
                  </a:moveTo>
                  <a:lnTo>
                    <a:pt x="312" y="0"/>
                  </a:lnTo>
                  <a:lnTo>
                    <a:pt x="324" y="0"/>
                  </a:lnTo>
                  <a:lnTo>
                    <a:pt x="343" y="0"/>
                  </a:lnTo>
                  <a:lnTo>
                    <a:pt x="365" y="0"/>
                  </a:lnTo>
                  <a:lnTo>
                    <a:pt x="386" y="0"/>
                  </a:lnTo>
                  <a:lnTo>
                    <a:pt x="404" y="0"/>
                  </a:lnTo>
                  <a:lnTo>
                    <a:pt x="418" y="0"/>
                  </a:lnTo>
                  <a:lnTo>
                    <a:pt x="422" y="0"/>
                  </a:lnTo>
                  <a:lnTo>
                    <a:pt x="424" y="0"/>
                  </a:lnTo>
                  <a:lnTo>
                    <a:pt x="427" y="0"/>
                  </a:lnTo>
                  <a:lnTo>
                    <a:pt x="433" y="0"/>
                  </a:lnTo>
                  <a:lnTo>
                    <a:pt x="441" y="0"/>
                  </a:lnTo>
                  <a:lnTo>
                    <a:pt x="451" y="0"/>
                  </a:lnTo>
                  <a:lnTo>
                    <a:pt x="463" y="0"/>
                  </a:lnTo>
                  <a:lnTo>
                    <a:pt x="476" y="0"/>
                  </a:lnTo>
                  <a:lnTo>
                    <a:pt x="490" y="0"/>
                  </a:lnTo>
                  <a:lnTo>
                    <a:pt x="506" y="0"/>
                  </a:lnTo>
                  <a:lnTo>
                    <a:pt x="523" y="0"/>
                  </a:lnTo>
                  <a:lnTo>
                    <a:pt x="540" y="0"/>
                  </a:lnTo>
                  <a:lnTo>
                    <a:pt x="558" y="0"/>
                  </a:lnTo>
                  <a:lnTo>
                    <a:pt x="577" y="0"/>
                  </a:lnTo>
                  <a:lnTo>
                    <a:pt x="595" y="0"/>
                  </a:lnTo>
                  <a:lnTo>
                    <a:pt x="614" y="0"/>
                  </a:lnTo>
                  <a:lnTo>
                    <a:pt x="632" y="0"/>
                  </a:lnTo>
                  <a:lnTo>
                    <a:pt x="649" y="0"/>
                  </a:lnTo>
                  <a:lnTo>
                    <a:pt x="667" y="0"/>
                  </a:lnTo>
                  <a:lnTo>
                    <a:pt x="684" y="0"/>
                  </a:lnTo>
                  <a:lnTo>
                    <a:pt x="699" y="0"/>
                  </a:lnTo>
                  <a:lnTo>
                    <a:pt x="714" y="0"/>
                  </a:lnTo>
                  <a:lnTo>
                    <a:pt x="726" y="0"/>
                  </a:lnTo>
                  <a:lnTo>
                    <a:pt x="739" y="0"/>
                  </a:lnTo>
                  <a:lnTo>
                    <a:pt x="748" y="0"/>
                  </a:lnTo>
                  <a:lnTo>
                    <a:pt x="756" y="0"/>
                  </a:lnTo>
                  <a:lnTo>
                    <a:pt x="762" y="0"/>
                  </a:lnTo>
                  <a:lnTo>
                    <a:pt x="767" y="0"/>
                  </a:lnTo>
                  <a:lnTo>
                    <a:pt x="768" y="0"/>
                  </a:lnTo>
                  <a:lnTo>
                    <a:pt x="777" y="0"/>
                  </a:lnTo>
                  <a:lnTo>
                    <a:pt x="797" y="0"/>
                  </a:lnTo>
                  <a:lnTo>
                    <a:pt x="806" y="0"/>
                  </a:lnTo>
                  <a:lnTo>
                    <a:pt x="794" y="1"/>
                  </a:lnTo>
                  <a:lnTo>
                    <a:pt x="784" y="2"/>
                  </a:lnTo>
                  <a:lnTo>
                    <a:pt x="772" y="4"/>
                  </a:lnTo>
                  <a:lnTo>
                    <a:pt x="762" y="7"/>
                  </a:lnTo>
                  <a:lnTo>
                    <a:pt x="751" y="9"/>
                  </a:lnTo>
                  <a:lnTo>
                    <a:pt x="740" y="12"/>
                  </a:lnTo>
                  <a:lnTo>
                    <a:pt x="730" y="15"/>
                  </a:lnTo>
                  <a:lnTo>
                    <a:pt x="719" y="18"/>
                  </a:lnTo>
                  <a:lnTo>
                    <a:pt x="708" y="20"/>
                  </a:lnTo>
                  <a:lnTo>
                    <a:pt x="698" y="24"/>
                  </a:lnTo>
                  <a:lnTo>
                    <a:pt x="687" y="29"/>
                  </a:lnTo>
                  <a:lnTo>
                    <a:pt x="678" y="32"/>
                  </a:lnTo>
                  <a:lnTo>
                    <a:pt x="668" y="35"/>
                  </a:lnTo>
                  <a:lnTo>
                    <a:pt x="657" y="40"/>
                  </a:lnTo>
                  <a:lnTo>
                    <a:pt x="648" y="45"/>
                  </a:lnTo>
                  <a:lnTo>
                    <a:pt x="638" y="49"/>
                  </a:lnTo>
                  <a:lnTo>
                    <a:pt x="628" y="54"/>
                  </a:lnTo>
                  <a:lnTo>
                    <a:pt x="618" y="58"/>
                  </a:lnTo>
                  <a:lnTo>
                    <a:pt x="609" y="63"/>
                  </a:lnTo>
                  <a:lnTo>
                    <a:pt x="600" y="69"/>
                  </a:lnTo>
                  <a:lnTo>
                    <a:pt x="590" y="75"/>
                  </a:lnTo>
                  <a:lnTo>
                    <a:pt x="581" y="79"/>
                  </a:lnTo>
                  <a:lnTo>
                    <a:pt x="572" y="85"/>
                  </a:lnTo>
                  <a:lnTo>
                    <a:pt x="563" y="92"/>
                  </a:lnTo>
                  <a:lnTo>
                    <a:pt x="555" y="98"/>
                  </a:lnTo>
                  <a:lnTo>
                    <a:pt x="546" y="103"/>
                  </a:lnTo>
                  <a:lnTo>
                    <a:pt x="538" y="110"/>
                  </a:lnTo>
                  <a:lnTo>
                    <a:pt x="528" y="116"/>
                  </a:lnTo>
                  <a:lnTo>
                    <a:pt x="520" y="123"/>
                  </a:lnTo>
                  <a:lnTo>
                    <a:pt x="512" y="130"/>
                  </a:lnTo>
                  <a:lnTo>
                    <a:pt x="504" y="137"/>
                  </a:lnTo>
                  <a:lnTo>
                    <a:pt x="496" y="144"/>
                  </a:lnTo>
                  <a:lnTo>
                    <a:pt x="489" y="152"/>
                  </a:lnTo>
                  <a:lnTo>
                    <a:pt x="481" y="159"/>
                  </a:lnTo>
                  <a:lnTo>
                    <a:pt x="474" y="167"/>
                  </a:lnTo>
                  <a:lnTo>
                    <a:pt x="466" y="174"/>
                  </a:lnTo>
                  <a:lnTo>
                    <a:pt x="459" y="182"/>
                  </a:lnTo>
                  <a:lnTo>
                    <a:pt x="452" y="190"/>
                  </a:lnTo>
                  <a:lnTo>
                    <a:pt x="445" y="198"/>
                  </a:lnTo>
                  <a:lnTo>
                    <a:pt x="438" y="206"/>
                  </a:lnTo>
                  <a:lnTo>
                    <a:pt x="432" y="214"/>
                  </a:lnTo>
                  <a:lnTo>
                    <a:pt x="426" y="222"/>
                  </a:lnTo>
                  <a:lnTo>
                    <a:pt x="419" y="231"/>
                  </a:lnTo>
                  <a:lnTo>
                    <a:pt x="413" y="239"/>
                  </a:lnTo>
                  <a:lnTo>
                    <a:pt x="406" y="249"/>
                  </a:lnTo>
                  <a:lnTo>
                    <a:pt x="400" y="258"/>
                  </a:lnTo>
                  <a:lnTo>
                    <a:pt x="395" y="266"/>
                  </a:lnTo>
                  <a:lnTo>
                    <a:pt x="390" y="275"/>
                  </a:lnTo>
                  <a:lnTo>
                    <a:pt x="384" y="284"/>
                  </a:lnTo>
                  <a:lnTo>
                    <a:pt x="379" y="293"/>
                  </a:lnTo>
                  <a:lnTo>
                    <a:pt x="374" y="303"/>
                  </a:lnTo>
                  <a:lnTo>
                    <a:pt x="369" y="313"/>
                  </a:lnTo>
                  <a:lnTo>
                    <a:pt x="365" y="322"/>
                  </a:lnTo>
                  <a:lnTo>
                    <a:pt x="360" y="331"/>
                  </a:lnTo>
                  <a:lnTo>
                    <a:pt x="356" y="342"/>
                  </a:lnTo>
                  <a:lnTo>
                    <a:pt x="351" y="351"/>
                  </a:lnTo>
                  <a:lnTo>
                    <a:pt x="348" y="361"/>
                  </a:lnTo>
                  <a:lnTo>
                    <a:pt x="344" y="372"/>
                  </a:lnTo>
                  <a:lnTo>
                    <a:pt x="339" y="382"/>
                  </a:lnTo>
                  <a:lnTo>
                    <a:pt x="336" y="391"/>
                  </a:lnTo>
                  <a:lnTo>
                    <a:pt x="334" y="402"/>
                  </a:lnTo>
                  <a:lnTo>
                    <a:pt x="330" y="412"/>
                  </a:lnTo>
                  <a:lnTo>
                    <a:pt x="327" y="422"/>
                  </a:lnTo>
                  <a:lnTo>
                    <a:pt x="324" y="433"/>
                  </a:lnTo>
                  <a:lnTo>
                    <a:pt x="322" y="444"/>
                  </a:lnTo>
                  <a:lnTo>
                    <a:pt x="320" y="455"/>
                  </a:lnTo>
                  <a:lnTo>
                    <a:pt x="318" y="465"/>
                  </a:lnTo>
                  <a:lnTo>
                    <a:pt x="315" y="475"/>
                  </a:lnTo>
                  <a:lnTo>
                    <a:pt x="314" y="487"/>
                  </a:lnTo>
                  <a:lnTo>
                    <a:pt x="312" y="497"/>
                  </a:lnTo>
                  <a:lnTo>
                    <a:pt x="311" y="509"/>
                  </a:lnTo>
                  <a:lnTo>
                    <a:pt x="310" y="519"/>
                  </a:lnTo>
                  <a:lnTo>
                    <a:pt x="308" y="531"/>
                  </a:lnTo>
                  <a:lnTo>
                    <a:pt x="308" y="541"/>
                  </a:lnTo>
                  <a:lnTo>
                    <a:pt x="307" y="553"/>
                  </a:lnTo>
                  <a:lnTo>
                    <a:pt x="307" y="564"/>
                  </a:lnTo>
                  <a:lnTo>
                    <a:pt x="307" y="576"/>
                  </a:lnTo>
                  <a:lnTo>
                    <a:pt x="307" y="576"/>
                  </a:lnTo>
                  <a:lnTo>
                    <a:pt x="307" y="589"/>
                  </a:lnTo>
                  <a:lnTo>
                    <a:pt x="307" y="603"/>
                  </a:lnTo>
                  <a:lnTo>
                    <a:pt x="307" y="618"/>
                  </a:lnTo>
                  <a:lnTo>
                    <a:pt x="307" y="632"/>
                  </a:lnTo>
                  <a:lnTo>
                    <a:pt x="308" y="646"/>
                  </a:lnTo>
                  <a:lnTo>
                    <a:pt x="310" y="659"/>
                  </a:lnTo>
                  <a:lnTo>
                    <a:pt x="311" y="672"/>
                  </a:lnTo>
                  <a:lnTo>
                    <a:pt x="313" y="685"/>
                  </a:lnTo>
                  <a:lnTo>
                    <a:pt x="315" y="697"/>
                  </a:lnTo>
                  <a:lnTo>
                    <a:pt x="318" y="708"/>
                  </a:lnTo>
                  <a:lnTo>
                    <a:pt x="322" y="718"/>
                  </a:lnTo>
                  <a:lnTo>
                    <a:pt x="326" y="729"/>
                  </a:lnTo>
                  <a:lnTo>
                    <a:pt x="328" y="729"/>
                  </a:lnTo>
                  <a:lnTo>
                    <a:pt x="334" y="729"/>
                  </a:lnTo>
                  <a:lnTo>
                    <a:pt x="343" y="729"/>
                  </a:lnTo>
                  <a:lnTo>
                    <a:pt x="356" y="729"/>
                  </a:lnTo>
                  <a:lnTo>
                    <a:pt x="369" y="729"/>
                  </a:lnTo>
                  <a:lnTo>
                    <a:pt x="386" y="729"/>
                  </a:lnTo>
                  <a:lnTo>
                    <a:pt x="404" y="729"/>
                  </a:lnTo>
                  <a:lnTo>
                    <a:pt x="422" y="729"/>
                  </a:lnTo>
                  <a:lnTo>
                    <a:pt x="441" y="729"/>
                  </a:lnTo>
                  <a:lnTo>
                    <a:pt x="460" y="729"/>
                  </a:lnTo>
                  <a:lnTo>
                    <a:pt x="479" y="729"/>
                  </a:lnTo>
                  <a:lnTo>
                    <a:pt x="497" y="729"/>
                  </a:lnTo>
                  <a:lnTo>
                    <a:pt x="513" y="729"/>
                  </a:lnTo>
                  <a:lnTo>
                    <a:pt x="527" y="729"/>
                  </a:lnTo>
                  <a:lnTo>
                    <a:pt x="540" y="729"/>
                  </a:lnTo>
                  <a:lnTo>
                    <a:pt x="549" y="729"/>
                  </a:lnTo>
                  <a:lnTo>
                    <a:pt x="555" y="729"/>
                  </a:lnTo>
                  <a:lnTo>
                    <a:pt x="556" y="729"/>
                  </a:lnTo>
                  <a:lnTo>
                    <a:pt x="566" y="729"/>
                  </a:lnTo>
                  <a:lnTo>
                    <a:pt x="577" y="730"/>
                  </a:lnTo>
                  <a:lnTo>
                    <a:pt x="587" y="732"/>
                  </a:lnTo>
                  <a:lnTo>
                    <a:pt x="597" y="735"/>
                  </a:lnTo>
                  <a:lnTo>
                    <a:pt x="608" y="737"/>
                  </a:lnTo>
                  <a:lnTo>
                    <a:pt x="617" y="741"/>
                  </a:lnTo>
                  <a:lnTo>
                    <a:pt x="627" y="745"/>
                  </a:lnTo>
                  <a:lnTo>
                    <a:pt x="637" y="751"/>
                  </a:lnTo>
                  <a:lnTo>
                    <a:pt x="646" y="755"/>
                  </a:lnTo>
                  <a:lnTo>
                    <a:pt x="655" y="762"/>
                  </a:lnTo>
                  <a:lnTo>
                    <a:pt x="664" y="768"/>
                  </a:lnTo>
                  <a:lnTo>
                    <a:pt x="672" y="776"/>
                  </a:lnTo>
                  <a:lnTo>
                    <a:pt x="680" y="783"/>
                  </a:lnTo>
                  <a:lnTo>
                    <a:pt x="688" y="791"/>
                  </a:lnTo>
                  <a:lnTo>
                    <a:pt x="696" y="799"/>
                  </a:lnTo>
                  <a:lnTo>
                    <a:pt x="703" y="808"/>
                  </a:lnTo>
                  <a:lnTo>
                    <a:pt x="710" y="817"/>
                  </a:lnTo>
                  <a:lnTo>
                    <a:pt x="716" y="827"/>
                  </a:lnTo>
                  <a:lnTo>
                    <a:pt x="722" y="837"/>
                  </a:lnTo>
                  <a:lnTo>
                    <a:pt x="728" y="847"/>
                  </a:lnTo>
                  <a:lnTo>
                    <a:pt x="732" y="858"/>
                  </a:lnTo>
                  <a:lnTo>
                    <a:pt x="737" y="869"/>
                  </a:lnTo>
                  <a:lnTo>
                    <a:pt x="740" y="881"/>
                  </a:lnTo>
                  <a:lnTo>
                    <a:pt x="743" y="892"/>
                  </a:lnTo>
                  <a:lnTo>
                    <a:pt x="745" y="904"/>
                  </a:lnTo>
                  <a:lnTo>
                    <a:pt x="747" y="915"/>
                  </a:lnTo>
                  <a:lnTo>
                    <a:pt x="748" y="928"/>
                  </a:lnTo>
                  <a:lnTo>
                    <a:pt x="748" y="940"/>
                  </a:lnTo>
                  <a:lnTo>
                    <a:pt x="748" y="940"/>
                  </a:lnTo>
                  <a:lnTo>
                    <a:pt x="748" y="952"/>
                  </a:lnTo>
                  <a:lnTo>
                    <a:pt x="747" y="965"/>
                  </a:lnTo>
                  <a:lnTo>
                    <a:pt x="745" y="976"/>
                  </a:lnTo>
                  <a:lnTo>
                    <a:pt x="743" y="988"/>
                  </a:lnTo>
                  <a:lnTo>
                    <a:pt x="739" y="999"/>
                  </a:lnTo>
                  <a:lnTo>
                    <a:pt x="736" y="1011"/>
                  </a:lnTo>
                  <a:lnTo>
                    <a:pt x="731" y="1021"/>
                  </a:lnTo>
                  <a:lnTo>
                    <a:pt x="725" y="1031"/>
                  </a:lnTo>
                  <a:lnTo>
                    <a:pt x="719" y="1041"/>
                  </a:lnTo>
                  <a:lnTo>
                    <a:pt x="714" y="1050"/>
                  </a:lnTo>
                  <a:lnTo>
                    <a:pt x="707" y="1059"/>
                  </a:lnTo>
                  <a:lnTo>
                    <a:pt x="700" y="1067"/>
                  </a:lnTo>
                  <a:lnTo>
                    <a:pt x="693" y="1075"/>
                  </a:lnTo>
                  <a:lnTo>
                    <a:pt x="685" y="1082"/>
                  </a:lnTo>
                  <a:lnTo>
                    <a:pt x="676" y="1089"/>
                  </a:lnTo>
                  <a:lnTo>
                    <a:pt x="668" y="1096"/>
                  </a:lnTo>
                  <a:lnTo>
                    <a:pt x="658" y="1102"/>
                  </a:lnTo>
                  <a:lnTo>
                    <a:pt x="649" y="1108"/>
                  </a:lnTo>
                  <a:lnTo>
                    <a:pt x="639" y="1112"/>
                  </a:lnTo>
                  <a:lnTo>
                    <a:pt x="630" y="1117"/>
                  </a:lnTo>
                  <a:lnTo>
                    <a:pt x="619" y="1120"/>
                  </a:lnTo>
                  <a:lnTo>
                    <a:pt x="609" y="1124"/>
                  </a:lnTo>
                  <a:lnTo>
                    <a:pt x="599" y="1127"/>
                  </a:lnTo>
                  <a:lnTo>
                    <a:pt x="588" y="1128"/>
                  </a:lnTo>
                  <a:lnTo>
                    <a:pt x="578" y="1131"/>
                  </a:lnTo>
                  <a:lnTo>
                    <a:pt x="567" y="1132"/>
                  </a:lnTo>
                  <a:lnTo>
                    <a:pt x="556" y="1132"/>
                  </a:lnTo>
                  <a:lnTo>
                    <a:pt x="556" y="1132"/>
                  </a:lnTo>
                  <a:lnTo>
                    <a:pt x="555" y="1132"/>
                  </a:lnTo>
                  <a:lnTo>
                    <a:pt x="551" y="1132"/>
                  </a:lnTo>
                  <a:lnTo>
                    <a:pt x="546" y="1132"/>
                  </a:lnTo>
                  <a:lnTo>
                    <a:pt x="538" y="1132"/>
                  </a:lnTo>
                  <a:lnTo>
                    <a:pt x="527" y="1132"/>
                  </a:lnTo>
                  <a:lnTo>
                    <a:pt x="516" y="1132"/>
                  </a:lnTo>
                  <a:lnTo>
                    <a:pt x="503" y="1132"/>
                  </a:lnTo>
                  <a:lnTo>
                    <a:pt x="488" y="1132"/>
                  </a:lnTo>
                  <a:lnTo>
                    <a:pt x="472" y="1132"/>
                  </a:lnTo>
                  <a:lnTo>
                    <a:pt x="456" y="1132"/>
                  </a:lnTo>
                  <a:lnTo>
                    <a:pt x="438" y="1132"/>
                  </a:lnTo>
                  <a:lnTo>
                    <a:pt x="420" y="1132"/>
                  </a:lnTo>
                  <a:lnTo>
                    <a:pt x="403" y="1132"/>
                  </a:lnTo>
                  <a:lnTo>
                    <a:pt x="383" y="1132"/>
                  </a:lnTo>
                  <a:lnTo>
                    <a:pt x="365" y="1132"/>
                  </a:lnTo>
                  <a:lnTo>
                    <a:pt x="348" y="1132"/>
                  </a:lnTo>
                  <a:lnTo>
                    <a:pt x="329" y="1132"/>
                  </a:lnTo>
                  <a:lnTo>
                    <a:pt x="312" y="1132"/>
                  </a:lnTo>
                  <a:lnTo>
                    <a:pt x="296" y="1132"/>
                  </a:lnTo>
                  <a:lnTo>
                    <a:pt x="280" y="1132"/>
                  </a:lnTo>
                  <a:lnTo>
                    <a:pt x="265" y="1132"/>
                  </a:lnTo>
                  <a:lnTo>
                    <a:pt x="252" y="1132"/>
                  </a:lnTo>
                  <a:lnTo>
                    <a:pt x="240" y="1132"/>
                  </a:lnTo>
                  <a:lnTo>
                    <a:pt x="230" y="1132"/>
                  </a:lnTo>
                  <a:lnTo>
                    <a:pt x="222" y="1132"/>
                  </a:lnTo>
                  <a:lnTo>
                    <a:pt x="216" y="1132"/>
                  </a:lnTo>
                  <a:lnTo>
                    <a:pt x="213" y="1132"/>
                  </a:lnTo>
                  <a:lnTo>
                    <a:pt x="210" y="1132"/>
                  </a:lnTo>
                  <a:lnTo>
                    <a:pt x="209" y="1132"/>
                  </a:lnTo>
                  <a:lnTo>
                    <a:pt x="202" y="1132"/>
                  </a:lnTo>
                  <a:lnTo>
                    <a:pt x="193" y="1132"/>
                  </a:lnTo>
                  <a:lnTo>
                    <a:pt x="182" y="1132"/>
                  </a:lnTo>
                  <a:lnTo>
                    <a:pt x="167" y="1132"/>
                  </a:lnTo>
                  <a:lnTo>
                    <a:pt x="151" y="1132"/>
                  </a:lnTo>
                  <a:lnTo>
                    <a:pt x="133" y="1132"/>
                  </a:lnTo>
                  <a:lnTo>
                    <a:pt x="115" y="1132"/>
                  </a:lnTo>
                  <a:lnTo>
                    <a:pt x="96" y="1132"/>
                  </a:lnTo>
                  <a:lnTo>
                    <a:pt x="78" y="1132"/>
                  </a:lnTo>
                  <a:lnTo>
                    <a:pt x="61" y="1132"/>
                  </a:lnTo>
                  <a:lnTo>
                    <a:pt x="43" y="1132"/>
                  </a:lnTo>
                  <a:lnTo>
                    <a:pt x="30" y="1132"/>
                  </a:lnTo>
                  <a:lnTo>
                    <a:pt x="17" y="1132"/>
                  </a:lnTo>
                  <a:lnTo>
                    <a:pt x="8" y="1132"/>
                  </a:lnTo>
                  <a:lnTo>
                    <a:pt x="2" y="1132"/>
                  </a:lnTo>
                  <a:lnTo>
                    <a:pt x="0" y="1132"/>
                  </a:lnTo>
                  <a:lnTo>
                    <a:pt x="0" y="1131"/>
                  </a:lnTo>
                  <a:lnTo>
                    <a:pt x="0" y="1130"/>
                  </a:lnTo>
                  <a:lnTo>
                    <a:pt x="0" y="1127"/>
                  </a:lnTo>
                  <a:lnTo>
                    <a:pt x="0" y="1124"/>
                  </a:lnTo>
                  <a:lnTo>
                    <a:pt x="0" y="1119"/>
                  </a:lnTo>
                  <a:lnTo>
                    <a:pt x="0" y="1115"/>
                  </a:lnTo>
                  <a:lnTo>
                    <a:pt x="0" y="1109"/>
                  </a:lnTo>
                  <a:lnTo>
                    <a:pt x="0" y="1102"/>
                  </a:lnTo>
                  <a:lnTo>
                    <a:pt x="0" y="1094"/>
                  </a:lnTo>
                  <a:lnTo>
                    <a:pt x="0" y="1086"/>
                  </a:lnTo>
                  <a:lnTo>
                    <a:pt x="0" y="1077"/>
                  </a:lnTo>
                  <a:lnTo>
                    <a:pt x="0" y="1067"/>
                  </a:lnTo>
                  <a:lnTo>
                    <a:pt x="0" y="1057"/>
                  </a:lnTo>
                  <a:lnTo>
                    <a:pt x="0" y="1046"/>
                  </a:lnTo>
                  <a:lnTo>
                    <a:pt x="0" y="1034"/>
                  </a:lnTo>
                  <a:lnTo>
                    <a:pt x="0" y="1022"/>
                  </a:lnTo>
                  <a:lnTo>
                    <a:pt x="0" y="1010"/>
                  </a:lnTo>
                  <a:lnTo>
                    <a:pt x="0" y="996"/>
                  </a:lnTo>
                  <a:lnTo>
                    <a:pt x="0" y="982"/>
                  </a:lnTo>
                  <a:lnTo>
                    <a:pt x="0" y="968"/>
                  </a:lnTo>
                  <a:lnTo>
                    <a:pt x="0" y="953"/>
                  </a:lnTo>
                  <a:lnTo>
                    <a:pt x="0" y="938"/>
                  </a:lnTo>
                  <a:lnTo>
                    <a:pt x="0" y="923"/>
                  </a:lnTo>
                  <a:lnTo>
                    <a:pt x="0" y="907"/>
                  </a:lnTo>
                  <a:lnTo>
                    <a:pt x="0" y="891"/>
                  </a:lnTo>
                  <a:lnTo>
                    <a:pt x="0" y="875"/>
                  </a:lnTo>
                  <a:lnTo>
                    <a:pt x="0" y="858"/>
                  </a:lnTo>
                  <a:lnTo>
                    <a:pt x="0" y="842"/>
                  </a:lnTo>
                  <a:lnTo>
                    <a:pt x="0" y="824"/>
                  </a:lnTo>
                  <a:lnTo>
                    <a:pt x="0" y="807"/>
                  </a:lnTo>
                  <a:lnTo>
                    <a:pt x="0" y="790"/>
                  </a:lnTo>
                  <a:lnTo>
                    <a:pt x="0" y="771"/>
                  </a:lnTo>
                  <a:lnTo>
                    <a:pt x="0" y="754"/>
                  </a:lnTo>
                  <a:lnTo>
                    <a:pt x="0" y="737"/>
                  </a:lnTo>
                  <a:lnTo>
                    <a:pt x="0" y="720"/>
                  </a:lnTo>
                  <a:lnTo>
                    <a:pt x="0" y="701"/>
                  </a:lnTo>
                  <a:lnTo>
                    <a:pt x="0" y="684"/>
                  </a:lnTo>
                  <a:lnTo>
                    <a:pt x="0" y="667"/>
                  </a:lnTo>
                  <a:lnTo>
                    <a:pt x="0" y="648"/>
                  </a:lnTo>
                  <a:lnTo>
                    <a:pt x="0" y="631"/>
                  </a:lnTo>
                  <a:lnTo>
                    <a:pt x="0" y="614"/>
                  </a:lnTo>
                  <a:lnTo>
                    <a:pt x="0" y="596"/>
                  </a:lnTo>
                  <a:lnTo>
                    <a:pt x="0" y="580"/>
                  </a:lnTo>
                  <a:lnTo>
                    <a:pt x="0" y="563"/>
                  </a:lnTo>
                  <a:lnTo>
                    <a:pt x="0" y="547"/>
                  </a:lnTo>
                  <a:lnTo>
                    <a:pt x="0" y="531"/>
                  </a:lnTo>
                  <a:lnTo>
                    <a:pt x="0" y="515"/>
                  </a:lnTo>
                  <a:lnTo>
                    <a:pt x="0" y="500"/>
                  </a:lnTo>
                  <a:lnTo>
                    <a:pt x="0" y="485"/>
                  </a:lnTo>
                  <a:lnTo>
                    <a:pt x="0" y="470"/>
                  </a:lnTo>
                  <a:lnTo>
                    <a:pt x="0" y="456"/>
                  </a:lnTo>
                  <a:lnTo>
                    <a:pt x="0" y="442"/>
                  </a:lnTo>
                  <a:lnTo>
                    <a:pt x="0" y="428"/>
                  </a:lnTo>
                  <a:lnTo>
                    <a:pt x="0" y="416"/>
                  </a:lnTo>
                  <a:lnTo>
                    <a:pt x="0" y="404"/>
                  </a:lnTo>
                  <a:lnTo>
                    <a:pt x="0" y="392"/>
                  </a:lnTo>
                  <a:lnTo>
                    <a:pt x="0" y="381"/>
                  </a:lnTo>
                  <a:lnTo>
                    <a:pt x="0" y="371"/>
                  </a:lnTo>
                  <a:lnTo>
                    <a:pt x="0" y="361"/>
                  </a:lnTo>
                  <a:lnTo>
                    <a:pt x="0" y="352"/>
                  </a:lnTo>
                  <a:lnTo>
                    <a:pt x="0" y="344"/>
                  </a:lnTo>
                  <a:lnTo>
                    <a:pt x="0" y="336"/>
                  </a:lnTo>
                  <a:lnTo>
                    <a:pt x="0" y="329"/>
                  </a:lnTo>
                  <a:lnTo>
                    <a:pt x="0" y="323"/>
                  </a:lnTo>
                  <a:lnTo>
                    <a:pt x="0" y="319"/>
                  </a:lnTo>
                  <a:lnTo>
                    <a:pt x="0" y="314"/>
                  </a:lnTo>
                  <a:lnTo>
                    <a:pt x="0" y="311"/>
                  </a:lnTo>
                  <a:lnTo>
                    <a:pt x="0" y="308"/>
                  </a:lnTo>
                  <a:lnTo>
                    <a:pt x="0" y="307"/>
                  </a:lnTo>
                  <a:lnTo>
                    <a:pt x="0" y="306"/>
                  </a:lnTo>
                  <a:lnTo>
                    <a:pt x="0" y="295"/>
                  </a:lnTo>
                  <a:lnTo>
                    <a:pt x="1" y="283"/>
                  </a:lnTo>
                  <a:lnTo>
                    <a:pt x="2" y="273"/>
                  </a:lnTo>
                  <a:lnTo>
                    <a:pt x="3" y="261"/>
                  </a:lnTo>
                  <a:lnTo>
                    <a:pt x="4" y="251"/>
                  </a:lnTo>
                  <a:lnTo>
                    <a:pt x="7" y="239"/>
                  </a:lnTo>
                  <a:lnTo>
                    <a:pt x="9" y="229"/>
                  </a:lnTo>
                  <a:lnTo>
                    <a:pt x="12" y="219"/>
                  </a:lnTo>
                  <a:lnTo>
                    <a:pt x="15" y="208"/>
                  </a:lnTo>
                  <a:lnTo>
                    <a:pt x="19" y="198"/>
                  </a:lnTo>
                  <a:lnTo>
                    <a:pt x="23" y="187"/>
                  </a:lnTo>
                  <a:lnTo>
                    <a:pt x="26" y="178"/>
                  </a:lnTo>
                  <a:lnTo>
                    <a:pt x="31" y="169"/>
                  </a:lnTo>
                  <a:lnTo>
                    <a:pt x="37" y="159"/>
                  </a:lnTo>
                  <a:lnTo>
                    <a:pt x="41" y="149"/>
                  </a:lnTo>
                  <a:lnTo>
                    <a:pt x="47" y="141"/>
                  </a:lnTo>
                  <a:lnTo>
                    <a:pt x="53" y="132"/>
                  </a:lnTo>
                  <a:lnTo>
                    <a:pt x="58" y="124"/>
                  </a:lnTo>
                  <a:lnTo>
                    <a:pt x="64" y="115"/>
                  </a:lnTo>
                  <a:lnTo>
                    <a:pt x="71" y="107"/>
                  </a:lnTo>
                  <a:lnTo>
                    <a:pt x="78" y="99"/>
                  </a:lnTo>
                  <a:lnTo>
                    <a:pt x="85" y="92"/>
                  </a:lnTo>
                  <a:lnTo>
                    <a:pt x="92" y="84"/>
                  </a:lnTo>
                  <a:lnTo>
                    <a:pt x="100" y="77"/>
                  </a:lnTo>
                  <a:lnTo>
                    <a:pt x="108" y="70"/>
                  </a:lnTo>
                  <a:lnTo>
                    <a:pt x="116" y="64"/>
                  </a:lnTo>
                  <a:lnTo>
                    <a:pt x="124" y="57"/>
                  </a:lnTo>
                  <a:lnTo>
                    <a:pt x="133" y="52"/>
                  </a:lnTo>
                  <a:lnTo>
                    <a:pt x="141" y="46"/>
                  </a:lnTo>
                  <a:lnTo>
                    <a:pt x="151" y="40"/>
                  </a:lnTo>
                  <a:lnTo>
                    <a:pt x="160" y="35"/>
                  </a:lnTo>
                  <a:lnTo>
                    <a:pt x="169" y="31"/>
                  </a:lnTo>
                  <a:lnTo>
                    <a:pt x="179" y="26"/>
                  </a:lnTo>
                  <a:lnTo>
                    <a:pt x="189" y="22"/>
                  </a:lnTo>
                  <a:lnTo>
                    <a:pt x="199" y="18"/>
                  </a:lnTo>
                  <a:lnTo>
                    <a:pt x="208" y="15"/>
                  </a:lnTo>
                  <a:lnTo>
                    <a:pt x="219" y="11"/>
                  </a:lnTo>
                  <a:lnTo>
                    <a:pt x="230" y="9"/>
                  </a:lnTo>
                  <a:lnTo>
                    <a:pt x="240" y="7"/>
                  </a:lnTo>
                  <a:lnTo>
                    <a:pt x="251" y="4"/>
                  </a:lnTo>
                  <a:lnTo>
                    <a:pt x="262" y="2"/>
                  </a:lnTo>
                  <a:lnTo>
                    <a:pt x="273" y="1"/>
                  </a:lnTo>
                  <a:lnTo>
                    <a:pt x="284" y="0"/>
                  </a:lnTo>
                  <a:lnTo>
                    <a:pt x="296" y="0"/>
                  </a:lnTo>
                  <a:lnTo>
                    <a:pt x="307" y="0"/>
                  </a:lnTo>
                  <a:lnTo>
                    <a:pt x="307" y="0"/>
                  </a:lnTo>
                  <a:close/>
                </a:path>
              </a:pathLst>
            </a:custGeom>
            <a:solidFill>
              <a:schemeClr val="tx1"/>
            </a:solidFill>
            <a:ln w="9525">
              <a:noFill/>
              <a:round/>
              <a:headEnd/>
              <a:tailEnd/>
            </a:ln>
          </p:spPr>
          <p:txBody>
            <a:bodyPr/>
            <a:lstStyle/>
            <a:p>
              <a:endParaRPr lang="en-US" dirty="0"/>
            </a:p>
          </p:txBody>
        </p:sp>
        <p:sp>
          <p:nvSpPr>
            <p:cNvPr id="236567" name="Freeform 1047"/>
            <p:cNvSpPr>
              <a:spLocks noChangeAspect="1"/>
            </p:cNvSpPr>
            <p:nvPr userDrawn="1"/>
          </p:nvSpPr>
          <p:spPr bwMode="black">
            <a:xfrm>
              <a:off x="5488" y="3962"/>
              <a:ext cx="171" cy="241"/>
            </a:xfrm>
            <a:custGeom>
              <a:avLst/>
              <a:gdLst/>
              <a:ahLst/>
              <a:cxnLst>
                <a:cxn ang="0">
                  <a:pos x="432" y="0"/>
                </a:cxn>
                <a:cxn ang="0">
                  <a:pos x="363" y="0"/>
                </a:cxn>
                <a:cxn ang="0">
                  <a:pos x="310" y="0"/>
                </a:cxn>
                <a:cxn ang="0">
                  <a:pos x="211" y="0"/>
                </a:cxn>
                <a:cxn ang="0">
                  <a:pos x="107" y="0"/>
                </a:cxn>
                <a:cxn ang="0">
                  <a:pos x="44" y="0"/>
                </a:cxn>
                <a:cxn ang="0">
                  <a:pos x="11" y="1"/>
                </a:cxn>
                <a:cxn ang="0">
                  <a:pos x="73" y="15"/>
                </a:cxn>
                <a:cxn ang="0">
                  <a:pos x="134" y="37"/>
                </a:cxn>
                <a:cxn ang="0">
                  <a:pos x="191" y="65"/>
                </a:cxn>
                <a:cxn ang="0">
                  <a:pos x="245" y="100"/>
                </a:cxn>
                <a:cxn ang="0">
                  <a:pos x="296" y="140"/>
                </a:cxn>
                <a:cxn ang="0">
                  <a:pos x="343" y="185"/>
                </a:cxn>
                <a:cxn ang="0">
                  <a:pos x="385" y="236"/>
                </a:cxn>
                <a:cxn ang="0">
                  <a:pos x="420" y="290"/>
                </a:cxn>
                <a:cxn ang="0">
                  <a:pos x="450" y="349"/>
                </a:cxn>
                <a:cxn ang="0">
                  <a:pos x="473" y="411"/>
                </a:cxn>
                <a:cxn ang="0">
                  <a:pos x="490" y="474"/>
                </a:cxn>
                <a:cxn ang="0">
                  <a:pos x="498" y="541"/>
                </a:cxn>
                <a:cxn ang="0">
                  <a:pos x="498" y="603"/>
                </a:cxn>
                <a:cxn ang="0">
                  <a:pos x="485" y="685"/>
                </a:cxn>
                <a:cxn ang="0">
                  <a:pos x="472" y="729"/>
                </a:cxn>
                <a:cxn ang="0">
                  <a:pos x="384" y="729"/>
                </a:cxn>
                <a:cxn ang="0">
                  <a:pos x="279" y="729"/>
                </a:cxn>
                <a:cxn ang="0">
                  <a:pos x="227" y="730"/>
                </a:cxn>
                <a:cxn ang="0">
                  <a:pos x="163" y="747"/>
                </a:cxn>
                <a:cxn ang="0">
                  <a:pos x="108" y="784"/>
                </a:cxn>
                <a:cxn ang="0">
                  <a:pos x="67" y="834"/>
                </a:cxn>
                <a:cxn ang="0">
                  <a:pos x="43" y="895"/>
                </a:cxn>
                <a:cxn ang="0">
                  <a:pos x="39" y="963"/>
                </a:cxn>
                <a:cxn ang="0">
                  <a:pos x="59" y="1026"/>
                </a:cxn>
                <a:cxn ang="0">
                  <a:pos x="97" y="1075"/>
                </a:cxn>
                <a:cxn ang="0">
                  <a:pos x="150" y="1111"/>
                </a:cxn>
                <a:cxn ang="0">
                  <a:pos x="214" y="1130"/>
                </a:cxn>
                <a:cxn ang="0">
                  <a:pos x="260" y="1132"/>
                </a:cxn>
                <a:cxn ang="0">
                  <a:pos x="334" y="1132"/>
                </a:cxn>
                <a:cxn ang="0">
                  <a:pos x="441" y="1132"/>
                </a:cxn>
                <a:cxn ang="0">
                  <a:pos x="541" y="1132"/>
                </a:cxn>
                <a:cxn ang="0">
                  <a:pos x="593" y="1132"/>
                </a:cxn>
                <a:cxn ang="0">
                  <a:pos x="639" y="1132"/>
                </a:cxn>
                <a:cxn ang="0">
                  <a:pos x="745" y="1132"/>
                </a:cxn>
                <a:cxn ang="0">
                  <a:pos x="806" y="1132"/>
                </a:cxn>
                <a:cxn ang="0">
                  <a:pos x="806" y="1115"/>
                </a:cxn>
                <a:cxn ang="0">
                  <a:pos x="806" y="1067"/>
                </a:cxn>
                <a:cxn ang="0">
                  <a:pos x="806" y="996"/>
                </a:cxn>
                <a:cxn ang="0">
                  <a:pos x="806" y="907"/>
                </a:cxn>
                <a:cxn ang="0">
                  <a:pos x="806" y="807"/>
                </a:cxn>
                <a:cxn ang="0">
                  <a:pos x="806" y="701"/>
                </a:cxn>
                <a:cxn ang="0">
                  <a:pos x="806" y="596"/>
                </a:cxn>
                <a:cxn ang="0">
                  <a:pos x="806" y="500"/>
                </a:cxn>
                <a:cxn ang="0">
                  <a:pos x="806" y="416"/>
                </a:cxn>
                <a:cxn ang="0">
                  <a:pos x="806" y="352"/>
                </a:cxn>
                <a:cxn ang="0">
                  <a:pos x="806" y="314"/>
                </a:cxn>
                <a:cxn ang="0">
                  <a:pos x="805" y="283"/>
                </a:cxn>
                <a:cxn ang="0">
                  <a:pos x="794" y="219"/>
                </a:cxn>
                <a:cxn ang="0">
                  <a:pos x="769" y="159"/>
                </a:cxn>
                <a:cxn ang="0">
                  <a:pos x="735" y="107"/>
                </a:cxn>
                <a:cxn ang="0">
                  <a:pos x="690" y="64"/>
                </a:cxn>
                <a:cxn ang="0">
                  <a:pos x="637" y="31"/>
                </a:cxn>
                <a:cxn ang="0">
                  <a:pos x="576" y="9"/>
                </a:cxn>
                <a:cxn ang="0">
                  <a:pos x="510" y="0"/>
                </a:cxn>
              </a:cxnLst>
              <a:rect l="0" t="0" r="r" b="b"/>
              <a:pathLst>
                <a:path w="806" h="1132">
                  <a:moveTo>
                    <a:pt x="499" y="0"/>
                  </a:moveTo>
                  <a:lnTo>
                    <a:pt x="495" y="0"/>
                  </a:lnTo>
                  <a:lnTo>
                    <a:pt x="485" y="0"/>
                  </a:lnTo>
                  <a:lnTo>
                    <a:pt x="470" y="0"/>
                  </a:lnTo>
                  <a:lnTo>
                    <a:pt x="452" y="0"/>
                  </a:lnTo>
                  <a:lnTo>
                    <a:pt x="432" y="0"/>
                  </a:lnTo>
                  <a:lnTo>
                    <a:pt x="412" y="0"/>
                  </a:lnTo>
                  <a:lnTo>
                    <a:pt x="394" y="0"/>
                  </a:lnTo>
                  <a:lnTo>
                    <a:pt x="379" y="0"/>
                  </a:lnTo>
                  <a:lnTo>
                    <a:pt x="369" y="0"/>
                  </a:lnTo>
                  <a:lnTo>
                    <a:pt x="364" y="0"/>
                  </a:lnTo>
                  <a:lnTo>
                    <a:pt x="363" y="0"/>
                  </a:lnTo>
                  <a:lnTo>
                    <a:pt x="359" y="0"/>
                  </a:lnTo>
                  <a:lnTo>
                    <a:pt x="354" y="0"/>
                  </a:lnTo>
                  <a:lnTo>
                    <a:pt x="346" y="0"/>
                  </a:lnTo>
                  <a:lnTo>
                    <a:pt x="335" y="0"/>
                  </a:lnTo>
                  <a:lnTo>
                    <a:pt x="324" y="0"/>
                  </a:lnTo>
                  <a:lnTo>
                    <a:pt x="310" y="0"/>
                  </a:lnTo>
                  <a:lnTo>
                    <a:pt x="296" y="0"/>
                  </a:lnTo>
                  <a:lnTo>
                    <a:pt x="280" y="0"/>
                  </a:lnTo>
                  <a:lnTo>
                    <a:pt x="264" y="0"/>
                  </a:lnTo>
                  <a:lnTo>
                    <a:pt x="247" y="0"/>
                  </a:lnTo>
                  <a:lnTo>
                    <a:pt x="228" y="0"/>
                  </a:lnTo>
                  <a:lnTo>
                    <a:pt x="211" y="0"/>
                  </a:lnTo>
                  <a:lnTo>
                    <a:pt x="192" y="0"/>
                  </a:lnTo>
                  <a:lnTo>
                    <a:pt x="174" y="0"/>
                  </a:lnTo>
                  <a:lnTo>
                    <a:pt x="157" y="0"/>
                  </a:lnTo>
                  <a:lnTo>
                    <a:pt x="139" y="0"/>
                  </a:lnTo>
                  <a:lnTo>
                    <a:pt x="123" y="0"/>
                  </a:lnTo>
                  <a:lnTo>
                    <a:pt x="107" y="0"/>
                  </a:lnTo>
                  <a:lnTo>
                    <a:pt x="92" y="0"/>
                  </a:lnTo>
                  <a:lnTo>
                    <a:pt x="80" y="0"/>
                  </a:lnTo>
                  <a:lnTo>
                    <a:pt x="68" y="0"/>
                  </a:lnTo>
                  <a:lnTo>
                    <a:pt x="58" y="0"/>
                  </a:lnTo>
                  <a:lnTo>
                    <a:pt x="50" y="0"/>
                  </a:lnTo>
                  <a:lnTo>
                    <a:pt x="44" y="0"/>
                  </a:lnTo>
                  <a:lnTo>
                    <a:pt x="39" y="0"/>
                  </a:lnTo>
                  <a:lnTo>
                    <a:pt x="38" y="0"/>
                  </a:lnTo>
                  <a:lnTo>
                    <a:pt x="29" y="0"/>
                  </a:lnTo>
                  <a:lnTo>
                    <a:pt x="9" y="0"/>
                  </a:lnTo>
                  <a:lnTo>
                    <a:pt x="0" y="0"/>
                  </a:lnTo>
                  <a:lnTo>
                    <a:pt x="11" y="1"/>
                  </a:lnTo>
                  <a:lnTo>
                    <a:pt x="21" y="3"/>
                  </a:lnTo>
                  <a:lnTo>
                    <a:pt x="31" y="4"/>
                  </a:lnTo>
                  <a:lnTo>
                    <a:pt x="42" y="7"/>
                  </a:lnTo>
                  <a:lnTo>
                    <a:pt x="52" y="9"/>
                  </a:lnTo>
                  <a:lnTo>
                    <a:pt x="62" y="12"/>
                  </a:lnTo>
                  <a:lnTo>
                    <a:pt x="73" y="15"/>
                  </a:lnTo>
                  <a:lnTo>
                    <a:pt x="83" y="18"/>
                  </a:lnTo>
                  <a:lnTo>
                    <a:pt x="93" y="22"/>
                  </a:lnTo>
                  <a:lnTo>
                    <a:pt x="104" y="25"/>
                  </a:lnTo>
                  <a:lnTo>
                    <a:pt x="114" y="29"/>
                  </a:lnTo>
                  <a:lnTo>
                    <a:pt x="123" y="32"/>
                  </a:lnTo>
                  <a:lnTo>
                    <a:pt x="134" y="37"/>
                  </a:lnTo>
                  <a:lnTo>
                    <a:pt x="143" y="41"/>
                  </a:lnTo>
                  <a:lnTo>
                    <a:pt x="153" y="46"/>
                  </a:lnTo>
                  <a:lnTo>
                    <a:pt x="163" y="50"/>
                  </a:lnTo>
                  <a:lnTo>
                    <a:pt x="173" y="55"/>
                  </a:lnTo>
                  <a:lnTo>
                    <a:pt x="182" y="60"/>
                  </a:lnTo>
                  <a:lnTo>
                    <a:pt x="191" y="65"/>
                  </a:lnTo>
                  <a:lnTo>
                    <a:pt x="201" y="70"/>
                  </a:lnTo>
                  <a:lnTo>
                    <a:pt x="210" y="76"/>
                  </a:lnTo>
                  <a:lnTo>
                    <a:pt x="219" y="82"/>
                  </a:lnTo>
                  <a:lnTo>
                    <a:pt x="228" y="87"/>
                  </a:lnTo>
                  <a:lnTo>
                    <a:pt x="237" y="93"/>
                  </a:lnTo>
                  <a:lnTo>
                    <a:pt x="245" y="100"/>
                  </a:lnTo>
                  <a:lnTo>
                    <a:pt x="255" y="106"/>
                  </a:lnTo>
                  <a:lnTo>
                    <a:pt x="263" y="113"/>
                  </a:lnTo>
                  <a:lnTo>
                    <a:pt x="272" y="118"/>
                  </a:lnTo>
                  <a:lnTo>
                    <a:pt x="280" y="125"/>
                  </a:lnTo>
                  <a:lnTo>
                    <a:pt x="288" y="132"/>
                  </a:lnTo>
                  <a:lnTo>
                    <a:pt x="296" y="140"/>
                  </a:lnTo>
                  <a:lnTo>
                    <a:pt x="304" y="147"/>
                  </a:lnTo>
                  <a:lnTo>
                    <a:pt x="312" y="154"/>
                  </a:lnTo>
                  <a:lnTo>
                    <a:pt x="320" y="162"/>
                  </a:lnTo>
                  <a:lnTo>
                    <a:pt x="328" y="170"/>
                  </a:lnTo>
                  <a:lnTo>
                    <a:pt x="335" y="177"/>
                  </a:lnTo>
                  <a:lnTo>
                    <a:pt x="343" y="185"/>
                  </a:lnTo>
                  <a:lnTo>
                    <a:pt x="350" y="193"/>
                  </a:lnTo>
                  <a:lnTo>
                    <a:pt x="357" y="201"/>
                  </a:lnTo>
                  <a:lnTo>
                    <a:pt x="364" y="211"/>
                  </a:lnTo>
                  <a:lnTo>
                    <a:pt x="371" y="219"/>
                  </a:lnTo>
                  <a:lnTo>
                    <a:pt x="378" y="227"/>
                  </a:lnTo>
                  <a:lnTo>
                    <a:pt x="385" y="236"/>
                  </a:lnTo>
                  <a:lnTo>
                    <a:pt x="391" y="245"/>
                  </a:lnTo>
                  <a:lnTo>
                    <a:pt x="397" y="253"/>
                  </a:lnTo>
                  <a:lnTo>
                    <a:pt x="403" y="262"/>
                  </a:lnTo>
                  <a:lnTo>
                    <a:pt x="409" y="272"/>
                  </a:lnTo>
                  <a:lnTo>
                    <a:pt x="415" y="281"/>
                  </a:lnTo>
                  <a:lnTo>
                    <a:pt x="420" y="290"/>
                  </a:lnTo>
                  <a:lnTo>
                    <a:pt x="426" y="300"/>
                  </a:lnTo>
                  <a:lnTo>
                    <a:pt x="431" y="310"/>
                  </a:lnTo>
                  <a:lnTo>
                    <a:pt x="437" y="319"/>
                  </a:lnTo>
                  <a:lnTo>
                    <a:pt x="441" y="329"/>
                  </a:lnTo>
                  <a:lnTo>
                    <a:pt x="446" y="338"/>
                  </a:lnTo>
                  <a:lnTo>
                    <a:pt x="450" y="349"/>
                  </a:lnTo>
                  <a:lnTo>
                    <a:pt x="455" y="359"/>
                  </a:lnTo>
                  <a:lnTo>
                    <a:pt x="458" y="369"/>
                  </a:lnTo>
                  <a:lnTo>
                    <a:pt x="463" y="379"/>
                  </a:lnTo>
                  <a:lnTo>
                    <a:pt x="467" y="389"/>
                  </a:lnTo>
                  <a:lnTo>
                    <a:pt x="470" y="399"/>
                  </a:lnTo>
                  <a:lnTo>
                    <a:pt x="473" y="411"/>
                  </a:lnTo>
                  <a:lnTo>
                    <a:pt x="477" y="421"/>
                  </a:lnTo>
                  <a:lnTo>
                    <a:pt x="479" y="432"/>
                  </a:lnTo>
                  <a:lnTo>
                    <a:pt x="483" y="442"/>
                  </a:lnTo>
                  <a:lnTo>
                    <a:pt x="485" y="452"/>
                  </a:lnTo>
                  <a:lnTo>
                    <a:pt x="487" y="464"/>
                  </a:lnTo>
                  <a:lnTo>
                    <a:pt x="490" y="474"/>
                  </a:lnTo>
                  <a:lnTo>
                    <a:pt x="492" y="486"/>
                  </a:lnTo>
                  <a:lnTo>
                    <a:pt x="493" y="496"/>
                  </a:lnTo>
                  <a:lnTo>
                    <a:pt x="495" y="508"/>
                  </a:lnTo>
                  <a:lnTo>
                    <a:pt x="496" y="519"/>
                  </a:lnTo>
                  <a:lnTo>
                    <a:pt x="498" y="530"/>
                  </a:lnTo>
                  <a:lnTo>
                    <a:pt x="498" y="541"/>
                  </a:lnTo>
                  <a:lnTo>
                    <a:pt x="499" y="553"/>
                  </a:lnTo>
                  <a:lnTo>
                    <a:pt x="499" y="564"/>
                  </a:lnTo>
                  <a:lnTo>
                    <a:pt x="499" y="576"/>
                  </a:lnTo>
                  <a:lnTo>
                    <a:pt x="499" y="576"/>
                  </a:lnTo>
                  <a:lnTo>
                    <a:pt x="499" y="589"/>
                  </a:lnTo>
                  <a:lnTo>
                    <a:pt x="498" y="603"/>
                  </a:lnTo>
                  <a:lnTo>
                    <a:pt x="496" y="618"/>
                  </a:lnTo>
                  <a:lnTo>
                    <a:pt x="494" y="632"/>
                  </a:lnTo>
                  <a:lnTo>
                    <a:pt x="492" y="646"/>
                  </a:lnTo>
                  <a:lnTo>
                    <a:pt x="490" y="659"/>
                  </a:lnTo>
                  <a:lnTo>
                    <a:pt x="487" y="672"/>
                  </a:lnTo>
                  <a:lnTo>
                    <a:pt x="485" y="685"/>
                  </a:lnTo>
                  <a:lnTo>
                    <a:pt x="483" y="697"/>
                  </a:lnTo>
                  <a:lnTo>
                    <a:pt x="482" y="708"/>
                  </a:lnTo>
                  <a:lnTo>
                    <a:pt x="480" y="718"/>
                  </a:lnTo>
                  <a:lnTo>
                    <a:pt x="479" y="729"/>
                  </a:lnTo>
                  <a:lnTo>
                    <a:pt x="478" y="729"/>
                  </a:lnTo>
                  <a:lnTo>
                    <a:pt x="472" y="729"/>
                  </a:lnTo>
                  <a:lnTo>
                    <a:pt x="463" y="729"/>
                  </a:lnTo>
                  <a:lnTo>
                    <a:pt x="450" y="729"/>
                  </a:lnTo>
                  <a:lnTo>
                    <a:pt x="437" y="729"/>
                  </a:lnTo>
                  <a:lnTo>
                    <a:pt x="420" y="729"/>
                  </a:lnTo>
                  <a:lnTo>
                    <a:pt x="402" y="729"/>
                  </a:lnTo>
                  <a:lnTo>
                    <a:pt x="384" y="729"/>
                  </a:lnTo>
                  <a:lnTo>
                    <a:pt x="364" y="729"/>
                  </a:lnTo>
                  <a:lnTo>
                    <a:pt x="346" y="729"/>
                  </a:lnTo>
                  <a:lnTo>
                    <a:pt x="327" y="729"/>
                  </a:lnTo>
                  <a:lnTo>
                    <a:pt x="309" y="729"/>
                  </a:lnTo>
                  <a:lnTo>
                    <a:pt x="293" y="729"/>
                  </a:lnTo>
                  <a:lnTo>
                    <a:pt x="279" y="729"/>
                  </a:lnTo>
                  <a:lnTo>
                    <a:pt x="266" y="729"/>
                  </a:lnTo>
                  <a:lnTo>
                    <a:pt x="257" y="729"/>
                  </a:lnTo>
                  <a:lnTo>
                    <a:pt x="251" y="729"/>
                  </a:lnTo>
                  <a:lnTo>
                    <a:pt x="249" y="729"/>
                  </a:lnTo>
                  <a:lnTo>
                    <a:pt x="239" y="729"/>
                  </a:lnTo>
                  <a:lnTo>
                    <a:pt x="227" y="730"/>
                  </a:lnTo>
                  <a:lnTo>
                    <a:pt x="216" y="731"/>
                  </a:lnTo>
                  <a:lnTo>
                    <a:pt x="205" y="733"/>
                  </a:lnTo>
                  <a:lnTo>
                    <a:pt x="194" y="736"/>
                  </a:lnTo>
                  <a:lnTo>
                    <a:pt x="183" y="739"/>
                  </a:lnTo>
                  <a:lnTo>
                    <a:pt x="173" y="744"/>
                  </a:lnTo>
                  <a:lnTo>
                    <a:pt x="163" y="747"/>
                  </a:lnTo>
                  <a:lnTo>
                    <a:pt x="153" y="753"/>
                  </a:lnTo>
                  <a:lnTo>
                    <a:pt x="144" y="758"/>
                  </a:lnTo>
                  <a:lnTo>
                    <a:pt x="135" y="763"/>
                  </a:lnTo>
                  <a:lnTo>
                    <a:pt x="126" y="770"/>
                  </a:lnTo>
                  <a:lnTo>
                    <a:pt x="116" y="776"/>
                  </a:lnTo>
                  <a:lnTo>
                    <a:pt x="108" y="784"/>
                  </a:lnTo>
                  <a:lnTo>
                    <a:pt x="100" y="791"/>
                  </a:lnTo>
                  <a:lnTo>
                    <a:pt x="93" y="799"/>
                  </a:lnTo>
                  <a:lnTo>
                    <a:pt x="87" y="807"/>
                  </a:lnTo>
                  <a:lnTo>
                    <a:pt x="80" y="815"/>
                  </a:lnTo>
                  <a:lnTo>
                    <a:pt x="73" y="824"/>
                  </a:lnTo>
                  <a:lnTo>
                    <a:pt x="67" y="834"/>
                  </a:lnTo>
                  <a:lnTo>
                    <a:pt x="62" y="843"/>
                  </a:lnTo>
                  <a:lnTo>
                    <a:pt x="58" y="853"/>
                  </a:lnTo>
                  <a:lnTo>
                    <a:pt x="53" y="864"/>
                  </a:lnTo>
                  <a:lnTo>
                    <a:pt x="50" y="874"/>
                  </a:lnTo>
                  <a:lnTo>
                    <a:pt x="46" y="884"/>
                  </a:lnTo>
                  <a:lnTo>
                    <a:pt x="43" y="895"/>
                  </a:lnTo>
                  <a:lnTo>
                    <a:pt x="42" y="906"/>
                  </a:lnTo>
                  <a:lnTo>
                    <a:pt x="39" y="917"/>
                  </a:lnTo>
                  <a:lnTo>
                    <a:pt x="38" y="928"/>
                  </a:lnTo>
                  <a:lnTo>
                    <a:pt x="38" y="940"/>
                  </a:lnTo>
                  <a:lnTo>
                    <a:pt x="38" y="951"/>
                  </a:lnTo>
                  <a:lnTo>
                    <a:pt x="39" y="963"/>
                  </a:lnTo>
                  <a:lnTo>
                    <a:pt x="42" y="974"/>
                  </a:lnTo>
                  <a:lnTo>
                    <a:pt x="44" y="986"/>
                  </a:lnTo>
                  <a:lnTo>
                    <a:pt x="46" y="996"/>
                  </a:lnTo>
                  <a:lnTo>
                    <a:pt x="50" y="1006"/>
                  </a:lnTo>
                  <a:lnTo>
                    <a:pt x="54" y="1016"/>
                  </a:lnTo>
                  <a:lnTo>
                    <a:pt x="59" y="1026"/>
                  </a:lnTo>
                  <a:lnTo>
                    <a:pt x="63" y="1035"/>
                  </a:lnTo>
                  <a:lnTo>
                    <a:pt x="69" y="1043"/>
                  </a:lnTo>
                  <a:lnTo>
                    <a:pt x="75" y="1052"/>
                  </a:lnTo>
                  <a:lnTo>
                    <a:pt x="82" y="1061"/>
                  </a:lnTo>
                  <a:lnTo>
                    <a:pt x="89" y="1069"/>
                  </a:lnTo>
                  <a:lnTo>
                    <a:pt x="97" y="1075"/>
                  </a:lnTo>
                  <a:lnTo>
                    <a:pt x="105" y="1082"/>
                  </a:lnTo>
                  <a:lnTo>
                    <a:pt x="113" y="1089"/>
                  </a:lnTo>
                  <a:lnTo>
                    <a:pt x="122" y="1095"/>
                  </a:lnTo>
                  <a:lnTo>
                    <a:pt x="131" y="1101"/>
                  </a:lnTo>
                  <a:lnTo>
                    <a:pt x="141" y="1105"/>
                  </a:lnTo>
                  <a:lnTo>
                    <a:pt x="150" y="1111"/>
                  </a:lnTo>
                  <a:lnTo>
                    <a:pt x="160" y="1115"/>
                  </a:lnTo>
                  <a:lnTo>
                    <a:pt x="171" y="1119"/>
                  </a:lnTo>
                  <a:lnTo>
                    <a:pt x="181" y="1123"/>
                  </a:lnTo>
                  <a:lnTo>
                    <a:pt x="192" y="1125"/>
                  </a:lnTo>
                  <a:lnTo>
                    <a:pt x="203" y="1127"/>
                  </a:lnTo>
                  <a:lnTo>
                    <a:pt x="214" y="1130"/>
                  </a:lnTo>
                  <a:lnTo>
                    <a:pt x="226" y="1131"/>
                  </a:lnTo>
                  <a:lnTo>
                    <a:pt x="237" y="1132"/>
                  </a:lnTo>
                  <a:lnTo>
                    <a:pt x="249" y="1132"/>
                  </a:lnTo>
                  <a:lnTo>
                    <a:pt x="251" y="1132"/>
                  </a:lnTo>
                  <a:lnTo>
                    <a:pt x="255" y="1132"/>
                  </a:lnTo>
                  <a:lnTo>
                    <a:pt x="260" y="1132"/>
                  </a:lnTo>
                  <a:lnTo>
                    <a:pt x="268" y="1132"/>
                  </a:lnTo>
                  <a:lnTo>
                    <a:pt x="279" y="1132"/>
                  </a:lnTo>
                  <a:lnTo>
                    <a:pt x="290" y="1132"/>
                  </a:lnTo>
                  <a:lnTo>
                    <a:pt x="303" y="1132"/>
                  </a:lnTo>
                  <a:lnTo>
                    <a:pt x="318" y="1132"/>
                  </a:lnTo>
                  <a:lnTo>
                    <a:pt x="334" y="1132"/>
                  </a:lnTo>
                  <a:lnTo>
                    <a:pt x="350" y="1132"/>
                  </a:lnTo>
                  <a:lnTo>
                    <a:pt x="368" y="1132"/>
                  </a:lnTo>
                  <a:lnTo>
                    <a:pt x="386" y="1132"/>
                  </a:lnTo>
                  <a:lnTo>
                    <a:pt x="403" y="1132"/>
                  </a:lnTo>
                  <a:lnTo>
                    <a:pt x="422" y="1132"/>
                  </a:lnTo>
                  <a:lnTo>
                    <a:pt x="441" y="1132"/>
                  </a:lnTo>
                  <a:lnTo>
                    <a:pt x="458" y="1132"/>
                  </a:lnTo>
                  <a:lnTo>
                    <a:pt x="477" y="1132"/>
                  </a:lnTo>
                  <a:lnTo>
                    <a:pt x="494" y="1132"/>
                  </a:lnTo>
                  <a:lnTo>
                    <a:pt x="510" y="1132"/>
                  </a:lnTo>
                  <a:lnTo>
                    <a:pt x="526" y="1132"/>
                  </a:lnTo>
                  <a:lnTo>
                    <a:pt x="541" y="1132"/>
                  </a:lnTo>
                  <a:lnTo>
                    <a:pt x="554" y="1132"/>
                  </a:lnTo>
                  <a:lnTo>
                    <a:pt x="566" y="1132"/>
                  </a:lnTo>
                  <a:lnTo>
                    <a:pt x="576" y="1132"/>
                  </a:lnTo>
                  <a:lnTo>
                    <a:pt x="584" y="1132"/>
                  </a:lnTo>
                  <a:lnTo>
                    <a:pt x="590" y="1132"/>
                  </a:lnTo>
                  <a:lnTo>
                    <a:pt x="593" y="1132"/>
                  </a:lnTo>
                  <a:lnTo>
                    <a:pt x="594" y="1132"/>
                  </a:lnTo>
                  <a:lnTo>
                    <a:pt x="597" y="1132"/>
                  </a:lnTo>
                  <a:lnTo>
                    <a:pt x="604" y="1132"/>
                  </a:lnTo>
                  <a:lnTo>
                    <a:pt x="613" y="1132"/>
                  </a:lnTo>
                  <a:lnTo>
                    <a:pt x="624" y="1132"/>
                  </a:lnTo>
                  <a:lnTo>
                    <a:pt x="639" y="1132"/>
                  </a:lnTo>
                  <a:lnTo>
                    <a:pt x="655" y="1132"/>
                  </a:lnTo>
                  <a:lnTo>
                    <a:pt x="673" y="1132"/>
                  </a:lnTo>
                  <a:lnTo>
                    <a:pt x="691" y="1132"/>
                  </a:lnTo>
                  <a:lnTo>
                    <a:pt x="710" y="1132"/>
                  </a:lnTo>
                  <a:lnTo>
                    <a:pt x="728" y="1132"/>
                  </a:lnTo>
                  <a:lnTo>
                    <a:pt x="745" y="1132"/>
                  </a:lnTo>
                  <a:lnTo>
                    <a:pt x="763" y="1132"/>
                  </a:lnTo>
                  <a:lnTo>
                    <a:pt x="776" y="1132"/>
                  </a:lnTo>
                  <a:lnTo>
                    <a:pt x="789" y="1132"/>
                  </a:lnTo>
                  <a:lnTo>
                    <a:pt x="798" y="1132"/>
                  </a:lnTo>
                  <a:lnTo>
                    <a:pt x="804" y="1132"/>
                  </a:lnTo>
                  <a:lnTo>
                    <a:pt x="806" y="1132"/>
                  </a:lnTo>
                  <a:lnTo>
                    <a:pt x="806" y="1131"/>
                  </a:lnTo>
                  <a:lnTo>
                    <a:pt x="806" y="1130"/>
                  </a:lnTo>
                  <a:lnTo>
                    <a:pt x="806" y="1127"/>
                  </a:lnTo>
                  <a:lnTo>
                    <a:pt x="806" y="1124"/>
                  </a:lnTo>
                  <a:lnTo>
                    <a:pt x="806" y="1119"/>
                  </a:lnTo>
                  <a:lnTo>
                    <a:pt x="806" y="1115"/>
                  </a:lnTo>
                  <a:lnTo>
                    <a:pt x="806" y="1109"/>
                  </a:lnTo>
                  <a:lnTo>
                    <a:pt x="806" y="1102"/>
                  </a:lnTo>
                  <a:lnTo>
                    <a:pt x="806" y="1094"/>
                  </a:lnTo>
                  <a:lnTo>
                    <a:pt x="806" y="1086"/>
                  </a:lnTo>
                  <a:lnTo>
                    <a:pt x="806" y="1077"/>
                  </a:lnTo>
                  <a:lnTo>
                    <a:pt x="806" y="1067"/>
                  </a:lnTo>
                  <a:lnTo>
                    <a:pt x="806" y="1057"/>
                  </a:lnTo>
                  <a:lnTo>
                    <a:pt x="806" y="1046"/>
                  </a:lnTo>
                  <a:lnTo>
                    <a:pt x="806" y="1034"/>
                  </a:lnTo>
                  <a:lnTo>
                    <a:pt x="806" y="1022"/>
                  </a:lnTo>
                  <a:lnTo>
                    <a:pt x="806" y="1010"/>
                  </a:lnTo>
                  <a:lnTo>
                    <a:pt x="806" y="996"/>
                  </a:lnTo>
                  <a:lnTo>
                    <a:pt x="806" y="982"/>
                  </a:lnTo>
                  <a:lnTo>
                    <a:pt x="806" y="968"/>
                  </a:lnTo>
                  <a:lnTo>
                    <a:pt x="806" y="953"/>
                  </a:lnTo>
                  <a:lnTo>
                    <a:pt x="806" y="938"/>
                  </a:lnTo>
                  <a:lnTo>
                    <a:pt x="806" y="923"/>
                  </a:lnTo>
                  <a:lnTo>
                    <a:pt x="806" y="907"/>
                  </a:lnTo>
                  <a:lnTo>
                    <a:pt x="806" y="891"/>
                  </a:lnTo>
                  <a:lnTo>
                    <a:pt x="806" y="875"/>
                  </a:lnTo>
                  <a:lnTo>
                    <a:pt x="806" y="858"/>
                  </a:lnTo>
                  <a:lnTo>
                    <a:pt x="806" y="842"/>
                  </a:lnTo>
                  <a:lnTo>
                    <a:pt x="806" y="824"/>
                  </a:lnTo>
                  <a:lnTo>
                    <a:pt x="806" y="807"/>
                  </a:lnTo>
                  <a:lnTo>
                    <a:pt x="806" y="790"/>
                  </a:lnTo>
                  <a:lnTo>
                    <a:pt x="806" y="771"/>
                  </a:lnTo>
                  <a:lnTo>
                    <a:pt x="806" y="754"/>
                  </a:lnTo>
                  <a:lnTo>
                    <a:pt x="806" y="737"/>
                  </a:lnTo>
                  <a:lnTo>
                    <a:pt x="806" y="720"/>
                  </a:lnTo>
                  <a:lnTo>
                    <a:pt x="806" y="701"/>
                  </a:lnTo>
                  <a:lnTo>
                    <a:pt x="806" y="684"/>
                  </a:lnTo>
                  <a:lnTo>
                    <a:pt x="806" y="667"/>
                  </a:lnTo>
                  <a:lnTo>
                    <a:pt x="806" y="648"/>
                  </a:lnTo>
                  <a:lnTo>
                    <a:pt x="806" y="631"/>
                  </a:lnTo>
                  <a:lnTo>
                    <a:pt x="806" y="614"/>
                  </a:lnTo>
                  <a:lnTo>
                    <a:pt x="806" y="596"/>
                  </a:lnTo>
                  <a:lnTo>
                    <a:pt x="806" y="580"/>
                  </a:lnTo>
                  <a:lnTo>
                    <a:pt x="806" y="563"/>
                  </a:lnTo>
                  <a:lnTo>
                    <a:pt x="806" y="547"/>
                  </a:lnTo>
                  <a:lnTo>
                    <a:pt x="806" y="531"/>
                  </a:lnTo>
                  <a:lnTo>
                    <a:pt x="806" y="515"/>
                  </a:lnTo>
                  <a:lnTo>
                    <a:pt x="806" y="500"/>
                  </a:lnTo>
                  <a:lnTo>
                    <a:pt x="806" y="485"/>
                  </a:lnTo>
                  <a:lnTo>
                    <a:pt x="806" y="470"/>
                  </a:lnTo>
                  <a:lnTo>
                    <a:pt x="806" y="456"/>
                  </a:lnTo>
                  <a:lnTo>
                    <a:pt x="806" y="442"/>
                  </a:lnTo>
                  <a:lnTo>
                    <a:pt x="806" y="428"/>
                  </a:lnTo>
                  <a:lnTo>
                    <a:pt x="806" y="416"/>
                  </a:lnTo>
                  <a:lnTo>
                    <a:pt x="806" y="404"/>
                  </a:lnTo>
                  <a:lnTo>
                    <a:pt x="806" y="392"/>
                  </a:lnTo>
                  <a:lnTo>
                    <a:pt x="806" y="381"/>
                  </a:lnTo>
                  <a:lnTo>
                    <a:pt x="806" y="371"/>
                  </a:lnTo>
                  <a:lnTo>
                    <a:pt x="806" y="361"/>
                  </a:lnTo>
                  <a:lnTo>
                    <a:pt x="806" y="352"/>
                  </a:lnTo>
                  <a:lnTo>
                    <a:pt x="806" y="344"/>
                  </a:lnTo>
                  <a:lnTo>
                    <a:pt x="806" y="336"/>
                  </a:lnTo>
                  <a:lnTo>
                    <a:pt x="806" y="329"/>
                  </a:lnTo>
                  <a:lnTo>
                    <a:pt x="806" y="323"/>
                  </a:lnTo>
                  <a:lnTo>
                    <a:pt x="806" y="319"/>
                  </a:lnTo>
                  <a:lnTo>
                    <a:pt x="806" y="314"/>
                  </a:lnTo>
                  <a:lnTo>
                    <a:pt x="806" y="311"/>
                  </a:lnTo>
                  <a:lnTo>
                    <a:pt x="806" y="308"/>
                  </a:lnTo>
                  <a:lnTo>
                    <a:pt x="806" y="307"/>
                  </a:lnTo>
                  <a:lnTo>
                    <a:pt x="806" y="306"/>
                  </a:lnTo>
                  <a:lnTo>
                    <a:pt x="806" y="295"/>
                  </a:lnTo>
                  <a:lnTo>
                    <a:pt x="805" y="283"/>
                  </a:lnTo>
                  <a:lnTo>
                    <a:pt x="804" y="273"/>
                  </a:lnTo>
                  <a:lnTo>
                    <a:pt x="803" y="261"/>
                  </a:lnTo>
                  <a:lnTo>
                    <a:pt x="802" y="251"/>
                  </a:lnTo>
                  <a:lnTo>
                    <a:pt x="799" y="239"/>
                  </a:lnTo>
                  <a:lnTo>
                    <a:pt x="797" y="229"/>
                  </a:lnTo>
                  <a:lnTo>
                    <a:pt x="794" y="219"/>
                  </a:lnTo>
                  <a:lnTo>
                    <a:pt x="790" y="208"/>
                  </a:lnTo>
                  <a:lnTo>
                    <a:pt x="787" y="198"/>
                  </a:lnTo>
                  <a:lnTo>
                    <a:pt x="783" y="187"/>
                  </a:lnTo>
                  <a:lnTo>
                    <a:pt x="780" y="178"/>
                  </a:lnTo>
                  <a:lnTo>
                    <a:pt x="775" y="169"/>
                  </a:lnTo>
                  <a:lnTo>
                    <a:pt x="769" y="159"/>
                  </a:lnTo>
                  <a:lnTo>
                    <a:pt x="765" y="149"/>
                  </a:lnTo>
                  <a:lnTo>
                    <a:pt x="759" y="141"/>
                  </a:lnTo>
                  <a:lnTo>
                    <a:pt x="753" y="132"/>
                  </a:lnTo>
                  <a:lnTo>
                    <a:pt x="748" y="124"/>
                  </a:lnTo>
                  <a:lnTo>
                    <a:pt x="742" y="115"/>
                  </a:lnTo>
                  <a:lnTo>
                    <a:pt x="735" y="107"/>
                  </a:lnTo>
                  <a:lnTo>
                    <a:pt x="728" y="99"/>
                  </a:lnTo>
                  <a:lnTo>
                    <a:pt x="721" y="92"/>
                  </a:lnTo>
                  <a:lnTo>
                    <a:pt x="714" y="84"/>
                  </a:lnTo>
                  <a:lnTo>
                    <a:pt x="706" y="77"/>
                  </a:lnTo>
                  <a:lnTo>
                    <a:pt x="698" y="70"/>
                  </a:lnTo>
                  <a:lnTo>
                    <a:pt x="690" y="64"/>
                  </a:lnTo>
                  <a:lnTo>
                    <a:pt x="682" y="57"/>
                  </a:lnTo>
                  <a:lnTo>
                    <a:pt x="673" y="52"/>
                  </a:lnTo>
                  <a:lnTo>
                    <a:pt x="665" y="46"/>
                  </a:lnTo>
                  <a:lnTo>
                    <a:pt x="655" y="40"/>
                  </a:lnTo>
                  <a:lnTo>
                    <a:pt x="646" y="35"/>
                  </a:lnTo>
                  <a:lnTo>
                    <a:pt x="637" y="31"/>
                  </a:lnTo>
                  <a:lnTo>
                    <a:pt x="627" y="26"/>
                  </a:lnTo>
                  <a:lnTo>
                    <a:pt x="617" y="22"/>
                  </a:lnTo>
                  <a:lnTo>
                    <a:pt x="607" y="18"/>
                  </a:lnTo>
                  <a:lnTo>
                    <a:pt x="597" y="15"/>
                  </a:lnTo>
                  <a:lnTo>
                    <a:pt x="587" y="11"/>
                  </a:lnTo>
                  <a:lnTo>
                    <a:pt x="576" y="9"/>
                  </a:lnTo>
                  <a:lnTo>
                    <a:pt x="566" y="7"/>
                  </a:lnTo>
                  <a:lnTo>
                    <a:pt x="555" y="4"/>
                  </a:lnTo>
                  <a:lnTo>
                    <a:pt x="544" y="2"/>
                  </a:lnTo>
                  <a:lnTo>
                    <a:pt x="533" y="1"/>
                  </a:lnTo>
                  <a:lnTo>
                    <a:pt x="522" y="0"/>
                  </a:lnTo>
                  <a:lnTo>
                    <a:pt x="510" y="0"/>
                  </a:lnTo>
                  <a:lnTo>
                    <a:pt x="499" y="0"/>
                  </a:lnTo>
                  <a:lnTo>
                    <a:pt x="499" y="0"/>
                  </a:lnTo>
                  <a:close/>
                </a:path>
              </a:pathLst>
            </a:custGeom>
            <a:solidFill>
              <a:schemeClr val="tx1"/>
            </a:solidFill>
            <a:ln w="9525">
              <a:noFill/>
              <a:round/>
              <a:headEnd/>
              <a:tailEnd/>
            </a:ln>
          </p:spPr>
          <p:txBody>
            <a:bodyPr/>
            <a:lstStyle/>
            <a:p>
              <a:endParaRPr lang="en-US" dirty="0"/>
            </a:p>
          </p:txBody>
        </p:sp>
        <p:sp>
          <p:nvSpPr>
            <p:cNvPr id="236568" name="Text Box 1048"/>
            <p:cNvSpPr txBox="1">
              <a:spLocks noChangeAspect="1" noChangeArrowheads="1"/>
            </p:cNvSpPr>
            <p:nvPr userDrawn="1"/>
          </p:nvSpPr>
          <p:spPr bwMode="white">
            <a:xfrm>
              <a:off x="5508" y="4127"/>
              <a:ext cx="145" cy="106"/>
            </a:xfrm>
            <a:prstGeom prst="rect">
              <a:avLst/>
            </a:prstGeom>
            <a:noFill/>
            <a:ln w="9525">
              <a:noFill/>
              <a:miter lim="800000"/>
              <a:headEnd/>
              <a:tailEnd/>
            </a:ln>
            <a:effectLst/>
          </p:spPr>
          <p:txBody>
            <a:bodyPr wrap="none">
              <a:spAutoFit/>
            </a:bodyPr>
            <a:lstStyle/>
            <a:p>
              <a:pPr eaLnBrk="1" hangingPunct="1"/>
              <a:r>
                <a:rPr lang="en-US" sz="500" dirty="0">
                  <a:solidFill>
                    <a:schemeClr val="tx2"/>
                  </a:solidFill>
                  <a:cs typeface="Times New Roman" pitchFamily="18" charset="0"/>
                </a:rPr>
                <a:t>®</a:t>
              </a:r>
              <a:endParaRPr lang="en-US" sz="500" dirty="0">
                <a:solidFill>
                  <a:schemeClr val="tx2"/>
                </a:solidFill>
              </a:endParaRPr>
            </a:p>
          </p:txBody>
        </p:sp>
      </p:grpSp>
      <p:pic>
        <p:nvPicPr>
          <p:cNvPr id="236574" name="Picture 1054" descr="logo w name"/>
          <p:cNvPicPr>
            <a:picLocks noChangeAspect="1" noChangeArrowheads="1"/>
          </p:cNvPicPr>
          <p:nvPr/>
        </p:nvPicPr>
        <p:blipFill>
          <a:blip r:embed="rId10" cstate="print"/>
          <a:srcRect r="61925"/>
          <a:stretch>
            <a:fillRect/>
          </a:stretch>
        </p:blipFill>
        <p:spPr bwMode="hidden">
          <a:xfrm>
            <a:off x="8374063" y="6289675"/>
            <a:ext cx="622300" cy="461963"/>
          </a:xfrm>
          <a:prstGeom prst="rect">
            <a:avLst/>
          </a:prstGeom>
          <a:noFill/>
          <a:ln w="9525">
            <a:noFill/>
            <a:miter lim="800000"/>
            <a:headEnd/>
            <a:tailEnd/>
          </a:ln>
        </p:spPr>
      </p:pic>
      <p:sp>
        <p:nvSpPr>
          <p:cNvPr id="236584" name="Text Box 1064"/>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en-US" sz="800"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a:solidFill>
            <a:srgbClr val="000080"/>
          </a:solidFill>
          <a:latin typeface="+mn-lt"/>
        </a:defRPr>
      </a:lvl4pPr>
      <a:lvl5pPr marL="1709738" indent="-228600" algn="l" rtl="0" eaLnBrk="1" fontAlgn="base" hangingPunct="1">
        <a:spcBef>
          <a:spcPts val="200"/>
        </a:spcBef>
        <a:spcAft>
          <a:spcPct val="0"/>
        </a:spcAft>
        <a:buClr>
          <a:schemeClr val="accent2"/>
        </a:buClr>
        <a:buChar char="–"/>
        <a:defRPr>
          <a:solidFill>
            <a:schemeClr val="tx1"/>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ctrTitle"/>
          </p:nvPr>
        </p:nvSpPr>
        <p:spPr/>
        <p:txBody>
          <a:bodyPr/>
          <a:lstStyle/>
          <a:p>
            <a:r>
              <a:rPr lang="fr-FR" noProof="0" dirty="0" smtClean="0"/>
              <a:t>Développer des interfaces graphiques avec Tkinter</a:t>
            </a:r>
            <a:endParaRPr lang="fr-FR" noProof="0" dirty="0"/>
          </a:p>
        </p:txBody>
      </p:sp>
      <p:sp>
        <p:nvSpPr>
          <p:cNvPr id="244739" name="Rectangle 1027"/>
          <p:cNvSpPr>
            <a:spLocks noGrp="1" noChangeArrowheads="1"/>
          </p:cNvSpPr>
          <p:nvPr>
            <p:ph type="subTitle" idx="1"/>
          </p:nvPr>
        </p:nvSpPr>
        <p:spPr>
          <a:xfrm>
            <a:off x="322263" y="398463"/>
            <a:ext cx="4267200" cy="461665"/>
          </a:xfrm>
        </p:spPr>
        <p:txBody>
          <a:bodyPr/>
          <a:lstStyle/>
          <a:p>
            <a:r>
              <a:rPr lang="fr-FR" noProof="0" dirty="0" smtClean="0"/>
              <a:t>Chapitre 9</a:t>
            </a:r>
            <a:endParaRPr lang="fr-FR" noProof="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Widgets</a:t>
            </a:r>
            <a:endParaRPr lang="fr-FR" noProof="0" dirty="0"/>
          </a:p>
        </p:txBody>
      </p:sp>
      <p:sp>
        <p:nvSpPr>
          <p:cNvPr id="256003" name="Rectangle 3"/>
          <p:cNvSpPr>
            <a:spLocks noGrp="1" noChangeArrowheads="1"/>
          </p:cNvSpPr>
          <p:nvPr>
            <p:ph type="body" idx="1"/>
          </p:nvPr>
        </p:nvSpPr>
        <p:spPr>
          <a:xfrm>
            <a:off x="279400" y="1312863"/>
            <a:ext cx="8599488" cy="3683060"/>
          </a:xfrm>
        </p:spPr>
        <p:txBody>
          <a:bodyPr/>
          <a:lstStyle/>
          <a:p>
            <a:r>
              <a:rPr lang="fr-FR" noProof="0" dirty="0" smtClean="0"/>
              <a:t>Blocs de base standards d’une interface graphique</a:t>
            </a:r>
          </a:p>
          <a:p>
            <a:pPr lvl="1"/>
            <a:r>
              <a:rPr lang="fr-FR" noProof="0" dirty="0" smtClean="0"/>
              <a:t>Libellés, boutons, cadres et autres</a:t>
            </a:r>
          </a:p>
          <a:p>
            <a:r>
              <a:rPr lang="fr-FR" noProof="0" dirty="0" smtClean="0"/>
              <a:t>Fournis par la bibliothèque </a:t>
            </a:r>
            <a:r>
              <a:rPr lang="fr-FR" noProof="0" dirty="0" err="1" smtClean="0"/>
              <a:t>Tk</a:t>
            </a:r>
            <a:r>
              <a:rPr lang="fr-FR" noProof="0" dirty="0" smtClean="0"/>
              <a:t> sous forme de classes</a:t>
            </a:r>
          </a:p>
          <a:p>
            <a:r>
              <a:rPr lang="fr-FR" noProof="0" dirty="0" smtClean="0"/>
              <a:t>Créés dans une hiérarchie, ou arborescence, de widgets</a:t>
            </a:r>
          </a:p>
          <a:p>
            <a:pPr lvl="1"/>
            <a:r>
              <a:rPr lang="fr-FR" noProof="0" dirty="0" smtClean="0"/>
              <a:t>Le gestionnaire de fenêtres, ou fenêtre </a:t>
            </a:r>
            <a:r>
              <a:rPr lang="fr-FR" noProof="0" dirty="0" err="1" smtClean="0">
                <a:latin typeface="Courier New" pitchFamily="49" charset="0"/>
                <a:cs typeface="Courier New" pitchFamily="49" charset="0"/>
              </a:rPr>
              <a:t>root</a:t>
            </a:r>
            <a:r>
              <a:rPr lang="fr-FR" dirty="0" smtClean="0"/>
              <a:t>,</a:t>
            </a:r>
            <a:r>
              <a:rPr lang="fr-FR" noProof="0" dirty="0" smtClean="0"/>
              <a:t> est le parent par défaut</a:t>
            </a:r>
          </a:p>
          <a:p>
            <a:r>
              <a:rPr lang="fr-FR" noProof="0" dirty="0" smtClean="0"/>
              <a:t>Assemblés pour l’affichage</a:t>
            </a:r>
          </a:p>
          <a:p>
            <a:pPr lvl="1"/>
            <a:r>
              <a:rPr lang="fr-FR" noProof="0" dirty="0" smtClean="0"/>
              <a:t>Le gestionnaire de géométrie contrôle la taille et la position dans l’agencement</a:t>
            </a:r>
          </a:p>
          <a:p>
            <a:r>
              <a:rPr lang="fr-FR" noProof="0" dirty="0" smtClean="0"/>
              <a:t>Ont des attributs qui décrivent leur apparence</a:t>
            </a:r>
          </a:p>
          <a:p>
            <a:pPr lvl="1"/>
            <a:r>
              <a:rPr lang="fr-FR" noProof="0" dirty="0" smtClean="0"/>
              <a:t>Couleurs, polices, bordures, etc.</a:t>
            </a:r>
            <a:endParaRPr lang="fr-FR" noProof="0" dirty="0"/>
          </a:p>
        </p:txBody>
      </p:sp>
    </p:spTree>
    <p:custDataLst>
      <p:tags r:id="rId1"/>
    </p:custDataLst>
    <p:extLst>
      <p:ext uri="{BB962C8B-B14F-4D97-AF65-F5344CB8AC3E}">
        <p14:creationId xmlns:p14="http://schemas.microsoft.com/office/powerpoint/2010/main" xmlns="" val="291194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Classes de widgets</a:t>
            </a:r>
            <a:endParaRPr lang="fr-FR" noProof="0" dirty="0"/>
          </a:p>
        </p:txBody>
      </p:sp>
      <p:sp>
        <p:nvSpPr>
          <p:cNvPr id="256003" name="Rectangle 3"/>
          <p:cNvSpPr>
            <a:spLocks noGrp="1" noChangeArrowheads="1"/>
          </p:cNvSpPr>
          <p:nvPr>
            <p:ph type="body" idx="1"/>
          </p:nvPr>
        </p:nvSpPr>
        <p:spPr>
          <a:xfrm>
            <a:off x="279400" y="1312863"/>
            <a:ext cx="8599488" cy="4924425"/>
          </a:xfrm>
        </p:spPr>
        <p:txBody>
          <a:bodyPr/>
          <a:lstStyle/>
          <a:p>
            <a:pPr marL="0" indent="0">
              <a:buNone/>
            </a:pPr>
            <a:r>
              <a:rPr lang="fr-FR" noProof="0" dirty="0" smtClean="0"/>
              <a:t>Celles-ci et bien d’autres sont prédéfinies dans le module </a:t>
            </a:r>
            <a:r>
              <a:rPr lang="fr-FR" dirty="0" smtClean="0">
                <a:latin typeface="Courier New" pitchFamily="49" charset="0"/>
                <a:cs typeface="Courier New" pitchFamily="49" charset="0"/>
              </a:rPr>
              <a:t>Tkinter</a:t>
            </a:r>
            <a:r>
              <a:rPr lang="fr-FR" dirty="0" smtClean="0"/>
              <a:t> </a:t>
            </a:r>
            <a:endParaRPr lang="fr-FR" noProof="0" dirty="0" smtClean="0"/>
          </a:p>
          <a:p>
            <a:r>
              <a:rPr lang="fr-FR" noProof="0" dirty="0" err="1" smtClean="0">
                <a:latin typeface="Courier New" pitchFamily="49" charset="0"/>
                <a:cs typeface="Courier New" pitchFamily="49" charset="0"/>
              </a:rPr>
              <a:t>Toplevel</a:t>
            </a:r>
            <a:r>
              <a:rPr lang="fr-FR" noProof="0" dirty="0" smtClean="0"/>
              <a:t>, </a:t>
            </a:r>
            <a:r>
              <a:rPr lang="fr-FR" noProof="0" dirty="0" err="1" smtClean="0">
                <a:latin typeface="Courier New" pitchFamily="49" charset="0"/>
                <a:cs typeface="Courier New" pitchFamily="49" charset="0"/>
              </a:rPr>
              <a:t>Tk</a:t>
            </a:r>
            <a:endParaRPr lang="fr-FR" noProof="0" dirty="0" smtClean="0">
              <a:latin typeface="Courier New" pitchFamily="49" charset="0"/>
              <a:cs typeface="Courier New" pitchFamily="49" charset="0"/>
            </a:endParaRPr>
          </a:p>
          <a:p>
            <a:pPr lvl="1"/>
            <a:r>
              <a:rPr lang="fr-FR" noProof="0" dirty="0" smtClean="0"/>
              <a:t>Une fenêtre parente contrôlée par le gestionnaire de fenêtres</a:t>
            </a:r>
          </a:p>
          <a:p>
            <a:r>
              <a:rPr lang="fr-FR" noProof="0" dirty="0" smtClean="0">
                <a:latin typeface="Courier New" pitchFamily="49" charset="0"/>
                <a:cs typeface="Courier New" pitchFamily="49" charset="0"/>
              </a:rPr>
              <a:t>Label</a:t>
            </a:r>
          </a:p>
          <a:p>
            <a:pPr lvl="1"/>
            <a:r>
              <a:rPr lang="fr-FR" noProof="0" dirty="0" smtClean="0"/>
              <a:t>Affiche du texte ou une image</a:t>
            </a:r>
          </a:p>
          <a:p>
            <a:r>
              <a:rPr lang="fr-FR" noProof="0" dirty="0" err="1" smtClean="0">
                <a:latin typeface="Courier New" pitchFamily="49" charset="0"/>
                <a:cs typeface="Courier New" pitchFamily="49" charset="0"/>
              </a:rPr>
              <a:t>Button</a:t>
            </a:r>
            <a:endParaRPr lang="fr-FR" noProof="0" dirty="0" smtClean="0">
              <a:latin typeface="Courier New" pitchFamily="49" charset="0"/>
              <a:cs typeface="Courier New" pitchFamily="49" charset="0"/>
            </a:endParaRPr>
          </a:p>
          <a:p>
            <a:pPr lvl="1"/>
            <a:r>
              <a:rPr lang="fr-FR" dirty="0" smtClean="0"/>
              <a:t>Affiche du texte ou une image et déclenche une action </a:t>
            </a:r>
            <a:r>
              <a:rPr lang="fr-FR" noProof="0" dirty="0" smtClean="0"/>
              <a:t>quand il est cliqué</a:t>
            </a:r>
          </a:p>
          <a:p>
            <a:r>
              <a:rPr lang="fr-FR" noProof="0" dirty="0" smtClean="0">
                <a:latin typeface="Courier New" pitchFamily="49" charset="0"/>
                <a:cs typeface="Courier New" pitchFamily="49" charset="0"/>
              </a:rPr>
              <a:t>Entry</a:t>
            </a:r>
          </a:p>
          <a:p>
            <a:pPr lvl="1"/>
            <a:r>
              <a:rPr lang="fr-FR" noProof="0" dirty="0" smtClean="0"/>
              <a:t>Champ de texte acceptant une entrée</a:t>
            </a:r>
          </a:p>
          <a:p>
            <a:r>
              <a:rPr lang="fr-FR" noProof="0" dirty="0" smtClean="0">
                <a:latin typeface="Courier New" pitchFamily="49" charset="0"/>
                <a:cs typeface="Courier New" pitchFamily="49" charset="0"/>
              </a:rPr>
              <a:t>Menu</a:t>
            </a:r>
          </a:p>
          <a:p>
            <a:pPr lvl="1"/>
            <a:r>
              <a:rPr lang="fr-FR" noProof="0" dirty="0" smtClean="0"/>
              <a:t>Liste sélectionnable</a:t>
            </a:r>
          </a:p>
          <a:p>
            <a:r>
              <a:rPr lang="fr-FR" noProof="0" dirty="0" smtClean="0">
                <a:latin typeface="Courier New" pitchFamily="49" charset="0"/>
                <a:cs typeface="Courier New" pitchFamily="49" charset="0"/>
              </a:rPr>
              <a:t>Frame</a:t>
            </a:r>
          </a:p>
          <a:p>
            <a:pPr lvl="1"/>
            <a:r>
              <a:rPr lang="fr-FR" noProof="0" dirty="0" smtClean="0"/>
              <a:t>Structure  d’agencement contenant d’autres widgets</a:t>
            </a:r>
            <a:endParaRPr lang="fr-FR" noProof="0" dirty="0"/>
          </a:p>
        </p:txBody>
      </p:sp>
    </p:spTree>
    <p:custDataLst>
      <p:tags r:id="rId1"/>
    </p:custDataLst>
    <p:extLst>
      <p:ext uri="{BB962C8B-B14F-4D97-AF65-F5344CB8AC3E}">
        <p14:creationId xmlns:p14="http://schemas.microsoft.com/office/powerpoint/2010/main" xmlns="" val="316229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Gestionnaires de géométrie</a:t>
            </a:r>
            <a:endParaRPr lang="fr-FR" noProof="0" dirty="0"/>
          </a:p>
        </p:txBody>
      </p:sp>
      <p:sp>
        <p:nvSpPr>
          <p:cNvPr id="256003" name="Rectangle 3"/>
          <p:cNvSpPr>
            <a:spLocks noGrp="1" noChangeArrowheads="1"/>
          </p:cNvSpPr>
          <p:nvPr>
            <p:ph type="body" idx="1"/>
          </p:nvPr>
        </p:nvSpPr>
        <p:spPr>
          <a:xfrm>
            <a:off x="279400" y="1312863"/>
            <a:ext cx="8599488" cy="2949525"/>
          </a:xfrm>
        </p:spPr>
        <p:txBody>
          <a:bodyPr/>
          <a:lstStyle/>
          <a:p>
            <a:r>
              <a:rPr lang="fr-FR" noProof="0" dirty="0" smtClean="0">
                <a:cs typeface="Courier New" pitchFamily="49" charset="0"/>
              </a:rPr>
              <a:t>Fonctions Tkinter</a:t>
            </a:r>
            <a:r>
              <a:rPr lang="fr-FR" noProof="0" dirty="0" smtClean="0">
                <a:latin typeface="Corbel" pitchFamily="34" charset="0"/>
              </a:rPr>
              <a:t> </a:t>
            </a:r>
            <a:r>
              <a:rPr lang="fr-FR" noProof="0" dirty="0" smtClean="0"/>
              <a:t>qui provoquent l’affichage des widgets</a:t>
            </a:r>
          </a:p>
          <a:p>
            <a:r>
              <a:rPr lang="fr-FR" noProof="0" dirty="0" smtClean="0"/>
              <a:t>Contrôlent l’agencement des widgets</a:t>
            </a:r>
          </a:p>
          <a:p>
            <a:pPr lvl="1"/>
            <a:r>
              <a:rPr lang="fr-FR" noProof="0" dirty="0" smtClean="0"/>
              <a:t>Les attributs définissent l’emplacement, l’orientation et l’expansion</a:t>
            </a:r>
          </a:p>
          <a:p>
            <a:r>
              <a:rPr lang="fr-FR" noProof="0" dirty="0" smtClean="0">
                <a:latin typeface="Courier New" pitchFamily="49" charset="0"/>
                <a:cs typeface="Courier New" pitchFamily="49" charset="0"/>
              </a:rPr>
              <a:t>pack()</a:t>
            </a:r>
            <a:r>
              <a:rPr lang="fr-FR" noProof="0" dirty="0" smtClean="0"/>
              <a:t> définit des emplacements relatifs</a:t>
            </a:r>
          </a:p>
          <a:p>
            <a:pPr lvl="1"/>
            <a:r>
              <a:rPr lang="fr-FR" noProof="0" dirty="0" smtClean="0"/>
              <a:t>La taille est calculée en fonction du contenu du widget contenu</a:t>
            </a:r>
          </a:p>
          <a:p>
            <a:r>
              <a:rPr lang="fr-FR" noProof="0" dirty="0" err="1" smtClean="0">
                <a:latin typeface="Courier New" pitchFamily="49" charset="0"/>
                <a:cs typeface="Courier New" pitchFamily="49" charset="0"/>
              </a:rPr>
              <a:t>grid</a:t>
            </a:r>
            <a:r>
              <a:rPr lang="fr-FR" noProof="0" dirty="0" smtClean="0">
                <a:latin typeface="Courier New" pitchFamily="49" charset="0"/>
                <a:cs typeface="Courier New" pitchFamily="49" charset="0"/>
              </a:rPr>
              <a:t>()</a:t>
            </a:r>
            <a:r>
              <a:rPr lang="fr-FR" noProof="0" dirty="0" smtClean="0">
                <a:latin typeface="+mj-lt"/>
                <a:cs typeface="Courier New" pitchFamily="49" charset="0"/>
              </a:rPr>
              <a:t> </a:t>
            </a:r>
            <a:r>
              <a:rPr lang="fr-FR" noProof="0" dirty="0" smtClean="0"/>
              <a:t>organise en lignes et en colonnes</a:t>
            </a:r>
          </a:p>
          <a:p>
            <a:pPr lvl="1"/>
            <a:r>
              <a:rPr lang="fr-FR" noProof="0" dirty="0" smtClean="0"/>
              <a:t>Format de tableau</a:t>
            </a:r>
          </a:p>
          <a:p>
            <a:pPr lvl="1"/>
            <a:r>
              <a:rPr lang="fr-FR" noProof="0" dirty="0" smtClean="0"/>
              <a:t>Intéressant pour les formulaires</a:t>
            </a:r>
          </a:p>
        </p:txBody>
      </p:sp>
    </p:spTree>
    <p:custDataLst>
      <p:tags r:id="rId1"/>
    </p:custDataLst>
    <p:extLst>
      <p:ext uri="{BB962C8B-B14F-4D97-AF65-F5344CB8AC3E}">
        <p14:creationId xmlns:p14="http://schemas.microsoft.com/office/powerpoint/2010/main" xmlns="" val="145942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Créer un programme </a:t>
            </a:r>
            <a:r>
              <a:rPr lang="fr-FR" noProof="0" dirty="0" smtClean="0">
                <a:latin typeface="+mn-lt"/>
                <a:cs typeface="Courier New" pitchFamily="49" charset="0"/>
              </a:rPr>
              <a:t>Tkinter</a:t>
            </a:r>
            <a:r>
              <a:rPr lang="fr-FR" noProof="0" dirty="0" smtClean="0"/>
              <a:t> simple</a:t>
            </a:r>
            <a:endParaRPr lang="fr-FR" noProof="0" dirty="0"/>
          </a:p>
        </p:txBody>
      </p:sp>
      <p:sp>
        <p:nvSpPr>
          <p:cNvPr id="256003" name="Rectangle 3"/>
          <p:cNvSpPr>
            <a:spLocks noGrp="1" noChangeArrowheads="1"/>
          </p:cNvSpPr>
          <p:nvPr>
            <p:ph type="body" idx="1"/>
          </p:nvPr>
        </p:nvSpPr>
        <p:spPr>
          <a:xfrm>
            <a:off x="279400" y="1312863"/>
            <a:ext cx="8599488" cy="3226524"/>
          </a:xfrm>
        </p:spPr>
        <p:txBody>
          <a:bodyPr/>
          <a:lstStyle/>
          <a:p>
            <a:pPr marL="342900" indent="-342900">
              <a:buSzPct val="100000"/>
              <a:buFont typeface="+mj-lt"/>
              <a:buAutoNum type="arabicPeriod"/>
            </a:pPr>
            <a:r>
              <a:rPr lang="fr-FR" noProof="0" dirty="0" smtClean="0"/>
              <a:t>Importez le module </a:t>
            </a:r>
            <a:r>
              <a:rPr lang="fr-FR" dirty="0" smtClean="0">
                <a:latin typeface="Courier New" pitchFamily="49" charset="0"/>
                <a:cs typeface="Courier New" pitchFamily="49" charset="0"/>
              </a:rPr>
              <a:t>Tkinter</a:t>
            </a:r>
            <a:r>
              <a:rPr lang="fr-FR" dirty="0" smtClean="0"/>
              <a:t> </a:t>
            </a:r>
            <a:endParaRPr lang="fr-FR" noProof="0" dirty="0" smtClean="0"/>
          </a:p>
          <a:p>
            <a:pPr marL="342900" indent="-342900">
              <a:buSzPct val="100000"/>
              <a:buFont typeface="+mj-lt"/>
              <a:buAutoNum type="arabicPeriod"/>
            </a:pPr>
            <a:r>
              <a:rPr lang="fr-FR" noProof="0" dirty="0" smtClean="0"/>
              <a:t>Créez des widgets</a:t>
            </a:r>
          </a:p>
          <a:p>
            <a:pPr lvl="1"/>
            <a:r>
              <a:rPr lang="fr-FR" noProof="0" dirty="0" smtClean="0"/>
              <a:t>Dans une hiérarchie commençant par la fenêtre racine</a:t>
            </a:r>
          </a:p>
          <a:p>
            <a:pPr marL="342900" indent="-342900">
              <a:buSzPct val="100000"/>
              <a:buFont typeface="+mj-lt"/>
              <a:buAutoNum type="arabicPeriod"/>
            </a:pPr>
            <a:r>
              <a:rPr lang="fr-FR" noProof="0" dirty="0" smtClean="0"/>
              <a:t>Utilisez le gestionnaire de géométrie pour définir et contrôler l’agencement</a:t>
            </a:r>
          </a:p>
          <a:p>
            <a:pPr lvl="1"/>
            <a:r>
              <a:rPr lang="fr-FR" noProof="0" dirty="0" smtClean="0">
                <a:latin typeface="Courier New" pitchFamily="49" charset="0"/>
                <a:cs typeface="Courier New" pitchFamily="49" charset="0"/>
              </a:rPr>
              <a:t>pack()</a:t>
            </a:r>
            <a:r>
              <a:rPr lang="fr-FR" noProof="0" dirty="0" smtClean="0"/>
              <a:t> est le plus facile</a:t>
            </a:r>
          </a:p>
          <a:p>
            <a:pPr marL="342900" indent="-342900">
              <a:buSzPct val="100000"/>
              <a:buFont typeface="+mj-lt"/>
              <a:buAutoNum type="arabicPeriod"/>
            </a:pPr>
            <a:r>
              <a:rPr lang="fr-FR" noProof="0" dirty="0" smtClean="0"/>
              <a:t>Appelez la fonction </a:t>
            </a:r>
            <a:r>
              <a:rPr lang="fr-FR" noProof="0" dirty="0" err="1" smtClean="0">
                <a:latin typeface="Courier New" pitchFamily="49" charset="0"/>
                <a:cs typeface="Courier New" pitchFamily="49" charset="0"/>
              </a:rPr>
              <a:t>mainloop</a:t>
            </a:r>
            <a:r>
              <a:rPr lang="fr-FR" noProof="0" dirty="0" smtClean="0">
                <a:latin typeface="Courier New" pitchFamily="49" charset="0"/>
                <a:cs typeface="Courier New" pitchFamily="49" charset="0"/>
              </a:rPr>
              <a:t>()</a:t>
            </a:r>
            <a:r>
              <a:rPr lang="fr-FR" noProof="0" dirty="0" smtClean="0"/>
              <a:t> pour afficher la hiérarchie de widgets</a:t>
            </a:r>
          </a:p>
          <a:p>
            <a:pPr lvl="1"/>
            <a:r>
              <a:rPr lang="fr-FR" noProof="0" dirty="0" smtClean="0"/>
              <a:t>Jusqu’à ce qu’elle quitte d’elle-même</a:t>
            </a:r>
          </a:p>
          <a:p>
            <a:pPr lvl="1"/>
            <a:r>
              <a:rPr lang="fr-FR" noProof="0" dirty="0" smtClean="0"/>
              <a:t>Jusqu’à ce que le gestionnaire de fenêtres se ferme</a:t>
            </a:r>
            <a:endParaRPr lang="fr-FR" noProof="0" dirty="0"/>
          </a:p>
        </p:txBody>
      </p:sp>
      <p:sp>
        <p:nvSpPr>
          <p:cNvPr id="4" name="Rectangle 3"/>
          <p:cNvSpPr/>
          <p:nvPr/>
        </p:nvSpPr>
        <p:spPr bwMode="blackWhite">
          <a:xfrm>
            <a:off x="515516" y="4585069"/>
            <a:ext cx="5203639" cy="1754326"/>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from Tkinter import </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lab1 </a:t>
            </a:r>
            <a:r>
              <a:rPr lang="en-US" sz="1800" dirty="0">
                <a:latin typeface="Courier New" pitchFamily="49" charset="0"/>
                <a:cs typeface="Courier New" pitchFamily="49" charset="0"/>
              </a:rPr>
              <a:t>= Label(text='I am a label</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btn1 </a:t>
            </a:r>
            <a:r>
              <a:rPr lang="en-US" sz="1800" dirty="0">
                <a:latin typeface="Courier New" pitchFamily="49" charset="0"/>
                <a:cs typeface="Courier New" pitchFamily="49" charset="0"/>
              </a:rPr>
              <a:t>= Button(text='I am a button')</a:t>
            </a:r>
          </a:p>
          <a:p>
            <a:r>
              <a:rPr lang="en-US" sz="1800" dirty="0" smtClean="0">
                <a:latin typeface="Courier New" pitchFamily="49" charset="0"/>
                <a:cs typeface="Courier New" pitchFamily="49" charset="0"/>
              </a:rPr>
              <a:t>lab1.pack()</a:t>
            </a:r>
          </a:p>
          <a:p>
            <a:r>
              <a:rPr lang="en-US" sz="1800" dirty="0" smtClean="0">
                <a:latin typeface="Courier New" pitchFamily="49" charset="0"/>
                <a:cs typeface="Courier New" pitchFamily="49" charset="0"/>
              </a:rPr>
              <a:t>btn1.pack()</a:t>
            </a:r>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mainloop</a:t>
            </a:r>
            <a:r>
              <a:rPr lang="en-US" sz="1800" dirty="0">
                <a:latin typeface="Courier New" pitchFamily="49" charset="0"/>
                <a:cs typeface="Courier New" pitchFamily="49" charset="0"/>
              </a:rPr>
              <a:t>()</a:t>
            </a:r>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0714" y="4734698"/>
            <a:ext cx="1864865" cy="118673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217755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err="1" smtClean="0">
                <a:latin typeface="Courier New" pitchFamily="49" charset="0"/>
                <a:cs typeface="Courier New" pitchFamily="49" charset="0"/>
              </a:rPr>
              <a:t>Tk</a:t>
            </a:r>
            <a:r>
              <a:rPr lang="fr-FR" noProof="0" dirty="0" smtClean="0">
                <a:latin typeface="Courier New" pitchFamily="49" charset="0"/>
                <a:cs typeface="Courier New" pitchFamily="49" charset="0"/>
              </a:rPr>
              <a:t>()</a:t>
            </a:r>
            <a:r>
              <a:rPr lang="fr-FR" noProof="0" dirty="0" smtClean="0">
                <a:cs typeface="Courier New" pitchFamily="49" charset="0"/>
              </a:rPr>
              <a:t> </a:t>
            </a:r>
            <a:r>
              <a:rPr lang="fr-FR" noProof="0" dirty="0" smtClean="0">
                <a:latin typeface="+mn-lt"/>
                <a:cs typeface="Courier New" pitchFamily="49" charset="0"/>
              </a:rPr>
              <a:t>et </a:t>
            </a:r>
            <a:r>
              <a:rPr lang="fr-FR" noProof="0" dirty="0" err="1" smtClean="0">
                <a:latin typeface="Courier New" pitchFamily="49" charset="0"/>
                <a:cs typeface="Courier New" pitchFamily="49" charset="0"/>
              </a:rPr>
              <a:t>Toplevel</a:t>
            </a:r>
            <a:r>
              <a:rPr lang="fr-FR" noProof="0" dirty="0" smtClean="0">
                <a:latin typeface="Courier New" pitchFamily="49" charset="0"/>
                <a:cs typeface="Courier New" pitchFamily="49" charset="0"/>
              </a:rPr>
              <a:t>()</a:t>
            </a:r>
            <a:endParaRPr lang="fr-FR" noProof="0" dirty="0"/>
          </a:p>
        </p:txBody>
      </p:sp>
      <p:sp>
        <p:nvSpPr>
          <p:cNvPr id="256003" name="Rectangle 3"/>
          <p:cNvSpPr>
            <a:spLocks noGrp="1" noChangeArrowheads="1"/>
          </p:cNvSpPr>
          <p:nvPr>
            <p:ph type="body" idx="1"/>
          </p:nvPr>
        </p:nvSpPr>
        <p:spPr>
          <a:xfrm>
            <a:off x="279400" y="1312863"/>
            <a:ext cx="8599488" cy="2344231"/>
          </a:xfrm>
        </p:spPr>
        <p:txBody>
          <a:bodyPr/>
          <a:lstStyle/>
          <a:p>
            <a:r>
              <a:rPr lang="fr-FR" noProof="0" dirty="0" smtClean="0"/>
              <a:t>Fournissent les objets parents d’une arborescence de widgets</a:t>
            </a:r>
          </a:p>
          <a:p>
            <a:pPr lvl="1"/>
            <a:r>
              <a:rPr lang="fr-FR" noProof="0" dirty="0" smtClean="0"/>
              <a:t>Créent des fenêtres vides où l’on peut attacher d’autres widgets</a:t>
            </a:r>
          </a:p>
          <a:p>
            <a:pPr lvl="1"/>
            <a:r>
              <a:rPr lang="fr-FR" noProof="0" dirty="0" smtClean="0"/>
              <a:t>Fournissent des attributs qui s’appliquent à la fenêtre elle-même</a:t>
            </a:r>
          </a:p>
          <a:p>
            <a:r>
              <a:rPr lang="fr-FR" noProof="0" dirty="0" smtClean="0"/>
              <a:t>Un widget </a:t>
            </a:r>
            <a:r>
              <a:rPr lang="fr-FR" dirty="0" err="1" smtClean="0">
                <a:latin typeface="Courier New" pitchFamily="49" charset="0"/>
                <a:cs typeface="Courier New" pitchFamily="49" charset="0"/>
              </a:rPr>
              <a:t>Tk</a:t>
            </a:r>
            <a:r>
              <a:rPr lang="fr-FR" dirty="0" smtClean="0">
                <a:latin typeface="Courier New" pitchFamily="49" charset="0"/>
                <a:cs typeface="Courier New" pitchFamily="49" charset="0"/>
              </a:rPr>
              <a:t>()</a:t>
            </a:r>
            <a:r>
              <a:rPr lang="fr-FR" dirty="0" smtClean="0">
                <a:cs typeface="Courier New" pitchFamily="49" charset="0"/>
              </a:rPr>
              <a:t> </a:t>
            </a:r>
            <a:r>
              <a:rPr lang="fr-FR" noProof="0" dirty="0" smtClean="0"/>
              <a:t>n’a pas de parent</a:t>
            </a:r>
          </a:p>
          <a:p>
            <a:r>
              <a:rPr lang="fr-FR" dirty="0" smtClean="0"/>
              <a:t>Un widget </a:t>
            </a:r>
            <a:r>
              <a:rPr lang="fr-FR" noProof="0" dirty="0" err="1" smtClean="0">
                <a:latin typeface="Courier New" pitchFamily="49" charset="0"/>
                <a:cs typeface="Courier New" pitchFamily="49" charset="0"/>
              </a:rPr>
              <a:t>Toplevel</a:t>
            </a:r>
            <a:r>
              <a:rPr lang="fr-FR" noProof="0" dirty="0" smtClean="0">
                <a:latin typeface="Courier New" pitchFamily="49" charset="0"/>
                <a:cs typeface="Courier New" pitchFamily="49" charset="0"/>
              </a:rPr>
              <a:t>()</a:t>
            </a:r>
            <a:r>
              <a:rPr lang="fr-FR" noProof="0" dirty="0" smtClean="0"/>
              <a:t> peut avoir un parent </a:t>
            </a:r>
            <a:r>
              <a:rPr lang="fr-FR" dirty="0" err="1" smtClean="0">
                <a:latin typeface="Courier New" pitchFamily="49" charset="0"/>
                <a:cs typeface="Courier New" pitchFamily="49" charset="0"/>
              </a:rPr>
              <a:t>Tk</a:t>
            </a:r>
            <a:r>
              <a:rPr lang="fr-FR" dirty="0" smtClean="0">
                <a:latin typeface="Courier New" pitchFamily="49" charset="0"/>
                <a:cs typeface="Courier New" pitchFamily="49" charset="0"/>
              </a:rPr>
              <a:t>()</a:t>
            </a:r>
            <a:r>
              <a:rPr lang="fr-FR" dirty="0" smtClean="0">
                <a:cs typeface="Courier New" pitchFamily="49" charset="0"/>
              </a:rPr>
              <a:t> </a:t>
            </a:r>
            <a:endParaRPr lang="fr-FR" noProof="0" dirty="0" smtClean="0"/>
          </a:p>
          <a:p>
            <a:r>
              <a:rPr lang="fr-FR" noProof="0" dirty="0" smtClean="0"/>
              <a:t>Sont affichés par la fonction </a:t>
            </a:r>
            <a:r>
              <a:rPr lang="fr-FR" noProof="0" dirty="0" err="1" smtClean="0">
                <a:latin typeface="Courier New" pitchFamily="49" charset="0"/>
                <a:cs typeface="Courier New" pitchFamily="49" charset="0"/>
              </a:rPr>
              <a:t>mainloop</a:t>
            </a:r>
            <a:r>
              <a:rPr lang="fr-FR" noProof="0" dirty="0" smtClean="0">
                <a:latin typeface="Courier New" pitchFamily="49" charset="0"/>
                <a:cs typeface="Courier New" pitchFamily="49" charset="0"/>
              </a:rPr>
              <a:t>()</a:t>
            </a:r>
            <a:endParaRPr lang="fr-FR" noProof="0" dirty="0"/>
          </a:p>
        </p:txBody>
      </p:sp>
      <p:sp>
        <p:nvSpPr>
          <p:cNvPr id="4" name="Rectangle 3"/>
          <p:cNvSpPr/>
          <p:nvPr/>
        </p:nvSpPr>
        <p:spPr bwMode="blackWhite">
          <a:xfrm>
            <a:off x="366194" y="4042694"/>
            <a:ext cx="3457662" cy="2031325"/>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from </a:t>
            </a:r>
            <a:r>
              <a:rPr lang="en-US" sz="1800" dirty="0">
                <a:latin typeface="Courier New" pitchFamily="49" charset="0"/>
                <a:cs typeface="Courier New" pitchFamily="49" charset="0"/>
              </a:rPr>
              <a:t>Tkinter import </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win1.title('Parent')</a:t>
            </a:r>
          </a:p>
          <a:p>
            <a:r>
              <a:rPr lang="en-US" sz="1800" dirty="0">
                <a:latin typeface="Courier New" pitchFamily="49" charset="0"/>
                <a:cs typeface="Courier New" pitchFamily="49" charset="0"/>
              </a:rPr>
              <a:t>win2 = Toplevel(win1)</a:t>
            </a:r>
          </a:p>
          <a:p>
            <a:r>
              <a:rPr lang="en-US" sz="1800" dirty="0">
                <a:latin typeface="Courier New" pitchFamily="49" charset="0"/>
                <a:cs typeface="Courier New" pitchFamily="49" charset="0"/>
              </a:rPr>
              <a:t>win2.title('Child')</a:t>
            </a:r>
          </a:p>
          <a:p>
            <a:r>
              <a:rPr lang="en-US" sz="1800" dirty="0">
                <a:latin typeface="Courier New" pitchFamily="49" charset="0"/>
                <a:cs typeface="Courier New" pitchFamily="49" charset="0"/>
              </a:rPr>
              <a:t>mainloop()</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33450" y="3921369"/>
            <a:ext cx="4010025" cy="21526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ounded Rectangular Callout 5"/>
          <p:cNvSpPr/>
          <p:nvPr/>
        </p:nvSpPr>
        <p:spPr bwMode="blackWhite">
          <a:xfrm>
            <a:off x="6910231" y="2772619"/>
            <a:ext cx="2049191" cy="817245"/>
          </a:xfrm>
          <a:prstGeom prst="wedgeRoundRectCallout">
            <a:avLst>
              <a:gd name="adj1" fmla="val 18498"/>
              <a:gd name="adj2" fmla="val 97334"/>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fr-FR" dirty="0" smtClean="0"/>
              <a:t>La fermeture du widget parent termine l’enfant</a:t>
            </a:r>
            <a:endParaRPr kumimoji="0" lang="fr-FR" sz="1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blackWhite">
          <a:xfrm>
            <a:off x="2954108" y="5835655"/>
            <a:ext cx="1776918" cy="340519"/>
          </a:xfrm>
          <a:prstGeom prst="wedgeRoundRectCallout">
            <a:avLst>
              <a:gd name="adj1" fmla="val -33646"/>
              <a:gd name="adj2" fmla="val -11749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tk-toplevel.py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151841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Libellés </a:t>
            </a:r>
            <a:endParaRPr lang="fr-FR" noProof="0" dirty="0"/>
          </a:p>
        </p:txBody>
      </p:sp>
      <p:sp>
        <p:nvSpPr>
          <p:cNvPr id="256003" name="Rectangle 3"/>
          <p:cNvSpPr>
            <a:spLocks noGrp="1" noChangeArrowheads="1"/>
          </p:cNvSpPr>
          <p:nvPr>
            <p:ph type="body" idx="1"/>
          </p:nvPr>
        </p:nvSpPr>
        <p:spPr>
          <a:xfrm>
            <a:off x="279400" y="1312863"/>
            <a:ext cx="8599488" cy="1733808"/>
          </a:xfrm>
        </p:spPr>
        <p:txBody>
          <a:bodyPr/>
          <a:lstStyle/>
          <a:p>
            <a:r>
              <a:rPr lang="fr-FR" noProof="0" dirty="0" smtClean="0"/>
              <a:t>Servent à afficher du texte ou des images</a:t>
            </a:r>
          </a:p>
          <a:p>
            <a:pPr lvl="1"/>
            <a:r>
              <a:rPr lang="fr-FR" dirty="0" smtClean="0"/>
              <a:t>Attribut </a:t>
            </a:r>
            <a:r>
              <a:rPr lang="fr-FR" noProof="0" dirty="0" err="1" smtClean="0">
                <a:latin typeface="Courier New" pitchFamily="49" charset="0"/>
                <a:cs typeface="Courier New" pitchFamily="49" charset="0"/>
              </a:rPr>
              <a:t>text</a:t>
            </a:r>
            <a:r>
              <a:rPr lang="fr-FR" noProof="0" dirty="0" smtClean="0"/>
              <a:t> ou </a:t>
            </a:r>
            <a:r>
              <a:rPr lang="fr-FR" noProof="0" dirty="0" smtClean="0">
                <a:latin typeface="Courier New" pitchFamily="49" charset="0"/>
                <a:cs typeface="Courier New" pitchFamily="49" charset="0"/>
              </a:rPr>
              <a:t>image</a:t>
            </a:r>
            <a:endParaRPr lang="fr-FR" noProof="0" dirty="0" smtClean="0"/>
          </a:p>
          <a:p>
            <a:r>
              <a:rPr lang="fr-FR" noProof="0" dirty="0" smtClean="0"/>
              <a:t>Font partie de la hiérarchie de widgets</a:t>
            </a:r>
          </a:p>
          <a:p>
            <a:pPr lvl="1"/>
            <a:r>
              <a:rPr lang="fr-FR" noProof="0" dirty="0" smtClean="0"/>
              <a:t>Le premier argument spécifie </a:t>
            </a:r>
            <a:r>
              <a:rPr lang="fr-FR" dirty="0" smtClean="0"/>
              <a:t>le widget parent </a:t>
            </a:r>
            <a:endParaRPr lang="fr-FR" noProof="0" dirty="0" smtClean="0"/>
          </a:p>
          <a:p>
            <a:pPr lvl="2"/>
            <a:r>
              <a:rPr lang="fr-FR" noProof="0" dirty="0" smtClean="0">
                <a:latin typeface="Courier New" pitchFamily="49" charset="0"/>
                <a:cs typeface="Courier New" pitchFamily="49" charset="0"/>
              </a:rPr>
              <a:t>None</a:t>
            </a:r>
            <a:r>
              <a:rPr lang="fr-FR" noProof="0" dirty="0" smtClean="0"/>
              <a:t> signifie la fenêtre racine</a:t>
            </a:r>
          </a:p>
        </p:txBody>
      </p:sp>
      <p:sp>
        <p:nvSpPr>
          <p:cNvPr id="4" name="Rectangle 3"/>
          <p:cNvSpPr/>
          <p:nvPr/>
        </p:nvSpPr>
        <p:spPr bwMode="blackWhite">
          <a:xfrm>
            <a:off x="879415" y="3237081"/>
            <a:ext cx="5004133"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win1 </a:t>
            </a:r>
            <a:r>
              <a:rPr lang="en-US" sz="1800" dirty="0">
                <a:latin typeface="Courier New" pitchFamily="49" charset="0"/>
                <a:cs typeface="Courier New" pitchFamily="49" charset="0"/>
              </a:rPr>
              <a:t>= Tk()</a:t>
            </a:r>
          </a:p>
          <a:p>
            <a:r>
              <a:rPr lang="en-US" sz="1800" dirty="0">
                <a:latin typeface="Courier New" pitchFamily="49" charset="0"/>
                <a:cs typeface="Courier New" pitchFamily="49" charset="0"/>
              </a:rPr>
              <a:t>win2 = Tk()</a:t>
            </a:r>
          </a:p>
          <a:p>
            <a:r>
              <a:rPr lang="en-US" sz="1800" dirty="0">
                <a:latin typeface="Courier New" pitchFamily="49" charset="0"/>
                <a:cs typeface="Courier New" pitchFamily="49" charset="0"/>
              </a:rPr>
              <a:t>widget1 = Label(win1, text='Hello')</a:t>
            </a:r>
          </a:p>
          <a:p>
            <a:r>
              <a:rPr lang="en-US" sz="1800" dirty="0">
                <a:latin typeface="Courier New" pitchFamily="49" charset="0"/>
                <a:cs typeface="Courier New" pitchFamily="49" charset="0"/>
              </a:rPr>
              <a:t>widget2 = Label(win2, text='World')</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widget1.pack()</a:t>
            </a:r>
          </a:p>
          <a:p>
            <a:r>
              <a:rPr lang="en-US" sz="1800" dirty="0">
                <a:latin typeface="Courier New" pitchFamily="49" charset="0"/>
                <a:cs typeface="Courier New" pitchFamily="49" charset="0"/>
              </a:rPr>
              <a:t>widget2.pack()</a:t>
            </a:r>
          </a:p>
          <a:p>
            <a:r>
              <a:rPr lang="en-US" sz="1800" dirty="0">
                <a:latin typeface="Courier New" pitchFamily="49" charset="0"/>
                <a:cs typeface="Courier New" pitchFamily="49" charset="0"/>
              </a:rPr>
              <a:t>mainloop()</a:t>
            </a: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18941" y="3613161"/>
            <a:ext cx="1808796" cy="1613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ounded Rectangular Callout 5"/>
          <p:cNvSpPr/>
          <p:nvPr/>
        </p:nvSpPr>
        <p:spPr bwMode="blackWhite">
          <a:xfrm>
            <a:off x="4576321" y="5339618"/>
            <a:ext cx="1685331" cy="340519"/>
          </a:xfrm>
          <a:prstGeom prst="wedgeRoundRectCallout">
            <a:avLst>
              <a:gd name="adj1" fmla="val -33646"/>
              <a:gd name="adj2" fmla="val -11749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tk-labels.py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77198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Couleur du texte</a:t>
            </a:r>
            <a:endParaRPr lang="fr-FR" noProof="0" dirty="0"/>
          </a:p>
        </p:txBody>
      </p:sp>
      <p:sp>
        <p:nvSpPr>
          <p:cNvPr id="256003" name="Rectangle 3"/>
          <p:cNvSpPr>
            <a:spLocks noGrp="1" noChangeArrowheads="1"/>
          </p:cNvSpPr>
          <p:nvPr>
            <p:ph type="body" idx="1"/>
          </p:nvPr>
        </p:nvSpPr>
        <p:spPr>
          <a:xfrm>
            <a:off x="279400" y="1312863"/>
            <a:ext cx="8599488" cy="671979"/>
          </a:xfrm>
        </p:spPr>
        <p:txBody>
          <a:bodyPr/>
          <a:lstStyle/>
          <a:p>
            <a:r>
              <a:rPr lang="fr-FR" noProof="0" dirty="0" smtClean="0"/>
              <a:t>On peut affecter les attributs pour l’arrière-plan et le premier plan</a:t>
            </a:r>
          </a:p>
          <a:p>
            <a:pPr lvl="1"/>
            <a:r>
              <a:rPr lang="fr-FR" noProof="0" dirty="0" smtClean="0">
                <a:latin typeface="Courier New" pitchFamily="49" charset="0"/>
                <a:cs typeface="Courier New" pitchFamily="49" charset="0"/>
              </a:rPr>
              <a:t>fg</a:t>
            </a:r>
            <a:r>
              <a:rPr lang="fr-FR" noProof="0" dirty="0" smtClean="0"/>
              <a:t> et </a:t>
            </a:r>
            <a:r>
              <a:rPr lang="fr-FR" noProof="0" dirty="0" err="1" smtClean="0">
                <a:latin typeface="Courier New" pitchFamily="49" charset="0"/>
                <a:cs typeface="Courier New" pitchFamily="49" charset="0"/>
              </a:rPr>
              <a:t>bg</a:t>
            </a:r>
            <a:endParaRPr lang="fr-FR" noProof="0" dirty="0" smtClean="0">
              <a:latin typeface="Courier New" pitchFamily="49" charset="0"/>
              <a:cs typeface="Courier New" pitchFamily="49" charset="0"/>
            </a:endParaRPr>
          </a:p>
        </p:txBody>
      </p:sp>
      <p:sp>
        <p:nvSpPr>
          <p:cNvPr id="4" name="Rectangle 3"/>
          <p:cNvSpPr/>
          <p:nvPr/>
        </p:nvSpPr>
        <p:spPr bwMode="blackWhite">
          <a:xfrm>
            <a:off x="636056" y="2159692"/>
            <a:ext cx="7898344"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win2 = Tk()</a:t>
            </a:r>
          </a:p>
          <a:p>
            <a:r>
              <a:rPr lang="en-US" sz="1800" dirty="0">
                <a:latin typeface="Courier New" pitchFamily="49" charset="0"/>
                <a:cs typeface="Courier New" pitchFamily="49" charset="0"/>
              </a:rPr>
              <a:t>widget1 = Label(win1, text='Hello',fg='blue',bg='white')</a:t>
            </a:r>
          </a:p>
          <a:p>
            <a:r>
              <a:rPr lang="en-US" sz="1800" dirty="0">
                <a:latin typeface="Courier New" pitchFamily="49" charset="0"/>
                <a:cs typeface="Courier New" pitchFamily="49" charset="0"/>
              </a:rPr>
              <a:t>widget2 = Label(win2, text='World',fg='white',bg</a:t>
            </a:r>
            <a:r>
              <a:rPr lang="en-US" sz="1800" dirty="0" smtClean="0">
                <a:latin typeface="Courier New" pitchFamily="49" charset="0"/>
                <a:cs typeface="Courier New" pitchFamily="49" charset="0"/>
              </a:rPr>
              <a:t>='blue')</a:t>
            </a:r>
            <a:endParaRPr lang="en-US" sz="1800" dirty="0">
              <a:latin typeface="Courier New" pitchFamily="49" charset="0"/>
              <a:cs typeface="Courier New" pitchFamily="49" charset="0"/>
            </a:endParaRP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widget1.pack()</a:t>
            </a:r>
          </a:p>
          <a:p>
            <a:r>
              <a:rPr lang="en-US" sz="1800" dirty="0">
                <a:latin typeface="Courier New" pitchFamily="49" charset="0"/>
                <a:cs typeface="Courier New" pitchFamily="49" charset="0"/>
              </a:rPr>
              <a:t>widget2.pack()</a:t>
            </a:r>
          </a:p>
          <a:p>
            <a:r>
              <a:rPr lang="en-US" sz="1800" dirty="0">
                <a:latin typeface="Courier New" pitchFamily="49" charset="0"/>
                <a:cs typeface="Courier New" pitchFamily="49" charset="0"/>
              </a:rPr>
              <a:t>mainloop()</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17522" y="3664909"/>
            <a:ext cx="1763683" cy="160621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ounded Rectangular Callout 5"/>
          <p:cNvSpPr/>
          <p:nvPr/>
        </p:nvSpPr>
        <p:spPr bwMode="blackWhite">
          <a:xfrm>
            <a:off x="2998765" y="4297756"/>
            <a:ext cx="1307227" cy="340519"/>
          </a:xfrm>
          <a:prstGeom prst="wedgeRoundRectCallout">
            <a:avLst>
              <a:gd name="adj1" fmla="val -33646"/>
              <a:gd name="adj2" fmla="val -11749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tk-fgbg.py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165969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Redimensionner</a:t>
            </a:r>
            <a:endParaRPr lang="fr-FR" noProof="0" dirty="0"/>
          </a:p>
        </p:txBody>
      </p:sp>
      <p:sp>
        <p:nvSpPr>
          <p:cNvPr id="256003" name="Rectangle 3"/>
          <p:cNvSpPr>
            <a:spLocks noGrp="1" noChangeArrowheads="1"/>
          </p:cNvSpPr>
          <p:nvPr>
            <p:ph type="body" idx="1"/>
          </p:nvPr>
        </p:nvSpPr>
        <p:spPr>
          <a:xfrm>
            <a:off x="279400" y="1312863"/>
            <a:ext cx="8599488" cy="3472746"/>
          </a:xfrm>
        </p:spPr>
        <p:txBody>
          <a:bodyPr/>
          <a:lstStyle/>
          <a:p>
            <a:r>
              <a:rPr lang="fr-FR" noProof="0" dirty="0" smtClean="0"/>
              <a:t>La taille initiale d’un widget est calculée par le gestionnaire de géométrie en fonction de son contenu</a:t>
            </a:r>
          </a:p>
          <a:p>
            <a:pPr lvl="1"/>
            <a:r>
              <a:rPr lang="fr-FR" noProof="0" dirty="0" smtClean="0"/>
              <a:t>La longueur du texte pour un </a:t>
            </a:r>
            <a:r>
              <a:rPr lang="fr-FR" noProof="0" dirty="0" smtClean="0">
                <a:latin typeface="Courier New" pitchFamily="49" charset="0"/>
                <a:cs typeface="Courier New" pitchFamily="49" charset="0"/>
              </a:rPr>
              <a:t>Label</a:t>
            </a:r>
            <a:endParaRPr lang="fr-FR" noProof="0" dirty="0" smtClean="0"/>
          </a:p>
          <a:p>
            <a:r>
              <a:rPr lang="fr-FR" noProof="0" dirty="0" smtClean="0"/>
              <a:t>Par défaut, un redimensionnement avec la souris ne modifie que la taille de la fenêtre racine</a:t>
            </a:r>
          </a:p>
          <a:p>
            <a:pPr lvl="1"/>
            <a:r>
              <a:rPr lang="fr-FR" noProof="0" dirty="0" smtClean="0"/>
              <a:t>Le redimensionnement du widget est contrôlé par les options de </a:t>
            </a:r>
            <a:r>
              <a:rPr lang="fr-FR" noProof="0" dirty="0" smtClean="0">
                <a:latin typeface="Courier New" pitchFamily="49" charset="0"/>
                <a:cs typeface="Courier New" pitchFamily="49" charset="0"/>
              </a:rPr>
              <a:t>pack()</a:t>
            </a:r>
            <a:endParaRPr lang="fr-FR" noProof="0" dirty="0" smtClean="0"/>
          </a:p>
          <a:p>
            <a:pPr lvl="2"/>
            <a:r>
              <a:rPr lang="fr-FR" noProof="0" dirty="0" err="1" smtClean="0">
                <a:latin typeface="Courier New" pitchFamily="49" charset="0"/>
                <a:cs typeface="Courier New" pitchFamily="49" charset="0"/>
              </a:rPr>
              <a:t>expand</a:t>
            </a:r>
            <a:r>
              <a:rPr lang="fr-FR" noProof="0" dirty="0" smtClean="0">
                <a:latin typeface="+mj-lt"/>
                <a:cs typeface="Courier New" pitchFamily="49" charset="0"/>
              </a:rPr>
              <a:t> </a:t>
            </a:r>
            <a:r>
              <a:rPr lang="fr-FR" noProof="0" dirty="0" smtClean="0"/>
              <a:t>définit si le widget augmente de taille dans l’espace expansé</a:t>
            </a:r>
          </a:p>
          <a:p>
            <a:pPr lvl="3"/>
            <a:r>
              <a:rPr lang="fr-FR" noProof="0" dirty="0" err="1" smtClean="0">
                <a:latin typeface="Courier New" pitchFamily="49" charset="0"/>
                <a:cs typeface="Courier New" pitchFamily="49" charset="0"/>
              </a:rPr>
              <a:t>YES</a:t>
            </a:r>
            <a:r>
              <a:rPr lang="fr-FR" noProof="0" dirty="0" smtClean="0"/>
              <a:t> ou </a:t>
            </a:r>
            <a:r>
              <a:rPr lang="fr-FR" noProof="0" dirty="0" smtClean="0">
                <a:latin typeface="Courier New" pitchFamily="49" charset="0"/>
                <a:cs typeface="Courier New" pitchFamily="49" charset="0"/>
              </a:rPr>
              <a:t>NO</a:t>
            </a:r>
          </a:p>
          <a:p>
            <a:pPr lvl="2"/>
            <a:r>
              <a:rPr lang="fr-FR" noProof="0" dirty="0" err="1" smtClean="0">
                <a:latin typeface="Courier New" pitchFamily="49" charset="0"/>
                <a:cs typeface="Courier New" pitchFamily="49" charset="0"/>
              </a:rPr>
              <a:t>fill</a:t>
            </a:r>
            <a:r>
              <a:rPr lang="fr-FR" noProof="0" dirty="0" smtClean="0">
                <a:latin typeface="+mj-lt"/>
                <a:cs typeface="Courier New" pitchFamily="49" charset="0"/>
              </a:rPr>
              <a:t> décrit l’agrandissement </a:t>
            </a:r>
            <a:r>
              <a:rPr lang="fr-FR" noProof="0" dirty="0" smtClean="0"/>
              <a:t>horizontal et </a:t>
            </a:r>
            <a:r>
              <a:rPr lang="fr-FR" dirty="0" smtClean="0"/>
              <a:t>vertical dans l’espace expansé</a:t>
            </a:r>
            <a:endParaRPr lang="fr-FR" noProof="0" dirty="0" smtClean="0"/>
          </a:p>
          <a:p>
            <a:pPr lvl="3"/>
            <a:r>
              <a:rPr lang="fr-FR" noProof="0" dirty="0" smtClean="0">
                <a:latin typeface="Courier New" pitchFamily="49" charset="0"/>
                <a:cs typeface="Courier New" pitchFamily="49" charset="0"/>
              </a:rPr>
              <a:t>X</a:t>
            </a:r>
            <a:r>
              <a:rPr lang="fr-FR" noProof="0" dirty="0" smtClean="0"/>
              <a:t>, </a:t>
            </a:r>
            <a:r>
              <a:rPr lang="fr-FR" noProof="0" dirty="0" smtClean="0">
                <a:latin typeface="Courier New" pitchFamily="49" charset="0"/>
                <a:cs typeface="Courier New" pitchFamily="49" charset="0"/>
              </a:rPr>
              <a:t>Y</a:t>
            </a:r>
            <a:r>
              <a:rPr lang="fr-FR" noProof="0" dirty="0" smtClean="0">
                <a:cs typeface="Courier New" pitchFamily="49" charset="0"/>
              </a:rPr>
              <a:t> </a:t>
            </a:r>
            <a:r>
              <a:rPr lang="fr-FR" noProof="0" dirty="0" smtClean="0"/>
              <a:t>ou </a:t>
            </a:r>
            <a:r>
              <a:rPr lang="fr-FR" noProof="0" dirty="0" err="1" smtClean="0">
                <a:latin typeface="Courier New" pitchFamily="49" charset="0"/>
                <a:cs typeface="Courier New" pitchFamily="49" charset="0"/>
              </a:rPr>
              <a:t>BOTH</a:t>
            </a:r>
            <a:endParaRPr lang="fr-FR" noProof="0" dirty="0" smtClean="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225284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Redimensionner </a:t>
            </a:r>
            <a:r>
              <a:rPr lang="fr-FR" noProof="0" dirty="0" smtClean="0"/>
              <a:t/>
            </a:r>
            <a:br>
              <a:rPr lang="fr-FR" noProof="0" dirty="0" smtClean="0"/>
            </a:br>
            <a:r>
              <a:rPr lang="fr-FR" noProof="0" dirty="0" smtClean="0"/>
              <a:t>(suite)</a:t>
            </a:r>
            <a:endParaRPr lang="fr-FR" noProof="0" dirty="0"/>
          </a:p>
        </p:txBody>
      </p:sp>
      <p:sp>
        <p:nvSpPr>
          <p:cNvPr id="256003" name="Rectangle 3"/>
          <p:cNvSpPr>
            <a:spLocks noGrp="1" noChangeArrowheads="1"/>
          </p:cNvSpPr>
          <p:nvPr>
            <p:ph type="body" idx="1"/>
          </p:nvPr>
        </p:nvSpPr>
        <p:spPr>
          <a:xfrm>
            <a:off x="279400" y="1312863"/>
            <a:ext cx="8599488" cy="671979"/>
          </a:xfrm>
        </p:spPr>
        <p:txBody>
          <a:bodyPr/>
          <a:lstStyle/>
          <a:p>
            <a:r>
              <a:rPr lang="fr-FR" noProof="0" dirty="0" smtClean="0"/>
              <a:t>Les libellés se redimensionnent dans les deux directions</a:t>
            </a:r>
          </a:p>
          <a:p>
            <a:pPr lvl="1"/>
            <a:r>
              <a:rPr lang="fr-FR" noProof="0" dirty="0" smtClean="0"/>
              <a:t>Selon la direction spécifiée pour </a:t>
            </a:r>
            <a:r>
              <a:rPr lang="fr-FR" dirty="0" err="1" smtClean="0">
                <a:latin typeface="Courier New" pitchFamily="49" charset="0"/>
                <a:cs typeface="Courier New" pitchFamily="49" charset="0"/>
              </a:rPr>
              <a:t>fill</a:t>
            </a:r>
            <a:r>
              <a:rPr lang="fr-FR" dirty="0" smtClean="0"/>
              <a:t> </a:t>
            </a:r>
            <a:endParaRPr lang="fr-FR" noProof="0" dirty="0" smtClean="0"/>
          </a:p>
        </p:txBody>
      </p:sp>
      <p:sp>
        <p:nvSpPr>
          <p:cNvPr id="4" name="Rectangle 3"/>
          <p:cNvSpPr/>
          <p:nvPr/>
        </p:nvSpPr>
        <p:spPr bwMode="blackWhite">
          <a:xfrm>
            <a:off x="619122" y="2159716"/>
            <a:ext cx="7983011"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win2 = Tk()</a:t>
            </a:r>
          </a:p>
          <a:p>
            <a:r>
              <a:rPr lang="en-US" sz="1800" dirty="0">
                <a:latin typeface="Courier New" pitchFamily="49" charset="0"/>
                <a:cs typeface="Courier New" pitchFamily="49" charset="0"/>
              </a:rPr>
              <a:t>widget1 = Label(win1, text='Hello',fg='blue',bg='white')</a:t>
            </a:r>
          </a:p>
          <a:p>
            <a:r>
              <a:rPr lang="en-US" sz="1800" dirty="0">
                <a:latin typeface="Courier New" pitchFamily="49" charset="0"/>
                <a:cs typeface="Courier New" pitchFamily="49" charset="0"/>
              </a:rPr>
              <a:t>widget2 = Label(win2, text='World',fg='white',bg='pink')</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widget1.pack(</a:t>
            </a:r>
            <a:r>
              <a:rPr lang="en-US" sz="1800" b="1" dirty="0">
                <a:latin typeface="Courier New" pitchFamily="49" charset="0"/>
                <a:cs typeface="Courier New" pitchFamily="49" charset="0"/>
              </a:rPr>
              <a:t>fill=X</a:t>
            </a:r>
            <a:r>
              <a:rPr lang="en-US" sz="1800" dirty="0">
                <a:latin typeface="Courier New" pitchFamily="49" charset="0"/>
                <a:cs typeface="Courier New" pitchFamily="49" charset="0"/>
              </a:rPr>
              <a:t>,expand=YES)</a:t>
            </a:r>
          </a:p>
          <a:p>
            <a:r>
              <a:rPr lang="en-US" sz="1800" dirty="0">
                <a:latin typeface="Courier New" pitchFamily="49" charset="0"/>
                <a:cs typeface="Courier New" pitchFamily="49" charset="0"/>
              </a:rPr>
              <a:t>widget2.pack(</a:t>
            </a:r>
            <a:r>
              <a:rPr lang="en-US" sz="1800" b="1" dirty="0">
                <a:latin typeface="Courier New" pitchFamily="49" charset="0"/>
                <a:cs typeface="Courier New" pitchFamily="49" charset="0"/>
              </a:rPr>
              <a:t>fill=Y</a:t>
            </a:r>
            <a:r>
              <a:rPr lang="en-US" sz="1800" dirty="0">
                <a:latin typeface="Courier New" pitchFamily="49" charset="0"/>
                <a:cs typeface="Courier New" pitchFamily="49" charset="0"/>
              </a:rPr>
              <a:t>,expand=YES)</a:t>
            </a:r>
          </a:p>
          <a:p>
            <a:r>
              <a:rPr lang="en-US" sz="1800" dirty="0">
                <a:latin typeface="Courier New" pitchFamily="49" charset="0"/>
                <a:cs typeface="Courier New" pitchFamily="49" charset="0"/>
              </a:rPr>
              <a:t>mainloop()</a:t>
            </a: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08984" y="4274307"/>
            <a:ext cx="4493149" cy="159027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ounded Rectangular Callout 5"/>
          <p:cNvSpPr/>
          <p:nvPr/>
        </p:nvSpPr>
        <p:spPr bwMode="blackWhite">
          <a:xfrm>
            <a:off x="2007704" y="4448691"/>
            <a:ext cx="1649895" cy="340519"/>
          </a:xfrm>
          <a:prstGeom prst="wedgeRoundRectCallout">
            <a:avLst>
              <a:gd name="adj1" fmla="val -33646"/>
              <a:gd name="adj2" fmla="val -11749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tk-resize.py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287866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La méthode </a:t>
            </a:r>
            <a:r>
              <a:rPr lang="fr-FR" noProof="0" dirty="0" err="1" smtClean="0">
                <a:latin typeface="Courier New" pitchFamily="49" charset="0"/>
                <a:cs typeface="Courier New" pitchFamily="49" charset="0"/>
              </a:rPr>
              <a:t>grid</a:t>
            </a:r>
            <a:r>
              <a:rPr lang="fr-FR" noProof="0" dirty="0" smtClean="0">
                <a:latin typeface="Courier New" pitchFamily="49" charset="0"/>
                <a:cs typeface="Courier New" pitchFamily="49" charset="0"/>
              </a:rPr>
              <a:t>()</a:t>
            </a:r>
            <a:endParaRPr lang="fr-FR" noProof="0" dirty="0"/>
          </a:p>
        </p:txBody>
      </p:sp>
      <p:sp>
        <p:nvSpPr>
          <p:cNvPr id="256003" name="Rectangle 3"/>
          <p:cNvSpPr>
            <a:spLocks noGrp="1" noChangeArrowheads="1"/>
          </p:cNvSpPr>
          <p:nvPr>
            <p:ph type="body" idx="1"/>
          </p:nvPr>
        </p:nvSpPr>
        <p:spPr>
          <a:xfrm>
            <a:off x="266383" y="1319958"/>
            <a:ext cx="8599488" cy="974626"/>
          </a:xfrm>
        </p:spPr>
        <p:txBody>
          <a:bodyPr/>
          <a:lstStyle/>
          <a:p>
            <a:r>
              <a:rPr lang="fr-FR" noProof="0" dirty="0" smtClean="0"/>
              <a:t>Gestion de la géométrie horizontale et verticale</a:t>
            </a:r>
          </a:p>
          <a:p>
            <a:pPr lvl="1"/>
            <a:r>
              <a:rPr lang="fr-FR" dirty="0" smtClean="0"/>
              <a:t>Attributs </a:t>
            </a:r>
            <a:r>
              <a:rPr lang="fr-FR" noProof="0" dirty="0" err="1" smtClean="0">
                <a:latin typeface="Courier New" pitchFamily="49" charset="0"/>
                <a:cs typeface="Courier New" pitchFamily="49" charset="0"/>
              </a:rPr>
              <a:t>columns</a:t>
            </a:r>
            <a:r>
              <a:rPr lang="fr-FR" noProof="0" dirty="0" smtClean="0"/>
              <a:t> et </a:t>
            </a:r>
            <a:r>
              <a:rPr lang="fr-FR" noProof="0" dirty="0" err="1" smtClean="0">
                <a:latin typeface="Courier New" pitchFamily="49" charset="0"/>
                <a:cs typeface="Courier New" pitchFamily="49" charset="0"/>
              </a:rPr>
              <a:t>rows</a:t>
            </a:r>
            <a:endParaRPr lang="fr-FR" noProof="0" dirty="0" smtClean="0"/>
          </a:p>
          <a:p>
            <a:pPr lvl="2"/>
            <a:r>
              <a:rPr lang="fr-FR" noProof="0" dirty="0" smtClean="0"/>
              <a:t>0,0 est l’angle supérieur gauche</a:t>
            </a:r>
          </a:p>
        </p:txBody>
      </p:sp>
      <p:sp>
        <p:nvSpPr>
          <p:cNvPr id="4" name="Rectangle 3"/>
          <p:cNvSpPr/>
          <p:nvPr/>
        </p:nvSpPr>
        <p:spPr bwMode="blackWhite">
          <a:xfrm>
            <a:off x="947628" y="2588325"/>
            <a:ext cx="7068612"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Label(win1, text='grid').grid(column=0,row=0)</a:t>
            </a:r>
          </a:p>
          <a:p>
            <a:r>
              <a:rPr lang="en-US" sz="1800" dirty="0">
                <a:latin typeface="Courier New" pitchFamily="49" charset="0"/>
                <a:cs typeface="Courier New" pitchFamily="49" charset="0"/>
              </a:rPr>
              <a:t>Label(win1, text='more').grid(column=0,row=1)</a:t>
            </a:r>
          </a:p>
          <a:p>
            <a:r>
              <a:rPr lang="en-US" sz="1800" dirty="0">
                <a:latin typeface="Courier New" pitchFamily="49" charset="0"/>
                <a:cs typeface="Courier New" pitchFamily="49" charset="0"/>
              </a:rPr>
              <a:t>Label(win1, text='for').grid(column=0,row=2)</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Label(win1, text='provides').grid(column=1,row=0)</a:t>
            </a:r>
          </a:p>
          <a:p>
            <a:r>
              <a:rPr lang="en-US" sz="1800" dirty="0">
                <a:latin typeface="Courier New" pitchFamily="49" charset="0"/>
                <a:cs typeface="Courier New" pitchFamily="49" charset="0"/>
              </a:rPr>
              <a:t>Label(win1, text='control').grid(column=1,row=1)</a:t>
            </a:r>
          </a:p>
          <a:p>
            <a:r>
              <a:rPr lang="en-US" sz="1800" dirty="0">
                <a:latin typeface="Courier New" pitchFamily="49" charset="0"/>
                <a:cs typeface="Courier New" pitchFamily="49" charset="0"/>
              </a:rPr>
              <a:t>Label(win1, text='tables').grid(column=1,row=2)</a:t>
            </a:r>
          </a:p>
        </p:txBody>
      </p:sp>
      <p:sp>
        <p:nvSpPr>
          <p:cNvPr id="6" name="Rounded Rectangular Callout 5"/>
          <p:cNvSpPr/>
          <p:nvPr/>
        </p:nvSpPr>
        <p:spPr bwMode="blackWhite">
          <a:xfrm>
            <a:off x="7362626" y="2418065"/>
            <a:ext cx="1307227" cy="340519"/>
          </a:xfrm>
          <a:prstGeom prst="wedgeRoundRectCallout">
            <a:avLst>
              <a:gd name="adj1" fmla="val -77688"/>
              <a:gd name="adj2" fmla="val 3169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tk-grid.py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710996" y="5128482"/>
            <a:ext cx="1541876" cy="1194607"/>
          </a:xfrm>
          <a:prstGeom prst="rect">
            <a:avLst/>
          </a:prstGeom>
          <a:ln>
            <a:solidFill>
              <a:schemeClr val="tx1"/>
            </a:solidFill>
          </a:ln>
        </p:spPr>
      </p:pic>
    </p:spTree>
    <p:custDataLst>
      <p:tags r:id="rId1"/>
    </p:custDataLst>
    <p:extLst>
      <p:ext uri="{BB962C8B-B14F-4D97-AF65-F5344CB8AC3E}">
        <p14:creationId xmlns:p14="http://schemas.microsoft.com/office/powerpoint/2010/main" xmlns="" val="339857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fr-FR" noProof="0" dirty="0" smtClean="0"/>
              <a:t>Objectifs du chapitre </a:t>
            </a:r>
            <a:endParaRPr lang="fr-FR" noProof="0" dirty="0"/>
          </a:p>
        </p:txBody>
      </p:sp>
      <p:sp>
        <p:nvSpPr>
          <p:cNvPr id="245763" name="Rectangle 3"/>
          <p:cNvSpPr>
            <a:spLocks noGrp="1" noChangeArrowheads="1"/>
          </p:cNvSpPr>
          <p:nvPr>
            <p:ph type="body" idx="1"/>
          </p:nvPr>
        </p:nvSpPr>
        <p:spPr>
          <a:xfrm>
            <a:off x="279400" y="1312863"/>
            <a:ext cx="8599488" cy="2195473"/>
          </a:xfrm>
        </p:spPr>
        <p:txBody>
          <a:bodyPr/>
          <a:lstStyle/>
          <a:p>
            <a:pPr marL="0" indent="0">
              <a:buNone/>
            </a:pPr>
            <a:r>
              <a:rPr lang="fr-FR" noProof="0" dirty="0" smtClean="0"/>
              <a:t>À la fin de ce chapitre, vous saurez </a:t>
            </a:r>
          </a:p>
          <a:p>
            <a:r>
              <a:rPr lang="fr-FR" noProof="0" dirty="0" smtClean="0"/>
              <a:t>Construire des interfaces graphiques interactives avec Tkinter </a:t>
            </a:r>
          </a:p>
          <a:p>
            <a:r>
              <a:rPr lang="fr-FR" noProof="0" dirty="0" smtClean="0"/>
              <a:t>Créer et afficher des widgets simples</a:t>
            </a:r>
          </a:p>
          <a:p>
            <a:r>
              <a:rPr lang="fr-FR" noProof="0" dirty="0" smtClean="0"/>
              <a:t>Ajouter des fonctions de rappel</a:t>
            </a:r>
          </a:p>
          <a:p>
            <a:r>
              <a:rPr lang="fr-FR" dirty="0" smtClean="0"/>
              <a:t>Créer des widgets dans des cadres</a:t>
            </a:r>
            <a:endParaRPr lang="fr-FR"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fr-FR" noProof="0" dirty="0" smtClean="0"/>
              <a:t>Développer des interfaces graphiques avec Tkinter</a:t>
            </a:r>
            <a:endParaRPr lang="fr-FR" noProof="0" dirty="0"/>
          </a:p>
        </p:txBody>
      </p:sp>
      <p:sp>
        <p:nvSpPr>
          <p:cNvPr id="9" name="Rectangle 3"/>
          <p:cNvSpPr txBox="1">
            <a:spLocks noChangeArrowheads="1"/>
          </p:cNvSpPr>
          <p:nvPr/>
        </p:nvSpPr>
        <p:spPr bwMode="auto">
          <a:xfrm>
            <a:off x="2853336" y="1929993"/>
            <a:ext cx="5559425" cy="39395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230188" indent="-230188" algn="l" rtl="0" eaLnBrk="1" fontAlgn="base" hangingPunct="1">
              <a:spcBef>
                <a:spcPts val="1400"/>
              </a:spcBef>
              <a:spcAft>
                <a:spcPct val="0"/>
              </a:spcAft>
              <a:buClr>
                <a:schemeClr val="accent2"/>
              </a:buClr>
              <a:buSzPct val="115000"/>
              <a:buFont typeface="Arial" charset="0"/>
              <a:buChar char="•"/>
              <a:defRPr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a:solidFill>
                  <a:srgbClr val="000080"/>
                </a:solidFill>
                <a:latin typeface="+mn-lt"/>
              </a:defRPr>
            </a:lvl4pPr>
            <a:lvl5pPr marL="1709738" indent="-228600" algn="l" rtl="0" eaLnBrk="1" fontAlgn="base" hangingPunct="1">
              <a:spcBef>
                <a:spcPts val="200"/>
              </a:spcBef>
              <a:spcAft>
                <a:spcPct val="0"/>
              </a:spcAft>
              <a:buClr>
                <a:schemeClr val="accent2"/>
              </a:buClr>
              <a:buChar char="–"/>
              <a:defRPr>
                <a:solidFill>
                  <a:schemeClr val="tx1"/>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a:lstStyle>
          <a:p>
            <a:pPr indent="-3175">
              <a:spcBef>
                <a:spcPts val="4800"/>
              </a:spcBef>
              <a:buNone/>
            </a:pPr>
            <a:r>
              <a:rPr lang="fr-FR" sz="1800" dirty="0" smtClean="0"/>
              <a:t>Tkinter</a:t>
            </a:r>
          </a:p>
          <a:p>
            <a:pPr indent="-3175">
              <a:spcBef>
                <a:spcPts val="4800"/>
              </a:spcBef>
              <a:buNone/>
            </a:pPr>
            <a:r>
              <a:rPr lang="fr-FR" sz="1800" dirty="0" smtClean="0"/>
              <a:t>Widgets</a:t>
            </a:r>
          </a:p>
          <a:p>
            <a:pPr indent="-3175">
              <a:spcBef>
                <a:spcPts val="4800"/>
              </a:spcBef>
              <a:buNone/>
            </a:pPr>
            <a:r>
              <a:rPr lang="fr-FR" sz="1800" dirty="0" smtClean="0"/>
              <a:t>Fonctions de rappel</a:t>
            </a:r>
          </a:p>
          <a:p>
            <a:pPr indent="-3175">
              <a:spcBef>
                <a:spcPts val="4800"/>
              </a:spcBef>
              <a:buNone/>
            </a:pPr>
            <a:r>
              <a:rPr lang="fr-FR" sz="1800" dirty="0" smtClean="0"/>
              <a:t>Champ de saisie, menu et bouton radio</a:t>
            </a:r>
          </a:p>
          <a:p>
            <a:pPr indent="-3175">
              <a:spcBef>
                <a:spcPts val="4800"/>
              </a:spcBef>
              <a:buNone/>
            </a:pPr>
            <a:r>
              <a:rPr lang="fr-FR" sz="1800" dirty="0" smtClean="0"/>
              <a:t>Classes et cadres</a:t>
            </a:r>
            <a:endParaRPr lang="fr-FR" sz="1800" dirty="0"/>
          </a:p>
        </p:txBody>
      </p:sp>
      <p:grpSp>
        <p:nvGrpSpPr>
          <p:cNvPr id="10" name="Group 4"/>
          <p:cNvGrpSpPr>
            <a:grpSpLocks/>
          </p:cNvGrpSpPr>
          <p:nvPr/>
        </p:nvGrpSpPr>
        <p:grpSpPr bwMode="auto">
          <a:xfrm>
            <a:off x="2872386" y="3734403"/>
            <a:ext cx="228600" cy="311150"/>
            <a:chOff x="208" y="730"/>
            <a:chExt cx="249" cy="292"/>
          </a:xfrm>
        </p:grpSpPr>
        <p:sp>
          <p:nvSpPr>
            <p:cNvPr id="11"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CC0000">
                    <a:gamma/>
                    <a:shade val="29412"/>
                    <a:invGamma/>
                  </a:srgbClr>
                </a:gs>
              </a:gsLst>
              <a:lin ang="5400000" scaled="1"/>
            </a:gradFill>
            <a:ln w="19050">
              <a:noFill/>
              <a:miter lim="800000"/>
              <a:headEnd/>
              <a:tailEnd/>
            </a:ln>
            <a:effectLst/>
          </p:spPr>
          <p:txBody>
            <a:bodyPr wrap="none" anchor="ctr"/>
            <a:lstStyle/>
            <a:p>
              <a:endParaRPr lang="en-US" dirty="0"/>
            </a:p>
          </p:txBody>
        </p:sp>
        <p:sp>
          <p:nvSpPr>
            <p:cNvPr id="12" name="Freeform 6"/>
            <p:cNvSpPr>
              <a:spLocks/>
            </p:cNvSpPr>
            <p:nvPr/>
          </p:nvSpPr>
          <p:spPr bwMode="hidden">
            <a:xfrm>
              <a:off x="209" y="730"/>
              <a:ext cx="245" cy="158"/>
            </a:xfrm>
            <a:custGeom>
              <a:avLst/>
              <a:gdLst/>
              <a:ahLst/>
              <a:cxnLst>
                <a:cxn ang="0">
                  <a:pos x="0" y="0"/>
                </a:cxn>
                <a:cxn ang="0">
                  <a:pos x="245" y="146"/>
                </a:cxn>
                <a:cxn ang="0">
                  <a:pos x="226" y="158"/>
                </a:cxn>
                <a:cxn ang="0">
                  <a:pos x="0" y="23"/>
                </a:cxn>
                <a:cxn ang="0">
                  <a:pos x="0" y="0"/>
                </a:cxn>
              </a:cxnLst>
              <a:rect l="0" t="0" r="r" b="b"/>
              <a:pathLst>
                <a:path w="245" h="158">
                  <a:moveTo>
                    <a:pt x="0" y="0"/>
                  </a:moveTo>
                  <a:lnTo>
                    <a:pt x="245" y="146"/>
                  </a:lnTo>
                  <a:lnTo>
                    <a:pt x="226" y="158"/>
                  </a:lnTo>
                  <a:lnTo>
                    <a:pt x="0" y="23"/>
                  </a:lnTo>
                  <a:lnTo>
                    <a:pt x="0" y="0"/>
                  </a:lnTo>
                  <a:close/>
                </a:path>
              </a:pathLst>
            </a:custGeom>
            <a:solidFill>
              <a:srgbClr val="FF2929"/>
            </a:solidFill>
            <a:ln w="28575" cap="flat" cmpd="sng">
              <a:noFill/>
              <a:prstDash val="solid"/>
              <a:round/>
              <a:headEnd type="none" w="med" len="med"/>
              <a:tailEnd type="none" w="med" len="med"/>
            </a:ln>
            <a:effectLst/>
          </p:spPr>
          <p:txBody>
            <a:bodyPr/>
            <a:lstStyle/>
            <a:p>
              <a:endParaRPr lang="en-US" dirty="0"/>
            </a:p>
          </p:txBody>
        </p:sp>
        <p:sp>
          <p:nvSpPr>
            <p:cNvPr id="13" name="Freeform 7"/>
            <p:cNvSpPr>
              <a:spLocks/>
            </p:cNvSpPr>
            <p:nvPr/>
          </p:nvSpPr>
          <p:spPr bwMode="hidden">
            <a:xfrm>
              <a:off x="209" y="866"/>
              <a:ext cx="248" cy="156"/>
            </a:xfrm>
            <a:custGeom>
              <a:avLst/>
              <a:gdLst/>
              <a:ahLst/>
              <a:cxnLst>
                <a:cxn ang="0">
                  <a:pos x="248" y="12"/>
                </a:cxn>
                <a:cxn ang="0">
                  <a:pos x="0" y="156"/>
                </a:cxn>
                <a:cxn ang="0">
                  <a:pos x="3" y="131"/>
                </a:cxn>
                <a:cxn ang="0">
                  <a:pos x="229" y="0"/>
                </a:cxn>
                <a:cxn ang="0">
                  <a:pos x="248" y="12"/>
                </a:cxn>
              </a:cxnLst>
              <a:rect l="0" t="0" r="r" b="b"/>
              <a:pathLst>
                <a:path w="248" h="156">
                  <a:moveTo>
                    <a:pt x="248" y="12"/>
                  </a:moveTo>
                  <a:lnTo>
                    <a:pt x="0" y="156"/>
                  </a:lnTo>
                  <a:lnTo>
                    <a:pt x="3" y="131"/>
                  </a:lnTo>
                  <a:lnTo>
                    <a:pt x="229" y="0"/>
                  </a:lnTo>
                  <a:lnTo>
                    <a:pt x="248" y="12"/>
                  </a:lnTo>
                  <a:close/>
                </a:path>
              </a:pathLst>
            </a:custGeom>
            <a:solidFill>
              <a:srgbClr val="360000"/>
            </a:solidFill>
            <a:ln w="28575" cap="flat" cmpd="sng">
              <a:noFill/>
              <a:prstDash val="solid"/>
              <a:round/>
              <a:headEnd type="none" w="med" len="med"/>
              <a:tailEnd type="none" w="med" len="med"/>
            </a:ln>
            <a:effectLst/>
          </p:spPr>
          <p:txBody>
            <a:bodyPr/>
            <a:lstStyle/>
            <a:p>
              <a:endParaRPr lang="en-US" dirty="0"/>
            </a:p>
          </p:txBody>
        </p:sp>
      </p:grpSp>
    </p:spTree>
    <p:custDataLst>
      <p:tags r:id="rId1"/>
    </p:custDataLst>
    <p:extLst>
      <p:ext uri="{BB962C8B-B14F-4D97-AF65-F5344CB8AC3E}">
        <p14:creationId xmlns:p14="http://schemas.microsoft.com/office/powerpoint/2010/main" xmlns="" val="2434593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Boutons</a:t>
            </a:r>
            <a:endParaRPr lang="fr-FR" noProof="0" dirty="0"/>
          </a:p>
        </p:txBody>
      </p:sp>
      <p:sp>
        <p:nvSpPr>
          <p:cNvPr id="256003" name="Rectangle 3"/>
          <p:cNvSpPr>
            <a:spLocks noGrp="1" noChangeArrowheads="1"/>
          </p:cNvSpPr>
          <p:nvPr>
            <p:ph type="body" idx="1"/>
          </p:nvPr>
        </p:nvSpPr>
        <p:spPr>
          <a:xfrm>
            <a:off x="279400" y="1312863"/>
            <a:ext cx="8599488" cy="2287806"/>
          </a:xfrm>
        </p:spPr>
        <p:txBody>
          <a:bodyPr/>
          <a:lstStyle/>
          <a:p>
            <a:r>
              <a:rPr lang="fr-FR" noProof="0" dirty="0" smtClean="0"/>
              <a:t>Similaires aux libellés en apparence</a:t>
            </a:r>
          </a:p>
          <a:p>
            <a:pPr lvl="1"/>
            <a:r>
              <a:rPr lang="fr-FR" noProof="0" dirty="0" smtClean="0"/>
              <a:t>Peuvent contenir un texte ou une image</a:t>
            </a:r>
          </a:p>
          <a:p>
            <a:r>
              <a:rPr lang="fr-FR" noProof="0" dirty="0" smtClean="0"/>
              <a:t>Contiennent un attribut </a:t>
            </a:r>
            <a:r>
              <a:rPr lang="fr-FR" noProof="0" dirty="0" smtClean="0">
                <a:latin typeface="Courier New" pitchFamily="49" charset="0"/>
                <a:cs typeface="Courier New" pitchFamily="49" charset="0"/>
              </a:rPr>
              <a:t>command</a:t>
            </a:r>
            <a:r>
              <a:rPr lang="fr-FR" noProof="0" dirty="0" smtClean="0">
                <a:latin typeface="+mj-lt"/>
                <a:cs typeface="Courier New" pitchFamily="49" charset="0"/>
              </a:rPr>
              <a:t> </a:t>
            </a:r>
            <a:r>
              <a:rPr lang="fr-FR" noProof="0" dirty="0" smtClean="0"/>
              <a:t>qui est exécuté quand le bouton est cliqué</a:t>
            </a:r>
          </a:p>
          <a:p>
            <a:pPr lvl="1"/>
            <a:r>
              <a:rPr lang="fr-FR" noProof="0" dirty="0" smtClean="0"/>
              <a:t>Une fonction de </a:t>
            </a:r>
            <a:r>
              <a:rPr lang="fr-FR" i="1" noProof="0" dirty="0" smtClean="0">
                <a:latin typeface="Century Schoolbook" pitchFamily="18" charset="0"/>
              </a:rPr>
              <a:t>rappel </a:t>
            </a:r>
            <a:r>
              <a:rPr lang="fr-FR" dirty="0" smtClean="0"/>
              <a:t>(</a:t>
            </a:r>
            <a:r>
              <a:rPr lang="fr-FR" i="1" noProof="0" dirty="0" smtClean="0">
                <a:latin typeface="Century Schoolbook" pitchFamily="18" charset="0"/>
              </a:rPr>
              <a:t>callback</a:t>
            </a:r>
            <a:r>
              <a:rPr lang="fr-FR" dirty="0" smtClean="0"/>
              <a:t>)</a:t>
            </a:r>
            <a:endParaRPr lang="fr-FR" noProof="0" dirty="0" smtClean="0"/>
          </a:p>
          <a:p>
            <a:pPr lvl="2"/>
            <a:r>
              <a:rPr lang="fr-FR" noProof="0" dirty="0" smtClean="0"/>
              <a:t>Le contrôle de l’exécution revient à </a:t>
            </a:r>
            <a:r>
              <a:rPr lang="fr-FR" noProof="0" dirty="0" err="1" smtClean="0">
                <a:latin typeface="Courier New" pitchFamily="49" charset="0"/>
                <a:cs typeface="Courier New" pitchFamily="49" charset="0"/>
              </a:rPr>
              <a:t>mainloop</a:t>
            </a:r>
            <a:r>
              <a:rPr lang="fr-FR" noProof="0" dirty="0" smtClean="0">
                <a:latin typeface="Courier New" pitchFamily="49" charset="0"/>
                <a:cs typeface="Courier New" pitchFamily="49" charset="0"/>
              </a:rPr>
              <a:t>()</a:t>
            </a:r>
            <a:r>
              <a:rPr lang="fr-FR" noProof="0" dirty="0" smtClean="0"/>
              <a:t> quand la </a:t>
            </a:r>
            <a:r>
              <a:rPr lang="fr-FR" dirty="0" smtClean="0"/>
              <a:t>fonction de rappel se termine</a:t>
            </a:r>
            <a:endParaRPr lang="fr-FR" noProof="0" dirty="0"/>
          </a:p>
        </p:txBody>
      </p:sp>
    </p:spTree>
    <p:custDataLst>
      <p:tags r:id="rId1"/>
    </p:custDataLst>
    <p:extLst>
      <p:ext uri="{BB962C8B-B14F-4D97-AF65-F5344CB8AC3E}">
        <p14:creationId xmlns:p14="http://schemas.microsoft.com/office/powerpoint/2010/main" xmlns="" val="2795122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Une fonction de rappel</a:t>
            </a:r>
            <a:endParaRPr lang="fr-FR" noProof="0" dirty="0"/>
          </a:p>
        </p:txBody>
      </p:sp>
      <p:sp>
        <p:nvSpPr>
          <p:cNvPr id="256003" name="Rectangle 3"/>
          <p:cNvSpPr>
            <a:spLocks noGrp="1" noChangeArrowheads="1"/>
          </p:cNvSpPr>
          <p:nvPr>
            <p:ph type="body" idx="1"/>
          </p:nvPr>
        </p:nvSpPr>
        <p:spPr>
          <a:xfrm>
            <a:off x="279400" y="1312863"/>
            <a:ext cx="8599488" cy="671979"/>
          </a:xfrm>
        </p:spPr>
        <p:txBody>
          <a:bodyPr/>
          <a:lstStyle/>
          <a:p>
            <a:r>
              <a:rPr lang="fr-FR" dirty="0" smtClean="0"/>
              <a:t>La fonction de rappel est définie quand le bouton est créé</a:t>
            </a:r>
            <a:endParaRPr lang="fr-FR" noProof="0" dirty="0" smtClean="0"/>
          </a:p>
          <a:p>
            <a:pPr lvl="1"/>
            <a:r>
              <a:rPr lang="fr-FR" noProof="0" dirty="0" smtClean="0"/>
              <a:t>Elle n’est pas exécutée tant que le bouton n’est pas cliqué</a:t>
            </a:r>
            <a:endParaRPr lang="fr-FR" noProof="0" dirty="0"/>
          </a:p>
        </p:txBody>
      </p:sp>
      <p:sp>
        <p:nvSpPr>
          <p:cNvPr id="4" name="Rectangle 3"/>
          <p:cNvSpPr/>
          <p:nvPr/>
        </p:nvSpPr>
        <p:spPr bwMode="blackWhite">
          <a:xfrm>
            <a:off x="524656" y="2391427"/>
            <a:ext cx="8053463" cy="2031325"/>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Courier New" pitchFamily="49" charset="0"/>
                <a:cs typeface="Courier New" pitchFamily="49" charset="0"/>
              </a:rPr>
              <a:t>def </a:t>
            </a:r>
            <a:r>
              <a:rPr lang="fr-FR" sz="1800" b="1" smtClean="0">
                <a:latin typeface="Courier New" pitchFamily="49" charset="0"/>
                <a:cs typeface="Courier New" pitchFamily="49" charset="0"/>
              </a:rPr>
              <a:t>makeLabel</a:t>
            </a:r>
            <a:r>
              <a:rPr lang="fr-FR" sz="1800" smtClean="0">
                <a:latin typeface="Courier New" pitchFamily="49" charset="0"/>
                <a:cs typeface="Courier New" pitchFamily="49" charset="0"/>
              </a:rPr>
              <a:t>():</a:t>
            </a:r>
          </a:p>
          <a:p>
            <a:r>
              <a:rPr lang="fr-FR" sz="1800" smtClean="0">
                <a:latin typeface="Courier New" pitchFamily="49" charset="0"/>
                <a:cs typeface="Courier New" pitchFamily="49" charset="0"/>
              </a:rPr>
              <a:t>    Label(win1, text='New Label').pack(side=BOTTOM)</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win1 = Tk()</a:t>
            </a:r>
          </a:p>
          <a:p>
            <a:r>
              <a:rPr lang="fr-FR" sz="1800" smtClean="0">
                <a:latin typeface="Courier New" pitchFamily="49" charset="0"/>
                <a:cs typeface="Courier New" pitchFamily="49" charset="0"/>
              </a:rPr>
              <a:t>b1 = Button(win1, text='Label Maker',command=</a:t>
            </a:r>
            <a:r>
              <a:rPr lang="fr-FR" sz="1800" b="1" smtClean="0">
                <a:latin typeface="Courier New" pitchFamily="49" charset="0"/>
                <a:cs typeface="Courier New" pitchFamily="49" charset="0"/>
              </a:rPr>
              <a:t>makeLabel</a:t>
            </a:r>
            <a:r>
              <a:rPr lang="fr-FR" sz="1800" smtClean="0">
                <a:latin typeface="Courier New" pitchFamily="49" charset="0"/>
                <a:cs typeface="Courier New" pitchFamily="49" charset="0"/>
              </a:rPr>
              <a:t>)</a:t>
            </a:r>
          </a:p>
          <a:p>
            <a:r>
              <a:rPr lang="fr-FR" sz="1800" smtClean="0">
                <a:latin typeface="Courier New" pitchFamily="49" charset="0"/>
                <a:cs typeface="Courier New" pitchFamily="49" charset="0"/>
              </a:rPr>
              <a:t>b1.pack(side=TOP)</a:t>
            </a:r>
          </a:p>
          <a:p>
            <a:r>
              <a:rPr lang="fr-FR" sz="1800" smtClean="0">
                <a:latin typeface="Courier New" pitchFamily="49" charset="0"/>
                <a:cs typeface="Courier New" pitchFamily="49" charset="0"/>
              </a:rPr>
              <a:t>mainloop()</a:t>
            </a:r>
            <a:endParaRPr lang="fr-FR" sz="1800" dirty="0">
              <a:latin typeface="Courier New" pitchFamily="49" charset="0"/>
              <a:cs typeface="Courier New" pitchFamily="49" charset="0"/>
            </a:endParaRPr>
          </a:p>
        </p:txBody>
      </p:sp>
      <p:sp>
        <p:nvSpPr>
          <p:cNvPr id="5" name="Rounded Rectangular Callout 4"/>
          <p:cNvSpPr/>
          <p:nvPr/>
        </p:nvSpPr>
        <p:spPr bwMode="blackWhite">
          <a:xfrm>
            <a:off x="6961759" y="1835071"/>
            <a:ext cx="2124000" cy="828000"/>
          </a:xfrm>
          <a:prstGeom prst="wedgeRoundRectCallout">
            <a:avLst>
              <a:gd name="adj1" fmla="val -78049"/>
              <a:gd name="adj2" fmla="val 48510"/>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La fonction doit être définie avant de pouvoir être référencée</a:t>
            </a:r>
            <a:endParaRPr kumimoji="0" lang="fr-FR" sz="1400" b="0"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blackWhite">
          <a:xfrm>
            <a:off x="6390915" y="4253418"/>
            <a:ext cx="1862140" cy="817245"/>
          </a:xfrm>
          <a:prstGeom prst="wedgeRoundRectCallout">
            <a:avLst>
              <a:gd name="adj1" fmla="val -26601"/>
              <a:gd name="adj2" fmla="val -9236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La fonction est appelée à chaque clic de souris</a:t>
            </a:r>
            <a:endParaRPr kumimoji="0" lang="fr-FR" sz="1400" b="0" i="0" u="none" strike="noStrike" cap="none" normalizeH="0" baseline="0" dirty="0" smtClean="0">
              <a:ln>
                <a:noFill/>
              </a:ln>
              <a:solidFill>
                <a:schemeClr val="tx1"/>
              </a:solidFill>
              <a:effectLst/>
              <a:latin typeface="Arial" charset="0"/>
            </a:endParaRP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20192" y="4549024"/>
            <a:ext cx="1579587" cy="146675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ounded Rectangular Callout 7"/>
          <p:cNvSpPr/>
          <p:nvPr/>
        </p:nvSpPr>
        <p:spPr bwMode="blackWhite">
          <a:xfrm>
            <a:off x="1106791" y="4873780"/>
            <a:ext cx="1862140" cy="817245"/>
          </a:xfrm>
          <a:prstGeom prst="wedgeRoundRectCallout">
            <a:avLst>
              <a:gd name="adj1" fmla="val 95714"/>
              <a:gd name="adj2" fmla="val -33365"/>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Déclenche le rappel qui crée de nouveaux libellés</a:t>
            </a:r>
            <a:endParaRPr kumimoji="0" lang="fr-FR" sz="1400" b="0" i="0" u="none" strike="noStrike" cap="none" normalizeH="0" baseline="0" dirty="0" smtClean="0">
              <a:ln>
                <a:noFill/>
              </a:ln>
              <a:solidFill>
                <a:schemeClr val="tx1"/>
              </a:solidFill>
              <a:effectLst/>
              <a:latin typeface="Arial" charset="0"/>
            </a:endParaRPr>
          </a:p>
        </p:txBody>
      </p:sp>
      <p:sp>
        <p:nvSpPr>
          <p:cNvPr id="9" name="Rounded Rectangular Callout 8"/>
          <p:cNvSpPr/>
          <p:nvPr/>
        </p:nvSpPr>
        <p:spPr bwMode="blackWhite">
          <a:xfrm>
            <a:off x="3432692" y="2096284"/>
            <a:ext cx="1909037" cy="340519"/>
          </a:xfrm>
          <a:prstGeom prst="wedgeRoundRectCallout">
            <a:avLst>
              <a:gd name="adj1" fmla="val -72741"/>
              <a:gd name="adj2" fmla="val 8585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mtClean="0">
                <a:latin typeface="Courier New" pitchFamily="49" charset="0"/>
                <a:cs typeface="Courier New" pitchFamily="49" charset="0"/>
              </a:rPr>
              <a:t>tk-callback.py</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50004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Fermer une fenêtre racine</a:t>
            </a:r>
            <a:endParaRPr lang="fr-FR" noProof="0" dirty="0"/>
          </a:p>
        </p:txBody>
      </p:sp>
      <p:sp>
        <p:nvSpPr>
          <p:cNvPr id="256003" name="Rectangle 3"/>
          <p:cNvSpPr>
            <a:spLocks noGrp="1" noChangeArrowheads="1"/>
          </p:cNvSpPr>
          <p:nvPr>
            <p:ph type="body" idx="1"/>
          </p:nvPr>
        </p:nvSpPr>
        <p:spPr>
          <a:xfrm>
            <a:off x="283541" y="1262987"/>
            <a:ext cx="8599488" cy="5037276"/>
          </a:xfrm>
        </p:spPr>
        <p:txBody>
          <a:bodyPr/>
          <a:lstStyle/>
          <a:p>
            <a:r>
              <a:rPr lang="fr-FR" noProof="0" dirty="0" smtClean="0"/>
              <a:t>Pour fermer une fenêtre racine, appeler </a:t>
            </a:r>
            <a:r>
              <a:rPr lang="fr-FR" noProof="0" dirty="0" smtClean="0">
                <a:latin typeface="Courier New" pitchFamily="49" charset="0"/>
                <a:cs typeface="Courier New" pitchFamily="49" charset="0"/>
              </a:rPr>
              <a:t>destroy()</a:t>
            </a:r>
          </a:p>
          <a:p>
            <a:pPr lvl="1"/>
            <a:r>
              <a:rPr lang="fr-FR" noProof="0" dirty="0" smtClean="0"/>
              <a:t>Tous les widgets qu’elle contient sont également fermés</a:t>
            </a:r>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a:buNone/>
            </a:pPr>
            <a:r>
              <a:rPr lang="fr-FR" noProof="0" dirty="0" smtClean="0"/>
              <a:t>    Un clic  sur le bouton ferme quelle(s)</a:t>
            </a:r>
            <a:br>
              <a:rPr lang="fr-FR" noProof="0" dirty="0" smtClean="0"/>
            </a:br>
            <a:r>
              <a:rPr lang="fr-FR" noProof="0" dirty="0" smtClean="0"/>
              <a:t>fenêtre(s) ?</a:t>
            </a:r>
          </a:p>
        </p:txBody>
      </p:sp>
      <p:sp>
        <p:nvSpPr>
          <p:cNvPr id="4" name="Rectangle 3"/>
          <p:cNvSpPr/>
          <p:nvPr/>
        </p:nvSpPr>
        <p:spPr bwMode="blackWhite">
          <a:xfrm>
            <a:off x="524654" y="1942541"/>
            <a:ext cx="8053463" cy="3139321"/>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def </a:t>
            </a:r>
            <a:r>
              <a:rPr lang="en-US" sz="1800" dirty="0">
                <a:latin typeface="Courier New" pitchFamily="49" charset="0"/>
                <a:cs typeface="Courier New" pitchFamily="49" charset="0"/>
              </a:rPr>
              <a:t>makeWindow():</a:t>
            </a:r>
          </a:p>
          <a:p>
            <a:r>
              <a:rPr lang="en-US" sz="1800" dirty="0">
                <a:latin typeface="Courier New" pitchFamily="49" charset="0"/>
                <a:cs typeface="Courier New" pitchFamily="49" charset="0"/>
              </a:rPr>
              <a:t>    win = Tk()</a:t>
            </a:r>
          </a:p>
          <a:p>
            <a:r>
              <a:rPr lang="en-US" sz="1800" dirty="0">
                <a:latin typeface="Courier New" pitchFamily="49" charset="0"/>
                <a:cs typeface="Courier New" pitchFamily="49" charset="0"/>
              </a:rPr>
              <a:t>    lab1 = Label(win, text='New Window').pack(side=TOP)</a:t>
            </a:r>
          </a:p>
          <a:p>
            <a:r>
              <a:rPr lang="en-US" sz="1800" dirty="0">
                <a:latin typeface="Courier New" pitchFamily="49" charset="0"/>
                <a:cs typeface="Courier New" pitchFamily="49" charset="0"/>
              </a:rPr>
              <a:t>    butn1 = Button(win, text='Press to exit',</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command=win.</a:t>
            </a:r>
            <a:r>
              <a:rPr lang="en-US" sz="1800" b="1" dirty="0" smtClean="0">
                <a:latin typeface="Courier New" pitchFamily="49" charset="0"/>
                <a:cs typeface="Courier New" pitchFamily="49" charset="0"/>
              </a:rPr>
              <a:t>destroy</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butn1.pack(side=BOTTOM)</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b1 = Button(win1, text='Window Maker',command=makeWindow)</a:t>
            </a:r>
          </a:p>
          <a:p>
            <a:r>
              <a:rPr lang="en-US" sz="1800" dirty="0">
                <a:latin typeface="Courier New" pitchFamily="49" charset="0"/>
                <a:cs typeface="Courier New" pitchFamily="49" charset="0"/>
              </a:rPr>
              <a:t>b1.pack(side=BOTTOM)</a:t>
            </a:r>
          </a:p>
          <a:p>
            <a:r>
              <a:rPr lang="en-US" sz="1800" dirty="0">
                <a:latin typeface="Courier New" pitchFamily="49" charset="0"/>
                <a:cs typeface="Courier New" pitchFamily="49" charset="0"/>
              </a:rPr>
              <a:t>mainloop()</a:t>
            </a:r>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27259" y="4494299"/>
            <a:ext cx="2823649" cy="189887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6" name="Group 8"/>
          <p:cNvGrpSpPr>
            <a:grpSpLocks/>
          </p:cNvGrpSpPr>
          <p:nvPr/>
        </p:nvGrpSpPr>
        <p:grpSpPr bwMode="auto">
          <a:xfrm>
            <a:off x="161437" y="5628908"/>
            <a:ext cx="374650" cy="269875"/>
            <a:chOff x="196" y="1152"/>
            <a:chExt cx="236" cy="170"/>
          </a:xfrm>
        </p:grpSpPr>
        <p:sp>
          <p:nvSpPr>
            <p:cNvPr id="7" name="Oval 9"/>
            <p:cNvSpPr>
              <a:spLocks noChangeArrowheads="1"/>
            </p:cNvSpPr>
            <p:nvPr/>
          </p:nvSpPr>
          <p:spPr bwMode="blackWhite">
            <a:xfrm>
              <a:off x="196" y="1177"/>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8" name="Freeform 10"/>
            <p:cNvSpPr>
              <a:spLocks/>
            </p:cNvSpPr>
            <p:nvPr/>
          </p:nvSpPr>
          <p:spPr bwMode="black">
            <a:xfrm>
              <a:off x="294" y="1278"/>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9" name="Oval 11"/>
            <p:cNvSpPr>
              <a:spLocks noChangeArrowheads="1"/>
            </p:cNvSpPr>
            <p:nvPr/>
          </p:nvSpPr>
          <p:spPr bwMode="white">
            <a:xfrm>
              <a:off x="283" y="1159"/>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10" name="Freeform 12"/>
            <p:cNvSpPr>
              <a:spLocks/>
            </p:cNvSpPr>
            <p:nvPr/>
          </p:nvSpPr>
          <p:spPr bwMode="black">
            <a:xfrm>
              <a:off x="272" y="1152"/>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cxnSp>
        <p:nvCxnSpPr>
          <p:cNvPr id="3" name="Straight Arrow Connector 2"/>
          <p:cNvCxnSpPr/>
          <p:nvPr/>
        </p:nvCxnSpPr>
        <p:spPr bwMode="auto">
          <a:xfrm flipV="1">
            <a:off x="3909505" y="5992723"/>
            <a:ext cx="1761615" cy="11837"/>
          </a:xfrm>
          <a:prstGeom prst="straightConnector1">
            <a:avLst/>
          </a:prstGeom>
          <a:solidFill>
            <a:schemeClr val="accent1"/>
          </a:solidFill>
          <a:ln w="25400" cap="flat" cmpd="sng" algn="ctr">
            <a:solidFill>
              <a:schemeClr val="accent2"/>
            </a:solidFill>
            <a:prstDash val="solid"/>
            <a:round/>
            <a:headEnd type="none" w="med" len="med"/>
            <a:tailEnd type="triangle" w="lg" len="lg"/>
          </a:ln>
          <a:effectLst/>
        </p:spPr>
      </p:cxnSp>
      <p:sp>
        <p:nvSpPr>
          <p:cNvPr id="12" name="Rounded Rectangular Callout 11"/>
          <p:cNvSpPr/>
          <p:nvPr/>
        </p:nvSpPr>
        <p:spPr bwMode="blackWhite">
          <a:xfrm>
            <a:off x="7136297" y="1772281"/>
            <a:ext cx="1778994" cy="340519"/>
          </a:xfrm>
          <a:prstGeom prst="wedgeRoundRectCallout">
            <a:avLst>
              <a:gd name="adj1" fmla="val -67143"/>
              <a:gd name="adj2" fmla="val 30012"/>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tk-destroy.py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125655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Rappels avec </a:t>
            </a:r>
            <a:r>
              <a:rPr lang="fr-FR" noProof="0" dirty="0" smtClean="0">
                <a:latin typeface="Courier New" pitchFamily="49" charset="0"/>
                <a:cs typeface="Courier New" pitchFamily="49" charset="0"/>
              </a:rPr>
              <a:t>lambda</a:t>
            </a:r>
            <a:endParaRPr lang="fr-FR" noProof="0" dirty="0">
              <a:latin typeface="Courier New" pitchFamily="49" charset="0"/>
              <a:cs typeface="Courier New" pitchFamily="49" charset="0"/>
            </a:endParaRPr>
          </a:p>
        </p:txBody>
      </p:sp>
      <p:sp>
        <p:nvSpPr>
          <p:cNvPr id="256003" name="Rectangle 3"/>
          <p:cNvSpPr>
            <a:spLocks noGrp="1" noChangeArrowheads="1"/>
          </p:cNvSpPr>
          <p:nvPr>
            <p:ph type="body" idx="1"/>
          </p:nvPr>
        </p:nvSpPr>
        <p:spPr>
          <a:xfrm>
            <a:off x="279400" y="1312863"/>
            <a:ext cx="8599488" cy="646331"/>
          </a:xfrm>
        </p:spPr>
        <p:txBody>
          <a:bodyPr/>
          <a:lstStyle/>
          <a:p>
            <a:r>
              <a:rPr lang="fr-FR" noProof="0" dirty="0" smtClean="0"/>
              <a:t>Une fonction </a:t>
            </a:r>
            <a:r>
              <a:rPr lang="fr-FR" dirty="0" smtClean="0">
                <a:latin typeface="Courier New" pitchFamily="49" charset="0"/>
                <a:cs typeface="Courier New" pitchFamily="49" charset="0"/>
              </a:rPr>
              <a:t>lambda</a:t>
            </a:r>
            <a:r>
              <a:rPr lang="fr-FR" dirty="0" smtClean="0"/>
              <a:t> peut envelopper une fonction de rappel</a:t>
            </a:r>
            <a:r>
              <a:rPr lang="fr-FR" noProof="0" dirty="0" smtClean="0"/>
              <a:t>, arguments compris</a:t>
            </a:r>
          </a:p>
        </p:txBody>
      </p:sp>
      <p:sp>
        <p:nvSpPr>
          <p:cNvPr id="4" name="Rectangle 3"/>
          <p:cNvSpPr/>
          <p:nvPr/>
        </p:nvSpPr>
        <p:spPr bwMode="blackWhite">
          <a:xfrm>
            <a:off x="129504" y="2312450"/>
            <a:ext cx="8822027" cy="2862322"/>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Courier New" pitchFamily="49" charset="0"/>
                <a:cs typeface="Courier New" pitchFamily="49" charset="0"/>
              </a:rPr>
              <a:t>def makeLabel(color):</a:t>
            </a:r>
          </a:p>
          <a:p>
            <a:r>
              <a:rPr lang="fr-FR" sz="1800" smtClean="0">
                <a:latin typeface="Courier New" pitchFamily="49" charset="0"/>
                <a:cs typeface="Courier New" pitchFamily="49" charset="0"/>
              </a:rPr>
              <a:t>    Label(win2, </a:t>
            </a:r>
          </a:p>
          <a:p>
            <a:r>
              <a:rPr lang="fr-FR" sz="1800" smtClean="0">
                <a:latin typeface="Courier New" pitchFamily="49" charset="0"/>
                <a:cs typeface="Courier New" pitchFamily="49" charset="0"/>
              </a:rPr>
              <a:t>          text='New Label',fg=color,</a:t>
            </a:r>
          </a:p>
          <a:p>
            <a:r>
              <a:rPr lang="fr-FR" sz="1800" smtClean="0">
                <a:latin typeface="Courier New" pitchFamily="49" charset="0"/>
                <a:cs typeface="Courier New" pitchFamily="49" charset="0"/>
              </a:rPr>
              <a:t>          bg='white').pack(side=LEFT)</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win1 = Tk()</a:t>
            </a:r>
          </a:p>
          <a:p>
            <a:r>
              <a:rPr lang="fr-FR" sz="1800" smtClean="0">
                <a:latin typeface="Courier New" pitchFamily="49" charset="0"/>
                <a:cs typeface="Courier New" pitchFamily="49" charset="0"/>
              </a:rPr>
              <a:t>win2 = Tk()</a:t>
            </a:r>
          </a:p>
          <a:p>
            <a:r>
              <a:rPr lang="fr-FR" sz="1800" smtClean="0">
                <a:latin typeface="Courier New" pitchFamily="49" charset="0"/>
                <a:cs typeface="Courier New" pitchFamily="49" charset="0"/>
              </a:rPr>
              <a:t>b1 = Button(win1, </a:t>
            </a:r>
          </a:p>
          <a:p>
            <a:r>
              <a:rPr lang="fr-FR" sz="1800" smtClean="0">
                <a:latin typeface="Courier New" pitchFamily="49" charset="0"/>
                <a:cs typeface="Courier New" pitchFamily="49" charset="0"/>
              </a:rPr>
              <a:t> text='Blue Label Maker',command=(</a:t>
            </a:r>
            <a:r>
              <a:rPr lang="fr-FR" sz="1800" b="1" smtClean="0">
                <a:latin typeface="Courier New" pitchFamily="49" charset="0"/>
                <a:cs typeface="Courier New" pitchFamily="49" charset="0"/>
              </a:rPr>
              <a:t>lambda</a:t>
            </a:r>
            <a:r>
              <a:rPr lang="fr-FR" sz="1800" smtClean="0">
                <a:latin typeface="Courier New" pitchFamily="49" charset="0"/>
                <a:cs typeface="Courier New" pitchFamily="49" charset="0"/>
              </a:rPr>
              <a:t>: makeLabel('blue')))</a:t>
            </a:r>
          </a:p>
          <a:p>
            <a:endParaRPr lang="fr-FR" sz="1800" dirty="0">
              <a:latin typeface="Courier New" pitchFamily="49" charset="0"/>
              <a:cs typeface="Courier New" pitchFamily="49" charset="0"/>
            </a:endParaRPr>
          </a:p>
        </p:txBody>
      </p:sp>
      <p:sp>
        <p:nvSpPr>
          <p:cNvPr id="6" name="Rounded Rectangular Callout 5"/>
          <p:cNvSpPr/>
          <p:nvPr/>
        </p:nvSpPr>
        <p:spPr bwMode="blackWhite">
          <a:xfrm>
            <a:off x="4344714" y="2075426"/>
            <a:ext cx="2604629" cy="578882"/>
          </a:xfrm>
          <a:prstGeom prst="wedgeRoundRectCallout">
            <a:avLst>
              <a:gd name="adj1" fmla="val -99081"/>
              <a:gd name="adj2" fmla="val 3610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fr-FR" dirty="0" smtClean="0"/>
              <a:t>Un widget </a:t>
            </a:r>
            <a:r>
              <a:rPr lang="fr-FR" dirty="0" smtClean="0">
                <a:latin typeface="Courier New" pitchFamily="49" charset="0"/>
                <a:cs typeface="Courier New" pitchFamily="49" charset="0"/>
              </a:rPr>
              <a:t>Label</a:t>
            </a:r>
            <a:r>
              <a:rPr lang="fr-FR" dirty="0" smtClean="0">
                <a:cs typeface="Courier New" pitchFamily="49" charset="0"/>
              </a:rPr>
              <a:t> </a:t>
            </a:r>
            <a:r>
              <a:rPr lang="fr-FR" dirty="0" smtClean="0"/>
              <a:t>est créé à chaque appel de la fonction</a:t>
            </a:r>
            <a:endParaRPr kumimoji="0" lang="fr-FR" sz="1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blackWhite">
          <a:xfrm>
            <a:off x="7311290" y="2016454"/>
            <a:ext cx="1731110" cy="340519"/>
          </a:xfrm>
          <a:prstGeom prst="wedgeRoundRectCallout">
            <a:avLst>
              <a:gd name="adj1" fmla="val -10747"/>
              <a:gd name="adj2" fmla="val 14743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mtClean="0">
                <a:latin typeface="Courier New" pitchFamily="49" charset="0"/>
                <a:cs typeface="Courier New" pitchFamily="49" charset="0"/>
              </a:rPr>
              <a:t>tk-lambda.py</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8" name="Rounded Rectangular Callout 7"/>
          <p:cNvSpPr/>
          <p:nvPr/>
        </p:nvSpPr>
        <p:spPr bwMode="blackWhite">
          <a:xfrm>
            <a:off x="2058364" y="5120814"/>
            <a:ext cx="2952000" cy="576000"/>
          </a:xfrm>
          <a:prstGeom prst="wedgeRoundRectCallout">
            <a:avLst>
              <a:gd name="adj1" fmla="val 56258"/>
              <a:gd name="adj2" fmla="val -8273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latin typeface="Courier New" pitchFamily="49" charset="0"/>
                <a:cs typeface="Courier New" pitchFamily="49" charset="0"/>
              </a:rPr>
              <a:t>(lambda: …)</a:t>
            </a:r>
            <a:r>
              <a:rPr lang="fr-FR" dirty="0" smtClean="0">
                <a:latin typeface="+mj-lt"/>
                <a:cs typeface="Courier New" pitchFamily="49" charset="0"/>
              </a:rPr>
              <a:t> </a:t>
            </a:r>
            <a:r>
              <a:rPr lang="fr-FR" dirty="0" smtClean="0"/>
              <a:t>enveloppe l’appel de fonction et sa liste d’arguments</a:t>
            </a:r>
            <a:endParaRPr kumimoji="0" lang="fr-FR" sz="1400" b="0" i="0" u="none" strike="noStrike" cap="none" normalizeH="0" baseline="0" dirty="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xmlns="" val="135402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Rappels avec </a:t>
            </a:r>
            <a:r>
              <a:rPr lang="fr-FR" noProof="0" dirty="0" smtClean="0">
                <a:latin typeface="Courier New" pitchFamily="49" charset="0"/>
                <a:cs typeface="Courier New" pitchFamily="49" charset="0"/>
              </a:rPr>
              <a:t>lambda</a:t>
            </a:r>
            <a:br>
              <a:rPr lang="fr-FR" noProof="0" dirty="0" smtClean="0">
                <a:latin typeface="Courier New" pitchFamily="49" charset="0"/>
                <a:cs typeface="Courier New" pitchFamily="49" charset="0"/>
              </a:rPr>
            </a:br>
            <a:r>
              <a:rPr lang="fr-FR" noProof="0" dirty="0" smtClean="0">
                <a:latin typeface="+mn-lt"/>
                <a:cs typeface="Courier New" pitchFamily="49" charset="0"/>
              </a:rPr>
              <a:t>(suite)</a:t>
            </a:r>
            <a:endParaRPr lang="fr-FR" noProof="0" dirty="0">
              <a:latin typeface="+mn-lt"/>
            </a:endParaRPr>
          </a:p>
        </p:txBody>
      </p:sp>
      <p:sp>
        <p:nvSpPr>
          <p:cNvPr id="4" name="Rectangle 3"/>
          <p:cNvSpPr/>
          <p:nvPr/>
        </p:nvSpPr>
        <p:spPr bwMode="blackWhite">
          <a:xfrm>
            <a:off x="167425" y="1485188"/>
            <a:ext cx="8809150"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b2 </a:t>
            </a:r>
            <a:r>
              <a:rPr lang="en-US" sz="1800" dirty="0">
                <a:latin typeface="Courier New" pitchFamily="49" charset="0"/>
                <a:cs typeface="Courier New" pitchFamily="49" charset="0"/>
              </a:rPr>
              <a:t>= Button(win1,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='Green Label Maker</a:t>
            </a:r>
            <a:r>
              <a:rPr lang="en-US" sz="1800" dirty="0" smtClean="0">
                <a:latin typeface="Courier New" pitchFamily="49" charset="0"/>
                <a:cs typeface="Courier New" pitchFamily="49" charset="0"/>
              </a:rPr>
              <a:t>',command</a:t>
            </a:r>
            <a:r>
              <a:rPr lang="en-US" sz="1800" dirty="0">
                <a:latin typeface="Courier New" pitchFamily="49" charset="0"/>
                <a:cs typeface="Courier New" pitchFamily="49" charset="0"/>
              </a:rPr>
              <a:t>=(</a:t>
            </a:r>
            <a:r>
              <a:rPr lang="en-US" sz="1800" b="1" dirty="0">
                <a:latin typeface="Courier New" pitchFamily="49" charset="0"/>
                <a:cs typeface="Courier New" pitchFamily="49" charset="0"/>
              </a:rPr>
              <a:t>lambda</a:t>
            </a:r>
            <a:r>
              <a:rPr lang="en-US" sz="1800" dirty="0">
                <a:latin typeface="Courier New" pitchFamily="49" charset="0"/>
                <a:cs typeface="Courier New" pitchFamily="49" charset="0"/>
              </a:rPr>
              <a:t>: makeLabel('green')))</a:t>
            </a:r>
          </a:p>
          <a:p>
            <a:r>
              <a:rPr lang="en-US" sz="1800" dirty="0">
                <a:latin typeface="Courier New" pitchFamily="49" charset="0"/>
                <a:cs typeface="Courier New" pitchFamily="49" charset="0"/>
              </a:rPr>
              <a:t>b3 = Button(win1,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='Red Label Maker</a:t>
            </a:r>
            <a:r>
              <a:rPr lang="en-US" sz="1800" dirty="0" smtClean="0">
                <a:latin typeface="Courier New" pitchFamily="49" charset="0"/>
                <a:cs typeface="Courier New" pitchFamily="49" charset="0"/>
              </a:rPr>
              <a:t>',command</a:t>
            </a:r>
            <a:r>
              <a:rPr lang="en-US" sz="1800" dirty="0">
                <a:latin typeface="Courier New" pitchFamily="49" charset="0"/>
                <a:cs typeface="Courier New" pitchFamily="49" charset="0"/>
              </a:rPr>
              <a:t>=(</a:t>
            </a:r>
            <a:r>
              <a:rPr lang="en-US" sz="1800" b="1" dirty="0">
                <a:latin typeface="Courier New" pitchFamily="49" charset="0"/>
                <a:cs typeface="Courier New" pitchFamily="49" charset="0"/>
              </a:rPr>
              <a:t>lambda</a:t>
            </a:r>
            <a:r>
              <a:rPr lang="en-US" sz="1800" dirty="0">
                <a:latin typeface="Courier New" pitchFamily="49" charset="0"/>
                <a:cs typeface="Courier New" pitchFamily="49" charset="0"/>
              </a:rPr>
              <a:t>: makeLabel('red')))</a:t>
            </a:r>
          </a:p>
          <a:p>
            <a:r>
              <a:rPr lang="en-US" sz="1800" dirty="0">
                <a:latin typeface="Courier New" pitchFamily="49" charset="0"/>
                <a:cs typeface="Courier New" pitchFamily="49" charset="0"/>
              </a:rPr>
              <a:t>b1.pack()</a:t>
            </a:r>
          </a:p>
          <a:p>
            <a:r>
              <a:rPr lang="en-US" sz="1800" dirty="0">
                <a:latin typeface="Courier New" pitchFamily="49" charset="0"/>
                <a:cs typeface="Courier New" pitchFamily="49" charset="0"/>
              </a:rPr>
              <a:t>b2.pack()</a:t>
            </a:r>
          </a:p>
          <a:p>
            <a:r>
              <a:rPr lang="en-US" sz="1800" dirty="0">
                <a:latin typeface="Courier New" pitchFamily="49" charset="0"/>
                <a:cs typeface="Courier New" pitchFamily="49" charset="0"/>
              </a:rPr>
              <a:t>b3.pack()</a:t>
            </a:r>
          </a:p>
          <a:p>
            <a:r>
              <a:rPr lang="en-US" sz="1800" dirty="0">
                <a:latin typeface="Courier New" pitchFamily="49" charset="0"/>
                <a:cs typeface="Courier New" pitchFamily="49" charset="0"/>
              </a:rPr>
              <a:t>mainloop()</a:t>
            </a:r>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37924" y="3652005"/>
            <a:ext cx="5036107" cy="15469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234999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fr-FR" dirty="0" smtClean="0"/>
              <a:t>Ajouter des fonctions de rappel</a:t>
            </a:r>
            <a:endParaRPr lang="fr-FR" dirty="0"/>
          </a:p>
        </p:txBody>
      </p:sp>
      <p:sp>
        <p:nvSpPr>
          <p:cNvPr id="401411" name="Rectangle 3"/>
          <p:cNvSpPr>
            <a:spLocks noGrp="1" noChangeArrowheads="1"/>
          </p:cNvSpPr>
          <p:nvPr>
            <p:ph type="body" idx="1"/>
          </p:nvPr>
        </p:nvSpPr>
        <p:spPr>
          <a:xfrm>
            <a:off x="279400" y="1312863"/>
            <a:ext cx="8599488" cy="5211683"/>
          </a:xfrm>
        </p:spPr>
        <p:txBody>
          <a:bodyPr/>
          <a:lstStyle/>
          <a:p>
            <a:r>
              <a:rPr lang="fr-FR" dirty="0" smtClean="0"/>
              <a:t>Ajouter une fonction de rappel à notre interface</a:t>
            </a:r>
          </a:p>
          <a:p>
            <a:pPr marL="342900" indent="-342900">
              <a:buSzPct val="100000"/>
              <a:buFont typeface="+mj-lt"/>
              <a:buAutoNum type="arabicPeriod"/>
            </a:pPr>
            <a:r>
              <a:rPr lang="fr-FR" dirty="0" smtClean="0"/>
              <a:t>Lancez </a:t>
            </a:r>
            <a:r>
              <a:rPr lang="fr-FR" dirty="0" err="1" smtClean="0"/>
              <a:t>Eclipse</a:t>
            </a:r>
            <a:r>
              <a:rPr lang="fr-FR" dirty="0" smtClean="0"/>
              <a:t> et ouvrez le fichier </a:t>
            </a:r>
            <a:r>
              <a:rPr lang="fr-FR" dirty="0" smtClean="0">
                <a:latin typeface="Courier New" pitchFamily="49" charset="0"/>
                <a:cs typeface="Courier New" pitchFamily="49" charset="0"/>
              </a:rPr>
              <a:t>tk-demo1.py</a:t>
            </a:r>
            <a:endParaRPr lang="fr-FR" dirty="0" smtClean="0"/>
          </a:p>
          <a:p>
            <a:pPr marL="342900" indent="-342900">
              <a:buSzPct val="100000"/>
              <a:buFont typeface="+mj-lt"/>
              <a:buAutoNum type="arabicPeriod"/>
            </a:pPr>
            <a:r>
              <a:rPr lang="fr-FR" dirty="0" smtClean="0"/>
              <a:t>Ajoutez une fonction de rappel nommée </a:t>
            </a:r>
            <a:r>
              <a:rPr lang="fr-FR" dirty="0" err="1" smtClean="0">
                <a:latin typeface="Courier New" pitchFamily="49" charset="0"/>
                <a:cs typeface="Courier New" pitchFamily="49" charset="0"/>
              </a:rPr>
              <a:t>printHello</a:t>
            </a:r>
            <a:r>
              <a:rPr lang="fr-FR" dirty="0" smtClean="0">
                <a:latin typeface="Courier New" pitchFamily="49" charset="0"/>
                <a:cs typeface="Courier New" pitchFamily="49" charset="0"/>
              </a:rPr>
              <a:t>()</a:t>
            </a:r>
            <a:r>
              <a:rPr lang="fr-FR" dirty="0" smtClean="0"/>
              <a:t> qui affichera le texte </a:t>
            </a:r>
            <a:r>
              <a:rPr lang="fr-FR" dirty="0" smtClean="0">
                <a:latin typeface="Courier New" pitchFamily="49" charset="0"/>
                <a:cs typeface="Courier New" pitchFamily="49" charset="0"/>
              </a:rPr>
              <a:t>'Hello'</a:t>
            </a:r>
            <a:r>
              <a:rPr lang="fr-FR" dirty="0" smtClean="0"/>
              <a:t> sur la sortie standard</a:t>
            </a:r>
          </a:p>
          <a:p>
            <a:pPr marL="342900" indent="-342900">
              <a:buSzPct val="100000"/>
              <a:buFont typeface="+mj-lt"/>
              <a:buAutoNum type="arabicPeriod"/>
            </a:pPr>
            <a:r>
              <a:rPr lang="fr-FR" dirty="0" smtClean="0">
                <a:cs typeface="Courier New" pitchFamily="49" charset="0"/>
              </a:rPr>
              <a:t>Ajoutez l’argument </a:t>
            </a:r>
            <a:r>
              <a:rPr lang="fr-FR" dirty="0" smtClean="0">
                <a:latin typeface="Courier New" pitchFamily="49" charset="0"/>
                <a:cs typeface="Courier New" pitchFamily="49" charset="0"/>
              </a:rPr>
              <a:t>command=</a:t>
            </a:r>
            <a:r>
              <a:rPr lang="fr-FR" dirty="0" smtClean="0">
                <a:cs typeface="Courier New" pitchFamily="49" charset="0"/>
              </a:rPr>
              <a:t> à l’instruction qui crée le bouton</a:t>
            </a:r>
          </a:p>
          <a:p>
            <a:pPr marL="0" indent="0">
              <a:buNone/>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SzPct val="100000"/>
              <a:buFont typeface="+mj-lt"/>
              <a:buAutoNum type="arabicPeriod" startAt="4"/>
            </a:pPr>
            <a:r>
              <a:rPr lang="fr-FR" dirty="0" smtClean="0"/>
              <a:t>Exécutez le programme et cliquez sur le bouton pout tester la fonction</a:t>
            </a:r>
            <a:endParaRPr lang="fr-FR" dirty="0"/>
          </a:p>
        </p:txBody>
      </p:sp>
      <p:sp>
        <p:nvSpPr>
          <p:cNvPr id="4" name="TextBox 3"/>
          <p:cNvSpPr txBox="1"/>
          <p:nvPr/>
        </p:nvSpPr>
        <p:spPr bwMode="blackWhite">
          <a:xfrm>
            <a:off x="7928348" y="296995"/>
            <a:ext cx="594360" cy="523220"/>
          </a:xfrm>
          <a:prstGeom prst="rect">
            <a:avLst/>
          </a:prstGeom>
          <a:solidFill>
            <a:schemeClr val="accent1"/>
          </a:solidFill>
          <a:ln>
            <a:solidFill>
              <a:schemeClr val="accent4"/>
            </a:solidFill>
          </a:ln>
          <a:effectLst>
            <a:outerShdw dist="38100" dir="2700000" algn="tl" rotWithShape="0">
              <a:schemeClr val="accent4"/>
            </a:outerShdw>
          </a:effectLst>
        </p:spPr>
        <p:txBody>
          <a:bodyPr wrap="none" rtlCol="0">
            <a:noAutofit/>
          </a:bodyPr>
          <a:lstStyle/>
          <a:p>
            <a:pPr algn="ctr"/>
            <a:r>
              <a:rPr lang="fr-FR" b="1" baseline="0" smtClean="0">
                <a:solidFill>
                  <a:schemeClr val="accent6"/>
                </a:solidFill>
              </a:rPr>
              <a:t>À</a:t>
            </a:r>
            <a:br>
              <a:rPr lang="fr-FR" b="1" baseline="0" smtClean="0">
                <a:solidFill>
                  <a:schemeClr val="accent6"/>
                </a:solidFill>
              </a:rPr>
            </a:br>
            <a:r>
              <a:rPr lang="fr-FR" b="1" baseline="0" smtClean="0">
                <a:solidFill>
                  <a:schemeClr val="accent6"/>
                </a:solidFill>
              </a:rPr>
              <a:t>vous</a:t>
            </a:r>
            <a:endParaRPr lang="fr-FR" b="1" baseline="0">
              <a:solidFill>
                <a:schemeClr val="accent6"/>
              </a:solidFill>
            </a:endParaRPr>
          </a:p>
        </p:txBody>
      </p:sp>
      <p:sp>
        <p:nvSpPr>
          <p:cNvPr id="6" name="Rectangle 5"/>
          <p:cNvSpPr/>
          <p:nvPr/>
        </p:nvSpPr>
        <p:spPr bwMode="blackWhite">
          <a:xfrm>
            <a:off x="1935544" y="3394693"/>
            <a:ext cx="6209725" cy="2585323"/>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Courier New" pitchFamily="49" charset="0"/>
                <a:cs typeface="Courier New" pitchFamily="49" charset="0"/>
              </a:rPr>
              <a:t>from Tkinter import *</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lab1 = Label(text='I am a label')</a:t>
            </a:r>
          </a:p>
          <a:p>
            <a:r>
              <a:rPr lang="fr-FR" sz="1800" smtClean="0">
                <a:latin typeface="Courier New" pitchFamily="49" charset="0"/>
                <a:cs typeface="Courier New" pitchFamily="49" charset="0"/>
              </a:rPr>
              <a:t>btn1 = Button(text='I am a button')</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lab1.pack()</a:t>
            </a:r>
          </a:p>
          <a:p>
            <a:r>
              <a:rPr lang="fr-FR" sz="1800" smtClean="0">
                <a:latin typeface="Courier New" pitchFamily="49" charset="0"/>
                <a:cs typeface="Courier New" pitchFamily="49" charset="0"/>
              </a:rPr>
              <a:t>btn1.pack()</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mainloop()</a:t>
            </a:r>
            <a:endParaRPr lang="fr-FR" sz="1800">
              <a:latin typeface="Courier New" pitchFamily="49" charset="0"/>
              <a:cs typeface="Courier New" pitchFamily="49" charset="0"/>
            </a:endParaRPr>
          </a:p>
        </p:txBody>
      </p:sp>
      <p:sp>
        <p:nvSpPr>
          <p:cNvPr id="7" name="Rounded Rectangular Callout 6"/>
          <p:cNvSpPr/>
          <p:nvPr/>
        </p:nvSpPr>
        <p:spPr bwMode="blackWhite">
          <a:xfrm>
            <a:off x="6644175" y="4724866"/>
            <a:ext cx="2052000" cy="324000"/>
          </a:xfrm>
          <a:prstGeom prst="wedgeRoundRectCallout">
            <a:avLst>
              <a:gd name="adj1" fmla="val -49097"/>
              <a:gd name="adj2" fmla="val -125367"/>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Ajoutez  </a:t>
            </a:r>
            <a:r>
              <a:rPr lang="fr-FR" dirty="0" smtClean="0">
                <a:latin typeface="Courier New" pitchFamily="49" charset="0"/>
                <a:cs typeface="Courier New" pitchFamily="49" charset="0"/>
              </a:rPr>
              <a:t>command=</a:t>
            </a:r>
            <a:r>
              <a:rPr lang="fr-FR" dirty="0" smtClean="0"/>
              <a:t> ici</a:t>
            </a:r>
            <a:endParaRPr kumimoji="0" lang="fr-FR" sz="1400" b="0" i="0" u="none" strike="noStrike" cap="none" normalizeH="0" baseline="0" dirty="0" smtClean="0">
              <a:ln>
                <a:noFill/>
              </a:ln>
              <a:solidFill>
                <a:schemeClr val="tx1"/>
              </a:solidFill>
              <a:effectLst/>
              <a:latin typeface="Arial" charset="0"/>
            </a:endParaRPr>
          </a:p>
        </p:txBody>
      </p:sp>
      <p:sp>
        <p:nvSpPr>
          <p:cNvPr id="9" name="Rounded Rectangular Callout 8"/>
          <p:cNvSpPr/>
          <p:nvPr/>
        </p:nvSpPr>
        <p:spPr bwMode="blackWhite">
          <a:xfrm>
            <a:off x="200025" y="3656489"/>
            <a:ext cx="1648496" cy="817245"/>
          </a:xfrm>
          <a:prstGeom prst="wedgeRoundRectCallout">
            <a:avLst>
              <a:gd name="adj1" fmla="val 80399"/>
              <a:gd name="adj2" fmla="val -26319"/>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Insérez </a:t>
            </a:r>
            <a:r>
              <a:rPr lang="fr-FR" dirty="0" err="1" smtClean="0">
                <a:latin typeface="Courier New" pitchFamily="49" charset="0"/>
                <a:cs typeface="Courier New" pitchFamily="49" charset="0"/>
              </a:rPr>
              <a:t>printHello</a:t>
            </a:r>
            <a:r>
              <a:rPr lang="fr-FR" dirty="0" smtClean="0">
                <a:latin typeface="Courier New" pitchFamily="49" charset="0"/>
                <a:cs typeface="Courier New" pitchFamily="49" charset="0"/>
              </a:rPr>
              <a:t>() </a:t>
            </a:r>
            <a:r>
              <a:rPr lang="fr-FR" dirty="0" smtClean="0"/>
              <a:t>ici</a:t>
            </a:r>
            <a:endParaRPr kumimoji="0" lang="fr-FR" sz="1400" b="0" i="0" u="none" strike="noStrike" cap="none" normalizeH="0" baseline="0" dirty="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xmlns="" val="3523542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fr-FR" dirty="0" smtClean="0"/>
              <a:t>Ajouter des fonctions de rappel </a:t>
            </a:r>
            <a:r>
              <a:rPr lang="fr-FR" noProof="0" dirty="0" smtClean="0"/>
              <a:t/>
            </a:r>
            <a:br>
              <a:rPr lang="fr-FR" noProof="0" dirty="0" smtClean="0"/>
            </a:br>
            <a:r>
              <a:rPr lang="fr-FR" noProof="0" dirty="0" smtClean="0"/>
              <a:t>(suite)</a:t>
            </a:r>
            <a:endParaRPr lang="fr-FR" noProof="0" dirty="0"/>
          </a:p>
        </p:txBody>
      </p:sp>
      <p:sp>
        <p:nvSpPr>
          <p:cNvPr id="401411" name="Rectangle 3"/>
          <p:cNvSpPr>
            <a:spLocks noGrp="1" noChangeArrowheads="1"/>
          </p:cNvSpPr>
          <p:nvPr>
            <p:ph type="body" idx="1"/>
          </p:nvPr>
        </p:nvSpPr>
        <p:spPr>
          <a:xfrm>
            <a:off x="279400" y="1312863"/>
            <a:ext cx="8599488" cy="4842351"/>
          </a:xfrm>
        </p:spPr>
        <p:txBody>
          <a:bodyPr/>
          <a:lstStyle/>
          <a:p>
            <a:pPr marL="342900" indent="-342900">
              <a:buSzPct val="100000"/>
              <a:buFont typeface="+mj-lt"/>
              <a:buAutoNum type="arabicPeriod" startAt="5"/>
            </a:pPr>
            <a:r>
              <a:rPr lang="fr-FR" noProof="0" dirty="0" smtClean="0"/>
              <a:t>Modifiez la nouvelle fonction </a:t>
            </a:r>
            <a:r>
              <a:rPr lang="fr-FR" noProof="0" dirty="0" err="1" smtClean="0">
                <a:latin typeface="Courier New" pitchFamily="49" charset="0"/>
                <a:cs typeface="Courier New" pitchFamily="49" charset="0"/>
              </a:rPr>
              <a:t>printHello</a:t>
            </a:r>
            <a:r>
              <a:rPr lang="fr-FR" noProof="0" dirty="0" smtClean="0">
                <a:latin typeface="Courier New" pitchFamily="49" charset="0"/>
                <a:cs typeface="Courier New" pitchFamily="49" charset="0"/>
              </a:rPr>
              <a:t>()</a:t>
            </a:r>
            <a:r>
              <a:rPr lang="fr-FR" noProof="0" dirty="0" smtClean="0">
                <a:latin typeface="+mj-lt"/>
                <a:cs typeface="Courier New" pitchFamily="49" charset="0"/>
              </a:rPr>
              <a:t> </a:t>
            </a:r>
            <a:r>
              <a:rPr lang="fr-FR" noProof="0" dirty="0" smtClean="0">
                <a:cs typeface="Courier New" pitchFamily="49" charset="0"/>
              </a:rPr>
              <a:t>en supprimant l’instruction </a:t>
            </a:r>
            <a:r>
              <a:rPr lang="fr-FR" noProof="0" dirty="0" err="1" smtClean="0">
                <a:latin typeface="Courier New" pitchFamily="49" charset="0"/>
                <a:cs typeface="Courier New" pitchFamily="49" charset="0"/>
              </a:rPr>
              <a:t>print</a:t>
            </a:r>
            <a:r>
              <a:rPr lang="fr-FR" noProof="0" dirty="0" smtClean="0">
                <a:latin typeface="Courier New" pitchFamily="49" charset="0"/>
                <a:cs typeface="Courier New" pitchFamily="49" charset="0"/>
              </a:rPr>
              <a:t> 'Hello'</a:t>
            </a:r>
          </a:p>
          <a:p>
            <a:pPr marL="342900" indent="-342900">
              <a:buSzPct val="100000"/>
              <a:buFont typeface="+mj-lt"/>
              <a:buAutoNum type="arabicPeriod" startAt="6"/>
            </a:pPr>
            <a:r>
              <a:rPr lang="fr-FR" noProof="0" dirty="0" smtClean="0">
                <a:cs typeface="Courier New" pitchFamily="49" charset="0"/>
              </a:rPr>
              <a:t>Ajoutez à la fonction des instructions qui</a:t>
            </a:r>
          </a:p>
          <a:p>
            <a:pPr marL="798512" lvl="1" indent="-342900">
              <a:buFont typeface="+mj-lt"/>
              <a:buAutoNum type="alphaLcPeriod"/>
            </a:pPr>
            <a:r>
              <a:rPr lang="fr-FR" noProof="0" dirty="0" smtClean="0">
                <a:cs typeface="Courier New" pitchFamily="49" charset="0"/>
              </a:rPr>
              <a:t>Créent un </a:t>
            </a:r>
            <a:r>
              <a:rPr lang="fr-FR" dirty="0" smtClean="0">
                <a:cs typeface="Courier New" pitchFamily="49" charset="0"/>
              </a:rPr>
              <a:t>nouveau widget </a:t>
            </a:r>
            <a:r>
              <a:rPr lang="fr-FR" dirty="0" smtClean="0">
                <a:latin typeface="Courier New" pitchFamily="49" charset="0"/>
                <a:cs typeface="Courier New" pitchFamily="49" charset="0"/>
              </a:rPr>
              <a:t>Label</a:t>
            </a:r>
            <a:r>
              <a:rPr lang="fr-FR" dirty="0" smtClean="0">
                <a:cs typeface="Courier New" pitchFamily="49" charset="0"/>
              </a:rPr>
              <a:t> avec </a:t>
            </a:r>
            <a:r>
              <a:rPr lang="fr-FR" noProof="0" dirty="0" err="1" smtClean="0">
                <a:latin typeface="Courier New" pitchFamily="49" charset="0"/>
                <a:cs typeface="Courier New" pitchFamily="49" charset="0"/>
              </a:rPr>
              <a:t>text</a:t>
            </a:r>
            <a:r>
              <a:rPr lang="fr-FR" noProof="0" dirty="0" smtClean="0">
                <a:latin typeface="Courier New" pitchFamily="49" charset="0"/>
                <a:cs typeface="Courier New" pitchFamily="49" charset="0"/>
              </a:rPr>
              <a:t>='Hello Callback'</a:t>
            </a:r>
          </a:p>
          <a:p>
            <a:pPr marL="798512" lvl="1" indent="-342900">
              <a:buFont typeface="+mj-lt"/>
              <a:buAutoNum type="alphaLcPeriod"/>
            </a:pPr>
            <a:r>
              <a:rPr lang="fr-FR" dirty="0" smtClean="0">
                <a:cs typeface="Courier New" pitchFamily="49" charset="0"/>
              </a:rPr>
              <a:t>Agencent </a:t>
            </a:r>
            <a:r>
              <a:rPr lang="fr-FR" noProof="0" dirty="0" smtClean="0">
                <a:cs typeface="Courier New" pitchFamily="49" charset="0"/>
              </a:rPr>
              <a:t>le nouveau widget avec </a:t>
            </a:r>
            <a:r>
              <a:rPr lang="fr-FR" dirty="0" smtClean="0">
                <a:latin typeface="Courier New" pitchFamily="49" charset="0"/>
                <a:cs typeface="Courier New" pitchFamily="49" charset="0"/>
              </a:rPr>
              <a:t>pack</a:t>
            </a:r>
            <a:r>
              <a:rPr lang="fr-FR" dirty="0" smtClean="0">
                <a:cs typeface="Courier New" pitchFamily="49" charset="0"/>
              </a:rPr>
              <a:t> </a:t>
            </a:r>
            <a:endParaRPr lang="fr-FR" noProof="0" dirty="0" smtClean="0">
              <a:cs typeface="Courier New" pitchFamily="49" charset="0"/>
            </a:endParaRPr>
          </a:p>
          <a:p>
            <a:pPr marL="342900" indent="-342900">
              <a:buSzPct val="100000"/>
              <a:buFont typeface="+mj-lt"/>
              <a:buAutoNum type="arabicPeriod" startAt="7"/>
            </a:pPr>
            <a:r>
              <a:rPr lang="fr-FR" noProof="0" dirty="0" smtClean="0"/>
              <a:t>Exécutez le programme et cliquez sur le bouton plusieurs fois pour tester la fonction modifiée</a:t>
            </a:r>
          </a:p>
          <a:p>
            <a:pPr marL="342900" indent="-342900">
              <a:buSzPct val="100000"/>
              <a:buFont typeface="+mj-lt"/>
              <a:buAutoNum type="arabicPeriod" startAt="7"/>
            </a:pPr>
            <a:r>
              <a:rPr lang="fr-FR" noProof="0" dirty="0" smtClean="0"/>
              <a:t>Si le temps le permet, vous pouvez essayer d’autres fonctionnalités ; modifiez le widget créé à l’étape 6 en ajoutant les attributs suivants :</a:t>
            </a:r>
          </a:p>
          <a:p>
            <a:pPr lvl="1"/>
            <a:r>
              <a:rPr lang="fr-FR" noProof="0" dirty="0" err="1" smtClean="0">
                <a:latin typeface="Courier New" pitchFamily="49" charset="0"/>
                <a:cs typeface="Courier New" pitchFamily="49" charset="0"/>
              </a:rPr>
              <a:t>expand</a:t>
            </a:r>
            <a:r>
              <a:rPr lang="fr-FR" noProof="0" dirty="0" smtClean="0">
                <a:latin typeface="Courier New" pitchFamily="49" charset="0"/>
                <a:cs typeface="Courier New" pitchFamily="49" charset="0"/>
              </a:rPr>
              <a:t>=</a:t>
            </a:r>
            <a:r>
              <a:rPr lang="fr-FR" noProof="0" dirty="0" err="1" smtClean="0">
                <a:latin typeface="Courier New" pitchFamily="49" charset="0"/>
                <a:cs typeface="Courier New" pitchFamily="49" charset="0"/>
              </a:rPr>
              <a:t>YES,fill</a:t>
            </a:r>
            <a:r>
              <a:rPr lang="fr-FR" noProof="0" dirty="0" smtClean="0">
                <a:latin typeface="Courier New" pitchFamily="49" charset="0"/>
                <a:cs typeface="Courier New" pitchFamily="49" charset="0"/>
              </a:rPr>
              <a:t>=</a:t>
            </a:r>
            <a:r>
              <a:rPr lang="fr-FR" noProof="0" dirty="0" err="1" smtClean="0">
                <a:latin typeface="Courier New" pitchFamily="49" charset="0"/>
                <a:cs typeface="Courier New" pitchFamily="49" charset="0"/>
              </a:rPr>
              <a:t>BOTH</a:t>
            </a:r>
            <a:endParaRPr lang="fr-FR" noProof="0" dirty="0" smtClean="0"/>
          </a:p>
          <a:p>
            <a:pPr lvl="1"/>
            <a:r>
              <a:rPr lang="fr-FR" noProof="0" dirty="0" smtClean="0">
                <a:latin typeface="Courier New" pitchFamily="49" charset="0"/>
                <a:cs typeface="Courier New" pitchFamily="49" charset="0"/>
              </a:rPr>
              <a:t>fg='</a:t>
            </a:r>
            <a:r>
              <a:rPr lang="fr-FR" noProof="0" dirty="0" err="1" smtClean="0">
                <a:latin typeface="Courier New" pitchFamily="49" charset="0"/>
                <a:cs typeface="Courier New" pitchFamily="49" charset="0"/>
              </a:rPr>
              <a:t>red</a:t>
            </a:r>
            <a:r>
              <a:rPr lang="fr-FR" noProof="0" dirty="0" smtClean="0">
                <a:latin typeface="Courier New" pitchFamily="49" charset="0"/>
                <a:cs typeface="Courier New" pitchFamily="49" charset="0"/>
              </a:rPr>
              <a:t>'</a:t>
            </a:r>
            <a:r>
              <a:rPr lang="fr-FR" noProof="0" dirty="0" smtClean="0"/>
              <a:t>, </a:t>
            </a:r>
            <a:r>
              <a:rPr lang="fr-FR" noProof="0" dirty="0" err="1" smtClean="0">
                <a:latin typeface="Courier New" pitchFamily="49" charset="0"/>
                <a:cs typeface="Courier New" pitchFamily="49" charset="0"/>
              </a:rPr>
              <a:t>bg</a:t>
            </a:r>
            <a:r>
              <a:rPr lang="fr-FR" noProof="0" dirty="0" smtClean="0">
                <a:latin typeface="Courier New" pitchFamily="49" charset="0"/>
                <a:cs typeface="Courier New" pitchFamily="49" charset="0"/>
              </a:rPr>
              <a:t>='white'</a:t>
            </a:r>
            <a:endParaRPr lang="fr-FR" noProof="0" dirty="0" smtClean="0">
              <a:cs typeface="Courier New" pitchFamily="49" charset="0"/>
            </a:endParaRPr>
          </a:p>
          <a:p>
            <a:pPr marL="342900" indent="-342900">
              <a:buSzPct val="100000"/>
              <a:buFont typeface="+mj-lt"/>
              <a:buAutoNum type="arabicPeriod" startAt="9"/>
            </a:pPr>
            <a:r>
              <a:rPr lang="fr-FR" noProof="0" dirty="0" smtClean="0"/>
              <a:t>Exécutez le programme</a:t>
            </a:r>
          </a:p>
          <a:p>
            <a:pPr lvl="1"/>
            <a:r>
              <a:rPr lang="fr-FR" noProof="0" dirty="0" smtClean="0"/>
              <a:t>Cliquez sur le bouton pour créer le nouveau libellé</a:t>
            </a:r>
          </a:p>
          <a:p>
            <a:pPr lvl="1"/>
            <a:r>
              <a:rPr lang="fr-FR" noProof="0" dirty="0" smtClean="0"/>
              <a:t>Redimensionnez la fenêtre avec le libellé</a:t>
            </a:r>
          </a:p>
        </p:txBody>
      </p:sp>
      <p:sp>
        <p:nvSpPr>
          <p:cNvPr id="4" name="TextBox 3"/>
          <p:cNvSpPr txBox="1"/>
          <p:nvPr/>
        </p:nvSpPr>
        <p:spPr bwMode="blackWhite">
          <a:xfrm>
            <a:off x="7928348" y="296995"/>
            <a:ext cx="594360" cy="523220"/>
          </a:xfrm>
          <a:prstGeom prst="rect">
            <a:avLst/>
          </a:prstGeom>
          <a:solidFill>
            <a:schemeClr val="accent1"/>
          </a:solidFill>
          <a:ln>
            <a:solidFill>
              <a:schemeClr val="accent4"/>
            </a:solidFill>
          </a:ln>
          <a:effectLst>
            <a:outerShdw dist="38100" dir="2700000" algn="tl" rotWithShape="0">
              <a:schemeClr val="accent4"/>
            </a:outerShdw>
          </a:effectLst>
        </p:spPr>
        <p:txBody>
          <a:bodyPr wrap="none" rtlCol="0">
            <a:noAutofit/>
          </a:bodyPr>
          <a:lstStyle/>
          <a:p>
            <a:pPr algn="ctr"/>
            <a:r>
              <a:rPr lang="en-US" b="1" baseline="0" dirty="0" smtClean="0">
                <a:solidFill>
                  <a:schemeClr val="accent6"/>
                </a:solidFill>
              </a:rPr>
              <a:t>À</a:t>
            </a:r>
            <a:br>
              <a:rPr lang="en-US" b="1" baseline="0" dirty="0" smtClean="0">
                <a:solidFill>
                  <a:schemeClr val="accent6"/>
                </a:solidFill>
              </a:rPr>
            </a:br>
            <a:r>
              <a:rPr lang="en-US" b="1" baseline="0" dirty="0" err="1" smtClean="0">
                <a:solidFill>
                  <a:schemeClr val="accent6"/>
                </a:solidFill>
              </a:rPr>
              <a:t>vous</a:t>
            </a:r>
            <a:endParaRPr lang="en-US" b="1" baseline="0" dirty="0">
              <a:solidFill>
                <a:schemeClr val="accent6"/>
              </a:solidFill>
            </a:endParaRPr>
          </a:p>
        </p:txBody>
      </p:sp>
    </p:spTree>
    <p:custDataLst>
      <p:tags r:id="rId1"/>
    </p:custDataLst>
    <p:extLst>
      <p:ext uri="{BB962C8B-B14F-4D97-AF65-F5344CB8AC3E}">
        <p14:creationId xmlns:p14="http://schemas.microsoft.com/office/powerpoint/2010/main" xmlns="" val="201805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fr-FR" noProof="0" dirty="0" smtClean="0"/>
              <a:t>Développer des interfaces graphiques avec Tkinter</a:t>
            </a:r>
            <a:endParaRPr lang="fr-FR" noProof="0" dirty="0"/>
          </a:p>
        </p:txBody>
      </p:sp>
      <p:sp>
        <p:nvSpPr>
          <p:cNvPr id="9" name="Rectangle 3"/>
          <p:cNvSpPr txBox="1">
            <a:spLocks noChangeArrowheads="1"/>
          </p:cNvSpPr>
          <p:nvPr/>
        </p:nvSpPr>
        <p:spPr bwMode="auto">
          <a:xfrm>
            <a:off x="2853336" y="1929993"/>
            <a:ext cx="5559425" cy="39395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230188" indent="-230188" algn="l" rtl="0" eaLnBrk="1" fontAlgn="base" hangingPunct="1">
              <a:spcBef>
                <a:spcPts val="1400"/>
              </a:spcBef>
              <a:spcAft>
                <a:spcPct val="0"/>
              </a:spcAft>
              <a:buClr>
                <a:schemeClr val="accent2"/>
              </a:buClr>
              <a:buSzPct val="115000"/>
              <a:buFont typeface="Arial" charset="0"/>
              <a:buChar char="•"/>
              <a:defRPr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a:solidFill>
                  <a:srgbClr val="000080"/>
                </a:solidFill>
                <a:latin typeface="+mn-lt"/>
              </a:defRPr>
            </a:lvl4pPr>
            <a:lvl5pPr marL="1709738" indent="-228600" algn="l" rtl="0" eaLnBrk="1" fontAlgn="base" hangingPunct="1">
              <a:spcBef>
                <a:spcPts val="200"/>
              </a:spcBef>
              <a:spcAft>
                <a:spcPct val="0"/>
              </a:spcAft>
              <a:buClr>
                <a:schemeClr val="accent2"/>
              </a:buClr>
              <a:buChar char="–"/>
              <a:defRPr>
                <a:solidFill>
                  <a:schemeClr val="tx1"/>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a:lstStyle>
          <a:p>
            <a:pPr indent="-3175">
              <a:spcBef>
                <a:spcPts val="4800"/>
              </a:spcBef>
              <a:buNone/>
            </a:pPr>
            <a:r>
              <a:rPr lang="fr-FR" sz="1800" dirty="0" smtClean="0"/>
              <a:t>Tkinter</a:t>
            </a:r>
          </a:p>
          <a:p>
            <a:pPr indent="-3175">
              <a:spcBef>
                <a:spcPts val="4800"/>
              </a:spcBef>
              <a:buNone/>
            </a:pPr>
            <a:r>
              <a:rPr lang="fr-FR" sz="1800" dirty="0" smtClean="0"/>
              <a:t>Widgets</a:t>
            </a:r>
          </a:p>
          <a:p>
            <a:pPr indent="-3175">
              <a:spcBef>
                <a:spcPts val="4800"/>
              </a:spcBef>
              <a:buNone/>
            </a:pPr>
            <a:r>
              <a:rPr lang="fr-FR" sz="1800" dirty="0" smtClean="0"/>
              <a:t>Fonctions de rappel</a:t>
            </a:r>
          </a:p>
          <a:p>
            <a:pPr indent="-3175">
              <a:spcBef>
                <a:spcPts val="4800"/>
              </a:spcBef>
              <a:buNone/>
            </a:pPr>
            <a:r>
              <a:rPr lang="fr-FR" sz="1800" dirty="0" smtClean="0"/>
              <a:t>Champ de saisie, menu et bouton radio</a:t>
            </a:r>
          </a:p>
          <a:p>
            <a:pPr indent="-3175">
              <a:spcBef>
                <a:spcPts val="4800"/>
              </a:spcBef>
              <a:buNone/>
            </a:pPr>
            <a:r>
              <a:rPr lang="fr-FR" sz="1800" dirty="0" smtClean="0"/>
              <a:t>Classes et cadres</a:t>
            </a:r>
            <a:endParaRPr lang="fr-FR" sz="1800" dirty="0"/>
          </a:p>
        </p:txBody>
      </p:sp>
      <p:grpSp>
        <p:nvGrpSpPr>
          <p:cNvPr id="10" name="Group 4"/>
          <p:cNvGrpSpPr>
            <a:grpSpLocks/>
          </p:cNvGrpSpPr>
          <p:nvPr/>
        </p:nvGrpSpPr>
        <p:grpSpPr bwMode="auto">
          <a:xfrm>
            <a:off x="2872386" y="4617629"/>
            <a:ext cx="228600" cy="311150"/>
            <a:chOff x="208" y="730"/>
            <a:chExt cx="249" cy="292"/>
          </a:xfrm>
        </p:grpSpPr>
        <p:sp>
          <p:nvSpPr>
            <p:cNvPr id="11"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CC0000">
                    <a:gamma/>
                    <a:shade val="29412"/>
                    <a:invGamma/>
                  </a:srgbClr>
                </a:gs>
              </a:gsLst>
              <a:lin ang="5400000" scaled="1"/>
            </a:gradFill>
            <a:ln w="19050">
              <a:noFill/>
              <a:miter lim="800000"/>
              <a:headEnd/>
              <a:tailEnd/>
            </a:ln>
            <a:effectLst/>
          </p:spPr>
          <p:txBody>
            <a:bodyPr wrap="none" anchor="ctr"/>
            <a:lstStyle/>
            <a:p>
              <a:endParaRPr lang="en-US" dirty="0"/>
            </a:p>
          </p:txBody>
        </p:sp>
        <p:sp>
          <p:nvSpPr>
            <p:cNvPr id="12" name="Freeform 6"/>
            <p:cNvSpPr>
              <a:spLocks/>
            </p:cNvSpPr>
            <p:nvPr/>
          </p:nvSpPr>
          <p:spPr bwMode="hidden">
            <a:xfrm>
              <a:off x="209" y="730"/>
              <a:ext cx="245" cy="158"/>
            </a:xfrm>
            <a:custGeom>
              <a:avLst/>
              <a:gdLst/>
              <a:ahLst/>
              <a:cxnLst>
                <a:cxn ang="0">
                  <a:pos x="0" y="0"/>
                </a:cxn>
                <a:cxn ang="0">
                  <a:pos x="245" y="146"/>
                </a:cxn>
                <a:cxn ang="0">
                  <a:pos x="226" y="158"/>
                </a:cxn>
                <a:cxn ang="0">
                  <a:pos x="0" y="23"/>
                </a:cxn>
                <a:cxn ang="0">
                  <a:pos x="0" y="0"/>
                </a:cxn>
              </a:cxnLst>
              <a:rect l="0" t="0" r="r" b="b"/>
              <a:pathLst>
                <a:path w="245" h="158">
                  <a:moveTo>
                    <a:pt x="0" y="0"/>
                  </a:moveTo>
                  <a:lnTo>
                    <a:pt x="245" y="146"/>
                  </a:lnTo>
                  <a:lnTo>
                    <a:pt x="226" y="158"/>
                  </a:lnTo>
                  <a:lnTo>
                    <a:pt x="0" y="23"/>
                  </a:lnTo>
                  <a:lnTo>
                    <a:pt x="0" y="0"/>
                  </a:lnTo>
                  <a:close/>
                </a:path>
              </a:pathLst>
            </a:custGeom>
            <a:solidFill>
              <a:srgbClr val="FF2929"/>
            </a:solidFill>
            <a:ln w="28575" cap="flat" cmpd="sng">
              <a:noFill/>
              <a:prstDash val="solid"/>
              <a:round/>
              <a:headEnd type="none" w="med" len="med"/>
              <a:tailEnd type="none" w="med" len="med"/>
            </a:ln>
            <a:effectLst/>
          </p:spPr>
          <p:txBody>
            <a:bodyPr/>
            <a:lstStyle/>
            <a:p>
              <a:endParaRPr lang="en-US" dirty="0"/>
            </a:p>
          </p:txBody>
        </p:sp>
        <p:sp>
          <p:nvSpPr>
            <p:cNvPr id="13" name="Freeform 7"/>
            <p:cNvSpPr>
              <a:spLocks/>
            </p:cNvSpPr>
            <p:nvPr/>
          </p:nvSpPr>
          <p:spPr bwMode="hidden">
            <a:xfrm>
              <a:off x="209" y="866"/>
              <a:ext cx="248" cy="156"/>
            </a:xfrm>
            <a:custGeom>
              <a:avLst/>
              <a:gdLst/>
              <a:ahLst/>
              <a:cxnLst>
                <a:cxn ang="0">
                  <a:pos x="248" y="12"/>
                </a:cxn>
                <a:cxn ang="0">
                  <a:pos x="0" y="156"/>
                </a:cxn>
                <a:cxn ang="0">
                  <a:pos x="3" y="131"/>
                </a:cxn>
                <a:cxn ang="0">
                  <a:pos x="229" y="0"/>
                </a:cxn>
                <a:cxn ang="0">
                  <a:pos x="248" y="12"/>
                </a:cxn>
              </a:cxnLst>
              <a:rect l="0" t="0" r="r" b="b"/>
              <a:pathLst>
                <a:path w="248" h="156">
                  <a:moveTo>
                    <a:pt x="248" y="12"/>
                  </a:moveTo>
                  <a:lnTo>
                    <a:pt x="0" y="156"/>
                  </a:lnTo>
                  <a:lnTo>
                    <a:pt x="3" y="131"/>
                  </a:lnTo>
                  <a:lnTo>
                    <a:pt x="229" y="0"/>
                  </a:lnTo>
                  <a:lnTo>
                    <a:pt x="248" y="12"/>
                  </a:lnTo>
                  <a:close/>
                </a:path>
              </a:pathLst>
            </a:custGeom>
            <a:solidFill>
              <a:srgbClr val="360000"/>
            </a:solidFill>
            <a:ln w="28575" cap="flat" cmpd="sng">
              <a:noFill/>
              <a:prstDash val="solid"/>
              <a:round/>
              <a:headEnd type="none" w="med" len="med"/>
              <a:tailEnd type="none" w="med" len="med"/>
            </a:ln>
            <a:effectLst/>
          </p:spPr>
          <p:txBody>
            <a:bodyPr/>
            <a:lstStyle/>
            <a:p>
              <a:endParaRPr lang="en-US" dirty="0"/>
            </a:p>
          </p:txBody>
        </p:sp>
      </p:grpSp>
    </p:spTree>
    <p:custDataLst>
      <p:tags r:id="rId1"/>
    </p:custDataLst>
    <p:extLst>
      <p:ext uri="{BB962C8B-B14F-4D97-AF65-F5344CB8AC3E}">
        <p14:creationId xmlns:p14="http://schemas.microsoft.com/office/powerpoint/2010/main" xmlns="" val="4134522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Widgets de saisie</a:t>
            </a:r>
            <a:endParaRPr lang="fr-FR" noProof="0" dirty="0"/>
          </a:p>
        </p:txBody>
      </p:sp>
      <p:sp>
        <p:nvSpPr>
          <p:cNvPr id="256003" name="Rectangle 3"/>
          <p:cNvSpPr>
            <a:spLocks noGrp="1" noChangeArrowheads="1"/>
          </p:cNvSpPr>
          <p:nvPr>
            <p:ph type="body" idx="1"/>
          </p:nvPr>
        </p:nvSpPr>
        <p:spPr>
          <a:xfrm>
            <a:off x="279400" y="1312863"/>
            <a:ext cx="8599488" cy="1431161"/>
          </a:xfrm>
        </p:spPr>
        <p:txBody>
          <a:bodyPr/>
          <a:lstStyle/>
          <a:p>
            <a:r>
              <a:rPr lang="fr-FR" noProof="0" dirty="0" smtClean="0"/>
              <a:t>Champs pour les entrées au clavier</a:t>
            </a:r>
          </a:p>
          <a:p>
            <a:r>
              <a:rPr lang="fr-FR" noProof="0" dirty="0" smtClean="0"/>
              <a:t>Méthodes pour contrôler la zone de saisie</a:t>
            </a:r>
          </a:p>
          <a:p>
            <a:pPr lvl="1"/>
            <a:r>
              <a:rPr lang="fr-FR" noProof="0" dirty="0" err="1" smtClean="0">
                <a:latin typeface="Courier New" pitchFamily="49" charset="0"/>
                <a:cs typeface="Courier New" pitchFamily="49" charset="0"/>
              </a:rPr>
              <a:t>get</a:t>
            </a:r>
            <a:r>
              <a:rPr lang="fr-FR" noProof="0" dirty="0" smtClean="0">
                <a:latin typeface="Courier New" pitchFamily="49" charset="0"/>
                <a:cs typeface="Courier New" pitchFamily="49" charset="0"/>
              </a:rPr>
              <a:t>()</a:t>
            </a:r>
            <a:r>
              <a:rPr lang="fr-FR" noProof="0" dirty="0" smtClean="0"/>
              <a:t> retourne les données entrées</a:t>
            </a:r>
          </a:p>
          <a:p>
            <a:pPr lvl="1"/>
            <a:r>
              <a:rPr lang="fr-FR" noProof="0" dirty="0" err="1" smtClean="0">
                <a:latin typeface="Courier New" pitchFamily="49" charset="0"/>
                <a:cs typeface="Courier New" pitchFamily="49" charset="0"/>
              </a:rPr>
              <a:t>delete</a:t>
            </a:r>
            <a:r>
              <a:rPr lang="fr-FR" noProof="0" dirty="0" smtClean="0">
                <a:latin typeface="Courier New" pitchFamily="49" charset="0"/>
                <a:cs typeface="Courier New" pitchFamily="49" charset="0"/>
              </a:rPr>
              <a:t>()</a:t>
            </a:r>
            <a:r>
              <a:rPr lang="fr-FR" noProof="0" dirty="0" smtClean="0">
                <a:latin typeface="+mj-lt"/>
                <a:cs typeface="Courier New" pitchFamily="49" charset="0"/>
              </a:rPr>
              <a:t> </a:t>
            </a:r>
            <a:r>
              <a:rPr lang="fr-FR" noProof="0" dirty="0" smtClean="0"/>
              <a:t>efface le contenu de la zone de saisie</a:t>
            </a:r>
            <a:endParaRPr lang="fr-FR" noProof="0" dirty="0"/>
          </a:p>
        </p:txBody>
      </p:sp>
    </p:spTree>
    <p:custDataLst>
      <p:tags r:id="rId1"/>
    </p:custDataLst>
    <p:extLst>
      <p:ext uri="{BB962C8B-B14F-4D97-AF65-F5344CB8AC3E}">
        <p14:creationId xmlns:p14="http://schemas.microsoft.com/office/powerpoint/2010/main" xmlns="" val="83331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fr-FR" noProof="0" dirty="0" smtClean="0"/>
              <a:t>Développer des interfaces graphiques avec Tkinter</a:t>
            </a:r>
            <a:endParaRPr lang="fr-FR" noProof="0" dirty="0"/>
          </a:p>
        </p:txBody>
      </p:sp>
      <p:sp>
        <p:nvSpPr>
          <p:cNvPr id="248835" name="Rectangle 3"/>
          <p:cNvSpPr>
            <a:spLocks noGrp="1" noChangeArrowheads="1"/>
          </p:cNvSpPr>
          <p:nvPr>
            <p:ph type="body" idx="1"/>
          </p:nvPr>
        </p:nvSpPr>
        <p:spPr>
          <a:xfrm>
            <a:off x="2853336" y="1929993"/>
            <a:ext cx="5559425" cy="3939540"/>
          </a:xfrm>
        </p:spPr>
        <p:txBody>
          <a:bodyPr/>
          <a:lstStyle/>
          <a:p>
            <a:pPr indent="-3175">
              <a:spcBef>
                <a:spcPts val="4800"/>
              </a:spcBef>
              <a:buFont typeface="Arial" charset="0"/>
              <a:buNone/>
            </a:pPr>
            <a:r>
              <a:rPr lang="fr-FR" noProof="0" dirty="0" smtClean="0"/>
              <a:t>Tkinter</a:t>
            </a:r>
          </a:p>
          <a:p>
            <a:pPr indent="-3175">
              <a:spcBef>
                <a:spcPts val="4800"/>
              </a:spcBef>
              <a:buNone/>
            </a:pPr>
            <a:r>
              <a:rPr lang="fr-FR" dirty="0" smtClean="0"/>
              <a:t>Widgets</a:t>
            </a:r>
            <a:endParaRPr lang="fr-FR" noProof="0" dirty="0" smtClean="0"/>
          </a:p>
          <a:p>
            <a:pPr indent="-3175">
              <a:spcBef>
                <a:spcPts val="4800"/>
              </a:spcBef>
              <a:buFont typeface="Arial" charset="0"/>
              <a:buNone/>
            </a:pPr>
            <a:r>
              <a:rPr lang="fr-FR" noProof="0" dirty="0" smtClean="0"/>
              <a:t>Fonctions de rappel</a:t>
            </a:r>
          </a:p>
          <a:p>
            <a:pPr indent="-3175">
              <a:spcBef>
                <a:spcPts val="4800"/>
              </a:spcBef>
              <a:buNone/>
            </a:pPr>
            <a:r>
              <a:rPr lang="fr-FR" noProof="0" dirty="0" smtClean="0"/>
              <a:t>Champ de saisie, menu et bouton radio</a:t>
            </a:r>
          </a:p>
          <a:p>
            <a:pPr indent="-3175">
              <a:spcBef>
                <a:spcPts val="4800"/>
              </a:spcBef>
              <a:buFont typeface="Arial" charset="0"/>
              <a:buNone/>
            </a:pPr>
            <a:r>
              <a:rPr lang="fr-FR" noProof="0" dirty="0" smtClean="0"/>
              <a:t>Classes et cadres</a:t>
            </a:r>
            <a:endParaRPr lang="fr-FR" noProof="0" dirty="0"/>
          </a:p>
        </p:txBody>
      </p:sp>
      <p:grpSp>
        <p:nvGrpSpPr>
          <p:cNvPr id="248836" name="Group 4"/>
          <p:cNvGrpSpPr>
            <a:grpSpLocks/>
          </p:cNvGrpSpPr>
          <p:nvPr/>
        </p:nvGrpSpPr>
        <p:grpSpPr bwMode="auto">
          <a:xfrm>
            <a:off x="2872386" y="1980164"/>
            <a:ext cx="228600" cy="311150"/>
            <a:chOff x="208" y="730"/>
            <a:chExt cx="249" cy="292"/>
          </a:xfrm>
        </p:grpSpPr>
        <p:sp>
          <p:nvSpPr>
            <p:cNvPr id="24883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CC0000">
                    <a:gamma/>
                    <a:shade val="29412"/>
                    <a:invGamma/>
                  </a:srgbClr>
                </a:gs>
              </a:gsLst>
              <a:lin ang="5400000" scaled="1"/>
            </a:gradFill>
            <a:ln w="19050">
              <a:noFill/>
              <a:miter lim="800000"/>
              <a:headEnd/>
              <a:tailEnd/>
            </a:ln>
            <a:effectLst/>
          </p:spPr>
          <p:txBody>
            <a:bodyPr wrap="none" anchor="ctr"/>
            <a:lstStyle/>
            <a:p>
              <a:endParaRPr lang="en-US" dirty="0"/>
            </a:p>
          </p:txBody>
        </p:sp>
        <p:sp>
          <p:nvSpPr>
            <p:cNvPr id="248838" name="Freeform 6"/>
            <p:cNvSpPr>
              <a:spLocks/>
            </p:cNvSpPr>
            <p:nvPr/>
          </p:nvSpPr>
          <p:spPr bwMode="hidden">
            <a:xfrm>
              <a:off x="209" y="730"/>
              <a:ext cx="245" cy="158"/>
            </a:xfrm>
            <a:custGeom>
              <a:avLst/>
              <a:gdLst/>
              <a:ahLst/>
              <a:cxnLst>
                <a:cxn ang="0">
                  <a:pos x="0" y="0"/>
                </a:cxn>
                <a:cxn ang="0">
                  <a:pos x="245" y="146"/>
                </a:cxn>
                <a:cxn ang="0">
                  <a:pos x="226" y="158"/>
                </a:cxn>
                <a:cxn ang="0">
                  <a:pos x="0" y="23"/>
                </a:cxn>
                <a:cxn ang="0">
                  <a:pos x="0" y="0"/>
                </a:cxn>
              </a:cxnLst>
              <a:rect l="0" t="0" r="r" b="b"/>
              <a:pathLst>
                <a:path w="245" h="158">
                  <a:moveTo>
                    <a:pt x="0" y="0"/>
                  </a:moveTo>
                  <a:lnTo>
                    <a:pt x="245" y="146"/>
                  </a:lnTo>
                  <a:lnTo>
                    <a:pt x="226" y="158"/>
                  </a:lnTo>
                  <a:lnTo>
                    <a:pt x="0" y="23"/>
                  </a:lnTo>
                  <a:lnTo>
                    <a:pt x="0" y="0"/>
                  </a:lnTo>
                  <a:close/>
                </a:path>
              </a:pathLst>
            </a:custGeom>
            <a:solidFill>
              <a:srgbClr val="FF2929"/>
            </a:solidFill>
            <a:ln w="28575" cap="flat" cmpd="sng">
              <a:noFill/>
              <a:prstDash val="solid"/>
              <a:round/>
              <a:headEnd type="none" w="med" len="med"/>
              <a:tailEnd type="none" w="med" len="med"/>
            </a:ln>
            <a:effectLst/>
          </p:spPr>
          <p:txBody>
            <a:bodyPr/>
            <a:lstStyle/>
            <a:p>
              <a:endParaRPr lang="en-US" dirty="0"/>
            </a:p>
          </p:txBody>
        </p:sp>
        <p:sp>
          <p:nvSpPr>
            <p:cNvPr id="248839" name="Freeform 7"/>
            <p:cNvSpPr>
              <a:spLocks/>
            </p:cNvSpPr>
            <p:nvPr/>
          </p:nvSpPr>
          <p:spPr bwMode="hidden">
            <a:xfrm>
              <a:off x="209" y="866"/>
              <a:ext cx="248" cy="156"/>
            </a:xfrm>
            <a:custGeom>
              <a:avLst/>
              <a:gdLst/>
              <a:ahLst/>
              <a:cxnLst>
                <a:cxn ang="0">
                  <a:pos x="248" y="12"/>
                </a:cxn>
                <a:cxn ang="0">
                  <a:pos x="0" y="156"/>
                </a:cxn>
                <a:cxn ang="0">
                  <a:pos x="3" y="131"/>
                </a:cxn>
                <a:cxn ang="0">
                  <a:pos x="229" y="0"/>
                </a:cxn>
                <a:cxn ang="0">
                  <a:pos x="248" y="12"/>
                </a:cxn>
              </a:cxnLst>
              <a:rect l="0" t="0" r="r" b="b"/>
              <a:pathLst>
                <a:path w="248" h="156">
                  <a:moveTo>
                    <a:pt x="248" y="12"/>
                  </a:moveTo>
                  <a:lnTo>
                    <a:pt x="0" y="156"/>
                  </a:lnTo>
                  <a:lnTo>
                    <a:pt x="3" y="131"/>
                  </a:lnTo>
                  <a:lnTo>
                    <a:pt x="229" y="0"/>
                  </a:lnTo>
                  <a:lnTo>
                    <a:pt x="248" y="12"/>
                  </a:lnTo>
                  <a:close/>
                </a:path>
              </a:pathLst>
            </a:custGeom>
            <a:solidFill>
              <a:srgbClr val="360000"/>
            </a:solidFill>
            <a:ln w="28575" cap="flat" cmpd="sng">
              <a:noFill/>
              <a:prstDash val="solid"/>
              <a:round/>
              <a:headEnd type="none" w="med" len="med"/>
              <a:tailEnd type="none" w="med" len="med"/>
            </a:ln>
            <a:effectLst/>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Exemple d’entrée de données</a:t>
            </a:r>
            <a:endParaRPr lang="fr-FR" noProof="0" dirty="0"/>
          </a:p>
        </p:txBody>
      </p:sp>
      <p:sp>
        <p:nvSpPr>
          <p:cNvPr id="256003" name="Rectangle 3"/>
          <p:cNvSpPr>
            <a:spLocks noGrp="1" noChangeArrowheads="1"/>
          </p:cNvSpPr>
          <p:nvPr>
            <p:ph type="body" idx="1"/>
          </p:nvPr>
        </p:nvSpPr>
        <p:spPr>
          <a:xfrm>
            <a:off x="279400" y="1312863"/>
            <a:ext cx="8599488" cy="1554272"/>
          </a:xfrm>
        </p:spPr>
        <p:txBody>
          <a:bodyPr/>
          <a:lstStyle/>
          <a:p>
            <a:r>
              <a:rPr lang="fr-FR" noProof="0" dirty="0" smtClean="0"/>
              <a:t>Utilise les widgets </a:t>
            </a:r>
            <a:r>
              <a:rPr lang="fr-FR" dirty="0" smtClean="0">
                <a:latin typeface="Courier New" pitchFamily="49" charset="0"/>
                <a:cs typeface="Courier New" pitchFamily="49" charset="0"/>
              </a:rPr>
              <a:t>Entry</a:t>
            </a:r>
            <a:r>
              <a:rPr lang="fr-FR" noProof="0" dirty="0" smtClean="0"/>
              <a:t>, </a:t>
            </a:r>
            <a:r>
              <a:rPr lang="fr-FR" dirty="0" err="1" smtClean="0">
                <a:latin typeface="Courier New" pitchFamily="49" charset="0"/>
                <a:cs typeface="Courier New" pitchFamily="49" charset="0"/>
              </a:rPr>
              <a:t>Button</a:t>
            </a:r>
            <a:r>
              <a:rPr lang="fr-FR" noProof="0" dirty="0" smtClean="0"/>
              <a:t> et </a:t>
            </a:r>
            <a:r>
              <a:rPr lang="fr-FR" dirty="0" smtClean="0">
                <a:latin typeface="Courier New" pitchFamily="49" charset="0"/>
                <a:cs typeface="Courier New" pitchFamily="49" charset="0"/>
              </a:rPr>
              <a:t>Label</a:t>
            </a:r>
          </a:p>
          <a:p>
            <a:pPr marL="687387" lvl="1" indent="-342900">
              <a:buFont typeface="+mj-lt"/>
              <a:buAutoNum type="arabicPeriod"/>
            </a:pPr>
            <a:r>
              <a:rPr lang="fr-FR" noProof="0" dirty="0" smtClean="0"/>
              <a:t>Les clés d’un dictionnaire sont affichées dans un </a:t>
            </a:r>
            <a:r>
              <a:rPr lang="fr-FR" noProof="0" dirty="0" smtClean="0">
                <a:latin typeface="Courier New" pitchFamily="49" charset="0"/>
                <a:cs typeface="Courier New" pitchFamily="49" charset="0"/>
              </a:rPr>
              <a:t>Label</a:t>
            </a:r>
          </a:p>
          <a:p>
            <a:pPr marL="687387" lvl="1" indent="-342900">
              <a:buFont typeface="+mj-lt"/>
              <a:buAutoNum type="arabicPeriod"/>
            </a:pPr>
            <a:r>
              <a:rPr lang="fr-FR" noProof="0" dirty="0" smtClean="0"/>
              <a:t>Une valeur de clé est entrée dans l’</a:t>
            </a:r>
            <a:r>
              <a:rPr lang="fr-FR" noProof="0" dirty="0" smtClean="0">
                <a:latin typeface="Courier New" pitchFamily="49" charset="0"/>
                <a:cs typeface="Courier New" pitchFamily="49" charset="0"/>
              </a:rPr>
              <a:t>Entry</a:t>
            </a:r>
          </a:p>
          <a:p>
            <a:pPr marL="687387" lvl="1" indent="-342900">
              <a:buFont typeface="+mj-lt"/>
              <a:buAutoNum type="arabicPeriod"/>
            </a:pPr>
            <a:r>
              <a:rPr lang="fr-FR" noProof="0" dirty="0" smtClean="0"/>
              <a:t>Une fonction de rappel affiche la valeur correspondante dans un</a:t>
            </a:r>
            <a:br>
              <a:rPr lang="fr-FR" noProof="0" dirty="0" smtClean="0"/>
            </a:br>
            <a:r>
              <a:rPr lang="fr-FR" noProof="0" dirty="0" smtClean="0"/>
              <a:t>autre </a:t>
            </a:r>
            <a:r>
              <a:rPr lang="fr-FR" noProof="0" dirty="0" smtClean="0">
                <a:latin typeface="Courier New" pitchFamily="49" charset="0"/>
                <a:cs typeface="Courier New" pitchFamily="49" charset="0"/>
              </a:rPr>
              <a:t>Label</a:t>
            </a:r>
          </a:p>
        </p:txBody>
      </p:sp>
      <p:grpSp>
        <p:nvGrpSpPr>
          <p:cNvPr id="10" name="Groupe 9"/>
          <p:cNvGrpSpPr/>
          <p:nvPr/>
        </p:nvGrpSpPr>
        <p:grpSpPr>
          <a:xfrm>
            <a:off x="269824" y="2941570"/>
            <a:ext cx="8574374" cy="3309580"/>
            <a:chOff x="269824" y="2941570"/>
            <a:chExt cx="8574374" cy="3309580"/>
          </a:xfrm>
        </p:grpSpPr>
        <p:sp>
          <p:nvSpPr>
            <p:cNvPr id="4" name="Rectangle 3"/>
            <p:cNvSpPr/>
            <p:nvPr/>
          </p:nvSpPr>
          <p:spPr bwMode="blackWhite">
            <a:xfrm>
              <a:off x="269824" y="2941570"/>
              <a:ext cx="8574374" cy="3139321"/>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cityCodeDict = {</a:t>
              </a:r>
            </a:p>
            <a:p>
              <a:r>
                <a:rPr lang="en-US" sz="1800" dirty="0">
                  <a:latin typeface="Courier New" pitchFamily="49" charset="0"/>
                  <a:cs typeface="Courier New" pitchFamily="49" charset="0"/>
                </a:rPr>
                <a:t>    'HNL':'Honolulu',</a:t>
              </a:r>
            </a:p>
            <a:p>
              <a:r>
                <a:rPr lang="en-US" sz="1800" dirty="0">
                  <a:latin typeface="Courier New" pitchFamily="49" charset="0"/>
                  <a:cs typeface="Courier New" pitchFamily="49" charset="0"/>
                </a:rPr>
                <a:t>    'ITO':'Hilo',</a:t>
              </a:r>
            </a:p>
            <a:p>
              <a:r>
                <a:rPr lang="en-US" sz="1800" dirty="0">
                  <a:latin typeface="Courier New" pitchFamily="49" charset="0"/>
                  <a:cs typeface="Courier New" pitchFamily="49" charset="0"/>
                </a:rPr>
                <a:t>    'LHR':'London/Heathrow',</a:t>
              </a:r>
            </a:p>
            <a:p>
              <a:r>
                <a:rPr lang="en-US" sz="1800" dirty="0">
                  <a:latin typeface="Courier New" pitchFamily="49" charset="0"/>
                  <a:cs typeface="Courier New" pitchFamily="49" charset="0"/>
                </a:rPr>
                <a:t>    'ARN':'Stockholm/Arlanda',</a:t>
              </a:r>
            </a:p>
            <a:p>
              <a:r>
                <a:rPr lang="en-US" sz="1800" dirty="0">
                  <a:latin typeface="Courier New" pitchFamily="49" charset="0"/>
                  <a:cs typeface="Courier New" pitchFamily="49" charset="0"/>
                </a:rPr>
                <a:t>    'HKG':'Hong Kong',</a:t>
              </a:r>
            </a:p>
            <a:p>
              <a:r>
                <a:rPr lang="en-US" sz="1800" dirty="0">
                  <a:latin typeface="Courier New" pitchFamily="49" charset="0"/>
                  <a:cs typeface="Courier New" pitchFamily="49" charset="0"/>
                </a:rPr>
                <a:t>    'YYZ':'Toronto',</a:t>
              </a:r>
            </a:p>
            <a:p>
              <a:r>
                <a:rPr lang="en-US" sz="1800" dirty="0">
                  <a:latin typeface="Courier New" pitchFamily="49" charset="0"/>
                  <a:cs typeface="Courier New" pitchFamily="49" charset="0"/>
                </a:rPr>
                <a:t>    'CDG':'Paris/Charles De Gaulle',</a:t>
              </a:r>
            </a:p>
            <a:p>
              <a:r>
                <a:rPr lang="en-US" sz="1800" dirty="0">
                  <a:latin typeface="Courier New" pitchFamily="49" charset="0"/>
                  <a:cs typeface="Courier New" pitchFamily="49" charset="0"/>
                </a:rPr>
                <a:t>    'NRT':'Tokyo/Narita',</a:t>
              </a:r>
            </a:p>
            <a:p>
              <a:r>
                <a:rPr lang="en-US" sz="1800" dirty="0">
                  <a:latin typeface="Courier New" pitchFamily="49" charset="0"/>
                  <a:cs typeface="Courier New" pitchFamily="49" charset="0"/>
                </a:rPr>
                <a:t>    'GCM':'Grand Cayman, BWI',</a:t>
              </a:r>
            </a:p>
            <a:p>
              <a:r>
                <a:rPr lang="en-US" sz="1800" dirty="0">
                  <a:latin typeface="Courier New" pitchFamily="49" charset="0"/>
                  <a:cs typeface="Courier New" pitchFamily="49" charset="0"/>
                </a:rPr>
                <a:t>    'CUR':'Curacao, Netherland Antilles' }</a:t>
              </a:r>
            </a:p>
          </p:txBody>
        </p:sp>
        <p:sp>
          <p:nvSpPr>
            <p:cNvPr id="5" name="Rounded Rectangular Callout 4"/>
            <p:cNvSpPr/>
            <p:nvPr/>
          </p:nvSpPr>
          <p:spPr bwMode="blackWhite">
            <a:xfrm>
              <a:off x="6556613" y="5910631"/>
              <a:ext cx="1634888" cy="340519"/>
            </a:xfrm>
            <a:prstGeom prst="wedgeRoundRectCallout">
              <a:avLst>
                <a:gd name="adj1" fmla="val -66158"/>
                <a:gd name="adj2" fmla="val -4941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tk-entry.py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41723" y="3003549"/>
              <a:ext cx="2779287" cy="245780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Oval 1"/>
            <p:cNvSpPr/>
            <p:nvPr/>
          </p:nvSpPr>
          <p:spPr bwMode="blackWhite">
            <a:xfrm>
              <a:off x="5950039" y="3741461"/>
              <a:ext cx="360609" cy="38422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1</a:t>
              </a:r>
            </a:p>
          </p:txBody>
        </p:sp>
        <p:sp>
          <p:nvSpPr>
            <p:cNvPr id="8" name="Oval 7"/>
            <p:cNvSpPr/>
            <p:nvPr/>
          </p:nvSpPr>
          <p:spPr bwMode="blackWhite">
            <a:xfrm>
              <a:off x="6870757" y="5001444"/>
              <a:ext cx="360609" cy="38422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2</a:t>
              </a:r>
            </a:p>
          </p:txBody>
        </p:sp>
        <p:sp>
          <p:nvSpPr>
            <p:cNvPr id="9" name="Oval 8"/>
            <p:cNvSpPr/>
            <p:nvPr/>
          </p:nvSpPr>
          <p:spPr bwMode="blackWhite">
            <a:xfrm>
              <a:off x="8412633" y="3525065"/>
              <a:ext cx="360609" cy="38422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3</a:t>
              </a:r>
            </a:p>
          </p:txBody>
        </p:sp>
      </p:grpSp>
    </p:spTree>
    <p:custDataLst>
      <p:tags r:id="rId1"/>
    </p:custDataLst>
    <p:extLst>
      <p:ext uri="{BB962C8B-B14F-4D97-AF65-F5344CB8AC3E}">
        <p14:creationId xmlns:p14="http://schemas.microsoft.com/office/powerpoint/2010/main" xmlns="" val="207375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Exemple d’entrée de données </a:t>
            </a:r>
            <a:r>
              <a:rPr lang="fr-FR" noProof="0" dirty="0" smtClean="0"/>
              <a:t/>
            </a:r>
            <a:br>
              <a:rPr lang="fr-FR" noProof="0" dirty="0" smtClean="0"/>
            </a:br>
            <a:r>
              <a:rPr lang="fr-FR" noProof="0" dirty="0" smtClean="0"/>
              <a:t>(suite)</a:t>
            </a:r>
            <a:endParaRPr lang="fr-FR" noProof="0" dirty="0"/>
          </a:p>
        </p:txBody>
      </p:sp>
      <p:sp>
        <p:nvSpPr>
          <p:cNvPr id="4" name="Rectangle 3"/>
          <p:cNvSpPr/>
          <p:nvPr/>
        </p:nvSpPr>
        <p:spPr bwMode="blackWhite">
          <a:xfrm>
            <a:off x="593518" y="1443037"/>
            <a:ext cx="7845632" cy="3693319"/>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output = </a:t>
            </a:r>
            <a:r>
              <a:rPr lang="en-US" sz="1800" b="1" dirty="0">
                <a:latin typeface="Courier New" pitchFamily="49" charset="0"/>
                <a:cs typeface="Courier New" pitchFamily="49" charset="0"/>
              </a:rPr>
              <a:t>getDictKeys</a:t>
            </a:r>
            <a:r>
              <a:rPr lang="en-US" sz="1800" dirty="0">
                <a:latin typeface="Courier New" pitchFamily="49" charset="0"/>
                <a:cs typeface="Courier New" pitchFamily="49" charset="0"/>
              </a:rPr>
              <a:t>(cityCodeDict)</a:t>
            </a:r>
          </a:p>
          <a:p>
            <a:r>
              <a:rPr lang="en-US" sz="1800" dirty="0">
                <a:latin typeface="Courier New" pitchFamily="49" charset="0"/>
                <a:cs typeface="Courier New" pitchFamily="49" charset="0"/>
              </a:rPr>
              <a:t>lab1 = Label(win1, text=output)</a:t>
            </a:r>
          </a:p>
          <a:p>
            <a:r>
              <a:rPr lang="en-US" sz="1800" dirty="0">
                <a:latin typeface="Courier New" pitchFamily="49" charset="0"/>
                <a:cs typeface="Courier New" pitchFamily="49" charset="0"/>
              </a:rPr>
              <a:t>lab2 = Label(win1, text='Enter Airport Code below')</a:t>
            </a:r>
          </a:p>
          <a:p>
            <a:r>
              <a:rPr lang="en-US" sz="1800" dirty="0">
                <a:latin typeface="Courier New" pitchFamily="49" charset="0"/>
                <a:cs typeface="Courier New" pitchFamily="49" charset="0"/>
              </a:rPr>
              <a:t>ent1 = Entry(win1)</a:t>
            </a:r>
          </a:p>
          <a:p>
            <a:r>
              <a:rPr lang="en-US" sz="1800" dirty="0">
                <a:latin typeface="Courier New" pitchFamily="49" charset="0"/>
                <a:cs typeface="Courier New" pitchFamily="49" charset="0"/>
              </a:rPr>
              <a:t>b1 = Button(win1,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='Press to display',command=</a:t>
            </a:r>
            <a:r>
              <a:rPr lang="en-US" sz="1800" b="1" dirty="0">
                <a:latin typeface="Courier New" pitchFamily="49" charset="0"/>
                <a:cs typeface="Courier New" pitchFamily="49" charset="0"/>
              </a:rPr>
              <a:t>showAirport</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lab1.pack(side=TOP)</a:t>
            </a:r>
          </a:p>
          <a:p>
            <a:r>
              <a:rPr lang="en-US" sz="1800" dirty="0">
                <a:latin typeface="Courier New" pitchFamily="49" charset="0"/>
                <a:cs typeface="Courier New" pitchFamily="49" charset="0"/>
              </a:rPr>
              <a:t>lab2.pack(side=TOP)</a:t>
            </a:r>
          </a:p>
          <a:p>
            <a:r>
              <a:rPr lang="en-US" sz="1800" dirty="0">
                <a:latin typeface="Courier New" pitchFamily="49" charset="0"/>
                <a:cs typeface="Courier New" pitchFamily="49" charset="0"/>
              </a:rPr>
              <a:t>ent1.pack(side=TOP)</a:t>
            </a:r>
          </a:p>
          <a:p>
            <a:r>
              <a:rPr lang="en-US" sz="1800" dirty="0">
                <a:latin typeface="Courier New" pitchFamily="49" charset="0"/>
                <a:cs typeface="Courier New" pitchFamily="49" charset="0"/>
              </a:rPr>
              <a:t>b1.pack(side=TOP)</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mainloop()</a:t>
            </a:r>
          </a:p>
        </p:txBody>
      </p:sp>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80705" y="3544342"/>
            <a:ext cx="3217718" cy="284551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ounded Rectangular Callout 4"/>
          <p:cNvSpPr/>
          <p:nvPr/>
        </p:nvSpPr>
        <p:spPr bwMode="blackWhite">
          <a:xfrm>
            <a:off x="6363428" y="1273380"/>
            <a:ext cx="1969203" cy="578882"/>
          </a:xfrm>
          <a:prstGeom prst="wedgeRoundRectCallout">
            <a:avLst>
              <a:gd name="adj1" fmla="val -75025"/>
              <a:gd name="adj2" fmla="val 9988"/>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latin typeface="+mn-lt"/>
                <a:cs typeface="Courier New" pitchFamily="49" charset="0"/>
              </a:rPr>
              <a:t>Le code de l’action à la fin du fichier</a:t>
            </a:r>
            <a:endParaRPr kumimoji="0" lang="en-US" sz="1400" b="0" i="0" u="none" strike="noStrike" cap="none" normalizeH="0" baseline="0" dirty="0" smtClean="0">
              <a:ln>
                <a:noFill/>
              </a:ln>
              <a:solidFill>
                <a:schemeClr val="tx1"/>
              </a:solidFill>
              <a:effectLst/>
              <a:latin typeface="+mn-lt"/>
              <a:cs typeface="Courier New" pitchFamily="49" charset="0"/>
            </a:endParaRPr>
          </a:p>
        </p:txBody>
      </p:sp>
    </p:spTree>
    <p:custDataLst>
      <p:tags r:id="rId1"/>
    </p:custDataLst>
    <p:extLst>
      <p:ext uri="{BB962C8B-B14F-4D97-AF65-F5344CB8AC3E}">
        <p14:creationId xmlns:p14="http://schemas.microsoft.com/office/powerpoint/2010/main" xmlns="" val="1179815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Exemple d’entrée de données </a:t>
            </a:r>
            <a:br>
              <a:rPr lang="fr-FR" dirty="0" smtClean="0"/>
            </a:br>
            <a:r>
              <a:rPr lang="fr-FR" dirty="0" smtClean="0"/>
              <a:t>(suite)</a:t>
            </a:r>
            <a:endParaRPr lang="fr-FR" noProof="0" dirty="0"/>
          </a:p>
        </p:txBody>
      </p:sp>
      <p:sp>
        <p:nvSpPr>
          <p:cNvPr id="4" name="Rectangle 3"/>
          <p:cNvSpPr/>
          <p:nvPr/>
        </p:nvSpPr>
        <p:spPr bwMode="blackWhite">
          <a:xfrm>
            <a:off x="1592159" y="1490662"/>
            <a:ext cx="5959682" cy="2031325"/>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from Tkinter import *</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def </a:t>
            </a:r>
            <a:r>
              <a:rPr lang="en-US" sz="1800" b="1" dirty="0">
                <a:latin typeface="Courier New" pitchFamily="49" charset="0"/>
                <a:cs typeface="Courier New" pitchFamily="49" charset="0"/>
              </a:rPr>
              <a:t>getDictKeys</a:t>
            </a:r>
            <a:r>
              <a:rPr lang="en-US" sz="1800" dirty="0">
                <a:latin typeface="Courier New" pitchFamily="49" charset="0"/>
                <a:cs typeface="Courier New" pitchFamily="49" charset="0"/>
              </a:rPr>
              <a:t>(dictionary):</a:t>
            </a:r>
          </a:p>
          <a:p>
            <a:r>
              <a:rPr lang="en-US" sz="1800" dirty="0">
                <a:latin typeface="Courier New" pitchFamily="49" charset="0"/>
                <a:cs typeface="Courier New" pitchFamily="49" charset="0"/>
              </a:rPr>
              <a:t>    output=</a:t>
            </a:r>
            <a:r>
              <a:rPr lang="en-US" sz="1800" i="1" dirty="0">
                <a:latin typeface="Courier New" pitchFamily="49" charset="0"/>
                <a:cs typeface="Courier New" pitchFamily="49" charset="0"/>
              </a:rPr>
              <a:t>''</a:t>
            </a:r>
          </a:p>
          <a:p>
            <a:r>
              <a:rPr lang="en-US" sz="1800" dirty="0">
                <a:latin typeface="Courier New" pitchFamily="49" charset="0"/>
                <a:cs typeface="Courier New" pitchFamily="49" charset="0"/>
              </a:rPr>
              <a:t>    for key in dictionary:</a:t>
            </a:r>
          </a:p>
          <a:p>
            <a:r>
              <a:rPr lang="en-US" sz="1800" dirty="0">
                <a:latin typeface="Courier New" pitchFamily="49" charset="0"/>
                <a:cs typeface="Courier New" pitchFamily="49" charset="0"/>
              </a:rPr>
              <a:t>        output = output + </a:t>
            </a:r>
            <a:r>
              <a:rPr lang="en-US" sz="1800" i="1" dirty="0">
                <a:latin typeface="Courier New" pitchFamily="49" charset="0"/>
                <a:cs typeface="Courier New" pitchFamily="49" charset="0"/>
              </a:rPr>
              <a:t>'\n' + key</a:t>
            </a:r>
          </a:p>
          <a:p>
            <a:r>
              <a:rPr lang="en-US" sz="1800" dirty="0">
                <a:latin typeface="Courier New" pitchFamily="49" charset="0"/>
                <a:cs typeface="Courier New" pitchFamily="49" charset="0"/>
              </a:rPr>
              <a:t>    return </a:t>
            </a:r>
            <a:r>
              <a:rPr lang="en-US" sz="1800" dirty="0" smtClean="0">
                <a:latin typeface="Courier New" pitchFamily="49" charset="0"/>
                <a:cs typeface="Courier New" pitchFamily="49" charset="0"/>
              </a:rPr>
              <a:t>output</a:t>
            </a:r>
          </a:p>
        </p:txBody>
      </p:sp>
    </p:spTree>
    <p:custDataLst>
      <p:tags r:id="rId1"/>
    </p:custDataLst>
    <p:extLst>
      <p:ext uri="{BB962C8B-B14F-4D97-AF65-F5344CB8AC3E}">
        <p14:creationId xmlns:p14="http://schemas.microsoft.com/office/powerpoint/2010/main" xmlns="" val="2566043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Exemple d’entrée de données </a:t>
            </a:r>
            <a:br>
              <a:rPr lang="fr-FR" dirty="0" smtClean="0"/>
            </a:br>
            <a:r>
              <a:rPr lang="fr-FR" dirty="0" smtClean="0"/>
              <a:t>(suite)</a:t>
            </a:r>
            <a:endParaRPr lang="fr-FR" noProof="0" dirty="0"/>
          </a:p>
        </p:txBody>
      </p:sp>
      <p:sp>
        <p:nvSpPr>
          <p:cNvPr id="4" name="Rectangle 3"/>
          <p:cNvSpPr/>
          <p:nvPr/>
        </p:nvSpPr>
        <p:spPr bwMode="blackWhite">
          <a:xfrm>
            <a:off x="488743" y="1471612"/>
            <a:ext cx="8150432" cy="3693319"/>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def </a:t>
            </a:r>
            <a:r>
              <a:rPr lang="en-US" sz="1800" b="1" dirty="0">
                <a:latin typeface="Courier New" pitchFamily="49" charset="0"/>
                <a:cs typeface="Courier New" pitchFamily="49" charset="0"/>
              </a:rPr>
              <a:t>showAirport</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t1 = Tk()</a:t>
            </a:r>
          </a:p>
          <a:p>
            <a:r>
              <a:rPr lang="en-US" sz="1800" dirty="0">
                <a:latin typeface="Courier New" pitchFamily="49" charset="0"/>
                <a:cs typeface="Courier New" pitchFamily="49" charset="0"/>
              </a:rPr>
              <a:t>    code = ent1.get()</a:t>
            </a:r>
          </a:p>
          <a:p>
            <a:r>
              <a:rPr lang="en-US" sz="1800" dirty="0">
                <a:latin typeface="Courier New" pitchFamily="49" charset="0"/>
                <a:cs typeface="Courier New" pitchFamily="49" charset="0"/>
              </a:rPr>
              <a:t>    codeUp = code.upper()</a:t>
            </a:r>
          </a:p>
          <a:p>
            <a:r>
              <a:rPr lang="en-US" sz="1800" dirty="0">
                <a:latin typeface="Courier New" pitchFamily="49" charset="0"/>
                <a:cs typeface="Courier New" pitchFamily="49" charset="0"/>
              </a:rPr>
              <a:t>    if codeUp in </a:t>
            </a:r>
            <a:r>
              <a:rPr lang="en-US" sz="1800" dirty="0" smtClean="0">
                <a:latin typeface="Courier New" pitchFamily="49" charset="0"/>
                <a:cs typeface="Courier New" pitchFamily="49" charset="0"/>
              </a:rPr>
              <a:t>cityCodeDict:</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airport = cityCodeDict[codeUp]</a:t>
            </a:r>
          </a:p>
          <a:p>
            <a:r>
              <a:rPr lang="en-US" sz="1800" dirty="0">
                <a:latin typeface="Courier New" pitchFamily="49" charset="0"/>
                <a:cs typeface="Courier New" pitchFamily="49" charset="0"/>
              </a:rPr>
              <a:t>    else:</a:t>
            </a:r>
          </a:p>
          <a:p>
            <a:r>
              <a:rPr lang="en-US" sz="1800" dirty="0">
                <a:latin typeface="Courier New" pitchFamily="49" charset="0"/>
                <a:cs typeface="Courier New" pitchFamily="49" charset="0"/>
              </a:rPr>
              <a:t>        airport = code + ' is not a valid airport code'</a:t>
            </a:r>
          </a:p>
          <a:p>
            <a:r>
              <a:rPr lang="en-US" sz="1800" dirty="0">
                <a:latin typeface="Courier New" pitchFamily="49" charset="0"/>
                <a:cs typeface="Courier New" pitchFamily="49" charset="0"/>
              </a:rPr>
              <a:t>    ent1.delete(0,END)</a:t>
            </a:r>
          </a:p>
          <a:p>
            <a:r>
              <a:rPr lang="en-US" sz="1800" dirty="0">
                <a:latin typeface="Courier New" pitchFamily="49" charset="0"/>
                <a:cs typeface="Courier New" pitchFamily="49" charset="0"/>
              </a:rPr>
              <a:t>    Label(t1, text=airport).pack(side=TOP)</a:t>
            </a:r>
          </a:p>
          <a:p>
            <a:r>
              <a:rPr lang="en-US" sz="1800" dirty="0">
                <a:latin typeface="Courier New" pitchFamily="49" charset="0"/>
                <a:cs typeface="Courier New" pitchFamily="49" charset="0"/>
              </a:rPr>
              <a:t>    butn1 = Button(t1, </a:t>
            </a:r>
            <a:endParaRPr lang="en-US" sz="1800" dirty="0" smtClean="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='Press to exit',command=t1.destroy)</a:t>
            </a:r>
          </a:p>
          <a:p>
            <a:r>
              <a:rPr lang="en-US" sz="1800" dirty="0">
                <a:latin typeface="Courier New" pitchFamily="49" charset="0"/>
                <a:cs typeface="Courier New" pitchFamily="49" charset="0"/>
              </a:rPr>
              <a:t>    butn1.pack(side=BOTTOM)</a:t>
            </a:r>
          </a:p>
        </p:txBody>
      </p:sp>
      <p:sp>
        <p:nvSpPr>
          <p:cNvPr id="5" name="Rounded Rectangular Callout 4"/>
          <p:cNvSpPr/>
          <p:nvPr/>
        </p:nvSpPr>
        <p:spPr bwMode="blackWhite">
          <a:xfrm>
            <a:off x="4348718" y="1937169"/>
            <a:ext cx="2484000" cy="340519"/>
          </a:xfrm>
          <a:prstGeom prst="wedgeRoundRectCallout">
            <a:avLst>
              <a:gd name="adj1" fmla="val -86126"/>
              <a:gd name="adj2" fmla="val 40555"/>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mtClean="0"/>
              <a:t>Affecte le contenu de </a:t>
            </a:r>
            <a:r>
              <a:rPr lang="fr-FR" smtClean="0">
                <a:latin typeface="Courier New" pitchFamily="49" charset="0"/>
                <a:cs typeface="Courier New" pitchFamily="49" charset="0"/>
              </a:rPr>
              <a:t>Entry</a:t>
            </a:r>
            <a:endParaRPr kumimoji="0" lang="fr-FR" sz="1400" b="0" i="0" u="none" strike="noStrike" cap="none" normalizeH="0" baseline="0" smtClean="0">
              <a:ln>
                <a:noFill/>
              </a:ln>
              <a:solidFill>
                <a:schemeClr val="tx1"/>
              </a:solidFill>
              <a:effectLst/>
              <a:latin typeface="Arial" charset="0"/>
            </a:endParaRPr>
          </a:p>
        </p:txBody>
      </p:sp>
      <p:sp>
        <p:nvSpPr>
          <p:cNvPr id="6" name="Rounded Rectangular Callout 5"/>
          <p:cNvSpPr/>
          <p:nvPr/>
        </p:nvSpPr>
        <p:spPr bwMode="blackWhite">
          <a:xfrm>
            <a:off x="6560314" y="3723637"/>
            <a:ext cx="2448000" cy="340519"/>
          </a:xfrm>
          <a:prstGeom prst="wedgeRoundRectCallout">
            <a:avLst>
              <a:gd name="adj1" fmla="val -99190"/>
              <a:gd name="adj2" fmla="val -29064"/>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fr-FR" smtClean="0"/>
              <a:t>Efface le contenu de </a:t>
            </a:r>
            <a:r>
              <a:rPr lang="fr-FR" smtClean="0">
                <a:latin typeface="Courier New" pitchFamily="49" charset="0"/>
                <a:cs typeface="Courier New" pitchFamily="49" charset="0"/>
              </a:rPr>
              <a:t>Entry</a:t>
            </a:r>
            <a:endParaRPr lang="fr-FR" smtClean="0"/>
          </a:p>
        </p:txBody>
      </p:sp>
    </p:spTree>
    <p:custDataLst>
      <p:tags r:id="rId1"/>
    </p:custDataLst>
    <p:extLst>
      <p:ext uri="{BB962C8B-B14F-4D97-AF65-F5344CB8AC3E}">
        <p14:creationId xmlns:p14="http://schemas.microsoft.com/office/powerpoint/2010/main" xmlns="" val="3232343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Widgets de messages</a:t>
            </a:r>
            <a:endParaRPr lang="fr-FR" noProof="0" dirty="0"/>
          </a:p>
        </p:txBody>
      </p:sp>
      <p:sp>
        <p:nvSpPr>
          <p:cNvPr id="256003" name="Rectangle 3"/>
          <p:cNvSpPr>
            <a:spLocks noGrp="1" noChangeArrowheads="1"/>
          </p:cNvSpPr>
          <p:nvPr>
            <p:ph type="body" idx="1"/>
          </p:nvPr>
        </p:nvSpPr>
        <p:spPr>
          <a:xfrm>
            <a:off x="268461" y="1336784"/>
            <a:ext cx="8599488" cy="1251625"/>
          </a:xfrm>
        </p:spPr>
        <p:txBody>
          <a:bodyPr/>
          <a:lstStyle/>
          <a:p>
            <a:r>
              <a:rPr lang="fr-FR" noProof="0" dirty="0" smtClean="0"/>
              <a:t>Similaires à </a:t>
            </a:r>
            <a:r>
              <a:rPr lang="fr-FR" noProof="0" dirty="0" smtClean="0">
                <a:latin typeface="Courier New" pitchFamily="49" charset="0"/>
                <a:cs typeface="Courier New" pitchFamily="49" charset="0"/>
              </a:rPr>
              <a:t>Label</a:t>
            </a:r>
          </a:p>
          <a:p>
            <a:pPr lvl="1"/>
            <a:r>
              <a:rPr lang="fr-FR" noProof="0" dirty="0" smtClean="0">
                <a:cs typeface="Courier New" pitchFamily="49" charset="0"/>
              </a:rPr>
              <a:t>N’affichent que du texte</a:t>
            </a:r>
          </a:p>
          <a:p>
            <a:pPr lvl="1"/>
            <a:r>
              <a:rPr lang="fr-FR" noProof="0" dirty="0" smtClean="0">
                <a:cs typeface="Courier New" pitchFamily="49" charset="0"/>
              </a:rPr>
              <a:t>Ont des fonctionnalités de mise en forme</a:t>
            </a:r>
            <a:br>
              <a:rPr lang="fr-FR" noProof="0" dirty="0" smtClean="0">
                <a:cs typeface="Courier New" pitchFamily="49" charset="0"/>
              </a:rPr>
            </a:br>
            <a:r>
              <a:rPr lang="fr-FR" noProof="0" dirty="0" smtClean="0">
                <a:cs typeface="Courier New" pitchFamily="49" charset="0"/>
              </a:rPr>
              <a:t>supplémentaires</a:t>
            </a:r>
          </a:p>
        </p:txBody>
      </p:sp>
      <p:sp>
        <p:nvSpPr>
          <p:cNvPr id="4" name="Rectangle 3"/>
          <p:cNvSpPr/>
          <p:nvPr/>
        </p:nvSpPr>
        <p:spPr bwMode="blackWhite">
          <a:xfrm>
            <a:off x="275831" y="3262704"/>
            <a:ext cx="8624699"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def showAirportCode():</a:t>
            </a:r>
          </a:p>
          <a:p>
            <a:r>
              <a:rPr lang="en-US" sz="1800" dirty="0">
                <a:latin typeface="Courier New" pitchFamily="49" charset="0"/>
                <a:cs typeface="Courier New" pitchFamily="49" charset="0"/>
              </a:rPr>
              <a:t>    t1 = Tk()</a:t>
            </a:r>
          </a:p>
          <a:p>
            <a:r>
              <a:rPr lang="en-US" sz="1800" dirty="0">
                <a:latin typeface="Courier New" pitchFamily="49" charset="0"/>
                <a:cs typeface="Courier New" pitchFamily="49" charset="0"/>
              </a:rPr>
              <a:t>    output=''</a:t>
            </a:r>
          </a:p>
          <a:p>
            <a:r>
              <a:rPr lang="en-US" sz="1800" dirty="0">
                <a:latin typeface="Courier New" pitchFamily="49" charset="0"/>
                <a:cs typeface="Courier New" pitchFamily="49" charset="0"/>
              </a:rPr>
              <a:t>    for key in cityCodeDict:</a:t>
            </a:r>
          </a:p>
          <a:p>
            <a:r>
              <a:rPr lang="en-US" sz="1800" dirty="0">
                <a:latin typeface="Courier New" pitchFamily="49" charset="0"/>
                <a:cs typeface="Courier New" pitchFamily="49" charset="0"/>
              </a:rPr>
              <a:t>        output = output  + ' ' + key</a:t>
            </a:r>
          </a:p>
          <a:p>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Message</a:t>
            </a:r>
            <a:r>
              <a:rPr lang="en-US" sz="1800" dirty="0">
                <a:latin typeface="Courier New" pitchFamily="49" charset="0"/>
                <a:cs typeface="Courier New" pitchFamily="49" charset="0"/>
              </a:rPr>
              <a:t>(t1, text=output).pack(side=TOP,expand=YES,fill=X)</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Button(t1,text</a:t>
            </a:r>
            <a:r>
              <a:rPr lang="en-US" sz="1800" dirty="0">
                <a:latin typeface="Courier New" pitchFamily="49" charset="0"/>
                <a:cs typeface="Courier New" pitchFamily="49" charset="0"/>
              </a:rPr>
              <a:t>='Press to exit</a:t>
            </a:r>
            <a:r>
              <a:rPr lang="en-US" sz="1800" dirty="0" smtClean="0">
                <a:latin typeface="Courier New" pitchFamily="49" charset="0"/>
                <a:cs typeface="Courier New" pitchFamily="49" charset="0"/>
              </a:rPr>
              <a:t>', </a:t>
            </a:r>
          </a:p>
          <a:p>
            <a:r>
              <a:rPr lang="en-US" sz="1800" dirty="0" smtClean="0">
                <a:latin typeface="Courier New" pitchFamily="49" charset="0"/>
                <a:cs typeface="Courier New" pitchFamily="49" charset="0"/>
              </a:rPr>
              <a:t>          command=t1.destroy</a:t>
            </a:r>
            <a:r>
              <a:rPr lang="en-US" sz="1800" dirty="0">
                <a:latin typeface="Courier New" pitchFamily="49" charset="0"/>
                <a:cs typeface="Courier New" pitchFamily="49" charset="0"/>
              </a:rPr>
              <a:t>).pack(side=BOTTOM</a:t>
            </a:r>
            <a:r>
              <a:rPr lang="en-US" sz="1800" dirty="0" smtClean="0">
                <a:latin typeface="Courier New" pitchFamily="49" charset="0"/>
                <a:cs typeface="Courier New" pitchFamily="49" charset="0"/>
              </a:rPr>
              <a:t>)</a:t>
            </a: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15616" y="1879361"/>
            <a:ext cx="2884914" cy="198992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ounded Rectangular Callout 6"/>
          <p:cNvSpPr/>
          <p:nvPr/>
        </p:nvSpPr>
        <p:spPr bwMode="blackWhite">
          <a:xfrm>
            <a:off x="4420540" y="3044582"/>
            <a:ext cx="1307227" cy="340519"/>
          </a:xfrm>
          <a:prstGeom prst="wedgeRoundRectCallout">
            <a:avLst>
              <a:gd name="adj1" fmla="val -68128"/>
              <a:gd name="adj2" fmla="val 75397"/>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tk-msg.py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735109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Widgets de messages</a:t>
            </a:r>
            <a:br>
              <a:rPr lang="fr-FR" noProof="0" dirty="0" smtClean="0"/>
            </a:br>
            <a:r>
              <a:rPr lang="fr-FR" noProof="0" dirty="0" smtClean="0"/>
              <a:t>(suite)</a:t>
            </a:r>
            <a:endParaRPr lang="fr-FR" noProof="0" dirty="0"/>
          </a:p>
        </p:txBody>
      </p:sp>
      <p:sp>
        <p:nvSpPr>
          <p:cNvPr id="4" name="Rectangle 3"/>
          <p:cNvSpPr/>
          <p:nvPr/>
        </p:nvSpPr>
        <p:spPr bwMode="blackWhite">
          <a:xfrm>
            <a:off x="148107" y="1351459"/>
            <a:ext cx="8847786" cy="4524315"/>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def showAirportName():</a:t>
            </a:r>
          </a:p>
          <a:p>
            <a:r>
              <a:rPr lang="en-US" sz="1800" dirty="0">
                <a:latin typeface="Courier New" pitchFamily="49" charset="0"/>
                <a:cs typeface="Courier New" pitchFamily="49" charset="0"/>
              </a:rPr>
              <a:t>    t1 = Tk()</a:t>
            </a:r>
          </a:p>
          <a:p>
            <a:r>
              <a:rPr lang="en-US" sz="1800" dirty="0">
                <a:latin typeface="Courier New" pitchFamily="49" charset="0"/>
                <a:cs typeface="Courier New" pitchFamily="49" charset="0"/>
              </a:rPr>
              <a:t>    output</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for key in cityCodeDict:</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output </a:t>
            </a:r>
            <a:r>
              <a:rPr lang="en-US" sz="1800" dirty="0">
                <a:latin typeface="Courier New" pitchFamily="49" charset="0"/>
                <a:cs typeface="Courier New" pitchFamily="49" charset="0"/>
              </a:rPr>
              <a:t>= output + ' ' + </a:t>
            </a:r>
            <a:r>
              <a:rPr lang="en-US" sz="1800" dirty="0" smtClean="0">
                <a:latin typeface="Courier New" pitchFamily="49" charset="0"/>
                <a:cs typeface="Courier New" pitchFamily="49" charset="0"/>
              </a:rPr>
              <a:t>cityCodeDict[key]</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Message</a:t>
            </a:r>
            <a:r>
              <a:rPr lang="en-US" sz="1800" dirty="0">
                <a:latin typeface="Courier New" pitchFamily="49" charset="0"/>
                <a:cs typeface="Courier New" pitchFamily="49" charset="0"/>
              </a:rPr>
              <a:t>(t1, text=output).pack(side=TOP)</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Button(t1,text</a:t>
            </a:r>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a:t>
            </a:r>
            <a:r>
              <a:rPr lang="en-US" sz="1800" dirty="0">
                <a:latin typeface="Courier New" pitchFamily="49" charset="0"/>
                <a:cs typeface="Courier New" pitchFamily="49" charset="0"/>
              </a:rPr>
              <a:t>E</a:t>
            </a:r>
            <a:r>
              <a:rPr lang="en-US" sz="1800" dirty="0" smtClean="0">
                <a:latin typeface="Courier New" pitchFamily="49" charset="0"/>
                <a:cs typeface="Courier New" pitchFamily="49" charset="0"/>
              </a:rPr>
              <a:t>xit</a:t>
            </a:r>
            <a:r>
              <a:rPr lang="en-US" sz="1800" dirty="0">
                <a:latin typeface="Courier New" pitchFamily="49" charset="0"/>
                <a:cs typeface="Courier New" pitchFamily="49" charset="0"/>
              </a:rPr>
              <a:t>',command=t1.destroy).pack(side=BOTTOM)        </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win1 = Tk()</a:t>
            </a:r>
          </a:p>
          <a:p>
            <a:r>
              <a:rPr lang="en-US" sz="1800" dirty="0">
                <a:latin typeface="Courier New" pitchFamily="49" charset="0"/>
                <a:cs typeface="Courier New" pitchFamily="49" charset="0"/>
              </a:rPr>
              <a:t>b1 = Button(win1,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='Press to display airport name',command=showAirportName)</a:t>
            </a:r>
          </a:p>
          <a:p>
            <a:r>
              <a:rPr lang="en-US" sz="1800" dirty="0">
                <a:latin typeface="Courier New" pitchFamily="49" charset="0"/>
                <a:cs typeface="Courier New" pitchFamily="49" charset="0"/>
              </a:rPr>
              <a:t>b2 = Button(win1,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='Press to display airport code',command=showAirportCode</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b1.pack(side=LEFT)</a:t>
            </a:r>
          </a:p>
          <a:p>
            <a:r>
              <a:rPr lang="en-US" sz="1800" dirty="0">
                <a:latin typeface="Courier New" pitchFamily="49" charset="0"/>
                <a:cs typeface="Courier New" pitchFamily="49" charset="0"/>
              </a:rPr>
              <a:t>b2.pack(side=RIGHT)</a:t>
            </a:r>
          </a:p>
          <a:p>
            <a:r>
              <a:rPr lang="en-US" sz="1800" dirty="0">
                <a:latin typeface="Courier New" pitchFamily="49" charset="0"/>
                <a:cs typeface="Courier New" pitchFamily="49" charset="0"/>
              </a:rPr>
              <a:t>mainloop()</a:t>
            </a:r>
          </a:p>
        </p:txBody>
      </p:sp>
    </p:spTree>
    <p:custDataLst>
      <p:tags r:id="rId1"/>
    </p:custDataLst>
    <p:extLst>
      <p:ext uri="{BB962C8B-B14F-4D97-AF65-F5344CB8AC3E}">
        <p14:creationId xmlns:p14="http://schemas.microsoft.com/office/powerpoint/2010/main" xmlns="" val="3321817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Menus</a:t>
            </a:r>
            <a:endParaRPr lang="fr-FR" noProof="0" dirty="0"/>
          </a:p>
        </p:txBody>
      </p:sp>
      <p:sp>
        <p:nvSpPr>
          <p:cNvPr id="256003" name="Rectangle 3"/>
          <p:cNvSpPr>
            <a:spLocks noGrp="1" noChangeArrowheads="1"/>
          </p:cNvSpPr>
          <p:nvPr>
            <p:ph type="body" idx="1"/>
          </p:nvPr>
        </p:nvSpPr>
        <p:spPr>
          <a:xfrm>
            <a:off x="279400" y="1312863"/>
            <a:ext cx="8599488" cy="3559949"/>
          </a:xfrm>
        </p:spPr>
        <p:txBody>
          <a:bodyPr/>
          <a:lstStyle/>
          <a:p>
            <a:pPr marL="0" indent="0">
              <a:buNone/>
            </a:pPr>
            <a:r>
              <a:rPr lang="fr-FR" noProof="0" dirty="0" smtClean="0"/>
              <a:t>Étapes de création</a:t>
            </a:r>
          </a:p>
          <a:p>
            <a:pPr marL="342900" indent="-342900">
              <a:buSzPct val="100000"/>
              <a:buFont typeface="+mj-lt"/>
              <a:buAutoNum type="arabicPeriod"/>
            </a:pPr>
            <a:r>
              <a:rPr lang="fr-FR" noProof="0" dirty="0" smtClean="0"/>
              <a:t>Créer un menu de haut niveau qui sera un enfant de la fenêtre racine</a:t>
            </a:r>
          </a:p>
          <a:p>
            <a:pPr lvl="1"/>
            <a:r>
              <a:rPr lang="fr-FR" noProof="0" dirty="0" smtClean="0"/>
              <a:t>Affecter l’attribut </a:t>
            </a:r>
            <a:r>
              <a:rPr lang="fr-FR" noProof="0" dirty="0" smtClean="0">
                <a:latin typeface="Courier New" pitchFamily="49" charset="0"/>
                <a:cs typeface="Courier New" pitchFamily="49" charset="0"/>
              </a:rPr>
              <a:t>menu</a:t>
            </a:r>
            <a:r>
              <a:rPr lang="fr-FR" noProof="0" dirty="0" smtClean="0"/>
              <a:t> de la fenêtre racine</a:t>
            </a:r>
          </a:p>
          <a:p>
            <a:pPr marL="342900" indent="-342900">
              <a:buSzPct val="100000"/>
              <a:buFont typeface="+mj-lt"/>
              <a:buAutoNum type="arabicPeriod"/>
            </a:pPr>
            <a:r>
              <a:rPr lang="fr-FR" noProof="0" dirty="0" smtClean="0"/>
              <a:t>Créer un menu de deuxième niveau qui sera un enfant du premier</a:t>
            </a:r>
          </a:p>
          <a:p>
            <a:pPr marL="342900" indent="-342900">
              <a:buSzPct val="100000"/>
              <a:buFont typeface="+mj-lt"/>
              <a:buAutoNum type="arabicPeriod"/>
            </a:pPr>
            <a:r>
              <a:rPr lang="fr-FR" noProof="0" dirty="0" smtClean="0"/>
              <a:t>Appeler la méthode </a:t>
            </a:r>
            <a:r>
              <a:rPr lang="fr-FR" noProof="0" dirty="0" err="1" smtClean="0">
                <a:latin typeface="Courier New" pitchFamily="49" charset="0"/>
                <a:cs typeface="Courier New" pitchFamily="49" charset="0"/>
              </a:rPr>
              <a:t>add_cascade</a:t>
            </a:r>
            <a:r>
              <a:rPr lang="fr-FR" noProof="0" dirty="0" smtClean="0">
                <a:latin typeface="Courier New" pitchFamily="49" charset="0"/>
                <a:cs typeface="Courier New" pitchFamily="49" charset="0"/>
              </a:rPr>
              <a:t>()</a:t>
            </a:r>
            <a:r>
              <a:rPr lang="fr-FR" noProof="0" dirty="0" smtClean="0"/>
              <a:t> pour l’attacher à son parent</a:t>
            </a:r>
          </a:p>
          <a:p>
            <a:pPr marL="342900" indent="-342900">
              <a:buSzPct val="100000"/>
              <a:buFont typeface="+mj-lt"/>
              <a:buAutoNum type="arabicPeriod"/>
            </a:pPr>
            <a:r>
              <a:rPr lang="fr-FR" noProof="0" dirty="0" smtClean="0"/>
              <a:t>Créer des commandes avec </a:t>
            </a:r>
            <a:r>
              <a:rPr lang="fr-FR" noProof="0" dirty="0" err="1" smtClean="0">
                <a:latin typeface="Courier New" pitchFamily="49" charset="0"/>
                <a:cs typeface="Courier New" pitchFamily="49" charset="0"/>
              </a:rPr>
              <a:t>add_command</a:t>
            </a:r>
            <a:r>
              <a:rPr lang="fr-FR" noProof="0" dirty="0" smtClean="0">
                <a:latin typeface="Courier New" pitchFamily="49" charset="0"/>
                <a:cs typeface="Courier New" pitchFamily="49" charset="0"/>
              </a:rPr>
              <a:t>()</a:t>
            </a:r>
            <a:r>
              <a:rPr lang="fr-FR" noProof="0" dirty="0" smtClean="0"/>
              <a:t> dans le deuxième menu</a:t>
            </a:r>
          </a:p>
          <a:p>
            <a:pPr lvl="1"/>
            <a:r>
              <a:rPr lang="fr-FR" noProof="0" dirty="0" smtClean="0"/>
              <a:t>Contiennent les attributs </a:t>
            </a:r>
            <a:r>
              <a:rPr lang="fr-FR" noProof="0" dirty="0" smtClean="0">
                <a:latin typeface="Courier New" pitchFamily="49" charset="0"/>
                <a:cs typeface="Courier New" pitchFamily="49" charset="0"/>
              </a:rPr>
              <a:t>label</a:t>
            </a:r>
            <a:r>
              <a:rPr lang="fr-FR" noProof="0" dirty="0" smtClean="0"/>
              <a:t> pour le texte et </a:t>
            </a:r>
            <a:r>
              <a:rPr lang="fr-FR" noProof="0" dirty="0" smtClean="0">
                <a:latin typeface="Courier New" pitchFamily="49" charset="0"/>
                <a:cs typeface="Courier New" pitchFamily="49" charset="0"/>
              </a:rPr>
              <a:t>command</a:t>
            </a:r>
            <a:r>
              <a:rPr lang="fr-FR" noProof="0" dirty="0" smtClean="0"/>
              <a:t> pour le rappel</a:t>
            </a:r>
          </a:p>
          <a:p>
            <a:pPr marL="342900" indent="-342900">
              <a:buSzPct val="100000"/>
              <a:buFont typeface="+mj-lt"/>
              <a:buAutoNum type="arabicPeriod"/>
            </a:pPr>
            <a:r>
              <a:rPr lang="fr-FR" noProof="0" dirty="0" smtClean="0"/>
              <a:t>Répéter les étapes 2 à 4 pour les sous-menus</a:t>
            </a:r>
          </a:p>
          <a:p>
            <a:pPr marL="344487" lvl="1" indent="0">
              <a:buNone/>
            </a:pPr>
            <a:endParaRPr lang="fr-FR" noProof="0" dirty="0"/>
          </a:p>
        </p:txBody>
      </p:sp>
    </p:spTree>
    <p:custDataLst>
      <p:tags r:id="rId1"/>
    </p:custDataLst>
    <p:extLst>
      <p:ext uri="{BB962C8B-B14F-4D97-AF65-F5344CB8AC3E}">
        <p14:creationId xmlns:p14="http://schemas.microsoft.com/office/powerpoint/2010/main" xmlns="" val="29214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Un menu à plusieurs niveaux</a:t>
            </a:r>
            <a:endParaRPr lang="fr-FR" noProof="0" dirty="0"/>
          </a:p>
        </p:txBody>
      </p:sp>
      <p:sp>
        <p:nvSpPr>
          <p:cNvPr id="4" name="Rectangle 3"/>
          <p:cNvSpPr/>
          <p:nvPr/>
        </p:nvSpPr>
        <p:spPr bwMode="blackWhite">
          <a:xfrm>
            <a:off x="135466" y="1483252"/>
            <a:ext cx="8855447" cy="3416320"/>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top1 </a:t>
            </a:r>
            <a:r>
              <a:rPr lang="en-US" sz="1800" dirty="0">
                <a:latin typeface="Courier New" pitchFamily="49" charset="0"/>
                <a:cs typeface="Courier New" pitchFamily="49" charset="0"/>
              </a:rPr>
              <a:t>= Tk()</a:t>
            </a:r>
          </a:p>
          <a:p>
            <a:r>
              <a:rPr lang="en-US" sz="1800" dirty="0">
                <a:latin typeface="Courier New" pitchFamily="49" charset="0"/>
                <a:cs typeface="Courier New" pitchFamily="49" charset="0"/>
              </a:rPr>
              <a:t>mainmenu = Menu(top1)</a:t>
            </a:r>
          </a:p>
          <a:p>
            <a:r>
              <a:rPr lang="en-US" sz="1800" dirty="0">
                <a:latin typeface="Courier New" pitchFamily="49" charset="0"/>
                <a:cs typeface="Courier New" pitchFamily="49" charset="0"/>
              </a:rPr>
              <a:t>top1.config(menu=mainmenu)</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airportMenu = Menu(mainmenu)</a:t>
            </a:r>
          </a:p>
          <a:p>
            <a:r>
              <a:rPr lang="en-US" sz="1800" dirty="0">
                <a:latin typeface="Courier New" pitchFamily="49" charset="0"/>
                <a:cs typeface="Courier New" pitchFamily="49" charset="0"/>
              </a:rPr>
              <a:t>airportInfo = Menu(airportMenu)</a:t>
            </a:r>
          </a:p>
          <a:p>
            <a:r>
              <a:rPr lang="en-US" sz="1800" dirty="0">
                <a:latin typeface="Courier New" pitchFamily="49" charset="0"/>
                <a:cs typeface="Courier New" pitchFamily="49" charset="0"/>
              </a:rPr>
              <a:t>airportSel = Menu(airportMenu)</a:t>
            </a:r>
          </a:p>
          <a:p>
            <a:r>
              <a:rPr lang="en-US" sz="1800" dirty="0">
                <a:latin typeface="Courier New" pitchFamily="49" charset="0"/>
                <a:cs typeface="Courier New" pitchFamily="49" charset="0"/>
              </a:rPr>
              <a:t>mainmenu.add_cascade(label='Airport Menu', menu=airportMenu)</a:t>
            </a:r>
          </a:p>
          <a:p>
            <a:r>
              <a:rPr lang="en-US" sz="1800" dirty="0">
                <a:latin typeface="Courier New" pitchFamily="49" charset="0"/>
                <a:cs typeface="Courier New" pitchFamily="49" charset="0"/>
              </a:rPr>
              <a:t>airportMenu.add_cascade(label='Airport Information</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menu=airportInfo</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airportInfo.add_cascade(label='Airport Selection</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menu=airportSel</a:t>
            </a:r>
            <a:r>
              <a:rPr lang="en-US" sz="1800" dirty="0">
                <a:latin typeface="Courier New" pitchFamily="49" charset="0"/>
                <a:cs typeface="Courier New" pitchFamily="49" charset="0"/>
              </a:rPr>
              <a:t>)</a:t>
            </a:r>
          </a:p>
        </p:txBody>
      </p:sp>
      <p:sp>
        <p:nvSpPr>
          <p:cNvPr id="5" name="Rounded Rectangular Callout 4"/>
          <p:cNvSpPr/>
          <p:nvPr/>
        </p:nvSpPr>
        <p:spPr bwMode="blackWhite">
          <a:xfrm>
            <a:off x="7620187" y="1312992"/>
            <a:ext cx="1307227" cy="340519"/>
          </a:xfrm>
          <a:prstGeom prst="wedgeRoundRectCallout">
            <a:avLst>
              <a:gd name="adj1" fmla="val -71084"/>
              <a:gd name="adj2" fmla="val 79180"/>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tk-menu.py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6" name="Oval 5"/>
          <p:cNvSpPr/>
          <p:nvPr/>
        </p:nvSpPr>
        <p:spPr bwMode="blackWhite">
          <a:xfrm>
            <a:off x="3786389" y="1770216"/>
            <a:ext cx="360609" cy="369733"/>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1</a:t>
            </a:r>
          </a:p>
        </p:txBody>
      </p:sp>
      <p:sp>
        <p:nvSpPr>
          <p:cNvPr id="7" name="Oval 6"/>
          <p:cNvSpPr/>
          <p:nvPr/>
        </p:nvSpPr>
        <p:spPr bwMode="blackWhite">
          <a:xfrm>
            <a:off x="7323078" y="3724196"/>
            <a:ext cx="360609" cy="369733"/>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accent2"/>
                </a:solidFill>
              </a:rPr>
              <a:t>3</a:t>
            </a:r>
            <a:endParaRPr kumimoji="0" lang="en-US" sz="1400" b="1" i="0" u="none" strike="noStrike" cap="none" normalizeH="0" baseline="0" dirty="0" smtClean="0">
              <a:ln>
                <a:noFill/>
              </a:ln>
              <a:solidFill>
                <a:schemeClr val="accent2"/>
              </a:solidFill>
              <a:effectLst/>
            </a:endParaRPr>
          </a:p>
        </p:txBody>
      </p:sp>
      <p:sp>
        <p:nvSpPr>
          <p:cNvPr id="8" name="Oval 7"/>
          <p:cNvSpPr/>
          <p:nvPr/>
        </p:nvSpPr>
        <p:spPr bwMode="blackWhite">
          <a:xfrm>
            <a:off x="4146998" y="2511391"/>
            <a:ext cx="360609" cy="369733"/>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2"/>
                </a:solidFill>
                <a:effectLst/>
                <a:latin typeface="Arial" charset="0"/>
              </a:rPr>
              <a:t>2</a:t>
            </a:r>
          </a:p>
        </p:txBody>
      </p:sp>
    </p:spTree>
    <p:custDataLst>
      <p:tags r:id="rId1"/>
    </p:custDataLst>
    <p:extLst>
      <p:ext uri="{BB962C8B-B14F-4D97-AF65-F5344CB8AC3E}">
        <p14:creationId xmlns:p14="http://schemas.microsoft.com/office/powerpoint/2010/main" xmlns="" val="2007757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Un menu à plusieurs niveaux </a:t>
            </a:r>
            <a:r>
              <a:rPr lang="fr-FR" noProof="0" dirty="0" smtClean="0"/>
              <a:t/>
            </a:r>
            <a:br>
              <a:rPr lang="fr-FR" noProof="0" dirty="0" smtClean="0"/>
            </a:br>
            <a:r>
              <a:rPr lang="fr-FR" noProof="0" dirty="0" smtClean="0"/>
              <a:t>(suite)</a:t>
            </a:r>
            <a:endParaRPr lang="fr-FR" noProof="0" dirty="0"/>
          </a:p>
        </p:txBody>
      </p:sp>
      <p:sp>
        <p:nvSpPr>
          <p:cNvPr id="4" name="Rectangle 3"/>
          <p:cNvSpPr/>
          <p:nvPr/>
        </p:nvSpPr>
        <p:spPr bwMode="blackWhite">
          <a:xfrm>
            <a:off x="258233" y="1416577"/>
            <a:ext cx="8574374" cy="230832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airportMenu.add_command(label='Exit', </a:t>
            </a:r>
            <a:r>
              <a:rPr lang="en-US" sz="1800" dirty="0" smtClean="0">
                <a:latin typeface="Courier New" pitchFamily="49" charset="0"/>
                <a:cs typeface="Courier New" pitchFamily="49" charset="0"/>
              </a:rPr>
              <a:t>command=top1.destroy</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airportInfo.add_command(label='Airport Names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command=lambda</a:t>
            </a:r>
            <a:r>
              <a:rPr lang="en-US" sz="1800" dirty="0">
                <a:latin typeface="Courier New" pitchFamily="49" charset="0"/>
                <a:cs typeface="Courier New" pitchFamily="49" charset="0"/>
              </a:rPr>
              <a:t>: showDictValues(cityCodeDict))</a:t>
            </a:r>
          </a:p>
          <a:p>
            <a:r>
              <a:rPr lang="en-US" sz="1800" dirty="0">
                <a:latin typeface="Courier New" pitchFamily="49" charset="0"/>
                <a:cs typeface="Courier New" pitchFamily="49" charset="0"/>
              </a:rPr>
              <a:t>airportInfo.add_command(label='Airport Codes</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command=lambda: showDictKeys(cityCodeDict))</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for key in cityCodeDict:</a:t>
            </a:r>
          </a:p>
          <a:p>
            <a:r>
              <a:rPr lang="en-US" sz="1800" dirty="0">
                <a:latin typeface="Courier New" pitchFamily="49" charset="0"/>
                <a:cs typeface="Courier New" pitchFamily="49" charset="0"/>
              </a:rPr>
              <a:t>    addMenu(airportSel,key)</a:t>
            </a:r>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29710" y="3395133"/>
            <a:ext cx="4755296" cy="26873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bwMode="blackWhite">
          <a:xfrm>
            <a:off x="8406162" y="1434056"/>
            <a:ext cx="360609" cy="356644"/>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accent2"/>
                </a:solidFill>
              </a:rPr>
              <a:t>4</a:t>
            </a:r>
            <a:endParaRPr kumimoji="0" lang="en-US" sz="1400" b="1" i="0" u="none" strike="noStrike" cap="none" normalizeH="0" baseline="0" dirty="0" smtClean="0">
              <a:ln>
                <a:noFill/>
              </a:ln>
              <a:solidFill>
                <a:schemeClr val="accent2"/>
              </a:solidFill>
              <a:effectLst/>
            </a:endParaRPr>
          </a:p>
        </p:txBody>
      </p:sp>
    </p:spTree>
    <p:custDataLst>
      <p:tags r:id="rId1"/>
    </p:custDataLst>
    <p:extLst>
      <p:ext uri="{BB962C8B-B14F-4D97-AF65-F5344CB8AC3E}">
        <p14:creationId xmlns:p14="http://schemas.microsoft.com/office/powerpoint/2010/main" xmlns="" val="4117365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Boutons radio</a:t>
            </a:r>
            <a:endParaRPr lang="fr-FR" noProof="0" dirty="0"/>
          </a:p>
        </p:txBody>
      </p:sp>
      <p:sp>
        <p:nvSpPr>
          <p:cNvPr id="256003" name="Rectangle 3"/>
          <p:cNvSpPr>
            <a:spLocks noGrp="1" noChangeArrowheads="1"/>
          </p:cNvSpPr>
          <p:nvPr>
            <p:ph type="body" idx="1"/>
          </p:nvPr>
        </p:nvSpPr>
        <p:spPr>
          <a:xfrm>
            <a:off x="279400" y="1312863"/>
            <a:ext cx="8599488" cy="3072636"/>
          </a:xfrm>
        </p:spPr>
        <p:txBody>
          <a:bodyPr/>
          <a:lstStyle/>
          <a:p>
            <a:r>
              <a:rPr lang="fr-FR" noProof="0" dirty="0" smtClean="0"/>
              <a:t>Groupe de boutons qui fonctionnent ensemble</a:t>
            </a:r>
          </a:p>
          <a:p>
            <a:pPr lvl="1"/>
            <a:r>
              <a:rPr lang="fr-FR" noProof="0" dirty="0" smtClean="0"/>
              <a:t>On ne peut sélectionner qu’un seul bouton à la fois</a:t>
            </a:r>
          </a:p>
          <a:p>
            <a:r>
              <a:rPr lang="fr-FR" noProof="0" dirty="0" smtClean="0"/>
              <a:t>Ont une option </a:t>
            </a:r>
            <a:r>
              <a:rPr lang="fr-FR" noProof="0" dirty="0" smtClean="0">
                <a:latin typeface="Courier New" pitchFamily="49" charset="0"/>
                <a:cs typeface="Courier New" pitchFamily="49" charset="0"/>
              </a:rPr>
              <a:t>command</a:t>
            </a:r>
            <a:r>
              <a:rPr lang="fr-FR" noProof="0" dirty="0" smtClean="0"/>
              <a:t> pour la fonction de rappel</a:t>
            </a:r>
          </a:p>
          <a:p>
            <a:pPr lvl="1"/>
            <a:r>
              <a:rPr lang="fr-FR" noProof="0" dirty="0" smtClean="0"/>
              <a:t>Appelée quand le bouton est cliqué</a:t>
            </a:r>
          </a:p>
          <a:p>
            <a:r>
              <a:rPr lang="fr-FR" noProof="0" dirty="0" smtClean="0"/>
              <a:t>Ont des attributs </a:t>
            </a:r>
            <a:r>
              <a:rPr lang="fr-FR" noProof="0" dirty="0" smtClean="0">
                <a:latin typeface="Courier New" pitchFamily="49" charset="0"/>
                <a:cs typeface="Courier New" pitchFamily="49" charset="0"/>
              </a:rPr>
              <a:t>variable</a:t>
            </a:r>
            <a:r>
              <a:rPr lang="fr-FR" noProof="0" dirty="0" smtClean="0">
                <a:latin typeface="+mj-lt"/>
                <a:cs typeface="Courier New" pitchFamily="49" charset="0"/>
              </a:rPr>
              <a:t> </a:t>
            </a:r>
            <a:r>
              <a:rPr lang="fr-FR" noProof="0" dirty="0" smtClean="0">
                <a:cs typeface="Courier New" pitchFamily="49" charset="0"/>
              </a:rPr>
              <a:t>et </a:t>
            </a:r>
            <a:r>
              <a:rPr lang="fr-FR" noProof="0" dirty="0" smtClean="0">
                <a:latin typeface="Courier New" pitchFamily="49" charset="0"/>
                <a:cs typeface="Courier New" pitchFamily="49" charset="0"/>
              </a:rPr>
              <a:t>value</a:t>
            </a:r>
            <a:endParaRPr lang="fr-FR" noProof="0" dirty="0" smtClean="0"/>
          </a:p>
          <a:p>
            <a:pPr lvl="1"/>
            <a:r>
              <a:rPr lang="fr-FR" noProof="0" dirty="0" smtClean="0"/>
              <a:t>La même </a:t>
            </a:r>
            <a:r>
              <a:rPr lang="fr-FR" noProof="0" dirty="0" smtClean="0">
                <a:latin typeface="Courier New" pitchFamily="49" charset="0"/>
                <a:cs typeface="Courier New" pitchFamily="49" charset="0"/>
              </a:rPr>
              <a:t>variable</a:t>
            </a:r>
            <a:r>
              <a:rPr lang="fr-FR" noProof="0" dirty="0" smtClean="0"/>
              <a:t> </a:t>
            </a:r>
            <a:r>
              <a:rPr lang="fr-FR" noProof="0" smtClean="0"/>
              <a:t>est </a:t>
            </a:r>
            <a:r>
              <a:rPr lang="fr-FR" noProof="0" smtClean="0"/>
              <a:t>utilisée </a:t>
            </a:r>
            <a:r>
              <a:rPr lang="fr-FR" noProof="0" dirty="0" smtClean="0"/>
              <a:t>pour tous les boutons du groupe</a:t>
            </a:r>
          </a:p>
          <a:p>
            <a:pPr lvl="1"/>
            <a:r>
              <a:rPr lang="fr-FR" noProof="0" dirty="0" smtClean="0"/>
              <a:t>La valeur de </a:t>
            </a:r>
            <a:r>
              <a:rPr lang="fr-FR" noProof="0" dirty="0" smtClean="0">
                <a:latin typeface="Courier New" pitchFamily="49" charset="0"/>
                <a:cs typeface="Courier New" pitchFamily="49" charset="0"/>
              </a:rPr>
              <a:t>value</a:t>
            </a:r>
            <a:r>
              <a:rPr lang="fr-FR" noProof="0" dirty="0" smtClean="0"/>
              <a:t> définit l’état de la </a:t>
            </a:r>
            <a:r>
              <a:rPr lang="fr-FR" noProof="0" dirty="0" smtClean="0">
                <a:latin typeface="Courier New" pitchFamily="49" charset="0"/>
                <a:cs typeface="Courier New" pitchFamily="49" charset="0"/>
              </a:rPr>
              <a:t>variable </a:t>
            </a:r>
            <a:r>
              <a:rPr lang="fr-FR" noProof="0" dirty="0" smtClean="0">
                <a:cs typeface="Courier New" pitchFamily="49" charset="0"/>
              </a:rPr>
              <a:t>pour une</a:t>
            </a:r>
            <a:br>
              <a:rPr lang="fr-FR" noProof="0" dirty="0" smtClean="0">
                <a:cs typeface="Courier New" pitchFamily="49" charset="0"/>
              </a:rPr>
            </a:br>
            <a:r>
              <a:rPr lang="fr-FR" noProof="0" dirty="0" smtClean="0">
                <a:cs typeface="Courier New" pitchFamily="49" charset="0"/>
              </a:rPr>
              <a:t>sélection donnée</a:t>
            </a:r>
            <a:endParaRPr lang="fr-FR" noProof="0" dirty="0" smtClean="0"/>
          </a:p>
          <a:p>
            <a:pPr lvl="1"/>
            <a:endParaRPr lang="fr-FR" noProof="0" dirty="0" smtClean="0"/>
          </a:p>
        </p:txBody>
      </p:sp>
    </p:spTree>
    <p:custDataLst>
      <p:tags r:id="rId1"/>
    </p:custDataLst>
    <p:extLst>
      <p:ext uri="{BB962C8B-B14F-4D97-AF65-F5344CB8AC3E}">
        <p14:creationId xmlns:p14="http://schemas.microsoft.com/office/powerpoint/2010/main" xmlns="" val="255593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Tkinter</a:t>
            </a:r>
            <a:endParaRPr lang="fr-FR" noProof="0" dirty="0"/>
          </a:p>
        </p:txBody>
      </p:sp>
      <p:sp>
        <p:nvSpPr>
          <p:cNvPr id="256003" name="Rectangle 3"/>
          <p:cNvSpPr>
            <a:spLocks noGrp="1" noChangeArrowheads="1"/>
          </p:cNvSpPr>
          <p:nvPr>
            <p:ph type="body" idx="1"/>
          </p:nvPr>
        </p:nvSpPr>
        <p:spPr>
          <a:xfrm>
            <a:off x="279400" y="1312863"/>
            <a:ext cx="8599488" cy="3677930"/>
          </a:xfrm>
        </p:spPr>
        <p:txBody>
          <a:bodyPr/>
          <a:lstStyle/>
          <a:p>
            <a:r>
              <a:rPr lang="fr-FR" noProof="0" dirty="0" smtClean="0"/>
              <a:t>Bibliothèque standard fournie avec Python pour la création et la gestion d’interfaces graphiques</a:t>
            </a:r>
          </a:p>
          <a:p>
            <a:pPr lvl="1"/>
            <a:r>
              <a:rPr lang="fr-FR" noProof="0" dirty="0" smtClean="0"/>
              <a:t>Ne fait pas partie de Python lui-même</a:t>
            </a:r>
          </a:p>
          <a:p>
            <a:r>
              <a:rPr lang="fr-FR" noProof="0" dirty="0" smtClean="0"/>
              <a:t>Est basé sur la bibliothèque </a:t>
            </a:r>
            <a:r>
              <a:rPr lang="fr-FR" noProof="0" dirty="0" err="1" smtClean="0"/>
              <a:t>Tk</a:t>
            </a:r>
            <a:endParaRPr lang="fr-FR" noProof="0" dirty="0" smtClean="0"/>
          </a:p>
          <a:p>
            <a:pPr lvl="1"/>
            <a:r>
              <a:rPr lang="fr-FR" noProof="0" dirty="0" smtClean="0"/>
              <a:t>Boîte à outils open-source pour construire des interfaces portables</a:t>
            </a:r>
          </a:p>
          <a:p>
            <a:pPr lvl="1"/>
            <a:r>
              <a:rPr lang="fr-FR" noProof="0" dirty="0" smtClean="0"/>
              <a:t>Disponible pour d’autres langages de programmation</a:t>
            </a:r>
          </a:p>
          <a:p>
            <a:pPr lvl="1"/>
            <a:r>
              <a:rPr lang="fr-FR" noProof="0" dirty="0" smtClean="0"/>
              <a:t>Crée à l’origine avec le langage</a:t>
            </a:r>
            <a:r>
              <a:rPr lang="fr-FR" dirty="0" smtClean="0"/>
              <a:t> </a:t>
            </a:r>
            <a:r>
              <a:rPr lang="fr-FR" dirty="0" err="1" smtClean="0"/>
              <a:t>Tcl</a:t>
            </a:r>
            <a:r>
              <a:rPr lang="fr-FR" dirty="0" smtClean="0"/>
              <a:t> </a:t>
            </a:r>
            <a:endParaRPr lang="fr-FR" noProof="0" dirty="0" smtClean="0"/>
          </a:p>
          <a:p>
            <a:r>
              <a:rPr lang="fr-FR" noProof="0" dirty="0" smtClean="0"/>
              <a:t>Fournie pour Python par le module </a:t>
            </a:r>
            <a:r>
              <a:rPr lang="fr-FR" dirty="0" smtClean="0">
                <a:latin typeface="Courier New" pitchFamily="49" charset="0"/>
                <a:cs typeface="Courier New" pitchFamily="49" charset="0"/>
              </a:rPr>
              <a:t>Tkinter</a:t>
            </a:r>
            <a:r>
              <a:rPr lang="fr-FR" dirty="0" smtClean="0"/>
              <a:t> </a:t>
            </a:r>
            <a:endParaRPr lang="fr-FR" noProof="0" dirty="0" smtClean="0"/>
          </a:p>
          <a:p>
            <a:pPr lvl="1"/>
            <a:r>
              <a:rPr lang="fr-FR" noProof="0" dirty="0" smtClean="0"/>
              <a:t>Permet à Python de </a:t>
            </a:r>
          </a:p>
          <a:p>
            <a:pPr lvl="2"/>
            <a:r>
              <a:rPr lang="fr-FR" noProof="0" dirty="0" smtClean="0"/>
              <a:t>Contrôler la création et la présentation des composants</a:t>
            </a:r>
          </a:p>
          <a:p>
            <a:pPr lvl="2"/>
            <a:r>
              <a:rPr lang="fr-FR" noProof="0" dirty="0" smtClean="0"/>
              <a:t>Gérer les événements des interactions utilisateur</a:t>
            </a:r>
          </a:p>
        </p:txBody>
      </p:sp>
    </p:spTree>
    <p:custDataLst>
      <p:tags r:id="rId1"/>
    </p:custDataLst>
    <p:extLst>
      <p:ext uri="{BB962C8B-B14F-4D97-AF65-F5344CB8AC3E}">
        <p14:creationId xmlns:p14="http://schemas.microsoft.com/office/powerpoint/2010/main" xmlns="" val="2873472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Sélection de boutons radio</a:t>
            </a:r>
            <a:endParaRPr lang="fr-FR" noProof="0" dirty="0"/>
          </a:p>
        </p:txBody>
      </p:sp>
      <p:sp>
        <p:nvSpPr>
          <p:cNvPr id="4" name="Rectangle 3"/>
          <p:cNvSpPr/>
          <p:nvPr/>
        </p:nvSpPr>
        <p:spPr bwMode="blackWhite">
          <a:xfrm>
            <a:off x="226483" y="1349902"/>
            <a:ext cx="8574374" cy="480131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def showAirport():</a:t>
            </a:r>
          </a:p>
          <a:p>
            <a:r>
              <a:rPr lang="en-US" sz="1800" dirty="0">
                <a:latin typeface="Courier New" pitchFamily="49" charset="0"/>
                <a:cs typeface="Courier New" pitchFamily="49" charset="0"/>
              </a:rPr>
              <a:t>    t1 = Tk</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code=var.get()</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airport = cityCodeDict[code]</a:t>
            </a:r>
          </a:p>
          <a:p>
            <a:r>
              <a:rPr lang="en-US" sz="1800" dirty="0">
                <a:latin typeface="Courier New" pitchFamily="49" charset="0"/>
                <a:cs typeface="Courier New" pitchFamily="49" charset="0"/>
              </a:rPr>
              <a:t>    Label(t1, text=airport).pack(side=TOP)</a:t>
            </a:r>
          </a:p>
          <a:p>
            <a:r>
              <a:rPr lang="en-US" sz="1800" dirty="0">
                <a:latin typeface="Courier New" pitchFamily="49" charset="0"/>
                <a:cs typeface="Courier New" pitchFamily="49" charset="0"/>
              </a:rPr>
              <a:t>    butn1 = Button(t1, </a:t>
            </a:r>
            <a:endParaRPr lang="en-US" sz="1800" dirty="0" smtClean="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text</a:t>
            </a:r>
            <a:r>
              <a:rPr lang="en-US" sz="1800" dirty="0">
                <a:latin typeface="Courier New" pitchFamily="49" charset="0"/>
                <a:cs typeface="Courier New" pitchFamily="49" charset="0"/>
              </a:rPr>
              <a:t>='Press to exit',command=t1.destroy)</a:t>
            </a:r>
          </a:p>
          <a:p>
            <a:r>
              <a:rPr lang="en-US" sz="1800" dirty="0">
                <a:latin typeface="Courier New" pitchFamily="49" charset="0"/>
                <a:cs typeface="Courier New" pitchFamily="49" charset="0"/>
              </a:rPr>
              <a:t>    butn1.pack(side=BOTTOM</a:t>
            </a:r>
            <a:r>
              <a:rPr lang="en-US" sz="1800" dirty="0" smtClean="0">
                <a:latin typeface="Courier New" pitchFamily="49" charset="0"/>
                <a:cs typeface="Courier New" pitchFamily="49" charset="0"/>
              </a:rPr>
              <a:t>)</a:t>
            </a:r>
          </a:p>
          <a:p>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win1=Tk()</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var=StringVar()</a:t>
            </a:r>
          </a:p>
          <a:p>
            <a:r>
              <a:rPr lang="en-US" sz="1800" dirty="0">
                <a:latin typeface="Courier New" pitchFamily="49" charset="0"/>
                <a:cs typeface="Courier New" pitchFamily="49" charset="0"/>
              </a:rPr>
              <a:t>var.set</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for k in cityCodeDict:</a:t>
            </a:r>
          </a:p>
          <a:p>
            <a:r>
              <a:rPr lang="en-US" sz="1800" dirty="0" smtClean="0">
                <a:latin typeface="Courier New" pitchFamily="49" charset="0"/>
                <a:cs typeface="Courier New" pitchFamily="49" charset="0"/>
              </a:rPr>
              <a:t>    rb </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Radiobutton(win1</a:t>
            </a:r>
            <a:r>
              <a:rPr lang="en-US" sz="1800" b="1" dirty="0" smtClean="0">
                <a:latin typeface="Courier New" pitchFamily="49" charset="0"/>
                <a:cs typeface="Courier New" pitchFamily="49" charset="0"/>
              </a:rPr>
              <a:t>,</a:t>
            </a:r>
          </a:p>
          <a:p>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text=k,variable=var,value=k,command=showAirport</a:t>
            </a:r>
            <a:r>
              <a:rPr lang="en-US" sz="1800" b="1" dirty="0">
                <a:latin typeface="Courier New" pitchFamily="49" charset="0"/>
                <a:cs typeface="Courier New" pitchFamily="49" charset="0"/>
              </a:rPr>
              <a:t>)</a:t>
            </a:r>
          </a:p>
          <a:p>
            <a:r>
              <a:rPr lang="en-US" sz="1800" dirty="0">
                <a:latin typeface="Courier New" pitchFamily="49" charset="0"/>
                <a:cs typeface="Courier New" pitchFamily="49" charset="0"/>
              </a:rPr>
              <a:t>    rb.pack()  </a:t>
            </a:r>
          </a:p>
          <a:p>
            <a:endParaRPr lang="en-US" sz="1800" dirty="0">
              <a:latin typeface="Courier New" pitchFamily="49" charset="0"/>
              <a:cs typeface="Courier New" pitchFamily="49" charset="0"/>
            </a:endParaRPr>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74089" y="1811453"/>
            <a:ext cx="2552700" cy="25241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ounded Rectangular Callout 5"/>
          <p:cNvSpPr/>
          <p:nvPr/>
        </p:nvSpPr>
        <p:spPr bwMode="blackWhite">
          <a:xfrm>
            <a:off x="2900175" y="3852157"/>
            <a:ext cx="2203555" cy="578882"/>
          </a:xfrm>
          <a:prstGeom prst="wedgeRoundRectCallout">
            <a:avLst>
              <a:gd name="adj1" fmla="val -68256"/>
              <a:gd name="adj2" fmla="val 19640"/>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Partagée par tous nos boutons radio</a:t>
            </a:r>
            <a:endParaRPr kumimoji="0" lang="fr-FR" sz="1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blackWhite">
          <a:xfrm>
            <a:off x="5103730" y="5523479"/>
            <a:ext cx="2203555" cy="578882"/>
          </a:xfrm>
          <a:prstGeom prst="wedgeRoundRectCallout">
            <a:avLst>
              <a:gd name="adj1" fmla="val -72783"/>
              <a:gd name="adj2" fmla="val -53596"/>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Clé de dictionnaire liée à chaque </a:t>
            </a:r>
            <a:r>
              <a:rPr lang="fr-FR" dirty="0" err="1" smtClean="0">
                <a:latin typeface="Courier New" pitchFamily="49" charset="0"/>
                <a:cs typeface="Courier New" pitchFamily="49" charset="0"/>
              </a:rPr>
              <a:t>rb</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8" name="Rounded Rectangular Callout 7"/>
          <p:cNvSpPr/>
          <p:nvPr/>
        </p:nvSpPr>
        <p:spPr bwMode="blackWhite">
          <a:xfrm>
            <a:off x="7555434" y="1236791"/>
            <a:ext cx="1194623" cy="340519"/>
          </a:xfrm>
          <a:prstGeom prst="wedgeRoundRectCallout">
            <a:avLst>
              <a:gd name="adj1" fmla="val -71084"/>
              <a:gd name="adj2" fmla="val 79180"/>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tk-rb.py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988514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Exercice 9.1 :</a:t>
            </a:r>
            <a:br>
              <a:rPr lang="fr-FR" noProof="0" dirty="0" smtClean="0"/>
            </a:br>
            <a:r>
              <a:rPr lang="fr-FR" noProof="0" dirty="0" smtClean="0"/>
              <a:t>Interfaces graphiques avec Tkinter</a:t>
            </a:r>
            <a:endParaRPr lang="fr-FR" noProof="0" dirty="0"/>
          </a:p>
        </p:txBody>
      </p:sp>
      <p:sp>
        <p:nvSpPr>
          <p:cNvPr id="3" name="Content Placeholder 2"/>
          <p:cNvSpPr>
            <a:spLocks noGrp="1"/>
          </p:cNvSpPr>
          <p:nvPr>
            <p:ph idx="1"/>
          </p:nvPr>
        </p:nvSpPr>
        <p:spPr>
          <a:xfrm>
            <a:off x="384175" y="3294063"/>
            <a:ext cx="8599488" cy="369332"/>
          </a:xfrm>
        </p:spPr>
        <p:txBody>
          <a:bodyPr/>
          <a:lstStyle/>
          <a:p>
            <a:pPr algn="ctr">
              <a:buNone/>
            </a:pPr>
            <a:r>
              <a:rPr lang="fr-FR" i="1" noProof="0" dirty="0" smtClean="0">
                <a:latin typeface="Century Schoolbook" pitchFamily="18" charset="0"/>
              </a:rPr>
              <a:t>Veuillez vous reporter au Manuel d’exercices </a:t>
            </a:r>
            <a:endParaRPr lang="fr-FR" i="1" noProof="0" dirty="0">
              <a:latin typeface="Century Schoolbook" pitchFamily="18" charset="0"/>
            </a:endParaRPr>
          </a:p>
        </p:txBody>
      </p:sp>
    </p:spTree>
    <p:custDataLst>
      <p:tags r:id="rId1"/>
    </p:custDataLst>
    <p:extLst>
      <p:ext uri="{BB962C8B-B14F-4D97-AF65-F5344CB8AC3E}">
        <p14:creationId xmlns:p14="http://schemas.microsoft.com/office/powerpoint/2010/main" xmlns="" val="156849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fr-FR" noProof="0" dirty="0" smtClean="0"/>
              <a:t>Développer des interfaces graphiques avec Tkinter</a:t>
            </a:r>
            <a:endParaRPr lang="fr-FR" noProof="0" dirty="0"/>
          </a:p>
        </p:txBody>
      </p:sp>
      <p:sp>
        <p:nvSpPr>
          <p:cNvPr id="9" name="Rectangle 3"/>
          <p:cNvSpPr txBox="1">
            <a:spLocks noChangeArrowheads="1"/>
          </p:cNvSpPr>
          <p:nvPr/>
        </p:nvSpPr>
        <p:spPr bwMode="auto">
          <a:xfrm>
            <a:off x="2853336" y="1929993"/>
            <a:ext cx="5559425" cy="39395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230188" indent="-230188" algn="l" rtl="0" eaLnBrk="1" fontAlgn="base" hangingPunct="1">
              <a:spcBef>
                <a:spcPts val="1400"/>
              </a:spcBef>
              <a:spcAft>
                <a:spcPct val="0"/>
              </a:spcAft>
              <a:buClr>
                <a:schemeClr val="accent2"/>
              </a:buClr>
              <a:buSzPct val="115000"/>
              <a:buFont typeface="Arial" charset="0"/>
              <a:buChar char="•"/>
              <a:defRPr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a:solidFill>
                  <a:srgbClr val="000080"/>
                </a:solidFill>
                <a:latin typeface="+mn-lt"/>
              </a:defRPr>
            </a:lvl4pPr>
            <a:lvl5pPr marL="1709738" indent="-228600" algn="l" rtl="0" eaLnBrk="1" fontAlgn="base" hangingPunct="1">
              <a:spcBef>
                <a:spcPts val="200"/>
              </a:spcBef>
              <a:spcAft>
                <a:spcPct val="0"/>
              </a:spcAft>
              <a:buClr>
                <a:schemeClr val="accent2"/>
              </a:buClr>
              <a:buChar char="–"/>
              <a:defRPr>
                <a:solidFill>
                  <a:schemeClr val="tx1"/>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a:lstStyle>
          <a:p>
            <a:pPr indent="-3175">
              <a:spcBef>
                <a:spcPts val="4800"/>
              </a:spcBef>
              <a:buNone/>
            </a:pPr>
            <a:r>
              <a:rPr lang="fr-FR" sz="1800" dirty="0" smtClean="0"/>
              <a:t>Tkinter</a:t>
            </a:r>
          </a:p>
          <a:p>
            <a:pPr indent="-3175">
              <a:spcBef>
                <a:spcPts val="4800"/>
              </a:spcBef>
              <a:buNone/>
            </a:pPr>
            <a:r>
              <a:rPr lang="fr-FR" sz="1800" dirty="0" smtClean="0"/>
              <a:t>Widgets</a:t>
            </a:r>
          </a:p>
          <a:p>
            <a:pPr indent="-3175">
              <a:spcBef>
                <a:spcPts val="4800"/>
              </a:spcBef>
              <a:buNone/>
            </a:pPr>
            <a:r>
              <a:rPr lang="fr-FR" sz="1800" dirty="0" smtClean="0"/>
              <a:t>Fonctions de rappel</a:t>
            </a:r>
          </a:p>
          <a:p>
            <a:pPr indent="-3175">
              <a:spcBef>
                <a:spcPts val="4800"/>
              </a:spcBef>
              <a:buNone/>
            </a:pPr>
            <a:r>
              <a:rPr lang="fr-FR" sz="1800" dirty="0" smtClean="0"/>
              <a:t>Champ de saisie, menu et bouton radio</a:t>
            </a:r>
          </a:p>
          <a:p>
            <a:pPr indent="-3175">
              <a:spcBef>
                <a:spcPts val="4800"/>
              </a:spcBef>
              <a:buNone/>
            </a:pPr>
            <a:r>
              <a:rPr lang="fr-FR" sz="1800" dirty="0" smtClean="0"/>
              <a:t>Classes et cadres</a:t>
            </a:r>
            <a:endParaRPr lang="fr-FR" sz="1800" dirty="0"/>
          </a:p>
        </p:txBody>
      </p:sp>
      <p:grpSp>
        <p:nvGrpSpPr>
          <p:cNvPr id="10" name="Group 4"/>
          <p:cNvGrpSpPr>
            <a:grpSpLocks/>
          </p:cNvGrpSpPr>
          <p:nvPr/>
        </p:nvGrpSpPr>
        <p:grpSpPr bwMode="auto">
          <a:xfrm>
            <a:off x="2872386" y="5500858"/>
            <a:ext cx="228600" cy="311150"/>
            <a:chOff x="208" y="730"/>
            <a:chExt cx="249" cy="292"/>
          </a:xfrm>
        </p:grpSpPr>
        <p:sp>
          <p:nvSpPr>
            <p:cNvPr id="11"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CC0000">
                    <a:gamma/>
                    <a:shade val="29412"/>
                    <a:invGamma/>
                  </a:srgbClr>
                </a:gs>
              </a:gsLst>
              <a:lin ang="5400000" scaled="1"/>
            </a:gradFill>
            <a:ln w="19050">
              <a:noFill/>
              <a:miter lim="800000"/>
              <a:headEnd/>
              <a:tailEnd/>
            </a:ln>
            <a:effectLst/>
          </p:spPr>
          <p:txBody>
            <a:bodyPr wrap="none" anchor="ctr"/>
            <a:lstStyle/>
            <a:p>
              <a:endParaRPr lang="en-US" dirty="0"/>
            </a:p>
          </p:txBody>
        </p:sp>
        <p:sp>
          <p:nvSpPr>
            <p:cNvPr id="12" name="Freeform 6"/>
            <p:cNvSpPr>
              <a:spLocks/>
            </p:cNvSpPr>
            <p:nvPr/>
          </p:nvSpPr>
          <p:spPr bwMode="hidden">
            <a:xfrm>
              <a:off x="209" y="730"/>
              <a:ext cx="245" cy="158"/>
            </a:xfrm>
            <a:custGeom>
              <a:avLst/>
              <a:gdLst/>
              <a:ahLst/>
              <a:cxnLst>
                <a:cxn ang="0">
                  <a:pos x="0" y="0"/>
                </a:cxn>
                <a:cxn ang="0">
                  <a:pos x="245" y="146"/>
                </a:cxn>
                <a:cxn ang="0">
                  <a:pos x="226" y="158"/>
                </a:cxn>
                <a:cxn ang="0">
                  <a:pos x="0" y="23"/>
                </a:cxn>
                <a:cxn ang="0">
                  <a:pos x="0" y="0"/>
                </a:cxn>
              </a:cxnLst>
              <a:rect l="0" t="0" r="r" b="b"/>
              <a:pathLst>
                <a:path w="245" h="158">
                  <a:moveTo>
                    <a:pt x="0" y="0"/>
                  </a:moveTo>
                  <a:lnTo>
                    <a:pt x="245" y="146"/>
                  </a:lnTo>
                  <a:lnTo>
                    <a:pt x="226" y="158"/>
                  </a:lnTo>
                  <a:lnTo>
                    <a:pt x="0" y="23"/>
                  </a:lnTo>
                  <a:lnTo>
                    <a:pt x="0" y="0"/>
                  </a:lnTo>
                  <a:close/>
                </a:path>
              </a:pathLst>
            </a:custGeom>
            <a:solidFill>
              <a:srgbClr val="FF2929"/>
            </a:solidFill>
            <a:ln w="28575" cap="flat" cmpd="sng">
              <a:noFill/>
              <a:prstDash val="solid"/>
              <a:round/>
              <a:headEnd type="none" w="med" len="med"/>
              <a:tailEnd type="none" w="med" len="med"/>
            </a:ln>
            <a:effectLst/>
          </p:spPr>
          <p:txBody>
            <a:bodyPr/>
            <a:lstStyle/>
            <a:p>
              <a:endParaRPr lang="en-US" dirty="0"/>
            </a:p>
          </p:txBody>
        </p:sp>
        <p:sp>
          <p:nvSpPr>
            <p:cNvPr id="13" name="Freeform 7"/>
            <p:cNvSpPr>
              <a:spLocks/>
            </p:cNvSpPr>
            <p:nvPr/>
          </p:nvSpPr>
          <p:spPr bwMode="hidden">
            <a:xfrm>
              <a:off x="209" y="866"/>
              <a:ext cx="248" cy="156"/>
            </a:xfrm>
            <a:custGeom>
              <a:avLst/>
              <a:gdLst/>
              <a:ahLst/>
              <a:cxnLst>
                <a:cxn ang="0">
                  <a:pos x="248" y="12"/>
                </a:cxn>
                <a:cxn ang="0">
                  <a:pos x="0" y="156"/>
                </a:cxn>
                <a:cxn ang="0">
                  <a:pos x="3" y="131"/>
                </a:cxn>
                <a:cxn ang="0">
                  <a:pos x="229" y="0"/>
                </a:cxn>
                <a:cxn ang="0">
                  <a:pos x="248" y="12"/>
                </a:cxn>
              </a:cxnLst>
              <a:rect l="0" t="0" r="r" b="b"/>
              <a:pathLst>
                <a:path w="248" h="156">
                  <a:moveTo>
                    <a:pt x="248" y="12"/>
                  </a:moveTo>
                  <a:lnTo>
                    <a:pt x="0" y="156"/>
                  </a:lnTo>
                  <a:lnTo>
                    <a:pt x="3" y="131"/>
                  </a:lnTo>
                  <a:lnTo>
                    <a:pt x="229" y="0"/>
                  </a:lnTo>
                  <a:lnTo>
                    <a:pt x="248" y="12"/>
                  </a:lnTo>
                  <a:close/>
                </a:path>
              </a:pathLst>
            </a:custGeom>
            <a:solidFill>
              <a:srgbClr val="360000"/>
            </a:solidFill>
            <a:ln w="28575" cap="flat" cmpd="sng">
              <a:noFill/>
              <a:prstDash val="solid"/>
              <a:round/>
              <a:headEnd type="none" w="med" len="med"/>
              <a:tailEnd type="none" w="med" len="med"/>
            </a:ln>
            <a:effectLst/>
          </p:spPr>
          <p:txBody>
            <a:bodyPr/>
            <a:lstStyle/>
            <a:p>
              <a:endParaRPr lang="en-US" dirty="0"/>
            </a:p>
          </p:txBody>
        </p:sp>
      </p:grpSp>
    </p:spTree>
    <p:custDataLst>
      <p:tags r:id="rId1"/>
    </p:custDataLst>
    <p:extLst>
      <p:ext uri="{BB962C8B-B14F-4D97-AF65-F5344CB8AC3E}">
        <p14:creationId xmlns:p14="http://schemas.microsoft.com/office/powerpoint/2010/main" xmlns="" val="691518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noProof="0" dirty="0" smtClean="0"/>
              <a:t>Cadres – widgets </a:t>
            </a:r>
            <a:r>
              <a:rPr lang="fr-FR" dirty="0" smtClean="0">
                <a:latin typeface="Courier New" pitchFamily="49" charset="0"/>
                <a:cs typeface="Courier New" pitchFamily="49" charset="0"/>
              </a:rPr>
              <a:t>Frame</a:t>
            </a:r>
            <a:endParaRPr lang="fr-FR" sz="1800" kern="1200" dirty="0">
              <a:solidFill>
                <a:schemeClr val="tx1"/>
              </a:solidFill>
              <a:latin typeface="Courier New" pitchFamily="49" charset="0"/>
              <a:ea typeface="+mn-ea"/>
              <a:cs typeface="Courier New" pitchFamily="49" charset="0"/>
            </a:endParaRPr>
          </a:p>
        </p:txBody>
      </p:sp>
      <p:sp>
        <p:nvSpPr>
          <p:cNvPr id="256003" name="Rectangle 3"/>
          <p:cNvSpPr>
            <a:spLocks noGrp="1" noChangeArrowheads="1"/>
          </p:cNvSpPr>
          <p:nvPr>
            <p:ph type="body" idx="1"/>
          </p:nvPr>
        </p:nvSpPr>
        <p:spPr>
          <a:xfrm>
            <a:off x="279400" y="1312863"/>
            <a:ext cx="8599488" cy="1431161"/>
          </a:xfrm>
        </p:spPr>
        <p:txBody>
          <a:bodyPr/>
          <a:lstStyle/>
          <a:p>
            <a:r>
              <a:rPr lang="fr-FR" noProof="0" dirty="0" smtClean="0"/>
              <a:t>Fenêtres où l’on peut disposer d’autres widgets</a:t>
            </a:r>
          </a:p>
          <a:p>
            <a:pPr lvl="1"/>
            <a:r>
              <a:rPr lang="fr-FR" noProof="0" dirty="0" smtClean="0"/>
              <a:t>Agencés dans le cadre avec </a:t>
            </a:r>
            <a:r>
              <a:rPr lang="en-US" dirty="0" smtClean="0">
                <a:latin typeface="Courier New" pitchFamily="49" charset="0"/>
                <a:cs typeface="Courier New" pitchFamily="49" charset="0"/>
              </a:rPr>
              <a:t>pack()</a:t>
            </a:r>
            <a:endParaRPr lang="fr-FR" noProof="0" dirty="0" smtClean="0"/>
          </a:p>
          <a:p>
            <a:r>
              <a:rPr lang="fr-FR" noProof="0" dirty="0" smtClean="0"/>
              <a:t>Parent commun aux widgets qu’ils contiennent</a:t>
            </a:r>
          </a:p>
          <a:p>
            <a:pPr lvl="1"/>
            <a:r>
              <a:rPr lang="fr-FR" noProof="0" dirty="0" smtClean="0"/>
              <a:t>Les attributs peuvent être hérités</a:t>
            </a:r>
            <a:endParaRPr lang="fr-FR" noProof="0" dirty="0"/>
          </a:p>
        </p:txBody>
      </p:sp>
      <p:sp>
        <p:nvSpPr>
          <p:cNvPr id="4" name="Rectangle 3"/>
          <p:cNvSpPr/>
          <p:nvPr/>
        </p:nvSpPr>
        <p:spPr bwMode="blackWhite">
          <a:xfrm>
            <a:off x="293854" y="2950102"/>
            <a:ext cx="8574374" cy="2585323"/>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class TwoFrames(Frame):</a:t>
            </a:r>
          </a:p>
          <a:p>
            <a:r>
              <a:rPr lang="en-US" sz="1800" dirty="0">
                <a:latin typeface="Courier New" pitchFamily="49" charset="0"/>
                <a:cs typeface="Courier New" pitchFamily="49" charset="0"/>
              </a:rPr>
              <a:t>    def __init__(self, labtext, msgtext, msgcolor):</a:t>
            </a:r>
          </a:p>
          <a:p>
            <a:r>
              <a:rPr lang="en-US" sz="1800" dirty="0">
                <a:latin typeface="Courier New" pitchFamily="49" charset="0"/>
                <a:cs typeface="Courier New" pitchFamily="49" charset="0"/>
              </a:rPr>
              <a:t>        self.labtext = labtext</a:t>
            </a:r>
          </a:p>
          <a:p>
            <a:r>
              <a:rPr lang="en-US" sz="1800" dirty="0">
                <a:latin typeface="Courier New" pitchFamily="49" charset="0"/>
                <a:cs typeface="Courier New" pitchFamily="49" charset="0"/>
              </a:rPr>
              <a:t>        self.msgtext = msgtext</a:t>
            </a:r>
          </a:p>
          <a:p>
            <a:r>
              <a:rPr lang="en-US" sz="1800" dirty="0">
                <a:latin typeface="Courier New" pitchFamily="49" charset="0"/>
                <a:cs typeface="Courier New" pitchFamily="49" charset="0"/>
              </a:rPr>
              <a:t>        self.msgcolor = msgcolor</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self.root = Tk()</a:t>
            </a:r>
          </a:p>
          <a:p>
            <a:r>
              <a:rPr lang="en-US" sz="1800" dirty="0">
                <a:latin typeface="Courier New" pitchFamily="49" charset="0"/>
                <a:cs typeface="Courier New" pitchFamily="49" charset="0"/>
              </a:rPr>
              <a:t>        Frame.__init__(self)</a:t>
            </a:r>
          </a:p>
          <a:p>
            <a:r>
              <a:rPr lang="en-US" sz="1800" dirty="0">
                <a:latin typeface="Courier New" pitchFamily="49" charset="0"/>
                <a:cs typeface="Courier New" pitchFamily="49" charset="0"/>
              </a:rPr>
              <a:t>        self.pack()</a:t>
            </a:r>
            <a:endParaRPr lang="en-US" sz="1800" dirty="0" smtClean="0">
              <a:latin typeface="Courier New" pitchFamily="49" charset="0"/>
              <a:cs typeface="Courier New" pitchFamily="49" charset="0"/>
            </a:endParaRPr>
          </a:p>
        </p:txBody>
      </p:sp>
      <p:sp>
        <p:nvSpPr>
          <p:cNvPr id="5" name="Rounded Rectangular Callout 4"/>
          <p:cNvSpPr/>
          <p:nvPr/>
        </p:nvSpPr>
        <p:spPr bwMode="blackWhite">
          <a:xfrm>
            <a:off x="7039429" y="2779841"/>
            <a:ext cx="1712685" cy="340519"/>
          </a:xfrm>
          <a:prstGeom prst="wedgeRoundRectCallout">
            <a:avLst>
              <a:gd name="adj1" fmla="val -11762"/>
              <a:gd name="adj2" fmla="val 130329"/>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ourier New" pitchFamily="49" charset="0"/>
                <a:cs typeface="Courier New" pitchFamily="49" charset="0"/>
              </a:rPr>
              <a:t>tk-frames.py</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354581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La classe </a:t>
            </a:r>
            <a:r>
              <a:rPr lang="fr-FR" noProof="0" dirty="0" smtClean="0">
                <a:latin typeface="Courier New" pitchFamily="49" charset="0"/>
                <a:cs typeface="Courier New" pitchFamily="49" charset="0"/>
              </a:rPr>
              <a:t>Frame</a:t>
            </a:r>
            <a:endParaRPr lang="fr-FR" noProof="0" dirty="0"/>
          </a:p>
        </p:txBody>
      </p:sp>
      <p:sp>
        <p:nvSpPr>
          <p:cNvPr id="4" name="Rectangle 3"/>
          <p:cNvSpPr/>
          <p:nvPr/>
        </p:nvSpPr>
        <p:spPr bwMode="blackWhite">
          <a:xfrm>
            <a:off x="409106" y="1464355"/>
            <a:ext cx="8325787" cy="4524315"/>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        self.leftFrame </a:t>
            </a:r>
            <a:r>
              <a:rPr lang="en-US" sz="1800" dirty="0">
                <a:latin typeface="Courier New" pitchFamily="49" charset="0"/>
                <a:cs typeface="Courier New" pitchFamily="49" charset="0"/>
              </a:rPr>
              <a:t>= Frame(self.root)</a:t>
            </a:r>
          </a:p>
          <a:p>
            <a:r>
              <a:rPr lang="en-US" sz="1800" dirty="0">
                <a:latin typeface="Courier New" pitchFamily="49" charset="0"/>
                <a:cs typeface="Courier New" pitchFamily="49" charset="0"/>
              </a:rPr>
              <a:t>        self.leftFrame.pack(side = LEFT)</a:t>
            </a:r>
          </a:p>
          <a:p>
            <a:r>
              <a:rPr lang="en-US" sz="1800" dirty="0">
                <a:latin typeface="Courier New" pitchFamily="49" charset="0"/>
                <a:cs typeface="Courier New" pitchFamily="49" charset="0"/>
              </a:rPr>
              <a:t>        self.rightFrame = Frame(self.root)</a:t>
            </a:r>
          </a:p>
          <a:p>
            <a:r>
              <a:rPr lang="en-US" sz="1800" dirty="0">
                <a:latin typeface="Courier New" pitchFamily="49" charset="0"/>
                <a:cs typeface="Courier New" pitchFamily="49" charset="0"/>
              </a:rPr>
              <a:t>        self.rightFrame.pack(side = RIGHT)</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self.lab = Label(self.leftFrame, text=self.labtext</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fg="purple")</a:t>
            </a:r>
          </a:p>
          <a:p>
            <a:r>
              <a:rPr lang="en-US" sz="1800" dirty="0">
                <a:latin typeface="Courier New" pitchFamily="49" charset="0"/>
                <a:cs typeface="Courier New" pitchFamily="49" charset="0"/>
              </a:rPr>
              <a:t>        self.lab.pack()</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self.msg = Message(self.rightFrame, </a:t>
            </a:r>
            <a:endParaRPr lang="en-US" sz="1800" dirty="0" smtClean="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text=self.msgtext</a:t>
            </a:r>
            <a:r>
              <a:rPr lang="en-US" sz="1800" dirty="0">
                <a:latin typeface="Courier New" pitchFamily="49" charset="0"/>
                <a:cs typeface="Courier New" pitchFamily="49" charset="0"/>
              </a:rPr>
              <a:t>, fg=self.msgcolor)</a:t>
            </a:r>
          </a:p>
          <a:p>
            <a:r>
              <a:rPr lang="en-US" sz="1800" dirty="0">
                <a:latin typeface="Courier New" pitchFamily="49" charset="0"/>
                <a:cs typeface="Courier New" pitchFamily="49" charset="0"/>
              </a:rPr>
              <a:t>        self.msg.pack(fill=BOTH,expand=YES)</a:t>
            </a:r>
          </a:p>
          <a:p>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self.exitBtn = Button(self.leftFrame, text="Exit</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fg</a:t>
            </a:r>
            <a:r>
              <a:rPr lang="en-US" sz="1800" dirty="0">
                <a:latin typeface="Courier New" pitchFamily="49" charset="0"/>
                <a:cs typeface="Courier New" pitchFamily="49" charset="0"/>
              </a:rPr>
              <a:t>="red", command=self.root.destroy)</a:t>
            </a:r>
          </a:p>
          <a:p>
            <a:r>
              <a:rPr lang="en-US" sz="1800" dirty="0">
                <a:latin typeface="Courier New" pitchFamily="49" charset="0"/>
                <a:cs typeface="Courier New" pitchFamily="49" charset="0"/>
              </a:rPr>
              <a:t>        self.exitBtn.pack(side=BOTTOM)</a:t>
            </a:r>
          </a:p>
        </p:txBody>
      </p:sp>
      <p:sp>
        <p:nvSpPr>
          <p:cNvPr id="6" name="Rounded Rectangular Callout 5"/>
          <p:cNvSpPr/>
          <p:nvPr/>
        </p:nvSpPr>
        <p:spPr bwMode="blackWhite">
          <a:xfrm>
            <a:off x="6658625" y="3270659"/>
            <a:ext cx="2200533" cy="578882"/>
          </a:xfrm>
          <a:prstGeom prst="wedgeRoundRectCallout">
            <a:avLst>
              <a:gd name="adj1" fmla="val -48632"/>
              <a:gd name="adj2" fmla="val 121917"/>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latin typeface="+mn-lt"/>
                <a:cs typeface="Courier New" pitchFamily="49" charset="0"/>
              </a:rPr>
              <a:t>L’instance définit la couleur d’arrière-plan</a:t>
            </a:r>
            <a:endParaRPr kumimoji="0" lang="fr-FR" sz="1400" b="0" i="0" u="none" strike="noStrike" cap="none" normalizeH="0" baseline="0" dirty="0" smtClean="0">
              <a:ln>
                <a:noFill/>
              </a:ln>
              <a:solidFill>
                <a:schemeClr val="tx1"/>
              </a:solidFill>
              <a:effectLst/>
              <a:latin typeface="+mn-lt"/>
              <a:cs typeface="Courier New" pitchFamily="49" charset="0"/>
            </a:endParaRPr>
          </a:p>
        </p:txBody>
      </p:sp>
      <p:sp>
        <p:nvSpPr>
          <p:cNvPr id="7" name="Rounded Rectangular Callout 6"/>
          <p:cNvSpPr/>
          <p:nvPr/>
        </p:nvSpPr>
        <p:spPr bwMode="blackWhite">
          <a:xfrm>
            <a:off x="6822803" y="1757353"/>
            <a:ext cx="2196000" cy="324000"/>
          </a:xfrm>
          <a:prstGeom prst="wedgeRoundRectCallout">
            <a:avLst>
              <a:gd name="adj1" fmla="val -73756"/>
              <a:gd name="adj2" fmla="val 15521"/>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latin typeface="+mn-lt"/>
                <a:cs typeface="Courier New" pitchFamily="49" charset="0"/>
              </a:rPr>
              <a:t>Cadres dans des cadres</a:t>
            </a:r>
            <a:endParaRPr kumimoji="0" lang="fr-FR" sz="1400" b="0" i="0" u="none" strike="noStrike" cap="none" normalizeH="0" baseline="0" dirty="0" smtClean="0">
              <a:ln>
                <a:noFill/>
              </a:ln>
              <a:solidFill>
                <a:schemeClr val="tx1"/>
              </a:solidFill>
              <a:effectLst/>
              <a:latin typeface="+mn-lt"/>
              <a:cs typeface="Courier New" pitchFamily="49" charset="0"/>
            </a:endParaRPr>
          </a:p>
        </p:txBody>
      </p:sp>
    </p:spTree>
    <p:custDataLst>
      <p:tags r:id="rId1"/>
    </p:custDataLst>
    <p:extLst>
      <p:ext uri="{BB962C8B-B14F-4D97-AF65-F5344CB8AC3E}">
        <p14:creationId xmlns:p14="http://schemas.microsoft.com/office/powerpoint/2010/main" xmlns="" val="601997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La classe </a:t>
            </a:r>
            <a:r>
              <a:rPr lang="fr-FR" dirty="0" smtClean="0">
                <a:latin typeface="Courier New" pitchFamily="49" charset="0"/>
                <a:cs typeface="Courier New" pitchFamily="49" charset="0"/>
              </a:rPr>
              <a:t>Frame</a:t>
            </a:r>
            <a:r>
              <a:rPr lang="fr-FR" noProof="0" dirty="0" smtClean="0"/>
              <a:t/>
            </a:r>
            <a:br>
              <a:rPr lang="fr-FR" noProof="0" dirty="0" smtClean="0"/>
            </a:br>
            <a:r>
              <a:rPr lang="fr-FR" noProof="0" dirty="0" smtClean="0"/>
              <a:t>(suite)</a:t>
            </a:r>
            <a:endParaRPr lang="fr-FR" noProof="0" dirty="0"/>
          </a:p>
        </p:txBody>
      </p:sp>
      <p:sp>
        <p:nvSpPr>
          <p:cNvPr id="4" name="Rectangle 3"/>
          <p:cNvSpPr/>
          <p:nvPr/>
        </p:nvSpPr>
        <p:spPr bwMode="blackWhite">
          <a:xfrm>
            <a:off x="270933" y="1314070"/>
            <a:ext cx="8574374" cy="4801314"/>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a:latin typeface="Courier New" pitchFamily="49" charset="0"/>
                <a:cs typeface="Courier New" pitchFamily="49" charset="0"/>
              </a:rPr>
              <a:t>intro = 'Read this message'</a:t>
            </a:r>
          </a:p>
          <a:p>
            <a:r>
              <a:rPr lang="en-US" sz="1800" dirty="0">
                <a:latin typeface="Courier New" pitchFamily="49" charset="0"/>
                <a:cs typeface="Courier New" pitchFamily="49" charset="0"/>
              </a:rPr>
              <a:t>content = '''Line 1 of message</a:t>
            </a:r>
          </a:p>
          <a:p>
            <a:r>
              <a:rPr lang="en-US" sz="1800" dirty="0">
                <a:latin typeface="Courier New" pitchFamily="49" charset="0"/>
                <a:cs typeface="Courier New" pitchFamily="49" charset="0"/>
              </a:rPr>
              <a:t>Line 2 of message</a:t>
            </a:r>
          </a:p>
          <a:p>
            <a:r>
              <a:rPr lang="en-US" sz="1800" dirty="0">
                <a:latin typeface="Courier New" pitchFamily="49" charset="0"/>
                <a:cs typeface="Courier New" pitchFamily="49" charset="0"/>
              </a:rPr>
              <a:t>Line 3 of message</a:t>
            </a:r>
          </a:p>
          <a:p>
            <a:r>
              <a:rPr lang="en-US" sz="1800" dirty="0">
                <a:latin typeface="Courier New" pitchFamily="49" charset="0"/>
                <a:cs typeface="Courier New" pitchFamily="49" charset="0"/>
              </a:rPr>
              <a:t>Line 4 of message</a:t>
            </a:r>
          </a:p>
          <a:p>
            <a:r>
              <a:rPr lang="en-US" sz="1800" dirty="0">
                <a:latin typeface="Courier New" pitchFamily="49" charset="0"/>
                <a:cs typeface="Courier New" pitchFamily="49" charset="0"/>
              </a:rPr>
              <a:t>Last line of message'''</a:t>
            </a:r>
          </a:p>
          <a:p>
            <a:r>
              <a:rPr lang="en-US" sz="1800" dirty="0">
                <a:latin typeface="Courier New" pitchFamily="49" charset="0"/>
                <a:cs typeface="Courier New" pitchFamily="49" charset="0"/>
              </a:rPr>
              <a:t>gui1 = TwoFrames(labtext=intro, msgtext=content</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msgcolor='black</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intro = 'Here is some text'</a:t>
            </a:r>
          </a:p>
          <a:p>
            <a:r>
              <a:rPr lang="en-US" sz="1800" dirty="0">
                <a:latin typeface="Courier New" pitchFamily="49" charset="0"/>
                <a:cs typeface="Courier New" pitchFamily="49" charset="0"/>
              </a:rPr>
              <a:t>content = '''Line A of text</a:t>
            </a:r>
          </a:p>
          <a:p>
            <a:r>
              <a:rPr lang="en-US" sz="1800" dirty="0">
                <a:latin typeface="Courier New" pitchFamily="49" charset="0"/>
                <a:cs typeface="Courier New" pitchFamily="49" charset="0"/>
              </a:rPr>
              <a:t>Line B of text</a:t>
            </a:r>
          </a:p>
          <a:p>
            <a:r>
              <a:rPr lang="en-US" sz="1800" dirty="0">
                <a:latin typeface="Courier New" pitchFamily="49" charset="0"/>
                <a:cs typeface="Courier New" pitchFamily="49" charset="0"/>
              </a:rPr>
              <a:t>Line C has some text</a:t>
            </a:r>
          </a:p>
          <a:p>
            <a:r>
              <a:rPr lang="en-US" sz="1800" dirty="0">
                <a:latin typeface="Courier New" pitchFamily="49" charset="0"/>
                <a:cs typeface="Courier New" pitchFamily="49" charset="0"/>
              </a:rPr>
              <a:t>Line D has text too</a:t>
            </a:r>
          </a:p>
          <a:p>
            <a:r>
              <a:rPr lang="en-US" sz="1800" dirty="0">
                <a:latin typeface="Courier New" pitchFamily="49" charset="0"/>
                <a:cs typeface="Courier New" pitchFamily="49" charset="0"/>
              </a:rPr>
              <a:t>Line E text</a:t>
            </a:r>
          </a:p>
          <a:p>
            <a:r>
              <a:rPr lang="en-US" sz="1800" dirty="0">
                <a:latin typeface="Courier New" pitchFamily="49" charset="0"/>
                <a:cs typeface="Courier New" pitchFamily="49" charset="0"/>
              </a:rPr>
              <a:t>Last line of text?'''</a:t>
            </a:r>
          </a:p>
          <a:p>
            <a:r>
              <a:rPr lang="en-US" sz="1800" dirty="0">
                <a:latin typeface="Courier New" pitchFamily="49" charset="0"/>
                <a:cs typeface="Courier New" pitchFamily="49" charset="0"/>
              </a:rPr>
              <a:t>gui2 = TwoFrames(labtext=intro, msgtext=content</a:t>
            </a:r>
            <a:r>
              <a:rPr lang="en-US" sz="1800" dirty="0" smtClean="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msgcolor='blue' </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5" name="Rounded Rectangular Callout 4"/>
          <p:cNvSpPr/>
          <p:nvPr/>
        </p:nvSpPr>
        <p:spPr bwMode="blackWhite">
          <a:xfrm>
            <a:off x="5262879" y="3553125"/>
            <a:ext cx="2052000" cy="360000"/>
          </a:xfrm>
          <a:prstGeom prst="wedgeRoundRectCallout">
            <a:avLst>
              <a:gd name="adj1" fmla="val -102313"/>
              <a:gd name="adj2" fmla="val -109506"/>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smtClean="0">
                <a:latin typeface="+mn-lt"/>
                <a:cs typeface="Courier New" pitchFamily="49" charset="0"/>
              </a:rPr>
              <a:t>Création</a:t>
            </a:r>
            <a:r>
              <a:rPr lang="en-US" dirty="0" smtClean="0">
                <a:latin typeface="+mn-lt"/>
                <a:cs typeface="Courier New" pitchFamily="49" charset="0"/>
              </a:rPr>
              <a:t> des instances</a:t>
            </a:r>
            <a:endParaRPr kumimoji="0" lang="en-US" sz="1400" b="0" i="0" u="none" strike="noStrike" cap="none" normalizeH="0" baseline="0" dirty="0" smtClean="0">
              <a:ln>
                <a:noFill/>
              </a:ln>
              <a:solidFill>
                <a:schemeClr val="tx1"/>
              </a:solidFill>
              <a:effectLst/>
              <a:latin typeface="+mn-lt"/>
              <a:cs typeface="Courier New" pitchFamily="49" charset="0"/>
            </a:endParaRPr>
          </a:p>
        </p:txBody>
      </p:sp>
      <p:sp>
        <p:nvSpPr>
          <p:cNvPr id="6" name="Rounded Rectangular Callout 5"/>
          <p:cNvSpPr/>
          <p:nvPr/>
        </p:nvSpPr>
        <p:spPr bwMode="blackWhite">
          <a:xfrm>
            <a:off x="5618479" y="4852154"/>
            <a:ext cx="2088000" cy="360000"/>
          </a:xfrm>
          <a:prstGeom prst="wedgeRoundRectCallout">
            <a:avLst>
              <a:gd name="adj1" fmla="val -71908"/>
              <a:gd name="adj2" fmla="val 116402"/>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en-US" dirty="0" err="1" smtClean="0">
                <a:cs typeface="Courier New" pitchFamily="49" charset="0"/>
              </a:rPr>
              <a:t>Création</a:t>
            </a:r>
            <a:r>
              <a:rPr lang="en-US" dirty="0" smtClean="0">
                <a:cs typeface="Courier New" pitchFamily="49" charset="0"/>
              </a:rPr>
              <a:t> des instances</a:t>
            </a:r>
          </a:p>
        </p:txBody>
      </p:sp>
    </p:spTree>
    <p:custDataLst>
      <p:tags r:id="rId1"/>
    </p:custDataLst>
    <p:extLst>
      <p:ext uri="{BB962C8B-B14F-4D97-AF65-F5344CB8AC3E}">
        <p14:creationId xmlns:p14="http://schemas.microsoft.com/office/powerpoint/2010/main" xmlns="" val="969672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fr-FR" noProof="0" dirty="0" smtClean="0"/>
              <a:t>Résumé du chapitre </a:t>
            </a:r>
            <a:endParaRPr lang="fr-FR" noProof="0" dirty="0"/>
          </a:p>
        </p:txBody>
      </p:sp>
      <p:sp>
        <p:nvSpPr>
          <p:cNvPr id="245763" name="Rectangle 3"/>
          <p:cNvSpPr>
            <a:spLocks noGrp="1" noChangeArrowheads="1"/>
          </p:cNvSpPr>
          <p:nvPr>
            <p:ph type="body" idx="1"/>
          </p:nvPr>
        </p:nvSpPr>
        <p:spPr>
          <a:xfrm>
            <a:off x="279400" y="1312863"/>
            <a:ext cx="8599488" cy="2195473"/>
          </a:xfrm>
        </p:spPr>
        <p:txBody>
          <a:bodyPr/>
          <a:lstStyle/>
          <a:p>
            <a:pPr marL="0" indent="0">
              <a:buNone/>
            </a:pPr>
            <a:r>
              <a:rPr lang="fr-FR" noProof="0" dirty="0" smtClean="0"/>
              <a:t>Vous savez maintenant </a:t>
            </a:r>
          </a:p>
          <a:p>
            <a:r>
              <a:rPr lang="fr-FR" dirty="0" smtClean="0"/>
              <a:t>Construire des interfaces graphiques interactives avec Tkinter </a:t>
            </a:r>
          </a:p>
          <a:p>
            <a:r>
              <a:rPr lang="fr-FR" dirty="0" smtClean="0"/>
              <a:t>Créer et afficher des widgets simples</a:t>
            </a:r>
          </a:p>
          <a:p>
            <a:r>
              <a:rPr lang="fr-FR" dirty="0" smtClean="0"/>
              <a:t>Ajouter des fonctions de rappel</a:t>
            </a:r>
          </a:p>
          <a:p>
            <a:r>
              <a:rPr lang="fr-FR" dirty="0" smtClean="0"/>
              <a:t>Créer des widgets dans des cadres</a:t>
            </a:r>
            <a:endParaRPr lang="fr-FR" dirty="0"/>
          </a:p>
        </p:txBody>
      </p:sp>
    </p:spTree>
    <p:custDataLst>
      <p:tags r:id="rId1"/>
    </p:custDataLst>
    <p:extLst>
      <p:ext uri="{BB962C8B-B14F-4D97-AF65-F5344CB8AC3E}">
        <p14:creationId xmlns:p14="http://schemas.microsoft.com/office/powerpoint/2010/main" xmlns="" val="306958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fr-FR" dirty="0" smtClean="0"/>
              <a:t>Portabilité de Tkinter</a:t>
            </a:r>
            <a:endParaRPr lang="fr-FR" noProof="0" dirty="0"/>
          </a:p>
        </p:txBody>
      </p:sp>
      <p:sp>
        <p:nvSpPr>
          <p:cNvPr id="256003" name="Rectangle 3"/>
          <p:cNvSpPr>
            <a:spLocks noGrp="1" noChangeArrowheads="1"/>
          </p:cNvSpPr>
          <p:nvPr>
            <p:ph type="body" idx="1"/>
          </p:nvPr>
        </p:nvSpPr>
        <p:spPr>
          <a:xfrm>
            <a:off x="279400" y="1312863"/>
            <a:ext cx="8599488" cy="2616101"/>
          </a:xfrm>
        </p:spPr>
        <p:txBody>
          <a:bodyPr/>
          <a:lstStyle/>
          <a:p>
            <a:r>
              <a:rPr lang="fr-FR" noProof="0" dirty="0" smtClean="0"/>
              <a:t>La bibliothèque </a:t>
            </a:r>
            <a:r>
              <a:rPr lang="fr-FR" noProof="0" dirty="0" err="1" smtClean="0"/>
              <a:t>Tk</a:t>
            </a:r>
            <a:r>
              <a:rPr lang="fr-FR" noProof="0" dirty="0" smtClean="0"/>
              <a:t> a été portée sur plusieurs systèmes d’exploitation </a:t>
            </a:r>
          </a:p>
          <a:p>
            <a:pPr lvl="1"/>
            <a:r>
              <a:rPr lang="fr-FR" noProof="0" dirty="0" smtClean="0"/>
              <a:t>Apple OS X</a:t>
            </a:r>
          </a:p>
          <a:p>
            <a:pPr lvl="1"/>
            <a:r>
              <a:rPr lang="fr-FR" noProof="0" dirty="0" smtClean="0"/>
              <a:t>Microsoft Windows</a:t>
            </a:r>
          </a:p>
          <a:p>
            <a:pPr lvl="1"/>
            <a:r>
              <a:rPr lang="fr-FR" noProof="0" dirty="0" smtClean="0"/>
              <a:t>UNIX ou Linux en utilisant X </a:t>
            </a:r>
            <a:r>
              <a:rPr lang="fr-FR" noProof="0" dirty="0" err="1" smtClean="0"/>
              <a:t>Window</a:t>
            </a:r>
            <a:endParaRPr lang="fr-FR" noProof="0" dirty="0" smtClean="0"/>
          </a:p>
          <a:p>
            <a:r>
              <a:rPr lang="fr-FR" noProof="0" dirty="0" smtClean="0"/>
              <a:t>Les programmes Python utilisant </a:t>
            </a:r>
            <a:r>
              <a:rPr lang="fr-FR" noProof="0" dirty="0" smtClean="0">
                <a:cs typeface="Courier New" pitchFamily="49" charset="0"/>
              </a:rPr>
              <a:t>Tkinter</a:t>
            </a:r>
            <a:r>
              <a:rPr lang="fr-FR" noProof="0" dirty="0" smtClean="0"/>
              <a:t> doivent fonctionner sur toutes les plates-formes</a:t>
            </a:r>
          </a:p>
          <a:p>
            <a:pPr lvl="1"/>
            <a:r>
              <a:rPr lang="fr-FR" noProof="0" dirty="0" smtClean="0"/>
              <a:t>Sans aucun changement</a:t>
            </a:r>
          </a:p>
          <a:p>
            <a:pPr lvl="1"/>
            <a:r>
              <a:rPr lang="fr-FR" noProof="0" dirty="0" smtClean="0"/>
              <a:t>En conservant le </a:t>
            </a:r>
            <a:r>
              <a:rPr lang="fr-FR" i="1" noProof="0" dirty="0" smtClean="0">
                <a:latin typeface="Century Schoolbook" pitchFamily="18" charset="0"/>
              </a:rPr>
              <a:t>look and </a:t>
            </a:r>
            <a:r>
              <a:rPr lang="fr-FR" i="1" noProof="0" dirty="0" err="1" smtClean="0">
                <a:latin typeface="Century Schoolbook" pitchFamily="18" charset="0"/>
              </a:rPr>
              <a:t>feel</a:t>
            </a:r>
            <a:r>
              <a:rPr lang="fr-FR" i="1" noProof="0" dirty="0" smtClean="0">
                <a:latin typeface="Century Schoolbook" pitchFamily="18" charset="0"/>
              </a:rPr>
              <a:t> </a:t>
            </a:r>
            <a:r>
              <a:rPr lang="fr-FR" dirty="0" smtClean="0"/>
              <a:t>propre à la plate-forme</a:t>
            </a:r>
            <a:endParaRPr lang="fr-FR" i="1" noProof="0" dirty="0">
              <a:latin typeface="Century Schoolbook" pitchFamily="18" charset="0"/>
            </a:endParaRPr>
          </a:p>
        </p:txBody>
      </p:sp>
    </p:spTree>
    <p:custDataLst>
      <p:tags r:id="rId1"/>
    </p:custDataLst>
    <p:extLst>
      <p:ext uri="{BB962C8B-B14F-4D97-AF65-F5344CB8AC3E}">
        <p14:creationId xmlns:p14="http://schemas.microsoft.com/office/powerpoint/2010/main" xmlns="" val="2556027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fr-FR" noProof="0" dirty="0" smtClean="0"/>
              <a:t>Développer des interfaces graphiques avec Tkinter</a:t>
            </a:r>
            <a:endParaRPr lang="fr-FR" noProof="0" dirty="0"/>
          </a:p>
        </p:txBody>
      </p:sp>
      <p:sp>
        <p:nvSpPr>
          <p:cNvPr id="9" name="Rectangle 3"/>
          <p:cNvSpPr txBox="1">
            <a:spLocks noChangeArrowheads="1"/>
          </p:cNvSpPr>
          <p:nvPr/>
        </p:nvSpPr>
        <p:spPr bwMode="auto">
          <a:xfrm>
            <a:off x="2853336" y="1929993"/>
            <a:ext cx="5559425" cy="39395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230188" indent="-230188" algn="l" rtl="0" eaLnBrk="1" fontAlgn="base" hangingPunct="1">
              <a:spcBef>
                <a:spcPts val="1400"/>
              </a:spcBef>
              <a:spcAft>
                <a:spcPct val="0"/>
              </a:spcAft>
              <a:buClr>
                <a:schemeClr val="accent2"/>
              </a:buClr>
              <a:buSzPct val="115000"/>
              <a:buFont typeface="Arial" charset="0"/>
              <a:buChar char="•"/>
              <a:defRPr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a:solidFill>
                  <a:srgbClr val="000080"/>
                </a:solidFill>
                <a:latin typeface="+mn-lt"/>
              </a:defRPr>
            </a:lvl4pPr>
            <a:lvl5pPr marL="1709738" indent="-228600" algn="l" rtl="0" eaLnBrk="1" fontAlgn="base" hangingPunct="1">
              <a:spcBef>
                <a:spcPts val="200"/>
              </a:spcBef>
              <a:spcAft>
                <a:spcPct val="0"/>
              </a:spcAft>
              <a:buClr>
                <a:schemeClr val="accent2"/>
              </a:buClr>
              <a:buChar char="–"/>
              <a:defRPr>
                <a:solidFill>
                  <a:schemeClr val="tx1"/>
                </a:solidFill>
                <a:latin typeface="+mn-lt"/>
              </a:defRPr>
            </a:lvl5pPr>
            <a:lvl6pPr marL="2166938" indent="-228600" algn="l" rtl="0" eaLnBrk="1" fontAlgn="base" hangingPunct="1">
              <a:spcBef>
                <a:spcPts val="200"/>
              </a:spcBef>
              <a:spcAft>
                <a:spcPct val="0"/>
              </a:spcAft>
              <a:buClr>
                <a:schemeClr val="accent2"/>
              </a:buClr>
              <a:buChar char="–"/>
              <a:defRPr>
                <a:solidFill>
                  <a:schemeClr val="tx1"/>
                </a:solidFill>
                <a:latin typeface="+mn-lt"/>
              </a:defRPr>
            </a:lvl6pPr>
            <a:lvl7pPr marL="2624138" indent="-228600" algn="l" rtl="0" eaLnBrk="1" fontAlgn="base" hangingPunct="1">
              <a:spcBef>
                <a:spcPts val="200"/>
              </a:spcBef>
              <a:spcAft>
                <a:spcPct val="0"/>
              </a:spcAft>
              <a:buClr>
                <a:schemeClr val="accent2"/>
              </a:buClr>
              <a:buChar char="–"/>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a:lstStyle>
          <a:p>
            <a:pPr indent="-3175">
              <a:spcBef>
                <a:spcPts val="4800"/>
              </a:spcBef>
              <a:buNone/>
            </a:pPr>
            <a:r>
              <a:rPr lang="fr-FR" sz="1800" dirty="0" smtClean="0"/>
              <a:t>Tkinter</a:t>
            </a:r>
          </a:p>
          <a:p>
            <a:pPr indent="-3175">
              <a:spcBef>
                <a:spcPts val="4800"/>
              </a:spcBef>
              <a:buNone/>
            </a:pPr>
            <a:r>
              <a:rPr lang="fr-FR" sz="1800" dirty="0" smtClean="0"/>
              <a:t>Widgets</a:t>
            </a:r>
          </a:p>
          <a:p>
            <a:pPr indent="-3175">
              <a:spcBef>
                <a:spcPts val="4800"/>
              </a:spcBef>
              <a:buNone/>
            </a:pPr>
            <a:r>
              <a:rPr lang="fr-FR" sz="1800" dirty="0" smtClean="0"/>
              <a:t>Fonctions de rappel</a:t>
            </a:r>
          </a:p>
          <a:p>
            <a:pPr indent="-3175">
              <a:spcBef>
                <a:spcPts val="4800"/>
              </a:spcBef>
              <a:buNone/>
            </a:pPr>
            <a:r>
              <a:rPr lang="fr-FR" sz="1800" dirty="0" smtClean="0"/>
              <a:t>Champ de saisie, menu et bouton radio</a:t>
            </a:r>
          </a:p>
          <a:p>
            <a:pPr indent="-3175">
              <a:spcBef>
                <a:spcPts val="4800"/>
              </a:spcBef>
              <a:buNone/>
            </a:pPr>
            <a:r>
              <a:rPr lang="fr-FR" sz="1800" dirty="0" smtClean="0"/>
              <a:t>Classes et cadres</a:t>
            </a:r>
            <a:endParaRPr lang="fr-FR" sz="1800" dirty="0"/>
          </a:p>
        </p:txBody>
      </p:sp>
      <p:grpSp>
        <p:nvGrpSpPr>
          <p:cNvPr id="10" name="Group 4"/>
          <p:cNvGrpSpPr>
            <a:grpSpLocks/>
          </p:cNvGrpSpPr>
          <p:nvPr/>
        </p:nvGrpSpPr>
        <p:grpSpPr bwMode="auto">
          <a:xfrm>
            <a:off x="2872386" y="2857619"/>
            <a:ext cx="228600" cy="311150"/>
            <a:chOff x="208" y="730"/>
            <a:chExt cx="249" cy="292"/>
          </a:xfrm>
        </p:grpSpPr>
        <p:sp>
          <p:nvSpPr>
            <p:cNvPr id="11"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CC0000">
                    <a:gamma/>
                    <a:shade val="29412"/>
                    <a:invGamma/>
                  </a:srgbClr>
                </a:gs>
              </a:gsLst>
              <a:lin ang="5400000" scaled="1"/>
            </a:gradFill>
            <a:ln w="19050">
              <a:noFill/>
              <a:miter lim="800000"/>
              <a:headEnd/>
              <a:tailEnd/>
            </a:ln>
            <a:effectLst/>
          </p:spPr>
          <p:txBody>
            <a:bodyPr wrap="none" anchor="ctr"/>
            <a:lstStyle/>
            <a:p>
              <a:endParaRPr lang="en-US" dirty="0"/>
            </a:p>
          </p:txBody>
        </p:sp>
        <p:sp>
          <p:nvSpPr>
            <p:cNvPr id="12" name="Freeform 6"/>
            <p:cNvSpPr>
              <a:spLocks/>
            </p:cNvSpPr>
            <p:nvPr/>
          </p:nvSpPr>
          <p:spPr bwMode="hidden">
            <a:xfrm>
              <a:off x="209" y="730"/>
              <a:ext cx="245" cy="158"/>
            </a:xfrm>
            <a:custGeom>
              <a:avLst/>
              <a:gdLst/>
              <a:ahLst/>
              <a:cxnLst>
                <a:cxn ang="0">
                  <a:pos x="0" y="0"/>
                </a:cxn>
                <a:cxn ang="0">
                  <a:pos x="245" y="146"/>
                </a:cxn>
                <a:cxn ang="0">
                  <a:pos x="226" y="158"/>
                </a:cxn>
                <a:cxn ang="0">
                  <a:pos x="0" y="23"/>
                </a:cxn>
                <a:cxn ang="0">
                  <a:pos x="0" y="0"/>
                </a:cxn>
              </a:cxnLst>
              <a:rect l="0" t="0" r="r" b="b"/>
              <a:pathLst>
                <a:path w="245" h="158">
                  <a:moveTo>
                    <a:pt x="0" y="0"/>
                  </a:moveTo>
                  <a:lnTo>
                    <a:pt x="245" y="146"/>
                  </a:lnTo>
                  <a:lnTo>
                    <a:pt x="226" y="158"/>
                  </a:lnTo>
                  <a:lnTo>
                    <a:pt x="0" y="23"/>
                  </a:lnTo>
                  <a:lnTo>
                    <a:pt x="0" y="0"/>
                  </a:lnTo>
                  <a:close/>
                </a:path>
              </a:pathLst>
            </a:custGeom>
            <a:solidFill>
              <a:srgbClr val="FF2929"/>
            </a:solidFill>
            <a:ln w="28575" cap="flat" cmpd="sng">
              <a:noFill/>
              <a:prstDash val="solid"/>
              <a:round/>
              <a:headEnd type="none" w="med" len="med"/>
              <a:tailEnd type="none" w="med" len="med"/>
            </a:ln>
            <a:effectLst/>
          </p:spPr>
          <p:txBody>
            <a:bodyPr/>
            <a:lstStyle/>
            <a:p>
              <a:endParaRPr lang="en-US" dirty="0"/>
            </a:p>
          </p:txBody>
        </p:sp>
        <p:sp>
          <p:nvSpPr>
            <p:cNvPr id="13" name="Freeform 7"/>
            <p:cNvSpPr>
              <a:spLocks/>
            </p:cNvSpPr>
            <p:nvPr/>
          </p:nvSpPr>
          <p:spPr bwMode="hidden">
            <a:xfrm>
              <a:off x="209" y="866"/>
              <a:ext cx="248" cy="156"/>
            </a:xfrm>
            <a:custGeom>
              <a:avLst/>
              <a:gdLst/>
              <a:ahLst/>
              <a:cxnLst>
                <a:cxn ang="0">
                  <a:pos x="248" y="12"/>
                </a:cxn>
                <a:cxn ang="0">
                  <a:pos x="0" y="156"/>
                </a:cxn>
                <a:cxn ang="0">
                  <a:pos x="3" y="131"/>
                </a:cxn>
                <a:cxn ang="0">
                  <a:pos x="229" y="0"/>
                </a:cxn>
                <a:cxn ang="0">
                  <a:pos x="248" y="12"/>
                </a:cxn>
              </a:cxnLst>
              <a:rect l="0" t="0" r="r" b="b"/>
              <a:pathLst>
                <a:path w="248" h="156">
                  <a:moveTo>
                    <a:pt x="248" y="12"/>
                  </a:moveTo>
                  <a:lnTo>
                    <a:pt x="0" y="156"/>
                  </a:lnTo>
                  <a:lnTo>
                    <a:pt x="3" y="131"/>
                  </a:lnTo>
                  <a:lnTo>
                    <a:pt x="229" y="0"/>
                  </a:lnTo>
                  <a:lnTo>
                    <a:pt x="248" y="12"/>
                  </a:lnTo>
                  <a:close/>
                </a:path>
              </a:pathLst>
            </a:custGeom>
            <a:solidFill>
              <a:srgbClr val="360000"/>
            </a:solidFill>
            <a:ln w="28575" cap="flat" cmpd="sng">
              <a:noFill/>
              <a:prstDash val="solid"/>
              <a:round/>
              <a:headEnd type="none" w="med" len="med"/>
              <a:tailEnd type="none" w="med" len="med"/>
            </a:ln>
            <a:effectLst/>
          </p:spPr>
          <p:txBody>
            <a:bodyPr/>
            <a:lstStyle/>
            <a:p>
              <a:endParaRPr lang="en-US" dirty="0"/>
            </a:p>
          </p:txBody>
        </p:sp>
      </p:grpSp>
    </p:spTree>
    <p:custDataLst>
      <p:tags r:id="rId1"/>
    </p:custDataLst>
    <p:extLst>
      <p:ext uri="{BB962C8B-B14F-4D97-AF65-F5344CB8AC3E}">
        <p14:creationId xmlns:p14="http://schemas.microsoft.com/office/powerpoint/2010/main" xmlns="" val="3079132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fr-FR" dirty="0" smtClean="0"/>
              <a:t>Afficher des widgets</a:t>
            </a:r>
            <a:endParaRPr lang="fr-FR" dirty="0"/>
          </a:p>
        </p:txBody>
      </p:sp>
      <p:sp>
        <p:nvSpPr>
          <p:cNvPr id="401411" name="Rectangle 3"/>
          <p:cNvSpPr>
            <a:spLocks noGrp="1" noChangeArrowheads="1"/>
          </p:cNvSpPr>
          <p:nvPr>
            <p:ph type="body" idx="1"/>
          </p:nvPr>
        </p:nvSpPr>
        <p:spPr>
          <a:xfrm>
            <a:off x="279400" y="1312863"/>
            <a:ext cx="8599488" cy="4478149"/>
          </a:xfrm>
        </p:spPr>
        <p:txBody>
          <a:bodyPr/>
          <a:lstStyle/>
          <a:p>
            <a:pPr marL="0" indent="0">
              <a:buNone/>
            </a:pPr>
            <a:r>
              <a:rPr lang="fr-FR" dirty="0" smtClean="0"/>
              <a:t>Construire une interface graphique très simple</a:t>
            </a:r>
          </a:p>
          <a:p>
            <a:pPr marL="342900" indent="-342900">
              <a:buSzPct val="100000"/>
              <a:buFont typeface="+mj-lt"/>
              <a:buAutoNum type="arabicPeriod"/>
            </a:pPr>
            <a:r>
              <a:rPr lang="fr-FR" dirty="0" smtClean="0"/>
              <a:t>Lancez </a:t>
            </a:r>
            <a:r>
              <a:rPr lang="fr-FR" dirty="0" err="1" smtClean="0"/>
              <a:t>Eclipse</a:t>
            </a:r>
            <a:r>
              <a:rPr lang="fr-FR" dirty="0" smtClean="0"/>
              <a:t> si nécessaire</a:t>
            </a:r>
          </a:p>
          <a:p>
            <a:pPr marL="342900" indent="-342900">
              <a:buSzPct val="100000"/>
              <a:buFont typeface="+mj-lt"/>
              <a:buAutoNum type="arabicPeriod"/>
            </a:pPr>
            <a:r>
              <a:rPr lang="fr-FR" dirty="0" smtClean="0"/>
              <a:t>Ouvrez le projet </a:t>
            </a:r>
            <a:r>
              <a:rPr lang="fr-FR" dirty="0" err="1" smtClean="0">
                <a:latin typeface="Courier New" pitchFamily="49" charset="0"/>
                <a:cs typeface="Courier New" pitchFamily="49" charset="0"/>
              </a:rPr>
              <a:t>Tk</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examples</a:t>
            </a:r>
            <a:r>
              <a:rPr lang="fr-FR" dirty="0" smtClean="0"/>
              <a:t> et son fichier </a:t>
            </a:r>
            <a:r>
              <a:rPr lang="fr-FR" dirty="0" smtClean="0">
                <a:latin typeface="Courier New" pitchFamily="49" charset="0"/>
                <a:cs typeface="Courier New" pitchFamily="49" charset="0"/>
              </a:rPr>
              <a:t>tk-demo1.py</a:t>
            </a:r>
            <a:endParaRPr lang="fr-FR" dirty="0" smtClean="0">
              <a:cs typeface="Courier New" pitchFamily="49" charset="0"/>
            </a:endParaRPr>
          </a:p>
          <a:p>
            <a:pPr marL="342900" indent="-342900">
              <a:buSzPct val="100000"/>
              <a:buFont typeface="+mj-lt"/>
              <a:buAutoNum type="arabicPeriod"/>
            </a:pPr>
            <a:r>
              <a:rPr lang="fr-FR" dirty="0" smtClean="0"/>
              <a:t>Observez le programme</a:t>
            </a:r>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smtClean="0"/>
          </a:p>
          <a:p>
            <a:pPr marL="342900" indent="-342900">
              <a:buSzPct val="100000"/>
              <a:buFont typeface="+mj-lt"/>
              <a:buAutoNum type="arabicPeriod"/>
            </a:pPr>
            <a:r>
              <a:rPr lang="fr-FR" dirty="0" smtClean="0"/>
              <a:t>Exécutez le programme</a:t>
            </a:r>
            <a:endParaRPr lang="fr-FR" dirty="0"/>
          </a:p>
        </p:txBody>
      </p:sp>
      <p:sp>
        <p:nvSpPr>
          <p:cNvPr id="4" name="TextBox 3"/>
          <p:cNvSpPr txBox="1"/>
          <p:nvPr/>
        </p:nvSpPr>
        <p:spPr bwMode="blackWhite">
          <a:xfrm>
            <a:off x="7928348" y="296995"/>
            <a:ext cx="594360" cy="523220"/>
          </a:xfrm>
          <a:prstGeom prst="rect">
            <a:avLst/>
          </a:prstGeom>
          <a:solidFill>
            <a:schemeClr val="accent1"/>
          </a:solidFill>
          <a:ln>
            <a:solidFill>
              <a:schemeClr val="accent4"/>
            </a:solidFill>
          </a:ln>
          <a:effectLst>
            <a:outerShdw dist="38100" dir="2700000" algn="tl" rotWithShape="0">
              <a:schemeClr val="accent4"/>
            </a:outerShdw>
          </a:effectLst>
        </p:spPr>
        <p:txBody>
          <a:bodyPr wrap="none" rtlCol="0">
            <a:noAutofit/>
          </a:bodyPr>
          <a:lstStyle/>
          <a:p>
            <a:pPr algn="ctr"/>
            <a:r>
              <a:rPr lang="fr-FR" b="1" baseline="0" dirty="0" smtClean="0">
                <a:solidFill>
                  <a:schemeClr val="accent6"/>
                </a:solidFill>
              </a:rPr>
              <a:t>À</a:t>
            </a:r>
            <a:br>
              <a:rPr lang="fr-FR" b="1" baseline="0" dirty="0" smtClean="0">
                <a:solidFill>
                  <a:schemeClr val="accent6"/>
                </a:solidFill>
              </a:rPr>
            </a:br>
            <a:r>
              <a:rPr lang="fr-FR" b="1" baseline="0" dirty="0" smtClean="0">
                <a:solidFill>
                  <a:schemeClr val="accent6"/>
                </a:solidFill>
              </a:rPr>
              <a:t>vous</a:t>
            </a:r>
            <a:endParaRPr lang="fr-FR" b="1" baseline="0" dirty="0">
              <a:solidFill>
                <a:schemeClr val="accent6"/>
              </a:solidFill>
            </a:endParaRPr>
          </a:p>
        </p:txBody>
      </p:sp>
      <p:sp>
        <p:nvSpPr>
          <p:cNvPr id="6" name="Rectangle 5"/>
          <p:cNvSpPr/>
          <p:nvPr/>
        </p:nvSpPr>
        <p:spPr bwMode="blackWhite">
          <a:xfrm>
            <a:off x="2178063" y="3222470"/>
            <a:ext cx="5203639" cy="1754326"/>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sz="1800" smtClean="0">
                <a:latin typeface="Courier New" pitchFamily="49" charset="0"/>
                <a:cs typeface="Courier New" pitchFamily="49" charset="0"/>
              </a:rPr>
              <a:t>from Tkinter import *</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lab1 = Label(text='I am a label')</a:t>
            </a:r>
          </a:p>
          <a:p>
            <a:r>
              <a:rPr lang="fr-FR" sz="1800" smtClean="0">
                <a:latin typeface="Courier New" pitchFamily="49" charset="0"/>
                <a:cs typeface="Courier New" pitchFamily="49" charset="0"/>
              </a:rPr>
              <a:t>btn1 = Button(text='I am a button')</a:t>
            </a:r>
          </a:p>
          <a:p>
            <a:endParaRPr lang="fr-FR" sz="1800" smtClean="0">
              <a:latin typeface="Courier New" pitchFamily="49" charset="0"/>
              <a:cs typeface="Courier New" pitchFamily="49" charset="0"/>
            </a:endParaRPr>
          </a:p>
          <a:p>
            <a:r>
              <a:rPr lang="fr-FR" sz="1800" smtClean="0">
                <a:latin typeface="Courier New" pitchFamily="49" charset="0"/>
                <a:cs typeface="Courier New" pitchFamily="49" charset="0"/>
              </a:rPr>
              <a:t>mainloop()</a:t>
            </a:r>
            <a:endParaRPr lang="fr-FR" sz="1800">
              <a:latin typeface="Courier New" pitchFamily="49" charset="0"/>
              <a:cs typeface="Courier New" pitchFamily="49" charset="0"/>
            </a:endParaRPr>
          </a:p>
        </p:txBody>
      </p:sp>
      <p:sp>
        <p:nvSpPr>
          <p:cNvPr id="7" name="Rounded Rectangular Callout 6"/>
          <p:cNvSpPr/>
          <p:nvPr/>
        </p:nvSpPr>
        <p:spPr bwMode="blackWhite">
          <a:xfrm>
            <a:off x="6066208" y="2933029"/>
            <a:ext cx="1862140" cy="578882"/>
          </a:xfrm>
          <a:prstGeom prst="wedgeRoundRectCallout">
            <a:avLst>
              <a:gd name="adj1" fmla="val -92669"/>
              <a:gd name="adj2" fmla="val 2814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Importer les classes du module</a:t>
            </a:r>
            <a:endParaRPr kumimoji="0" lang="fr-FR" sz="1400" b="0"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blackWhite">
          <a:xfrm>
            <a:off x="714915" y="4220625"/>
            <a:ext cx="1130492" cy="578882"/>
          </a:xfrm>
          <a:prstGeom prst="wedgeRoundRectCallout">
            <a:avLst>
              <a:gd name="adj1" fmla="val 87419"/>
              <a:gd name="adj2" fmla="val -69864"/>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Créer des widgets</a:t>
            </a:r>
            <a:endParaRPr kumimoji="0" lang="fr-FR" sz="1400" b="0" i="0" u="none" strike="noStrike" cap="none" normalizeH="0" baseline="0" dirty="0" smtClean="0">
              <a:ln>
                <a:noFill/>
              </a:ln>
              <a:solidFill>
                <a:schemeClr val="tx1"/>
              </a:solidFill>
              <a:effectLst/>
              <a:latin typeface="Arial" charset="0"/>
            </a:endParaRPr>
          </a:p>
        </p:txBody>
      </p:sp>
      <p:sp>
        <p:nvSpPr>
          <p:cNvPr id="9" name="Rounded Rectangular Callout 8"/>
          <p:cNvSpPr/>
          <p:nvPr/>
        </p:nvSpPr>
        <p:spPr bwMode="blackWhite">
          <a:xfrm>
            <a:off x="4356468" y="4687355"/>
            <a:ext cx="1862140" cy="340519"/>
          </a:xfrm>
          <a:prstGeom prst="wedgeRoundRectCallout">
            <a:avLst>
              <a:gd name="adj1" fmla="val -86419"/>
              <a:gd name="adj2" fmla="val -17809"/>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Boucle d’affichage</a:t>
            </a:r>
            <a:endParaRPr kumimoji="0" lang="fr-FR" sz="1400" b="0" i="0" u="none" strike="noStrike" cap="none" normalizeH="0" baseline="0" dirty="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xmlns="" val="243952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fr-FR" noProof="0" dirty="0" smtClean="0"/>
              <a:t>Afficher des widgets</a:t>
            </a:r>
            <a:br>
              <a:rPr lang="fr-FR" noProof="0" dirty="0" smtClean="0"/>
            </a:br>
            <a:r>
              <a:rPr lang="fr-FR" noProof="0" dirty="0" smtClean="0"/>
              <a:t>(suite)</a:t>
            </a:r>
            <a:endParaRPr lang="fr-FR" noProof="0" dirty="0"/>
          </a:p>
        </p:txBody>
      </p:sp>
      <p:sp>
        <p:nvSpPr>
          <p:cNvPr id="401411" name="Rectangle 3"/>
          <p:cNvSpPr>
            <a:spLocks noGrp="1" noChangeArrowheads="1"/>
          </p:cNvSpPr>
          <p:nvPr>
            <p:ph type="body" idx="1"/>
          </p:nvPr>
        </p:nvSpPr>
        <p:spPr>
          <a:xfrm>
            <a:off x="279400" y="1312863"/>
            <a:ext cx="8599488" cy="4298613"/>
          </a:xfrm>
        </p:spPr>
        <p:txBody>
          <a:bodyPr/>
          <a:lstStyle/>
          <a:p>
            <a:r>
              <a:rPr lang="fr-FR" noProof="0" dirty="0" smtClean="0"/>
              <a:t>Seule la fenêtre racine a été ouverte par </a:t>
            </a:r>
            <a:r>
              <a:rPr lang="fr-FR" noProof="0" dirty="0" err="1" smtClean="0">
                <a:latin typeface="Courier New" pitchFamily="49" charset="0"/>
                <a:cs typeface="Courier New" pitchFamily="49" charset="0"/>
              </a:rPr>
              <a:t>mainloop</a:t>
            </a:r>
            <a:r>
              <a:rPr lang="fr-FR" noProof="0" dirty="0" smtClean="0">
                <a:latin typeface="Courier New" pitchFamily="49" charset="0"/>
                <a:cs typeface="Courier New" pitchFamily="49" charset="0"/>
              </a:rPr>
              <a:t>()</a:t>
            </a:r>
          </a:p>
          <a:p>
            <a:r>
              <a:rPr lang="fr-FR" noProof="0" dirty="0" smtClean="0">
                <a:cs typeface="Courier New" pitchFamily="49" charset="0"/>
              </a:rPr>
              <a:t>Il faut appeler le gestionnaire de géométrie</a:t>
            </a:r>
          </a:p>
          <a:p>
            <a:pPr marL="342900" indent="-342900">
              <a:buSzPct val="100000"/>
              <a:buFont typeface="+mj-lt"/>
              <a:buAutoNum type="arabicPeriod" startAt="5"/>
            </a:pPr>
            <a:r>
              <a:rPr lang="fr-FR" noProof="0" dirty="0" smtClean="0"/>
              <a:t>Fermez la fenêtre</a:t>
            </a:r>
          </a:p>
          <a:p>
            <a:pPr marL="342900" indent="-342900">
              <a:buSzPct val="100000"/>
              <a:buFont typeface="+mj-lt"/>
              <a:buAutoNum type="arabicPeriod" startAt="5"/>
            </a:pPr>
            <a:r>
              <a:rPr lang="fr-FR" noProof="0" dirty="0" smtClean="0"/>
              <a:t>Modifiez le fichier </a:t>
            </a:r>
            <a:r>
              <a:rPr lang="fr-FR" noProof="0" dirty="0" smtClean="0">
                <a:latin typeface="Courier New" pitchFamily="49" charset="0"/>
                <a:cs typeface="Courier New" pitchFamily="49" charset="0"/>
              </a:rPr>
              <a:t>tk-demo1.py</a:t>
            </a:r>
          </a:p>
          <a:p>
            <a:pPr marL="342900" indent="-342900">
              <a:buSzPct val="100000"/>
              <a:buFont typeface="+mj-lt"/>
              <a:buAutoNum type="arabicPeriod" startAt="5"/>
            </a:pPr>
            <a:r>
              <a:rPr lang="fr-FR" noProof="0" dirty="0" smtClean="0"/>
              <a:t>Ajoutez ces deux lignes pour appeler le </a:t>
            </a:r>
            <a:r>
              <a:rPr lang="fr-FR" i="1" dirty="0" smtClean="0">
                <a:latin typeface="Century Schoolbook" pitchFamily="18" charset="0"/>
              </a:rPr>
              <a:t>gestionnaire de géométrie</a:t>
            </a:r>
            <a:r>
              <a:rPr lang="fr-FR" noProof="0" dirty="0" smtClean="0"/>
              <a:t> immédiatement avant l’appel de </a:t>
            </a:r>
            <a:r>
              <a:rPr lang="fr-FR" noProof="0" dirty="0" err="1" smtClean="0">
                <a:latin typeface="Courier New" pitchFamily="49" charset="0"/>
                <a:cs typeface="Courier New" pitchFamily="49" charset="0"/>
              </a:rPr>
              <a:t>mainloop</a:t>
            </a:r>
            <a:r>
              <a:rPr lang="fr-FR" noProof="0" dirty="0" smtClean="0">
                <a:latin typeface="Courier New" pitchFamily="49" charset="0"/>
                <a:cs typeface="Courier New" pitchFamily="49" charset="0"/>
              </a:rPr>
              <a:t>()</a:t>
            </a:r>
          </a:p>
          <a:p>
            <a:pPr marL="0" indent="0">
              <a:buNone/>
            </a:pPr>
            <a:endParaRPr lang="fr-FR" noProof="0" dirty="0" smtClean="0"/>
          </a:p>
          <a:p>
            <a:pPr marL="0" indent="0">
              <a:buNone/>
            </a:pPr>
            <a:endParaRPr lang="fr-FR" noProof="0" dirty="0" smtClean="0"/>
          </a:p>
          <a:p>
            <a:pPr marL="0" indent="0">
              <a:buNone/>
            </a:pPr>
            <a:endParaRPr lang="fr-FR" noProof="0" dirty="0" smtClean="0"/>
          </a:p>
          <a:p>
            <a:pPr marL="342900" indent="-342900">
              <a:buSzPct val="100000"/>
              <a:buFont typeface="+mj-lt"/>
              <a:buAutoNum type="arabicPeriod" startAt="8"/>
            </a:pPr>
            <a:r>
              <a:rPr lang="fr-FR" noProof="0" dirty="0" smtClean="0"/>
              <a:t>Enregistrez le fichier et exécutez le programme</a:t>
            </a:r>
            <a:endParaRPr lang="fr-FR" noProof="0" dirty="0"/>
          </a:p>
        </p:txBody>
      </p:sp>
      <p:sp>
        <p:nvSpPr>
          <p:cNvPr id="4" name="TextBox 3"/>
          <p:cNvSpPr txBox="1"/>
          <p:nvPr/>
        </p:nvSpPr>
        <p:spPr bwMode="blackWhite">
          <a:xfrm>
            <a:off x="7928348" y="296995"/>
            <a:ext cx="594360" cy="523220"/>
          </a:xfrm>
          <a:prstGeom prst="rect">
            <a:avLst/>
          </a:prstGeom>
          <a:solidFill>
            <a:schemeClr val="accent1"/>
          </a:solidFill>
          <a:ln>
            <a:solidFill>
              <a:schemeClr val="accent4"/>
            </a:solidFill>
          </a:ln>
          <a:effectLst>
            <a:outerShdw dist="38100" dir="2700000" algn="tl" rotWithShape="0">
              <a:schemeClr val="accent4"/>
            </a:outerShdw>
          </a:effectLst>
        </p:spPr>
        <p:txBody>
          <a:bodyPr wrap="none" rtlCol="0">
            <a:noAutofit/>
          </a:bodyPr>
          <a:lstStyle/>
          <a:p>
            <a:pPr algn="ctr"/>
            <a:r>
              <a:rPr lang="en-US" b="1" baseline="0" dirty="0" smtClean="0">
                <a:solidFill>
                  <a:schemeClr val="accent6"/>
                </a:solidFill>
              </a:rPr>
              <a:t>À </a:t>
            </a:r>
            <a:br>
              <a:rPr lang="en-US" b="1" baseline="0" dirty="0" smtClean="0">
                <a:solidFill>
                  <a:schemeClr val="accent6"/>
                </a:solidFill>
              </a:rPr>
            </a:br>
            <a:r>
              <a:rPr lang="en-US" b="1" baseline="0" dirty="0" err="1" smtClean="0">
                <a:solidFill>
                  <a:schemeClr val="accent6"/>
                </a:solidFill>
              </a:rPr>
              <a:t>vous</a:t>
            </a:r>
            <a:endParaRPr lang="en-US" b="1" baseline="0" dirty="0">
              <a:solidFill>
                <a:schemeClr val="accent6"/>
              </a:solidFill>
            </a:endParaRPr>
          </a:p>
        </p:txBody>
      </p:sp>
      <p:sp>
        <p:nvSpPr>
          <p:cNvPr id="6" name="Rectangle 5"/>
          <p:cNvSpPr/>
          <p:nvPr/>
        </p:nvSpPr>
        <p:spPr bwMode="blackWhite">
          <a:xfrm>
            <a:off x="1978558" y="3818046"/>
            <a:ext cx="2031467" cy="1200329"/>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b="1" dirty="0" smtClean="0">
                <a:latin typeface="Courier New" pitchFamily="49" charset="0"/>
                <a:cs typeface="Courier New" pitchFamily="49" charset="0"/>
              </a:rPr>
              <a:t>lab1.pack()</a:t>
            </a:r>
            <a:endParaRPr lang="en-US" sz="1800" b="1" dirty="0">
              <a:latin typeface="Courier New" pitchFamily="49" charset="0"/>
              <a:cs typeface="Courier New" pitchFamily="49" charset="0"/>
            </a:endParaRPr>
          </a:p>
          <a:p>
            <a:r>
              <a:rPr lang="en-US" sz="1800" b="1" dirty="0" smtClean="0">
                <a:latin typeface="Courier New" pitchFamily="49" charset="0"/>
                <a:cs typeface="Courier New" pitchFamily="49" charset="0"/>
              </a:rPr>
              <a:t>btn1.pack()</a:t>
            </a:r>
            <a:endParaRPr lang="en-US" sz="1800" b="1" dirty="0">
              <a:latin typeface="Courier New" pitchFamily="49" charset="0"/>
              <a:cs typeface="Courier New" pitchFamily="49" charset="0"/>
            </a:endParaRPr>
          </a:p>
          <a:p>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mainloop</a:t>
            </a:r>
            <a:r>
              <a:rPr lang="en-US" sz="1800" dirty="0">
                <a:latin typeface="Courier New" pitchFamily="49" charset="0"/>
                <a:cs typeface="Courier New" pitchFamily="49" charset="0"/>
              </a:rPr>
              <a:t>()</a:t>
            </a:r>
          </a:p>
        </p:txBody>
      </p:sp>
      <p:sp>
        <p:nvSpPr>
          <p:cNvPr id="7" name="Rounded Rectangular Callout 6"/>
          <p:cNvSpPr/>
          <p:nvPr/>
        </p:nvSpPr>
        <p:spPr bwMode="blackWhite">
          <a:xfrm>
            <a:off x="4138076" y="4247950"/>
            <a:ext cx="3143873" cy="340519"/>
          </a:xfrm>
          <a:prstGeom prst="wedgeRoundRectCallout">
            <a:avLst>
              <a:gd name="adj1" fmla="val -92669"/>
              <a:gd name="adj2" fmla="val 2814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smtClean="0"/>
              <a:t>Appeler</a:t>
            </a:r>
            <a:r>
              <a:rPr lang="en-US" dirty="0" smtClean="0"/>
              <a:t> </a:t>
            </a:r>
            <a:r>
              <a:rPr lang="en-US" dirty="0" smtClean="0">
                <a:latin typeface="Courier New" pitchFamily="49" charset="0"/>
                <a:cs typeface="Courier New" pitchFamily="49" charset="0"/>
              </a:rPr>
              <a:t>pack()</a:t>
            </a:r>
            <a:r>
              <a:rPr lang="en-US" dirty="0" smtClean="0"/>
              <a:t> </a:t>
            </a:r>
            <a:r>
              <a:rPr lang="en-US" dirty="0" err="1" smtClean="0"/>
              <a:t>avant</a:t>
            </a:r>
            <a:r>
              <a:rPr lang="en-US" dirty="0" smtClean="0"/>
              <a:t> </a:t>
            </a:r>
            <a:r>
              <a:rPr lang="en-US" dirty="0" err="1" smtClean="0">
                <a:latin typeface="Courier New" pitchFamily="49" charset="0"/>
                <a:cs typeface="Courier New" pitchFamily="49" charset="0"/>
              </a:rPr>
              <a:t>mainloop</a:t>
            </a:r>
            <a:r>
              <a:rPr lang="en-US" dirty="0" smtClean="0">
                <a:latin typeface="Courier New" pitchFamily="49" charset="0"/>
                <a:cs typeface="Courier New" pitchFamily="49" charset="0"/>
              </a:rPr>
              <a:t>()</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94073" y="1459011"/>
            <a:ext cx="1356360" cy="148677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96846" y="5018375"/>
            <a:ext cx="1047750" cy="6667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157985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fr-FR" dirty="0" smtClean="0"/>
              <a:t>Afficher des widgets</a:t>
            </a:r>
            <a:br>
              <a:rPr lang="fr-FR" dirty="0" smtClean="0"/>
            </a:br>
            <a:r>
              <a:rPr lang="fr-FR" dirty="0" smtClean="0"/>
              <a:t>(suite)</a:t>
            </a:r>
            <a:endParaRPr lang="fr-FR" noProof="0" dirty="0"/>
          </a:p>
        </p:txBody>
      </p:sp>
      <p:sp>
        <p:nvSpPr>
          <p:cNvPr id="401411" name="Rectangle 3"/>
          <p:cNvSpPr>
            <a:spLocks noGrp="1" noChangeArrowheads="1"/>
          </p:cNvSpPr>
          <p:nvPr>
            <p:ph type="body" idx="1"/>
          </p:nvPr>
        </p:nvSpPr>
        <p:spPr>
          <a:xfrm>
            <a:off x="279400" y="1312863"/>
            <a:ext cx="8599488" cy="3565079"/>
          </a:xfrm>
        </p:spPr>
        <p:txBody>
          <a:bodyPr/>
          <a:lstStyle/>
          <a:p>
            <a:r>
              <a:rPr lang="fr-FR" noProof="0" dirty="0" smtClean="0"/>
              <a:t>Si le temps le permet, modifiez l’apparence</a:t>
            </a:r>
            <a:endParaRPr lang="fr-FR" noProof="0" dirty="0" smtClean="0">
              <a:latin typeface="Courier New" pitchFamily="49" charset="0"/>
              <a:cs typeface="Courier New" pitchFamily="49" charset="0"/>
            </a:endParaRPr>
          </a:p>
          <a:p>
            <a:pPr marL="461963" indent="-461963">
              <a:buSzPct val="100000"/>
              <a:buFont typeface="+mj-lt"/>
              <a:buAutoNum type="arabicPeriod" startAt="9"/>
            </a:pPr>
            <a:r>
              <a:rPr lang="fr-FR" dirty="0" smtClean="0"/>
              <a:t>Fermez la fenêtre</a:t>
            </a:r>
          </a:p>
          <a:p>
            <a:pPr marL="461963" indent="-461963">
              <a:buSzPct val="100000"/>
              <a:buFont typeface="+mj-lt"/>
              <a:buAutoNum type="arabicPeriod" startAt="9"/>
            </a:pPr>
            <a:r>
              <a:rPr lang="fr-FR" dirty="0" smtClean="0"/>
              <a:t>Modifiez le fichier tk-demo1.py</a:t>
            </a:r>
          </a:p>
          <a:p>
            <a:pPr marL="461963" indent="-461963">
              <a:buSzPct val="100000"/>
              <a:buFont typeface="+mj-lt"/>
              <a:buAutoNum type="arabicPeriod" startAt="9"/>
            </a:pPr>
            <a:r>
              <a:rPr lang="fr-FR" noProof="0" dirty="0" smtClean="0"/>
              <a:t>Ajoutez ces arguments pour le </a:t>
            </a:r>
            <a:r>
              <a:rPr lang="fr-FR" noProof="0" dirty="0" smtClean="0">
                <a:latin typeface="Courier New" pitchFamily="49" charset="0"/>
                <a:cs typeface="Courier New" pitchFamily="49" charset="0"/>
              </a:rPr>
              <a:t>Label</a:t>
            </a:r>
            <a:r>
              <a:rPr lang="fr-FR" noProof="0" dirty="0" smtClean="0"/>
              <a:t> et le </a:t>
            </a:r>
            <a:r>
              <a:rPr lang="fr-FR" noProof="0" dirty="0" err="1" smtClean="0">
                <a:latin typeface="Courier New" pitchFamily="49" charset="0"/>
                <a:cs typeface="Courier New" pitchFamily="49" charset="0"/>
              </a:rPr>
              <a:t>Button</a:t>
            </a:r>
            <a:endParaRPr lang="fr-FR" noProof="0" dirty="0" smtClean="0">
              <a:cs typeface="Courier New" pitchFamily="49" charset="0"/>
            </a:endParaRPr>
          </a:p>
          <a:p>
            <a:pPr marL="0" indent="0">
              <a:buNone/>
            </a:pPr>
            <a:endParaRPr lang="fr-FR" noProof="0" dirty="0" smtClean="0"/>
          </a:p>
          <a:p>
            <a:pPr marL="0" indent="0">
              <a:buNone/>
            </a:pPr>
            <a:endParaRPr lang="fr-FR" noProof="0" dirty="0" smtClean="0"/>
          </a:p>
          <a:p>
            <a:pPr marL="461963" indent="-461963">
              <a:buSzPct val="100000"/>
              <a:buFont typeface="+mj-lt"/>
              <a:buAutoNum type="arabicPeriod" startAt="12"/>
            </a:pPr>
            <a:r>
              <a:rPr lang="fr-FR" dirty="0" smtClean="0"/>
              <a:t>Enregistrez le fichier et exécutez le programme </a:t>
            </a:r>
          </a:p>
          <a:p>
            <a:pPr marL="461963" indent="-461963">
              <a:buSzPct val="100000"/>
              <a:buFont typeface="+mj-lt"/>
              <a:buAutoNum type="arabicPeriod" startAt="12"/>
            </a:pPr>
            <a:r>
              <a:rPr lang="fr-FR" dirty="0" smtClean="0"/>
              <a:t>Si le temps le permet, </a:t>
            </a:r>
            <a:r>
              <a:rPr lang="fr-FR" noProof="0" dirty="0" smtClean="0"/>
              <a:t>essayez d’autres couleurs</a:t>
            </a:r>
            <a:endParaRPr lang="fr-FR" noProof="0" dirty="0"/>
          </a:p>
        </p:txBody>
      </p:sp>
      <p:sp>
        <p:nvSpPr>
          <p:cNvPr id="4" name="TextBox 3"/>
          <p:cNvSpPr txBox="1"/>
          <p:nvPr/>
        </p:nvSpPr>
        <p:spPr bwMode="blackWhite">
          <a:xfrm>
            <a:off x="7928348" y="296995"/>
            <a:ext cx="594360" cy="523220"/>
          </a:xfrm>
          <a:prstGeom prst="rect">
            <a:avLst/>
          </a:prstGeom>
          <a:solidFill>
            <a:schemeClr val="accent1"/>
          </a:solidFill>
          <a:ln>
            <a:solidFill>
              <a:schemeClr val="accent4"/>
            </a:solidFill>
          </a:ln>
          <a:effectLst>
            <a:outerShdw dist="38100" dir="2700000" algn="tl" rotWithShape="0">
              <a:schemeClr val="accent4"/>
            </a:outerShdw>
          </a:effectLst>
        </p:spPr>
        <p:txBody>
          <a:bodyPr wrap="none" rtlCol="0">
            <a:noAutofit/>
          </a:bodyPr>
          <a:lstStyle/>
          <a:p>
            <a:pPr algn="ctr"/>
            <a:r>
              <a:rPr lang="en-US" b="1" dirty="0" smtClean="0">
                <a:solidFill>
                  <a:schemeClr val="accent6"/>
                </a:solidFill>
              </a:rPr>
              <a:t>À </a:t>
            </a:r>
            <a:br>
              <a:rPr lang="en-US" b="1" dirty="0" smtClean="0">
                <a:solidFill>
                  <a:schemeClr val="accent6"/>
                </a:solidFill>
              </a:rPr>
            </a:br>
            <a:r>
              <a:rPr lang="en-US" b="1" dirty="0" err="1" smtClean="0">
                <a:solidFill>
                  <a:schemeClr val="accent6"/>
                </a:solidFill>
              </a:rPr>
              <a:t>vous</a:t>
            </a:r>
            <a:endParaRPr lang="en-US" b="1" dirty="0">
              <a:solidFill>
                <a:schemeClr val="accent6"/>
              </a:solidFill>
            </a:endParaRPr>
          </a:p>
        </p:txBody>
      </p:sp>
      <p:sp>
        <p:nvSpPr>
          <p:cNvPr id="12" name="Rectangle 11"/>
          <p:cNvSpPr/>
          <p:nvPr/>
        </p:nvSpPr>
        <p:spPr bwMode="blackWhite">
          <a:xfrm>
            <a:off x="528407" y="3222470"/>
            <a:ext cx="6501043" cy="646331"/>
          </a:xfrm>
          <a:prstGeom prst="rect">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800" dirty="0" smtClean="0">
                <a:latin typeface="Courier New" pitchFamily="49" charset="0"/>
                <a:cs typeface="Courier New" pitchFamily="49" charset="0"/>
              </a:rPr>
              <a:t>lab1 </a:t>
            </a:r>
            <a:r>
              <a:rPr lang="en-US" sz="1800" dirty="0">
                <a:latin typeface="Courier New" pitchFamily="49" charset="0"/>
                <a:cs typeface="Courier New" pitchFamily="49" charset="0"/>
              </a:rPr>
              <a:t>= Label(text='I am a label</a:t>
            </a:r>
            <a:r>
              <a:rPr lang="en-US" sz="1800" dirty="0" smtClean="0">
                <a:latin typeface="Courier New" pitchFamily="49" charset="0"/>
                <a:cs typeface="Courier New" pitchFamily="49" charset="0"/>
              </a:rPr>
              <a:t>',</a:t>
            </a:r>
            <a:r>
              <a:rPr lang="en-US" sz="1800" b="1" dirty="0" smtClean="0">
                <a:latin typeface="Courier New" pitchFamily="49" charset="0"/>
                <a:cs typeface="Courier New" pitchFamily="49" charset="0"/>
              </a:rPr>
              <a:t>fg='red'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r>
              <a:rPr lang="en-US" sz="1800" dirty="0" smtClean="0">
                <a:latin typeface="Courier New" pitchFamily="49" charset="0"/>
                <a:cs typeface="Courier New" pitchFamily="49" charset="0"/>
              </a:rPr>
              <a:t>btn1 </a:t>
            </a:r>
            <a:r>
              <a:rPr lang="en-US" sz="1800" dirty="0">
                <a:latin typeface="Courier New" pitchFamily="49" charset="0"/>
                <a:cs typeface="Courier New" pitchFamily="49" charset="0"/>
              </a:rPr>
              <a:t>= Button(text='I am a button</a:t>
            </a:r>
            <a:r>
              <a:rPr lang="en-US" sz="1800" dirty="0" smtClean="0">
                <a:latin typeface="Courier New" pitchFamily="49" charset="0"/>
                <a:cs typeface="Courier New" pitchFamily="49" charset="0"/>
              </a:rPr>
              <a:t>',</a:t>
            </a:r>
            <a:r>
              <a:rPr lang="en-US" sz="1800" b="1" dirty="0" smtClean="0">
                <a:latin typeface="Courier New" pitchFamily="49" charset="0"/>
                <a:cs typeface="Courier New" pitchFamily="49" charset="0"/>
              </a:rPr>
              <a:t>bg='green'</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14" name="Rounded Rectangular Callout 13"/>
          <p:cNvSpPr/>
          <p:nvPr/>
        </p:nvSpPr>
        <p:spPr bwMode="blackWhite">
          <a:xfrm>
            <a:off x="6930737" y="2650537"/>
            <a:ext cx="1425716" cy="578882"/>
          </a:xfrm>
          <a:prstGeom prst="wedgeRoundRectCallout">
            <a:avLst>
              <a:gd name="adj1" fmla="val -85672"/>
              <a:gd name="adj2" fmla="val 76967"/>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t>Couleur de l’arrière-plan</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5" name="Rounded Rectangular Callout 14"/>
          <p:cNvSpPr/>
          <p:nvPr/>
        </p:nvSpPr>
        <p:spPr bwMode="blackWhite">
          <a:xfrm>
            <a:off x="7215490" y="3584247"/>
            <a:ext cx="1425716" cy="578882"/>
          </a:xfrm>
          <a:prstGeom prst="wedgeRoundRectCallout">
            <a:avLst>
              <a:gd name="adj1" fmla="val -71679"/>
              <a:gd name="adj2" fmla="val -37913"/>
              <a:gd name="adj3" fmla="val 1666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smtClean="0"/>
              <a:t>Couleur</a:t>
            </a:r>
            <a:r>
              <a:rPr lang="en-US" dirty="0" smtClean="0"/>
              <a:t> du premier plan</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xmlns="" val="3209007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V" val="31393035204132"/>
  <p:tag name="TL" val="313338302C3534302C343530"/>
  <p:tag name="IPF" val="4C522C446576656C6F70696E672047554973205769746820546B696E746572"/>
</p:tagLst>
</file>

<file path=ppt/tags/tag10.xml><?xml version="1.0" encoding="utf-8"?>
<p:tagLst xmlns:a="http://schemas.openxmlformats.org/drawingml/2006/main" xmlns:r="http://schemas.openxmlformats.org/officeDocument/2006/relationships" xmlns:p="http://schemas.openxmlformats.org/presentationml/2006/main">
  <p:tag name="IPF" val="522C57696467657473"/>
</p:tagLst>
</file>

<file path=ppt/tags/tag11.xml><?xml version="1.0" encoding="utf-8"?>
<p:tagLst xmlns:a="http://schemas.openxmlformats.org/drawingml/2006/main" xmlns:r="http://schemas.openxmlformats.org/officeDocument/2006/relationships" xmlns:p="http://schemas.openxmlformats.org/presentationml/2006/main">
  <p:tag name="IPF" val="4C2C57696467657420436C6173736573"/>
</p:tagLst>
</file>

<file path=ppt/tags/tag12.xml><?xml version="1.0" encoding="utf-8"?>
<p:tagLst xmlns:a="http://schemas.openxmlformats.org/drawingml/2006/main" xmlns:r="http://schemas.openxmlformats.org/officeDocument/2006/relationships" xmlns:p="http://schemas.openxmlformats.org/presentationml/2006/main">
  <p:tag name="IPF" val="522C47656F6D65747279204D616E6167657273"/>
</p:tagLst>
</file>

<file path=ppt/tags/tag13.xml><?xml version="1.0" encoding="utf-8"?>
<p:tagLst xmlns:a="http://schemas.openxmlformats.org/drawingml/2006/main" xmlns:r="http://schemas.openxmlformats.org/officeDocument/2006/relationships" xmlns:p="http://schemas.openxmlformats.org/presentationml/2006/main">
  <p:tag name="IPF" val="522C4372656174696E6720612053696D706C6520546B696E7465722050726F6772616D"/>
</p:tagLst>
</file>

<file path=ppt/tags/tag14.xml><?xml version="1.0" encoding="utf-8"?>
<p:tagLst xmlns:a="http://schemas.openxmlformats.org/drawingml/2006/main" xmlns:r="http://schemas.openxmlformats.org/officeDocument/2006/relationships" xmlns:p="http://schemas.openxmlformats.org/presentationml/2006/main">
  <p:tag name="IPF" val="4C2C546B282920616E6420546F706C6576656C2829"/>
</p:tagLst>
</file>

<file path=ppt/tags/tag15.xml><?xml version="1.0" encoding="utf-8"?>
<p:tagLst xmlns:a="http://schemas.openxmlformats.org/drawingml/2006/main" xmlns:r="http://schemas.openxmlformats.org/officeDocument/2006/relationships" xmlns:p="http://schemas.openxmlformats.org/presentationml/2006/main">
  <p:tag name="IPF" val="4C2C4C6162656C2057696467657473"/>
</p:tagLst>
</file>

<file path=ppt/tags/tag16.xml><?xml version="1.0" encoding="utf-8"?>
<p:tagLst xmlns:a="http://schemas.openxmlformats.org/drawingml/2006/main" xmlns:r="http://schemas.openxmlformats.org/officeDocument/2006/relationships" xmlns:p="http://schemas.openxmlformats.org/presentationml/2006/main">
  <p:tag name="IPF" val="4C2C5465787420436F6C6F72"/>
</p:tagLst>
</file>

<file path=ppt/tags/tag17.xml><?xml version="1.0" encoding="utf-8"?>
<p:tagLst xmlns:a="http://schemas.openxmlformats.org/drawingml/2006/main" xmlns:r="http://schemas.openxmlformats.org/officeDocument/2006/relationships" xmlns:p="http://schemas.openxmlformats.org/presentationml/2006/main">
  <p:tag name="IPF" val="522C526573697A696E67"/>
</p:tagLst>
</file>

<file path=ppt/tags/tag18.xml><?xml version="1.0" encoding="utf-8"?>
<p:tagLst xmlns:a="http://schemas.openxmlformats.org/drawingml/2006/main" xmlns:r="http://schemas.openxmlformats.org/officeDocument/2006/relationships" xmlns:p="http://schemas.openxmlformats.org/presentationml/2006/main">
  <p:tag name="IPF" val="4C2C526573697A696E672028636F6E74696E75656429"/>
</p:tagLst>
</file>

<file path=ppt/tags/tag19.xml><?xml version="1.0" encoding="utf-8"?>
<p:tagLst xmlns:a="http://schemas.openxmlformats.org/drawingml/2006/main" xmlns:r="http://schemas.openxmlformats.org/officeDocument/2006/relationships" xmlns:p="http://schemas.openxmlformats.org/presentationml/2006/main">
  <p:tag name="IPF" val="4C2C5468652067726964204D6574686F64"/>
</p:tagLst>
</file>

<file path=ppt/tags/tag2.xml><?xml version="1.0" encoding="utf-8"?>
<p:tagLst xmlns:a="http://schemas.openxmlformats.org/drawingml/2006/main" xmlns:r="http://schemas.openxmlformats.org/officeDocument/2006/relationships" xmlns:p="http://schemas.openxmlformats.org/presentationml/2006/main">
  <p:tag name="IPF" val="522C43686170746572204F626A65637469766573"/>
</p:tagLst>
</file>

<file path=ppt/tags/tag20.xml><?xml version="1.0" encoding="utf-8"?>
<p:tagLst xmlns:a="http://schemas.openxmlformats.org/drawingml/2006/main" xmlns:r="http://schemas.openxmlformats.org/officeDocument/2006/relationships" xmlns:p="http://schemas.openxmlformats.org/presentationml/2006/main">
  <p:tag name="IPF" val="522C446576656C6F70696E672047554973205769746820546B696E746572"/>
</p:tagLst>
</file>

<file path=ppt/tags/tag21.xml><?xml version="1.0" encoding="utf-8"?>
<p:tagLst xmlns:a="http://schemas.openxmlformats.org/drawingml/2006/main" xmlns:r="http://schemas.openxmlformats.org/officeDocument/2006/relationships" xmlns:p="http://schemas.openxmlformats.org/presentationml/2006/main">
  <p:tag name="IPF" val="522C427574746F6E2057696467657473"/>
</p:tagLst>
</file>

<file path=ppt/tags/tag22.xml><?xml version="1.0" encoding="utf-8"?>
<p:tagLst xmlns:a="http://schemas.openxmlformats.org/drawingml/2006/main" xmlns:r="http://schemas.openxmlformats.org/officeDocument/2006/relationships" xmlns:p="http://schemas.openxmlformats.org/presentationml/2006/main">
  <p:tag name="IPF" val="4C2C412043616C6C6261636B2046756E6374696F6E"/>
</p:tagLst>
</file>

<file path=ppt/tags/tag23.xml><?xml version="1.0" encoding="utf-8"?>
<p:tagLst xmlns:a="http://schemas.openxmlformats.org/drawingml/2006/main" xmlns:r="http://schemas.openxmlformats.org/officeDocument/2006/relationships" xmlns:p="http://schemas.openxmlformats.org/presentationml/2006/main">
  <p:tag name="IPF" val="4C2C5465726D696E6174696E67206120526F6F742057696E646F77"/>
</p:tagLst>
</file>

<file path=ppt/tags/tag24.xml><?xml version="1.0" encoding="utf-8"?>
<p:tagLst xmlns:a="http://schemas.openxmlformats.org/drawingml/2006/main" xmlns:r="http://schemas.openxmlformats.org/officeDocument/2006/relationships" xmlns:p="http://schemas.openxmlformats.org/presentationml/2006/main">
  <p:tag name="IPF" val="4C2C43616C6C6261636B732057697468206C616D626461"/>
</p:tagLst>
</file>

<file path=ppt/tags/tag25.xml><?xml version="1.0" encoding="utf-8"?>
<p:tagLst xmlns:a="http://schemas.openxmlformats.org/drawingml/2006/main" xmlns:r="http://schemas.openxmlformats.org/officeDocument/2006/relationships" xmlns:p="http://schemas.openxmlformats.org/presentationml/2006/main">
  <p:tag name="IPF" val="4C2C43616C6C6261636B732057697468206C616D6264612028636F6E74696E75656429"/>
</p:tagLst>
</file>

<file path=ppt/tags/tag26.xml><?xml version="1.0" encoding="utf-8"?>
<p:tagLst xmlns:a="http://schemas.openxmlformats.org/drawingml/2006/main" xmlns:r="http://schemas.openxmlformats.org/officeDocument/2006/relationships" xmlns:p="http://schemas.openxmlformats.org/presentationml/2006/main">
  <p:tag name="TL" val="352C446F206E6F77"/>
  <p:tag name="IPF" val="522C416464696E672043616C6C6261636B2046756E6374696F6E73"/>
</p:tagLst>
</file>

<file path=ppt/tags/tag27.xml><?xml version="1.0" encoding="utf-8"?>
<p:tagLst xmlns:a="http://schemas.openxmlformats.org/drawingml/2006/main" xmlns:r="http://schemas.openxmlformats.org/officeDocument/2006/relationships" xmlns:p="http://schemas.openxmlformats.org/presentationml/2006/main">
  <p:tag name="IPF" val="4C2C416464696E672043616C6C6261636B2046756E6374696F6E732028636F6E74696E75656429"/>
</p:tagLst>
</file>

<file path=ppt/tags/tag28.xml><?xml version="1.0" encoding="utf-8"?>
<p:tagLst xmlns:a="http://schemas.openxmlformats.org/drawingml/2006/main" xmlns:r="http://schemas.openxmlformats.org/officeDocument/2006/relationships" xmlns:p="http://schemas.openxmlformats.org/presentationml/2006/main">
  <p:tag name="IPF" val="522C446576656C6F70696E672047554973205769746820546B696E746572"/>
</p:tagLst>
</file>

<file path=ppt/tags/tag29.xml><?xml version="1.0" encoding="utf-8"?>
<p:tagLst xmlns:a="http://schemas.openxmlformats.org/drawingml/2006/main" xmlns:r="http://schemas.openxmlformats.org/officeDocument/2006/relationships" xmlns:p="http://schemas.openxmlformats.org/presentationml/2006/main">
  <p:tag name="IPF" val="522C456E7472792057696467657473"/>
</p:tagLst>
</file>

<file path=ppt/tags/tag3.xml><?xml version="1.0" encoding="utf-8"?>
<p:tagLst xmlns:a="http://schemas.openxmlformats.org/drawingml/2006/main" xmlns:r="http://schemas.openxmlformats.org/officeDocument/2006/relationships" xmlns:p="http://schemas.openxmlformats.org/presentationml/2006/main">
  <p:tag name="IPF" val="522C446576656C6F70696E672047554973205769746820546B696E746572"/>
</p:tagLst>
</file>

<file path=ppt/tags/tag30.xml><?xml version="1.0" encoding="utf-8"?>
<p:tagLst xmlns:a="http://schemas.openxmlformats.org/drawingml/2006/main" xmlns:r="http://schemas.openxmlformats.org/officeDocument/2006/relationships" xmlns:p="http://schemas.openxmlformats.org/presentationml/2006/main">
  <p:tag name="IPF" val="522C4461746120456E747279204578616D706C65"/>
</p:tagLst>
</file>

<file path=ppt/tags/tag31.xml><?xml version="1.0" encoding="utf-8"?>
<p:tagLst xmlns:a="http://schemas.openxmlformats.org/drawingml/2006/main" xmlns:r="http://schemas.openxmlformats.org/officeDocument/2006/relationships" xmlns:p="http://schemas.openxmlformats.org/presentationml/2006/main">
  <p:tag name="IPF" val="4C2C4461746120456E747279204578616D706C652028636F6E74696E75656429"/>
</p:tagLst>
</file>

<file path=ppt/tags/tag32.xml><?xml version="1.0" encoding="utf-8"?>
<p:tagLst xmlns:a="http://schemas.openxmlformats.org/drawingml/2006/main" xmlns:r="http://schemas.openxmlformats.org/officeDocument/2006/relationships" xmlns:p="http://schemas.openxmlformats.org/presentationml/2006/main">
  <p:tag name="IPF" val="4C2C4461746120456E747279204578616D706C652028636F6E74696E75656429"/>
</p:tagLst>
</file>

<file path=ppt/tags/tag33.xml><?xml version="1.0" encoding="utf-8"?>
<p:tagLst xmlns:a="http://schemas.openxmlformats.org/drawingml/2006/main" xmlns:r="http://schemas.openxmlformats.org/officeDocument/2006/relationships" xmlns:p="http://schemas.openxmlformats.org/presentationml/2006/main">
  <p:tag name="IPF" val="4C2C4461746120456E747279204578616D706C652028636F6E74696E75656429"/>
</p:tagLst>
</file>

<file path=ppt/tags/tag34.xml><?xml version="1.0" encoding="utf-8"?>
<p:tagLst xmlns:a="http://schemas.openxmlformats.org/drawingml/2006/main" xmlns:r="http://schemas.openxmlformats.org/officeDocument/2006/relationships" xmlns:p="http://schemas.openxmlformats.org/presentationml/2006/main">
  <p:tag name="IPF" val="522C4D6573736167652057696467657473"/>
</p:tagLst>
</file>

<file path=ppt/tags/tag35.xml><?xml version="1.0" encoding="utf-8"?>
<p:tagLst xmlns:a="http://schemas.openxmlformats.org/drawingml/2006/main" xmlns:r="http://schemas.openxmlformats.org/officeDocument/2006/relationships" xmlns:p="http://schemas.openxmlformats.org/presentationml/2006/main">
  <p:tag name="IPF" val="4C2C4D65737361676520576964676574732028636F6E74696E75656429"/>
</p:tagLst>
</file>

<file path=ppt/tags/tag36.xml><?xml version="1.0" encoding="utf-8"?>
<p:tagLst xmlns:a="http://schemas.openxmlformats.org/drawingml/2006/main" xmlns:r="http://schemas.openxmlformats.org/officeDocument/2006/relationships" xmlns:p="http://schemas.openxmlformats.org/presentationml/2006/main">
  <p:tag name="IPF" val="522C4D656E752057696467657473"/>
</p:tagLst>
</file>

<file path=ppt/tags/tag37.xml><?xml version="1.0" encoding="utf-8"?>
<p:tagLst xmlns:a="http://schemas.openxmlformats.org/drawingml/2006/main" xmlns:r="http://schemas.openxmlformats.org/officeDocument/2006/relationships" xmlns:p="http://schemas.openxmlformats.org/presentationml/2006/main">
  <p:tag name="IPF" val="4C2C41204D756C74696C6576656C204D656E75"/>
</p:tagLst>
</file>

<file path=ppt/tags/tag38.xml><?xml version="1.0" encoding="utf-8"?>
<p:tagLst xmlns:a="http://schemas.openxmlformats.org/drawingml/2006/main" xmlns:r="http://schemas.openxmlformats.org/officeDocument/2006/relationships" xmlns:p="http://schemas.openxmlformats.org/presentationml/2006/main">
  <p:tag name="IPF" val="4C2C41204D756C74696C6576656C204D656E752028636F6E74696E75656429"/>
</p:tagLst>
</file>

<file path=ppt/tags/tag39.xml><?xml version="1.0" encoding="utf-8"?>
<p:tagLst xmlns:a="http://schemas.openxmlformats.org/drawingml/2006/main" xmlns:r="http://schemas.openxmlformats.org/officeDocument/2006/relationships" xmlns:p="http://schemas.openxmlformats.org/presentationml/2006/main">
  <p:tag name="IPF" val="522C526164696F20427574746F6E2057696467657473"/>
</p:tagLst>
</file>

<file path=ppt/tags/tag4.xml><?xml version="1.0" encoding="utf-8"?>
<p:tagLst xmlns:a="http://schemas.openxmlformats.org/drawingml/2006/main" xmlns:r="http://schemas.openxmlformats.org/officeDocument/2006/relationships" xmlns:p="http://schemas.openxmlformats.org/presentationml/2006/main">
  <p:tag name="IPF" val="522C546B696E746572"/>
</p:tagLst>
</file>

<file path=ppt/tags/tag40.xml><?xml version="1.0" encoding="utf-8"?>
<p:tagLst xmlns:a="http://schemas.openxmlformats.org/drawingml/2006/main" xmlns:r="http://schemas.openxmlformats.org/officeDocument/2006/relationships" xmlns:p="http://schemas.openxmlformats.org/presentationml/2006/main">
  <p:tag name="IPF" val="4C2C526164696F20427574746F6E2053656C656374696F6E"/>
</p:tagLst>
</file>

<file path=ppt/tags/tag41.xml><?xml version="1.0" encoding="utf-8"?>
<p:tagLst xmlns:a="http://schemas.openxmlformats.org/drawingml/2006/main" xmlns:r="http://schemas.openxmlformats.org/officeDocument/2006/relationships" xmlns:p="http://schemas.openxmlformats.org/presentationml/2006/main">
  <p:tag name="TL" val="33302C45786572636973653A20475549205769746820546B696E746572"/>
  <p:tag name="IPF" val="522C48616E64732D4F6E20457865726369736520392E313A20475549205769746820546B696E746572"/>
</p:tagLst>
</file>

<file path=ppt/tags/tag42.xml><?xml version="1.0" encoding="utf-8"?>
<p:tagLst xmlns:a="http://schemas.openxmlformats.org/drawingml/2006/main" xmlns:r="http://schemas.openxmlformats.org/officeDocument/2006/relationships" xmlns:p="http://schemas.openxmlformats.org/presentationml/2006/main">
  <p:tag name="IPF" val="522C446576656C6F70696E672047554973205769746820546B696E746572"/>
</p:tagLst>
</file>

<file path=ppt/tags/tag43.xml><?xml version="1.0" encoding="utf-8"?>
<p:tagLst xmlns:a="http://schemas.openxmlformats.org/drawingml/2006/main" xmlns:r="http://schemas.openxmlformats.org/officeDocument/2006/relationships" xmlns:p="http://schemas.openxmlformats.org/presentationml/2006/main">
  <p:tag name="IPF" val="522C4672616D652057696467657473"/>
</p:tagLst>
</file>

<file path=ppt/tags/tag44.xml><?xml version="1.0" encoding="utf-8"?>
<p:tagLst xmlns:a="http://schemas.openxmlformats.org/drawingml/2006/main" xmlns:r="http://schemas.openxmlformats.org/officeDocument/2006/relationships" xmlns:p="http://schemas.openxmlformats.org/presentationml/2006/main">
  <p:tag name="IPF" val="522C4672616D6520436C617373"/>
</p:tagLst>
</file>

<file path=ppt/tags/tag45.xml><?xml version="1.0" encoding="utf-8"?>
<p:tagLst xmlns:a="http://schemas.openxmlformats.org/drawingml/2006/main" xmlns:r="http://schemas.openxmlformats.org/officeDocument/2006/relationships" xmlns:p="http://schemas.openxmlformats.org/presentationml/2006/main">
  <p:tag name="IPF" val="4C2C4672616D6520436C6173732028636F6E74696E75656429"/>
</p:tagLst>
</file>

<file path=ppt/tags/tag46.xml><?xml version="1.0" encoding="utf-8"?>
<p:tagLst xmlns:a="http://schemas.openxmlformats.org/drawingml/2006/main" xmlns:r="http://schemas.openxmlformats.org/officeDocument/2006/relationships" xmlns:p="http://schemas.openxmlformats.org/presentationml/2006/main">
  <p:tag name="IPF" val="422C436861707465722053756D6D617279"/>
</p:tagLst>
</file>

<file path=ppt/tags/tag5.xml><?xml version="1.0" encoding="utf-8"?>
<p:tagLst xmlns:a="http://schemas.openxmlformats.org/drawingml/2006/main" xmlns:r="http://schemas.openxmlformats.org/officeDocument/2006/relationships" xmlns:p="http://schemas.openxmlformats.org/presentationml/2006/main">
  <p:tag name="IPF" val="4C2C546B696E74657220506F72746162696C697479"/>
</p:tagLst>
</file>

<file path=ppt/tags/tag6.xml><?xml version="1.0" encoding="utf-8"?>
<p:tagLst xmlns:a="http://schemas.openxmlformats.org/drawingml/2006/main" xmlns:r="http://schemas.openxmlformats.org/officeDocument/2006/relationships" xmlns:p="http://schemas.openxmlformats.org/presentationml/2006/main">
  <p:tag name="IPF" val="522C446576656C6F70696E672047554973205769746820546B696E746572"/>
</p:tagLst>
</file>

<file path=ppt/tags/tag7.xml><?xml version="1.0" encoding="utf-8"?>
<p:tagLst xmlns:a="http://schemas.openxmlformats.org/drawingml/2006/main" xmlns:r="http://schemas.openxmlformats.org/officeDocument/2006/relationships" xmlns:p="http://schemas.openxmlformats.org/presentationml/2006/main">
  <p:tag name="TL" val="31302C446F206E6F77"/>
  <p:tag name="IPF" val="522C446973706C6179696E672057696467657473"/>
</p:tagLst>
</file>

<file path=ppt/tags/tag8.xml><?xml version="1.0" encoding="utf-8"?>
<p:tagLst xmlns:a="http://schemas.openxmlformats.org/drawingml/2006/main" xmlns:r="http://schemas.openxmlformats.org/officeDocument/2006/relationships" xmlns:p="http://schemas.openxmlformats.org/presentationml/2006/main">
  <p:tag name="IPF" val="4C2C446973706C6179696E6720576964676574732028636F6E74696E75656429"/>
</p:tagLst>
</file>

<file path=ppt/tags/tag9.xml><?xml version="1.0" encoding="utf-8"?>
<p:tagLst xmlns:a="http://schemas.openxmlformats.org/drawingml/2006/main" xmlns:r="http://schemas.openxmlformats.org/officeDocument/2006/relationships" xmlns:p="http://schemas.openxmlformats.org/presentationml/2006/main">
  <p:tag name="IPF" val="522C446973706C6179696E6720576964676574732028636F6E74696E75656429"/>
</p:tagLst>
</file>

<file path=ppt/theme/theme1.xml><?xml version="1.0" encoding="utf-8"?>
<a:theme xmlns:a="http://schemas.openxmlformats.org/drawingml/2006/main" name="MagnaLearn Temp 2012">
  <a:themeElements>
    <a:clrScheme name="">
      <a:dk1>
        <a:srgbClr val="000080"/>
      </a:dk1>
      <a:lt1>
        <a:srgbClr val="FFCC99"/>
      </a:lt1>
      <a:dk2>
        <a:srgbClr val="FFFFFF"/>
      </a:dk2>
      <a:lt2>
        <a:srgbClr val="000000"/>
      </a:lt2>
      <a:accent1>
        <a:srgbClr val="FFFFCC"/>
      </a:accent1>
      <a:accent2>
        <a:srgbClr val="B90117"/>
      </a:accent2>
      <a:accent3>
        <a:srgbClr val="FFE2CA"/>
      </a:accent3>
      <a:accent4>
        <a:srgbClr val="00006C"/>
      </a:accent4>
      <a:accent5>
        <a:srgbClr val="FFFFE2"/>
      </a:accent5>
      <a:accent6>
        <a:srgbClr val="A70114"/>
      </a:accent6>
      <a:hlink>
        <a:srgbClr val="FFCCCC"/>
      </a:hlink>
      <a:folHlink>
        <a:srgbClr val="99CC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MagnaLearn Temp 2012</Template>
  <TotalTime>18080</TotalTime>
  <Words>4430</Words>
  <Application>Microsoft Office PowerPoint</Application>
  <PresentationFormat>Affichage à l'écran (4:3)</PresentationFormat>
  <Paragraphs>826</Paragraphs>
  <Slides>46</Slides>
  <Notes>46</Notes>
  <HiddenSlides>0</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MagnaLearn Temp 2012</vt:lpstr>
      <vt:lpstr>Développer des interfaces graphiques avec Tkinter</vt:lpstr>
      <vt:lpstr>Objectifs du chapitre </vt:lpstr>
      <vt:lpstr>Développer des interfaces graphiques avec Tkinter</vt:lpstr>
      <vt:lpstr>Tkinter</vt:lpstr>
      <vt:lpstr>Portabilité de Tkinter</vt:lpstr>
      <vt:lpstr>Développer des interfaces graphiques avec Tkinter</vt:lpstr>
      <vt:lpstr>Afficher des widgets</vt:lpstr>
      <vt:lpstr>Afficher des widgets (suite)</vt:lpstr>
      <vt:lpstr>Afficher des widgets (suite)</vt:lpstr>
      <vt:lpstr>Widgets</vt:lpstr>
      <vt:lpstr>Classes de widgets</vt:lpstr>
      <vt:lpstr>Gestionnaires de géométrie</vt:lpstr>
      <vt:lpstr>Créer un programme Tkinter simple</vt:lpstr>
      <vt:lpstr>Tk() et Toplevel()</vt:lpstr>
      <vt:lpstr>Libellés </vt:lpstr>
      <vt:lpstr>Couleur du texte</vt:lpstr>
      <vt:lpstr>Redimensionner</vt:lpstr>
      <vt:lpstr>Redimensionner  (suite)</vt:lpstr>
      <vt:lpstr>La méthode grid()</vt:lpstr>
      <vt:lpstr>Développer des interfaces graphiques avec Tkinter</vt:lpstr>
      <vt:lpstr>Boutons</vt:lpstr>
      <vt:lpstr>Une fonction de rappel</vt:lpstr>
      <vt:lpstr>Fermer une fenêtre racine</vt:lpstr>
      <vt:lpstr>Rappels avec lambda</vt:lpstr>
      <vt:lpstr>Rappels avec lambda (suite)</vt:lpstr>
      <vt:lpstr>Ajouter des fonctions de rappel</vt:lpstr>
      <vt:lpstr>Ajouter des fonctions de rappel  (suite)</vt:lpstr>
      <vt:lpstr>Développer des interfaces graphiques avec Tkinter</vt:lpstr>
      <vt:lpstr>Widgets de saisie</vt:lpstr>
      <vt:lpstr>Exemple d’entrée de données</vt:lpstr>
      <vt:lpstr>Exemple d’entrée de données  (suite)</vt:lpstr>
      <vt:lpstr>Exemple d’entrée de données  (suite)</vt:lpstr>
      <vt:lpstr>Exemple d’entrée de données  (suite)</vt:lpstr>
      <vt:lpstr>Widgets de messages</vt:lpstr>
      <vt:lpstr>Widgets de messages (suite)</vt:lpstr>
      <vt:lpstr>Menus</vt:lpstr>
      <vt:lpstr>Un menu à plusieurs niveaux</vt:lpstr>
      <vt:lpstr>Un menu à plusieurs niveaux  (suite)</vt:lpstr>
      <vt:lpstr>Boutons radio</vt:lpstr>
      <vt:lpstr>Sélection de boutons radio</vt:lpstr>
      <vt:lpstr>Exercice 9.1 : Interfaces graphiques avec Tkinter</vt:lpstr>
      <vt:lpstr>Développer des interfaces graphiques avec Tkinter</vt:lpstr>
      <vt:lpstr>Cadres – widgets Frame</vt:lpstr>
      <vt:lpstr>La classe Frame</vt:lpstr>
      <vt:lpstr>La classe Frame (suite)</vt:lpstr>
      <vt:lpstr>Résumé du chapitre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creator>frank schmidt;mcb</dc:creator>
  <dc:description>Tagged 7/12/2012 8:25:37 AM</dc:description>
  <cp:lastModifiedBy>admin</cp:lastModifiedBy>
  <cp:revision>256</cp:revision>
  <cp:lastPrinted>2005-11-17T23:48:36Z</cp:lastPrinted>
  <dcterms:created xsi:type="dcterms:W3CDTF">2012-02-22T10:29:50Z</dcterms:created>
  <dcterms:modified xsi:type="dcterms:W3CDTF">2012-10-12T08:48:26Z</dcterms:modified>
</cp:coreProperties>
</file>