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83" r:id="rId10"/>
    <p:sldId id="268" r:id="rId11"/>
    <p:sldId id="269" r:id="rId12"/>
    <p:sldId id="270" r:id="rId13"/>
    <p:sldId id="271" r:id="rId14"/>
    <p:sldId id="272" r:id="rId15"/>
    <p:sldId id="285" r:id="rId16"/>
    <p:sldId id="273" r:id="rId17"/>
    <p:sldId id="267" r:id="rId18"/>
    <p:sldId id="284" r:id="rId19"/>
    <p:sldId id="274" r:id="rId20"/>
    <p:sldId id="280" r:id="rId21"/>
    <p:sldId id="287" r:id="rId22"/>
    <p:sldId id="276" r:id="rId23"/>
    <p:sldId id="277" r:id="rId24"/>
    <p:sldId id="278" r:id="rId25"/>
    <p:sldId id="288" r:id="rId26"/>
    <p:sldId id="279" r:id="rId27"/>
    <p:sldId id="281" r:id="rId28"/>
    <p:sldId id="286" r:id="rId29"/>
    <p:sldId id="289" r:id="rId30"/>
    <p:sldId id="290" r:id="rId31"/>
    <p:sldId id="282" r:id="rId32"/>
    <p:sldId id="261" r:id="rId3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CC"/>
    <a:srgbClr val="CCECFF"/>
    <a:srgbClr val="99CCFF"/>
    <a:srgbClr val="FFCCFF"/>
    <a:srgbClr val="CCFFCC"/>
    <a:srgbClr val="66FF99"/>
    <a:srgbClr val="DDDDDD"/>
    <a:srgbClr val="663300"/>
    <a:srgbClr val="0033CC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609" autoAdjust="0"/>
    <p:restoredTop sz="86439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952"/>
        <p:guide orient="horz" pos="1723"/>
        <p:guide pos="262"/>
        <p:guide pos="1682"/>
        <p:guide pos="1428"/>
      </p:guideLst>
    </p:cSldViewPr>
  </p:slideViewPr>
  <p:outlineViewPr>
    <p:cViewPr>
      <p:scale>
        <a:sx n="33" d="100"/>
        <a:sy n="33" d="100"/>
      </p:scale>
      <p:origin x="0" y="150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1905-10-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Développement d'applications Web avec Python</a:t>
            </a:r>
            <a:endParaRPr lang="en-US" dirty="0" smtClean="0"/>
          </a:p>
          <a:p>
            <a:r>
              <a:rPr lang="en-US" dirty="0" smtClean="0"/>
              <a:t>Direction: Left then right</a:t>
            </a:r>
          </a:p>
          <a:p>
            <a:r>
              <a:rPr lang="en-US" dirty="0" smtClean="0"/>
              <a:t>Chapter starts: Day 4 at 1:00pm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for Web Application Programming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These are steps 2 and 3 from the previous content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136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Python Web Application Structure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This is the traditional structure - NOT Django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698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Hello World Python Web Application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Show the giant string containing HTML that is printed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585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/>
          <a:lstStyle/>
          <a:p>
            <a:r>
              <a:rPr lang="en-US" dirty="0" smtClean="0"/>
              <a:t>Jogger text: Python Built-in Web Server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078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dirty="0" smtClean="0"/>
              <a:t>Jogger text: A First Web Application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(10 mins)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97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 First Web Application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Watch</a:t>
            </a:r>
            <a:r>
              <a:rPr lang="en-US" baseline="0" dirty="0" smtClean="0"/>
              <a:t> attendees here, some will open IDLE or the python command console.</a:t>
            </a:r>
          </a:p>
          <a:p>
            <a:r>
              <a:rPr lang="en-US" baseline="0" dirty="0" smtClean="0"/>
              <a:t>Command Prompt is on the Start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sure to close when done as we'll start another server on that port later.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97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Shortcomings of Python Web Development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Ask What was less</a:t>
            </a:r>
            <a:r>
              <a:rPr lang="en-US" baseline="0" dirty="0" smtClean="0"/>
              <a:t> than elegant about that solution?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398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2775" y="87313"/>
            <a:ext cx="4906963" cy="36798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1477023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Jogger text: Model View Controller (MVC) Design Pattern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Direction: Right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Instructor notes: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All</a:t>
            </a:r>
            <a:r>
              <a:rPr lang="en-US" baseline="0" dirty="0" smtClean="0">
                <a:cs typeface="Times New Roman" pitchFamily="18" charset="0"/>
              </a:rPr>
              <a:t> parts "could" be in python.  Certainly Controller and Model.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Model could be our data accessors from HO 7.1 and 8.1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View could be our GUI from HO 9.1 - or new HTML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Développement d'applications Web avec Python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Django Web Framework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Named for</a:t>
            </a:r>
            <a:r>
              <a:rPr lang="en-US" baseline="0" dirty="0" smtClean="0"/>
              <a:t> Django Reinhard - Belgian jazz guitarist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153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2775" y="87313"/>
            <a:ext cx="4906963" cy="36798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2197220"/>
          </a:xfrm>
        </p:spPr>
        <p:txBody>
          <a:bodyPr>
            <a:spAutoFit/>
          </a:bodyPr>
          <a:lstStyle/>
          <a:p>
            <a:pPr eaLnBrk="1" hangingPunct="1"/>
            <a:r>
              <a:rPr lang="en-US" baseline="0" dirty="0" smtClean="0">
                <a:cs typeface="Times New Roman" pitchFamily="18" charset="0"/>
              </a:rPr>
              <a:t>Jogger text: Django Design Pattern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Direction: Right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Instructor notes:</a:t>
            </a:r>
          </a:p>
          <a:p>
            <a:pPr eaLnBrk="1" hangingPunct="1"/>
            <a:endParaRPr lang="en-US" baseline="0" dirty="0" smtClean="0">
              <a:cs typeface="Times New Roman" pitchFamily="18" charset="0"/>
            </a:endParaRP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Mention Django maps to controller, Django templates maps to view in MVC</a:t>
            </a:r>
          </a:p>
          <a:p>
            <a:pPr eaLnBrk="1" hangingPunct="1"/>
            <a:endParaRPr lang="en-US" baseline="0" dirty="0" smtClean="0">
              <a:cs typeface="Times New Roman" pitchFamily="18" charset="0"/>
            </a:endParaRP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Model could be our data accessors from HO 7.1 and 8.1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View could be our GUI from HO 9.1 - or new HTML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82775" y="87313"/>
            <a:ext cx="4906963" cy="36798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1477023"/>
          </a:xfrm>
        </p:spPr>
        <p:txBody>
          <a:bodyPr>
            <a:spAutoFit/>
          </a:bodyPr>
          <a:lstStyle/>
          <a:p>
            <a:pPr eaLnBrk="1" hangingPunct="1"/>
            <a:r>
              <a:rPr lang="en-US" baseline="0" dirty="0" smtClean="0">
                <a:cs typeface="Times New Roman" pitchFamily="18" charset="0"/>
              </a:rPr>
              <a:t>Jogger text: Django Request Processing Cycle (continued)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Direction: Right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Instructor notes: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Model could be our data accessors from HO 7.1 and 8.1</a:t>
            </a:r>
          </a:p>
          <a:p>
            <a:pPr eaLnBrk="1" hangingPunct="1"/>
            <a:r>
              <a:rPr lang="en-US" baseline="0" dirty="0" smtClean="0">
                <a:cs typeface="Times New Roman" pitchFamily="18" charset="0"/>
              </a:rPr>
              <a:t>View could be our GUI from HO 9.1 - or new HTML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en-US" dirty="0"/>
              <a:t>Building a Web Application With Django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Note - Development flow is NOT the same order as request flow thru Django.</a:t>
            </a:r>
          </a:p>
          <a:p>
            <a:r>
              <a:rPr lang="en-US" dirty="0" smtClean="0"/>
              <a:t>Request flow is reviewed at the end.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554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/>
          <a:lstStyle/>
          <a:p>
            <a:r>
              <a:rPr lang="en-US" dirty="0" smtClean="0"/>
              <a:t>Jogger text: Step 1: Sketch Application Flow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9058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2: Define View Method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We will work on the block in the middle - this is really the model</a:t>
            </a:r>
          </a:p>
          <a:p>
            <a:endParaRPr lang="en-US" dirty="0" smtClean="0"/>
          </a:p>
          <a:p>
            <a:r>
              <a:rPr lang="en-US" dirty="0" smtClean="0"/>
              <a:t>Code that would normally be in a separate file, for reusability, clean separation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899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3: Define Model Method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89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/>
          <a:lstStyle/>
          <a:p>
            <a:r>
              <a:rPr lang="en-US" dirty="0" smtClean="0"/>
              <a:t>Jogger text: Step 4: Implement Template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  <a:p>
            <a:r>
              <a:rPr lang="en-US" dirty="0"/>
              <a:t>We will work on the block in the middle - this is really the model</a:t>
            </a:r>
          </a:p>
          <a:p>
            <a:endParaRPr lang="en-US" dirty="0"/>
          </a:p>
          <a:p>
            <a:r>
              <a:rPr lang="en-US" dirty="0"/>
              <a:t>Code that would normally be in a separate file, for reusability, clean separation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4424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5: Map URL to View Method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Explain the URL</a:t>
            </a:r>
            <a:r>
              <a:rPr lang="en-US" baseline="0" dirty="0" smtClean="0"/>
              <a:t> and RE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1701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Application Flow Summary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Recap the main parts before the HO.</a:t>
            </a:r>
          </a:p>
          <a:p>
            <a:endParaRPr lang="en-US" dirty="0" smtClean="0"/>
          </a:p>
          <a:p>
            <a:r>
              <a:rPr lang="en-US" dirty="0" smtClean="0"/>
              <a:t>You could</a:t>
            </a:r>
            <a:r>
              <a:rPr lang="en-US" baseline="0" dirty="0" smtClean="0"/>
              <a:t> demo Eclipse and the files in this project layout.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 could also add an new Django project in Eclipse to see the structure created.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9058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756825"/>
          </a:xfrm>
        </p:spPr>
        <p:txBody>
          <a:bodyPr/>
          <a:lstStyle/>
          <a:p>
            <a:r>
              <a:rPr lang="en-US" dirty="0" smtClean="0"/>
              <a:t>Jogger text: Django Demo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97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Développement d'applications Web avec Python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Django Demo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Do now  (10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Watch</a:t>
            </a:r>
            <a:r>
              <a:rPr lang="en-US" baseline="0" dirty="0" smtClean="0"/>
              <a:t> attendees here, some will open IDLE or the python command console.</a:t>
            </a:r>
          </a:p>
          <a:p>
            <a:r>
              <a:rPr lang="en-US" baseline="0" dirty="0" smtClean="0"/>
              <a:t>Command Prompt is on the Start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sure to close when done as we'll start another server on that port later.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973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en-US" dirty="0"/>
              <a:t>Hands-On Exercise 10.1: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d'applications</a:t>
            </a:r>
            <a:r>
              <a:rPr lang="en-US" dirty="0" smtClean="0"/>
              <a:t> Web </a:t>
            </a:r>
            <a:r>
              <a:rPr lang="en-US" dirty="0"/>
              <a:t>With Django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/>
              <a:t>Exercise: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d'applications</a:t>
            </a:r>
            <a:r>
              <a:rPr lang="en-US" dirty="0" smtClean="0"/>
              <a:t> Web </a:t>
            </a:r>
            <a:r>
              <a:rPr lang="en-US" dirty="0"/>
              <a:t>With Django  (30 mins)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81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&lt;*s*o*u*r*c*e*&gt;*1*9*0*5*a*2*-*1*0*-*3*2*&lt;*/*s*o*u*r*c*e*&gt;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178" y="3954817"/>
            <a:ext cx="6441346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What Is a Web Application?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Jogger text:</a:t>
            </a:r>
            <a:endParaRPr lang="en-US" dirty="0">
              <a:cs typeface="Times New Roman" pitchFamily="8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996891"/>
          </a:xfrm>
        </p:spPr>
        <p:txBody>
          <a:bodyPr>
            <a:spAutoFit/>
          </a:bodyPr>
          <a:lstStyle/>
          <a:p>
            <a:r>
              <a:rPr lang="en-US" dirty="0" smtClean="0">
                <a:cs typeface="Times New Roman" pitchFamily="80" charset="0"/>
              </a:rPr>
              <a:t>Jogger text: Hypertext Transfer Protocol</a:t>
            </a:r>
          </a:p>
          <a:p>
            <a:r>
              <a:rPr lang="en-US" dirty="0" smtClean="0">
                <a:cs typeface="Times New Roman" pitchFamily="80" charset="0"/>
              </a:rPr>
              <a:t>Direction: Left</a:t>
            </a:r>
          </a:p>
          <a:p>
            <a:r>
              <a:rPr lang="en-US" dirty="0" smtClean="0">
                <a:cs typeface="Times New Roman" pitchFamily="80" charset="0"/>
              </a:rPr>
              <a:t>Instructor notes:</a:t>
            </a:r>
          </a:p>
          <a:p>
            <a:r>
              <a:rPr lang="en-US" dirty="0" smtClean="0">
                <a:cs typeface="Times New Roman" pitchFamily="80" charset="0"/>
              </a:rPr>
              <a:t>Keep this up as the next couple of slides expand these.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996891"/>
          </a:xfrm>
        </p:spPr>
        <p:txBody>
          <a:bodyPr>
            <a:spAutoFit/>
          </a:bodyPr>
          <a:lstStyle/>
          <a:p>
            <a:r>
              <a:rPr lang="en-US" dirty="0" smtClean="0">
                <a:cs typeface="Times New Roman" pitchFamily="80" charset="0"/>
              </a:rPr>
              <a:t>Jogger text: Browser and Server Interaction Step 1: Client Opens Connection</a:t>
            </a:r>
          </a:p>
          <a:p>
            <a:r>
              <a:rPr lang="en-US" dirty="0" smtClean="0">
                <a:cs typeface="Times New Roman" pitchFamily="80" charset="0"/>
              </a:rPr>
              <a:t>Direction: Right</a:t>
            </a:r>
          </a:p>
          <a:p>
            <a:r>
              <a:rPr lang="en-US" dirty="0" smtClean="0">
                <a:cs typeface="Times New Roman" pitchFamily="80" charset="0"/>
              </a:rPr>
              <a:t>Instructor notes:</a:t>
            </a:r>
          </a:p>
          <a:p>
            <a:r>
              <a:rPr lang="en-US" dirty="0" smtClean="0">
                <a:cs typeface="Times New Roman" pitchFamily="80" charset="0"/>
              </a:rPr>
              <a:t>Jogger text: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46528"/>
            <a:ext cx="6561138" cy="996891"/>
          </a:xfrm>
        </p:spPr>
        <p:txBody>
          <a:bodyPr>
            <a:spAutoFit/>
          </a:bodyPr>
          <a:lstStyle/>
          <a:p>
            <a:r>
              <a:rPr lang="en-US" dirty="0" smtClean="0">
                <a:cs typeface="Times New Roman" pitchFamily="80" charset="0"/>
              </a:rPr>
              <a:t>Jogger text: Browser and Server Interaction Step 2: Client Sends HTTP Request</a:t>
            </a:r>
          </a:p>
          <a:p>
            <a:r>
              <a:rPr lang="en-US" dirty="0" smtClean="0">
                <a:cs typeface="Times New Roman" pitchFamily="80" charset="0"/>
              </a:rPr>
              <a:t>Direction: Left</a:t>
            </a:r>
          </a:p>
          <a:p>
            <a:r>
              <a:rPr lang="en-US" dirty="0" smtClean="0">
                <a:cs typeface="Times New Roman" pitchFamily="80" charset="0"/>
              </a:rPr>
              <a:t>Instructor notes:</a:t>
            </a:r>
          </a:p>
          <a:p>
            <a:r>
              <a:rPr lang="en-US" dirty="0" smtClean="0">
                <a:cs typeface="Times New Roman" pitchFamily="80" charset="0"/>
              </a:rPr>
              <a:t>Jogger text: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934002"/>
            <a:ext cx="6561138" cy="16616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Browser and Server Interaction Step 3: Server Responds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Ask "Where could Python be used?"</a:t>
            </a:r>
          </a:p>
          <a:p>
            <a:endParaRPr lang="en-US" dirty="0" smtClean="0"/>
          </a:p>
          <a:p>
            <a:r>
              <a:rPr lang="en-US" dirty="0" smtClean="0"/>
              <a:t>server side - interpreting the request, talking to database, running business logic, generating the response html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&lt;*s*o*u*r*c*e*&gt;*1*9*0*5*a*2*-*1*0*-*9*&lt;*/*s*o*u*r*c*e*&gt;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</a:t>
            </a:r>
            <a:r>
              <a:rPr lang="fr-FR" dirty="0" smtClean="0"/>
              <a:t>Développement d'applications Web avec Python</a:t>
            </a:r>
            <a:endParaRPr lang="en-US" dirty="0" smtClean="0"/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Rectangle 2067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Picture 2064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Line 2058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37605" name="Picture 2085" descr="B&amp;W Educ Trust 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088" y="6630988"/>
            <a:ext cx="1855787" cy="115887"/>
          </a:xfrm>
          <a:prstGeom prst="rect">
            <a:avLst/>
          </a:prstGeom>
          <a:noFill/>
        </p:spPr>
      </p:pic>
      <p:pic>
        <p:nvPicPr>
          <p:cNvPr id="237606" name="Picture 2086" descr="100c,70m Educ Trust 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hidden">
          <a:xfrm>
            <a:off x="7177088" y="6627813"/>
            <a:ext cx="1855787" cy="119062"/>
          </a:xfrm>
          <a:prstGeom prst="rect">
            <a:avLst/>
          </a:prstGeom>
          <a:noFill/>
        </p:spPr>
      </p:pic>
      <p:sp>
        <p:nvSpPr>
          <p:cNvPr id="237607" name="Rectangle 2087"/>
          <p:cNvSpPr>
            <a:spLocks noChangeArrowheads="1"/>
          </p:cNvSpPr>
          <p:nvPr userDrawn="1"/>
        </p:nvSpPr>
        <p:spPr bwMode="black">
          <a:xfrm flipV="1">
            <a:off x="7169150" y="6499225"/>
            <a:ext cx="1831975" cy="61912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237609" name="Picture 2089" descr="100c,70m Learn Tree sm®"/>
          <p:cNvPicPr>
            <a:picLocks noChangeAspect="1" noChangeArrowheads="1"/>
          </p:cNvPicPr>
          <p:nvPr userDrawn="1"/>
        </p:nvPicPr>
        <p:blipFill>
          <a:blip r:embed="rId5" cstate="print">
            <a:lum contrast="100000"/>
          </a:blip>
          <a:srcRect/>
          <a:stretch>
            <a:fillRect/>
          </a:stretch>
        </p:blipFill>
        <p:spPr bwMode="auto">
          <a:xfrm>
            <a:off x="7151688" y="5919788"/>
            <a:ext cx="1865312" cy="530225"/>
          </a:xfrm>
          <a:prstGeom prst="rect">
            <a:avLst/>
          </a:prstGeom>
          <a:noFill/>
        </p:spPr>
      </p:pic>
      <p:pic>
        <p:nvPicPr>
          <p:cNvPr id="237610" name="Picture 2090" descr="100c,70m Learn Tree sm®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hidden">
          <a:xfrm>
            <a:off x="7151688" y="5919788"/>
            <a:ext cx="1865312" cy="530225"/>
          </a:xfrm>
          <a:prstGeom prst="rect">
            <a:avLst/>
          </a:prstGeom>
          <a:noFill/>
        </p:spPr>
      </p:pic>
      <p:grpSp>
        <p:nvGrpSpPr>
          <p:cNvPr id="25" name="Group 2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5" name="Group 1053"/>
            <p:cNvGrpSpPr>
              <a:grpSpLocks/>
            </p:cNvGrpSpPr>
            <p:nvPr userDrawn="1"/>
          </p:nvGrpSpPr>
          <p:grpSpPr bwMode="auto">
            <a:xfrm>
              <a:off x="7192049" y="5403739"/>
              <a:ext cx="603250" cy="457200"/>
              <a:chOff x="5279" y="3962"/>
              <a:chExt cx="380" cy="288"/>
            </a:xfrm>
          </p:grpSpPr>
          <p:sp>
            <p:nvSpPr>
              <p:cNvPr id="16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24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cs typeface="Times New Roman" pitchFamily="18" charset="0"/>
              </a:rPr>
              <a:t>©</a:t>
            </a:r>
            <a:r>
              <a:rPr lang="en-US" sz="800" dirty="0"/>
              <a:t> </a:t>
            </a:r>
            <a:r>
              <a:rPr lang="en-US" sz="800" dirty="0" smtClean="0"/>
              <a:t>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1905-10-</a:t>
            </a:r>
            <a:fld id="{B8973E8E-062C-4ACF-9FE1-C6F6419BC85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Line 1032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Développement d'applications Web avec Python 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10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75">
              <a:spcBef>
                <a:spcPts val="4800"/>
              </a:spcBef>
            </a:pPr>
            <a:r>
              <a:rPr lang="fr-FR" dirty="0" smtClean="0"/>
              <a:t>Python pour le développement d'applications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88000"/>
          </a:xfrm>
        </p:spPr>
        <p:txBody>
          <a:bodyPr/>
          <a:lstStyle/>
          <a:p>
            <a:r>
              <a:rPr lang="fr-FR" dirty="0" smtClean="0"/>
              <a:t>Les applications Web envoient des réponses </a:t>
            </a:r>
            <a:r>
              <a:rPr lang="fr-FR" noProof="0" dirty="0" smtClean="0"/>
              <a:t>dynamiques aux requêtes</a:t>
            </a:r>
            <a:br>
              <a:rPr lang="fr-FR" noProof="0" dirty="0" smtClean="0"/>
            </a:br>
            <a:r>
              <a:rPr lang="fr-FR" noProof="0" dirty="0" smtClean="0"/>
              <a:t>des utilisateurs</a:t>
            </a:r>
          </a:p>
          <a:p>
            <a:pPr lvl="1"/>
            <a:r>
              <a:rPr lang="fr-FR" noProof="0" dirty="0" smtClean="0"/>
              <a:t>Utilisent des programmes appelés scripts côté serveur</a:t>
            </a:r>
          </a:p>
          <a:p>
            <a:pPr lvl="1"/>
            <a:r>
              <a:rPr lang="fr-FR" noProof="0" dirty="0" smtClean="0"/>
              <a:t>Peuvent être écrite dans différents langages de programmation</a:t>
            </a:r>
          </a:p>
          <a:p>
            <a:pPr lvl="2"/>
            <a:r>
              <a:rPr lang="fr-FR" noProof="0" dirty="0" smtClean="0"/>
              <a:t>Java, C#, Ruby, Perl et Python</a:t>
            </a:r>
          </a:p>
          <a:p>
            <a:r>
              <a:rPr lang="fr-FR" noProof="0" dirty="0" smtClean="0"/>
              <a:t>Les programmes en Python sont utilisables par tous les serveurs Web</a:t>
            </a:r>
          </a:p>
          <a:p>
            <a:pPr lvl="1"/>
            <a:r>
              <a:rPr lang="fr-FR" noProof="0" dirty="0" smtClean="0"/>
              <a:t>Apache</a:t>
            </a:r>
          </a:p>
          <a:p>
            <a:pPr lvl="1"/>
            <a:r>
              <a:rPr lang="fr-FR" dirty="0" err="1" smtClean="0"/>
              <a:t>IIS</a:t>
            </a:r>
            <a:r>
              <a:rPr lang="fr-FR" dirty="0" smtClean="0"/>
              <a:t> (</a:t>
            </a:r>
            <a:r>
              <a:rPr lang="fr-FR" i="1" u="sng" noProof="0" dirty="0" smtClean="0"/>
              <a:t>I</a:t>
            </a:r>
            <a:r>
              <a:rPr lang="fr-FR" i="1" noProof="0" dirty="0" smtClean="0"/>
              <a:t>nternet </a:t>
            </a:r>
            <a:r>
              <a:rPr lang="fr-FR" i="1" u="sng" noProof="0" dirty="0" smtClean="0"/>
              <a:t>I</a:t>
            </a:r>
            <a:r>
              <a:rPr lang="fr-FR" i="1" noProof="0" dirty="0" smtClean="0"/>
              <a:t>nformation </a:t>
            </a:r>
            <a:r>
              <a:rPr lang="fr-FR" i="1" u="sng" noProof="0" dirty="0" smtClean="0"/>
              <a:t>S</a:t>
            </a:r>
            <a:r>
              <a:rPr lang="fr-FR" i="1" noProof="0" dirty="0" smtClean="0"/>
              <a:t>ervices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Et de nombreux autres</a:t>
            </a:r>
            <a:endParaRPr lang="fr-FR" noProof="0" dirty="0"/>
          </a:p>
        </p:txBody>
      </p:sp>
      <p:grpSp>
        <p:nvGrpSpPr>
          <p:cNvPr id="57" name="Group 56"/>
          <p:cNvGrpSpPr/>
          <p:nvPr/>
        </p:nvGrpSpPr>
        <p:grpSpPr>
          <a:xfrm>
            <a:off x="728673" y="3587537"/>
            <a:ext cx="8007045" cy="2700000"/>
            <a:chOff x="728673" y="3587538"/>
            <a:chExt cx="8007045" cy="2670387"/>
          </a:xfrm>
        </p:grpSpPr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2404782" y="4475898"/>
              <a:ext cx="3752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w="lg" len="lg"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2423832" y="5630863"/>
              <a:ext cx="3857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72937" y="3879850"/>
              <a:ext cx="1111250" cy="2378075"/>
              <a:chOff x="6600825" y="3505200"/>
              <a:chExt cx="1111250" cy="2378075"/>
            </a:xfrm>
          </p:grpSpPr>
          <p:sp>
            <p:nvSpPr>
              <p:cNvPr id="7" name="AutoShape 100"/>
              <p:cNvSpPr>
                <a:spLocks noChangeAspect="1" noChangeArrowheads="1" noTextEdit="1"/>
              </p:cNvSpPr>
              <p:nvPr/>
            </p:nvSpPr>
            <p:spPr bwMode="auto">
              <a:xfrm>
                <a:off x="6600825" y="3505200"/>
                <a:ext cx="1111250" cy="2378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8" name="Freeform 101"/>
              <p:cNvSpPr>
                <a:spLocks/>
              </p:cNvSpPr>
              <p:nvPr/>
            </p:nvSpPr>
            <p:spPr bwMode="white">
              <a:xfrm>
                <a:off x="7189788" y="3617913"/>
                <a:ext cx="492125" cy="2257425"/>
              </a:xfrm>
              <a:custGeom>
                <a:avLst/>
                <a:gdLst/>
                <a:ahLst/>
                <a:cxnLst>
                  <a:cxn ang="0">
                    <a:pos x="0" y="1422"/>
                  </a:cxn>
                  <a:cxn ang="0">
                    <a:pos x="0" y="321"/>
                  </a:cxn>
                  <a:cxn ang="0">
                    <a:pos x="310" y="0"/>
                  </a:cxn>
                  <a:cxn ang="0">
                    <a:pos x="0" y="1422"/>
                  </a:cxn>
                </a:cxnLst>
                <a:rect l="0" t="0" r="r" b="b"/>
                <a:pathLst>
                  <a:path w="310" h="1422">
                    <a:moveTo>
                      <a:pt x="0" y="1422"/>
                    </a:moveTo>
                    <a:lnTo>
                      <a:pt x="0" y="321"/>
                    </a:lnTo>
                    <a:lnTo>
                      <a:pt x="310" y="0"/>
                    </a:lnTo>
                    <a:lnTo>
                      <a:pt x="0" y="1422"/>
                    </a:lnTo>
                    <a:close/>
                  </a:path>
                </a:pathLst>
              </a:custGeom>
              <a:solidFill>
                <a:srgbClr val="EBEBE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9" name="Freeform 102"/>
              <p:cNvSpPr>
                <a:spLocks/>
              </p:cNvSpPr>
              <p:nvPr/>
            </p:nvSpPr>
            <p:spPr bwMode="white">
              <a:xfrm>
                <a:off x="7189788" y="3617913"/>
                <a:ext cx="492125" cy="2257425"/>
              </a:xfrm>
              <a:custGeom>
                <a:avLst/>
                <a:gdLst/>
                <a:ahLst/>
                <a:cxnLst>
                  <a:cxn ang="0">
                    <a:pos x="310" y="0"/>
                  </a:cxn>
                  <a:cxn ang="0">
                    <a:pos x="310" y="1101"/>
                  </a:cxn>
                  <a:cxn ang="0">
                    <a:pos x="0" y="1422"/>
                  </a:cxn>
                  <a:cxn ang="0">
                    <a:pos x="310" y="0"/>
                  </a:cxn>
                </a:cxnLst>
                <a:rect l="0" t="0" r="r" b="b"/>
                <a:pathLst>
                  <a:path w="310" h="1422">
                    <a:moveTo>
                      <a:pt x="310" y="0"/>
                    </a:moveTo>
                    <a:lnTo>
                      <a:pt x="310" y="1101"/>
                    </a:lnTo>
                    <a:lnTo>
                      <a:pt x="0" y="142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" name="Freeform 103"/>
              <p:cNvSpPr>
                <a:spLocks/>
              </p:cNvSpPr>
              <p:nvPr/>
            </p:nvSpPr>
            <p:spPr bwMode="auto">
              <a:xfrm>
                <a:off x="7189788" y="3617913"/>
                <a:ext cx="492125" cy="2257425"/>
              </a:xfrm>
              <a:custGeom>
                <a:avLst/>
                <a:gdLst/>
                <a:ahLst/>
                <a:cxnLst>
                  <a:cxn ang="0">
                    <a:pos x="310" y="0"/>
                  </a:cxn>
                  <a:cxn ang="0">
                    <a:pos x="310" y="1101"/>
                  </a:cxn>
                  <a:cxn ang="0">
                    <a:pos x="0" y="1422"/>
                  </a:cxn>
                </a:cxnLst>
                <a:rect l="0" t="0" r="r" b="b"/>
                <a:pathLst>
                  <a:path w="310" h="1422">
                    <a:moveTo>
                      <a:pt x="310" y="0"/>
                    </a:moveTo>
                    <a:lnTo>
                      <a:pt x="310" y="1101"/>
                    </a:lnTo>
                    <a:lnTo>
                      <a:pt x="0" y="142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" name="Freeform 104"/>
              <p:cNvSpPr>
                <a:spLocks/>
              </p:cNvSpPr>
              <p:nvPr/>
            </p:nvSpPr>
            <p:spPr bwMode="white">
              <a:xfrm>
                <a:off x="6605588" y="3509963"/>
                <a:ext cx="1071563" cy="625475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54" y="0"/>
                  </a:cxn>
                  <a:cxn ang="0">
                    <a:pos x="675" y="68"/>
                  </a:cxn>
                  <a:cxn ang="0">
                    <a:pos x="368" y="394"/>
                  </a:cxn>
                  <a:cxn ang="0">
                    <a:pos x="0" y="286"/>
                  </a:cxn>
                </a:cxnLst>
                <a:rect l="0" t="0" r="r" b="b"/>
                <a:pathLst>
                  <a:path w="675" h="394">
                    <a:moveTo>
                      <a:pt x="0" y="286"/>
                    </a:moveTo>
                    <a:lnTo>
                      <a:pt x="354" y="0"/>
                    </a:lnTo>
                    <a:lnTo>
                      <a:pt x="675" y="68"/>
                    </a:lnTo>
                    <a:lnTo>
                      <a:pt x="368" y="394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2" name="Freeform 105"/>
              <p:cNvSpPr>
                <a:spLocks/>
              </p:cNvSpPr>
              <p:nvPr/>
            </p:nvSpPr>
            <p:spPr bwMode="auto">
              <a:xfrm>
                <a:off x="6605588" y="3509963"/>
                <a:ext cx="1071563" cy="625475"/>
              </a:xfrm>
              <a:custGeom>
                <a:avLst/>
                <a:gdLst/>
                <a:ahLst/>
                <a:cxnLst>
                  <a:cxn ang="0">
                    <a:pos x="0" y="286"/>
                  </a:cxn>
                  <a:cxn ang="0">
                    <a:pos x="354" y="0"/>
                  </a:cxn>
                  <a:cxn ang="0">
                    <a:pos x="675" y="68"/>
                  </a:cxn>
                  <a:cxn ang="0">
                    <a:pos x="368" y="394"/>
                  </a:cxn>
                </a:cxnLst>
                <a:rect l="0" t="0" r="r" b="b"/>
                <a:pathLst>
                  <a:path w="675" h="394">
                    <a:moveTo>
                      <a:pt x="0" y="286"/>
                    </a:moveTo>
                    <a:lnTo>
                      <a:pt x="354" y="0"/>
                    </a:lnTo>
                    <a:lnTo>
                      <a:pt x="675" y="68"/>
                    </a:lnTo>
                    <a:lnTo>
                      <a:pt x="368" y="39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3" name="Freeform 106"/>
              <p:cNvSpPr>
                <a:spLocks/>
              </p:cNvSpPr>
              <p:nvPr/>
            </p:nvSpPr>
            <p:spPr bwMode="auto">
              <a:xfrm>
                <a:off x="6605588" y="3963988"/>
                <a:ext cx="584200" cy="1911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67"/>
                  </a:cxn>
                  <a:cxn ang="0">
                    <a:pos x="368" y="1204"/>
                  </a:cxn>
                  <a:cxn ang="0">
                    <a:pos x="368" y="105"/>
                  </a:cxn>
                  <a:cxn ang="0">
                    <a:pos x="0" y="0"/>
                  </a:cxn>
                </a:cxnLst>
                <a:rect l="0" t="0" r="r" b="b"/>
                <a:pathLst>
                  <a:path w="368" h="1204">
                    <a:moveTo>
                      <a:pt x="0" y="0"/>
                    </a:moveTo>
                    <a:lnTo>
                      <a:pt x="0" y="1067"/>
                    </a:lnTo>
                    <a:lnTo>
                      <a:pt x="368" y="1204"/>
                    </a:lnTo>
                    <a:lnTo>
                      <a:pt x="368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4" name="Freeform 107"/>
              <p:cNvSpPr>
                <a:spLocks/>
              </p:cNvSpPr>
              <p:nvPr/>
            </p:nvSpPr>
            <p:spPr bwMode="auto">
              <a:xfrm>
                <a:off x="6605588" y="3963988"/>
                <a:ext cx="584200" cy="1911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67"/>
                  </a:cxn>
                  <a:cxn ang="0">
                    <a:pos x="368" y="1204"/>
                  </a:cxn>
                  <a:cxn ang="0">
                    <a:pos x="368" y="105"/>
                  </a:cxn>
                  <a:cxn ang="0">
                    <a:pos x="0" y="0"/>
                  </a:cxn>
                </a:cxnLst>
                <a:rect l="0" t="0" r="r" b="b"/>
                <a:pathLst>
                  <a:path w="368" h="1204">
                    <a:moveTo>
                      <a:pt x="0" y="0"/>
                    </a:moveTo>
                    <a:lnTo>
                      <a:pt x="0" y="1067"/>
                    </a:lnTo>
                    <a:lnTo>
                      <a:pt x="368" y="1204"/>
                    </a:lnTo>
                    <a:lnTo>
                      <a:pt x="368" y="10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" name="Freeform 108"/>
              <p:cNvSpPr>
                <a:spLocks/>
              </p:cNvSpPr>
              <p:nvPr/>
            </p:nvSpPr>
            <p:spPr bwMode="blackWhite">
              <a:xfrm>
                <a:off x="6659563" y="5226050"/>
                <a:ext cx="476250" cy="549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05"/>
                  </a:cxn>
                  <a:cxn ang="0">
                    <a:pos x="300" y="346"/>
                  </a:cxn>
                  <a:cxn ang="0">
                    <a:pos x="0" y="241"/>
                  </a:cxn>
                  <a:cxn ang="0">
                    <a:pos x="0" y="0"/>
                  </a:cxn>
                </a:cxnLst>
                <a:rect l="0" t="0" r="r" b="b"/>
                <a:pathLst>
                  <a:path w="300" h="346">
                    <a:moveTo>
                      <a:pt x="0" y="0"/>
                    </a:moveTo>
                    <a:lnTo>
                      <a:pt x="300" y="105"/>
                    </a:lnTo>
                    <a:lnTo>
                      <a:pt x="300" y="346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DB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" name="Freeform 109"/>
              <p:cNvSpPr>
                <a:spLocks/>
              </p:cNvSpPr>
              <p:nvPr/>
            </p:nvSpPr>
            <p:spPr bwMode="black">
              <a:xfrm>
                <a:off x="6686550" y="4370388"/>
                <a:ext cx="382588" cy="26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" y="88"/>
                  </a:cxn>
                  <a:cxn ang="0">
                    <a:pos x="241" y="170"/>
                  </a:cxn>
                  <a:cxn ang="0">
                    <a:pos x="0" y="82"/>
                  </a:cxn>
                  <a:cxn ang="0">
                    <a:pos x="0" y="0"/>
                  </a:cxn>
                </a:cxnLst>
                <a:rect l="0" t="0" r="r" b="b"/>
                <a:pathLst>
                  <a:path w="241" h="170">
                    <a:moveTo>
                      <a:pt x="0" y="0"/>
                    </a:moveTo>
                    <a:lnTo>
                      <a:pt x="241" y="88"/>
                    </a:lnTo>
                    <a:lnTo>
                      <a:pt x="241" y="170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" name="Freeform 110"/>
              <p:cNvSpPr>
                <a:spLocks/>
              </p:cNvSpPr>
              <p:nvPr/>
            </p:nvSpPr>
            <p:spPr bwMode="white">
              <a:xfrm>
                <a:off x="6875463" y="4468813"/>
                <a:ext cx="166688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5" y="37"/>
                  </a:cxn>
                  <a:cxn ang="0">
                    <a:pos x="105" y="85"/>
                  </a:cxn>
                  <a:cxn ang="0">
                    <a:pos x="0" y="49"/>
                  </a:cxn>
                  <a:cxn ang="0">
                    <a:pos x="0" y="0"/>
                  </a:cxn>
                </a:cxnLst>
                <a:rect l="0" t="0" r="r" b="b"/>
                <a:pathLst>
                  <a:path w="105" h="85">
                    <a:moveTo>
                      <a:pt x="0" y="0"/>
                    </a:moveTo>
                    <a:lnTo>
                      <a:pt x="105" y="37"/>
                    </a:lnTo>
                    <a:lnTo>
                      <a:pt x="105" y="85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DB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" name="Freeform 111"/>
              <p:cNvSpPr>
                <a:spLocks/>
              </p:cNvSpPr>
              <p:nvPr/>
            </p:nvSpPr>
            <p:spPr bwMode="blackWhite">
              <a:xfrm>
                <a:off x="6659563" y="4856163"/>
                <a:ext cx="341313" cy="2206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5" y="77"/>
                  </a:cxn>
                  <a:cxn ang="0">
                    <a:pos x="215" y="139"/>
                  </a:cxn>
                  <a:cxn ang="0">
                    <a:pos x="0" y="63"/>
                  </a:cxn>
                  <a:cxn ang="0">
                    <a:pos x="0" y="0"/>
                  </a:cxn>
                </a:cxnLst>
                <a:rect l="0" t="0" r="r" b="b"/>
                <a:pathLst>
                  <a:path w="215" h="139">
                    <a:moveTo>
                      <a:pt x="0" y="0"/>
                    </a:moveTo>
                    <a:lnTo>
                      <a:pt x="215" y="77"/>
                    </a:lnTo>
                    <a:lnTo>
                      <a:pt x="215" y="139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9" name="Freeform 112"/>
              <p:cNvSpPr>
                <a:spLocks/>
              </p:cNvSpPr>
              <p:nvPr/>
            </p:nvSpPr>
            <p:spPr bwMode="blackWhite">
              <a:xfrm>
                <a:off x="6659563" y="4694238"/>
                <a:ext cx="341313" cy="2206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5" y="77"/>
                  </a:cxn>
                  <a:cxn ang="0">
                    <a:pos x="215" y="139"/>
                  </a:cxn>
                  <a:cxn ang="0">
                    <a:pos x="0" y="63"/>
                  </a:cxn>
                  <a:cxn ang="0">
                    <a:pos x="0" y="0"/>
                  </a:cxn>
                </a:cxnLst>
                <a:rect l="0" t="0" r="r" b="b"/>
                <a:pathLst>
                  <a:path w="215" h="139">
                    <a:moveTo>
                      <a:pt x="0" y="0"/>
                    </a:moveTo>
                    <a:lnTo>
                      <a:pt x="215" y="77"/>
                    </a:lnTo>
                    <a:lnTo>
                      <a:pt x="215" y="139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0" name="Freeform 113"/>
              <p:cNvSpPr>
                <a:spLocks/>
              </p:cNvSpPr>
              <p:nvPr/>
            </p:nvSpPr>
            <p:spPr bwMode="auto">
              <a:xfrm>
                <a:off x="6654800" y="4059238"/>
                <a:ext cx="436563" cy="514350"/>
              </a:xfrm>
              <a:custGeom>
                <a:avLst/>
                <a:gdLst/>
                <a:ahLst/>
                <a:cxnLst>
                  <a:cxn ang="0">
                    <a:pos x="0" y="324"/>
                  </a:cxn>
                  <a:cxn ang="0">
                    <a:pos x="0" y="0"/>
                  </a:cxn>
                  <a:cxn ang="0">
                    <a:pos x="275" y="77"/>
                  </a:cxn>
                  <a:cxn ang="0">
                    <a:pos x="264" y="91"/>
                  </a:cxn>
                  <a:cxn ang="0">
                    <a:pos x="23" y="23"/>
                  </a:cxn>
                  <a:cxn ang="0">
                    <a:pos x="23" y="298"/>
                  </a:cxn>
                  <a:cxn ang="0">
                    <a:pos x="0" y="324"/>
                  </a:cxn>
                </a:cxnLst>
                <a:rect l="0" t="0" r="r" b="b"/>
                <a:pathLst>
                  <a:path w="275" h="324">
                    <a:moveTo>
                      <a:pt x="0" y="324"/>
                    </a:moveTo>
                    <a:lnTo>
                      <a:pt x="0" y="0"/>
                    </a:lnTo>
                    <a:lnTo>
                      <a:pt x="275" y="77"/>
                    </a:lnTo>
                    <a:lnTo>
                      <a:pt x="264" y="91"/>
                    </a:lnTo>
                    <a:lnTo>
                      <a:pt x="23" y="23"/>
                    </a:lnTo>
                    <a:lnTo>
                      <a:pt x="23" y="298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1" name="Freeform 114"/>
              <p:cNvSpPr>
                <a:spLocks/>
              </p:cNvSpPr>
              <p:nvPr/>
            </p:nvSpPr>
            <p:spPr bwMode="auto">
              <a:xfrm>
                <a:off x="6654800" y="4059238"/>
                <a:ext cx="436563" cy="514350"/>
              </a:xfrm>
              <a:custGeom>
                <a:avLst/>
                <a:gdLst/>
                <a:ahLst/>
                <a:cxnLst>
                  <a:cxn ang="0">
                    <a:pos x="0" y="324"/>
                  </a:cxn>
                  <a:cxn ang="0">
                    <a:pos x="0" y="0"/>
                  </a:cxn>
                  <a:cxn ang="0">
                    <a:pos x="275" y="77"/>
                  </a:cxn>
                  <a:cxn ang="0">
                    <a:pos x="264" y="91"/>
                  </a:cxn>
                  <a:cxn ang="0">
                    <a:pos x="23" y="23"/>
                  </a:cxn>
                  <a:cxn ang="0">
                    <a:pos x="23" y="298"/>
                  </a:cxn>
                  <a:cxn ang="0">
                    <a:pos x="0" y="324"/>
                  </a:cxn>
                </a:cxnLst>
                <a:rect l="0" t="0" r="r" b="b"/>
                <a:pathLst>
                  <a:path w="275" h="324">
                    <a:moveTo>
                      <a:pt x="0" y="324"/>
                    </a:moveTo>
                    <a:lnTo>
                      <a:pt x="0" y="0"/>
                    </a:lnTo>
                    <a:lnTo>
                      <a:pt x="275" y="77"/>
                    </a:lnTo>
                    <a:lnTo>
                      <a:pt x="264" y="91"/>
                    </a:lnTo>
                    <a:lnTo>
                      <a:pt x="23" y="23"/>
                    </a:lnTo>
                    <a:lnTo>
                      <a:pt x="23" y="298"/>
                    </a:lnTo>
                    <a:lnTo>
                      <a:pt x="0" y="324"/>
                    </a:lnTo>
                  </a:path>
                </a:pathLst>
              </a:custGeom>
              <a:noFill/>
              <a:ln w="4763">
                <a:solidFill>
                  <a:srgbClr val="AAAAA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2" name="Freeform 115"/>
              <p:cNvSpPr>
                <a:spLocks/>
              </p:cNvSpPr>
              <p:nvPr/>
            </p:nvSpPr>
            <p:spPr bwMode="auto">
              <a:xfrm>
                <a:off x="7069138" y="4186238"/>
                <a:ext cx="17463" cy="508000"/>
              </a:xfrm>
              <a:custGeom>
                <a:avLst/>
                <a:gdLst/>
                <a:ahLst/>
                <a:cxnLst>
                  <a:cxn ang="0">
                    <a:pos x="11" y="315"/>
                  </a:cxn>
                  <a:cxn ang="0">
                    <a:pos x="0" y="320"/>
                  </a:cxn>
                  <a:cxn ang="0">
                    <a:pos x="0" y="11"/>
                  </a:cxn>
                  <a:cxn ang="0">
                    <a:pos x="11" y="0"/>
                  </a:cxn>
                  <a:cxn ang="0">
                    <a:pos x="11" y="315"/>
                  </a:cxn>
                </a:cxnLst>
                <a:rect l="0" t="0" r="r" b="b"/>
                <a:pathLst>
                  <a:path w="11" h="320">
                    <a:moveTo>
                      <a:pt x="11" y="315"/>
                    </a:moveTo>
                    <a:lnTo>
                      <a:pt x="0" y="320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11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3" name="Freeform 116"/>
              <p:cNvSpPr>
                <a:spLocks/>
              </p:cNvSpPr>
              <p:nvPr/>
            </p:nvSpPr>
            <p:spPr bwMode="auto">
              <a:xfrm>
                <a:off x="7069138" y="4186238"/>
                <a:ext cx="17463" cy="508000"/>
              </a:xfrm>
              <a:custGeom>
                <a:avLst/>
                <a:gdLst/>
                <a:ahLst/>
                <a:cxnLst>
                  <a:cxn ang="0">
                    <a:pos x="11" y="315"/>
                  </a:cxn>
                  <a:cxn ang="0">
                    <a:pos x="0" y="320"/>
                  </a:cxn>
                  <a:cxn ang="0">
                    <a:pos x="0" y="11"/>
                  </a:cxn>
                  <a:cxn ang="0">
                    <a:pos x="11" y="0"/>
                  </a:cxn>
                  <a:cxn ang="0">
                    <a:pos x="11" y="315"/>
                  </a:cxn>
                </a:cxnLst>
                <a:rect l="0" t="0" r="r" b="b"/>
                <a:pathLst>
                  <a:path w="11" h="320">
                    <a:moveTo>
                      <a:pt x="11" y="315"/>
                    </a:moveTo>
                    <a:lnTo>
                      <a:pt x="0" y="320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11" y="315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grpSp>
          <p:nvGrpSpPr>
            <p:cNvPr id="24" name="Group 67"/>
            <p:cNvGrpSpPr>
              <a:grpSpLocks/>
            </p:cNvGrpSpPr>
            <p:nvPr/>
          </p:nvGrpSpPr>
          <p:grpSpPr bwMode="auto">
            <a:xfrm>
              <a:off x="961187" y="4171017"/>
              <a:ext cx="1304085" cy="1629538"/>
              <a:chOff x="2911" y="133"/>
              <a:chExt cx="496" cy="620"/>
            </a:xfrm>
          </p:grpSpPr>
          <p:sp>
            <p:nvSpPr>
              <p:cNvPr id="25" name="Freeform 68"/>
              <p:cNvSpPr>
                <a:spLocks/>
              </p:cNvSpPr>
              <p:nvPr/>
            </p:nvSpPr>
            <p:spPr bwMode="blackWhite">
              <a:xfrm>
                <a:off x="3065" y="135"/>
                <a:ext cx="19" cy="39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9" y="0"/>
                  </a:cxn>
                  <a:cxn ang="0">
                    <a:pos x="19" y="372"/>
                  </a:cxn>
                  <a:cxn ang="0">
                    <a:pos x="2" y="397"/>
                  </a:cxn>
                </a:cxnLst>
                <a:rect l="0" t="0" r="r" b="b"/>
                <a:pathLst>
                  <a:path w="19" h="397">
                    <a:moveTo>
                      <a:pt x="0" y="10"/>
                    </a:moveTo>
                    <a:lnTo>
                      <a:pt x="19" y="0"/>
                    </a:lnTo>
                    <a:lnTo>
                      <a:pt x="19" y="372"/>
                    </a:lnTo>
                    <a:lnTo>
                      <a:pt x="2" y="397"/>
                    </a:lnTo>
                  </a:path>
                </a:pathLst>
              </a:custGeom>
              <a:solidFill>
                <a:srgbClr val="DDDDDD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6" name="Rectangle 69"/>
              <p:cNvSpPr>
                <a:spLocks noChangeArrowheads="1"/>
              </p:cNvSpPr>
              <p:nvPr/>
            </p:nvSpPr>
            <p:spPr bwMode="auto">
              <a:xfrm>
                <a:off x="2911" y="147"/>
                <a:ext cx="152" cy="388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7" name="Line 70"/>
              <p:cNvSpPr>
                <a:spLocks noChangeShapeType="1"/>
              </p:cNvSpPr>
              <p:nvPr/>
            </p:nvSpPr>
            <p:spPr bwMode="auto">
              <a:xfrm>
                <a:off x="2911" y="177"/>
                <a:ext cx="12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8" name="Line 71"/>
              <p:cNvSpPr>
                <a:spLocks noChangeShapeType="1"/>
              </p:cNvSpPr>
              <p:nvPr/>
            </p:nvSpPr>
            <p:spPr bwMode="auto">
              <a:xfrm>
                <a:off x="2911" y="232"/>
                <a:ext cx="12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9" name="Line 72"/>
              <p:cNvSpPr>
                <a:spLocks noChangeShapeType="1"/>
              </p:cNvSpPr>
              <p:nvPr/>
            </p:nvSpPr>
            <p:spPr bwMode="auto">
              <a:xfrm>
                <a:off x="2911" y="270"/>
                <a:ext cx="12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2919" y="280"/>
                <a:ext cx="77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1" name="Rectangle 74"/>
              <p:cNvSpPr>
                <a:spLocks noChangeArrowheads="1"/>
              </p:cNvSpPr>
              <p:nvPr/>
            </p:nvSpPr>
            <p:spPr bwMode="auto">
              <a:xfrm>
                <a:off x="2922" y="283"/>
                <a:ext cx="71" cy="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2" name="Freeform 75"/>
              <p:cNvSpPr>
                <a:spLocks noEditPoints="1"/>
              </p:cNvSpPr>
              <p:nvPr/>
            </p:nvSpPr>
            <p:spPr bwMode="auto">
              <a:xfrm>
                <a:off x="2919" y="239"/>
                <a:ext cx="77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7" y="20"/>
                  </a:cxn>
                  <a:cxn ang="0">
                    <a:pos x="37" y="20"/>
                  </a:cxn>
                  <a:cxn ang="0">
                    <a:pos x="0" y="20"/>
                  </a:cxn>
                  <a:cxn ang="0">
                    <a:pos x="77" y="20"/>
                  </a:cxn>
                  <a:cxn ang="0">
                    <a:pos x="77" y="8"/>
                  </a:cxn>
                  <a:cxn ang="0">
                    <a:pos x="77" y="8"/>
                  </a:cxn>
                  <a:cxn ang="0">
                    <a:pos x="60" y="8"/>
                  </a:cxn>
                  <a:cxn ang="0">
                    <a:pos x="60" y="8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77" y="20"/>
                  </a:cxn>
                </a:cxnLst>
                <a:rect l="0" t="0" r="r" b="b"/>
                <a:pathLst>
                  <a:path w="77" h="20">
                    <a:moveTo>
                      <a:pt x="0" y="2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20"/>
                    </a:lnTo>
                    <a:lnTo>
                      <a:pt x="37" y="20"/>
                    </a:lnTo>
                    <a:lnTo>
                      <a:pt x="0" y="20"/>
                    </a:lnTo>
                    <a:close/>
                    <a:moveTo>
                      <a:pt x="77" y="20"/>
                    </a:moveTo>
                    <a:lnTo>
                      <a:pt x="77" y="8"/>
                    </a:lnTo>
                    <a:lnTo>
                      <a:pt x="77" y="8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7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3" name="Freeform 76"/>
              <p:cNvSpPr>
                <a:spLocks/>
              </p:cNvSpPr>
              <p:nvPr/>
            </p:nvSpPr>
            <p:spPr bwMode="auto">
              <a:xfrm>
                <a:off x="2919" y="239"/>
                <a:ext cx="37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7" y="20"/>
                  </a:cxn>
                  <a:cxn ang="0">
                    <a:pos x="37" y="20"/>
                  </a:cxn>
                  <a:cxn ang="0">
                    <a:pos x="0" y="20"/>
                  </a:cxn>
                </a:cxnLst>
                <a:rect l="0" t="0" r="r" b="b"/>
                <a:pathLst>
                  <a:path w="37" h="20">
                    <a:moveTo>
                      <a:pt x="0" y="2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20"/>
                    </a:lnTo>
                    <a:lnTo>
                      <a:pt x="37" y="20"/>
                    </a:lnTo>
                    <a:lnTo>
                      <a:pt x="0" y="2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4" name="Freeform 77"/>
              <p:cNvSpPr>
                <a:spLocks/>
              </p:cNvSpPr>
              <p:nvPr/>
            </p:nvSpPr>
            <p:spPr bwMode="auto">
              <a:xfrm>
                <a:off x="2959" y="239"/>
                <a:ext cx="37" cy="20"/>
              </a:xfrm>
              <a:custGeom>
                <a:avLst/>
                <a:gdLst/>
                <a:ahLst/>
                <a:cxnLst>
                  <a:cxn ang="0">
                    <a:pos x="37" y="20"/>
                  </a:cxn>
                  <a:cxn ang="0">
                    <a:pos x="37" y="8"/>
                  </a:cxn>
                  <a:cxn ang="0">
                    <a:pos x="37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37" y="20"/>
                  </a:cxn>
                </a:cxnLst>
                <a:rect l="0" t="0" r="r" b="b"/>
                <a:pathLst>
                  <a:path w="37" h="20">
                    <a:moveTo>
                      <a:pt x="37" y="20"/>
                    </a:moveTo>
                    <a:lnTo>
                      <a:pt x="37" y="8"/>
                    </a:lnTo>
                    <a:lnTo>
                      <a:pt x="37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7" y="2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5" name="Freeform 78"/>
              <p:cNvSpPr>
                <a:spLocks/>
              </p:cNvSpPr>
              <p:nvPr/>
            </p:nvSpPr>
            <p:spPr bwMode="auto">
              <a:xfrm>
                <a:off x="3037" y="209"/>
                <a:ext cx="353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5" y="0"/>
                  </a:cxn>
                  <a:cxn ang="0">
                    <a:pos x="353" y="0"/>
                  </a:cxn>
                </a:cxnLst>
                <a:rect l="0" t="0" r="r" b="b"/>
                <a:pathLst>
                  <a:path w="353" h="13">
                    <a:moveTo>
                      <a:pt x="0" y="13"/>
                    </a:moveTo>
                    <a:lnTo>
                      <a:pt x="55" y="0"/>
                    </a:lnTo>
                    <a:lnTo>
                      <a:pt x="353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6" name="Rectangle 79"/>
              <p:cNvSpPr>
                <a:spLocks noChangeArrowheads="1"/>
              </p:cNvSpPr>
              <p:nvPr/>
            </p:nvSpPr>
            <p:spPr bwMode="blackWhite">
              <a:xfrm>
                <a:off x="3110" y="513"/>
                <a:ext cx="191" cy="21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7" name="Freeform 80"/>
              <p:cNvSpPr>
                <a:spLocks/>
              </p:cNvSpPr>
              <p:nvPr/>
            </p:nvSpPr>
            <p:spPr bwMode="blackWhite">
              <a:xfrm>
                <a:off x="3357" y="230"/>
                <a:ext cx="50" cy="2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" y="25"/>
                  </a:cxn>
                  <a:cxn ang="0">
                    <a:pos x="50" y="221"/>
                  </a:cxn>
                  <a:cxn ang="0">
                    <a:pos x="4" y="269"/>
                  </a:cxn>
                  <a:cxn ang="0">
                    <a:pos x="0" y="0"/>
                  </a:cxn>
                </a:cxnLst>
                <a:rect l="0" t="0" r="r" b="b"/>
                <a:pathLst>
                  <a:path w="50" h="269">
                    <a:moveTo>
                      <a:pt x="0" y="0"/>
                    </a:moveTo>
                    <a:lnTo>
                      <a:pt x="50" y="25"/>
                    </a:lnTo>
                    <a:lnTo>
                      <a:pt x="50" y="221"/>
                    </a:lnTo>
                    <a:lnTo>
                      <a:pt x="4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8" name="Freeform 81"/>
              <p:cNvSpPr>
                <a:spLocks/>
              </p:cNvSpPr>
              <p:nvPr/>
            </p:nvSpPr>
            <p:spPr bwMode="auto">
              <a:xfrm>
                <a:off x="3357" y="230"/>
                <a:ext cx="50" cy="2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" y="25"/>
                  </a:cxn>
                  <a:cxn ang="0">
                    <a:pos x="50" y="221"/>
                  </a:cxn>
                  <a:cxn ang="0">
                    <a:pos x="4" y="269"/>
                  </a:cxn>
                  <a:cxn ang="0">
                    <a:pos x="0" y="0"/>
                  </a:cxn>
                </a:cxnLst>
                <a:rect l="0" t="0" r="r" b="b"/>
                <a:pathLst>
                  <a:path w="50" h="269">
                    <a:moveTo>
                      <a:pt x="0" y="0"/>
                    </a:moveTo>
                    <a:lnTo>
                      <a:pt x="50" y="25"/>
                    </a:lnTo>
                    <a:lnTo>
                      <a:pt x="50" y="221"/>
                    </a:lnTo>
                    <a:lnTo>
                      <a:pt x="4" y="269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9" name="Rectangle 82"/>
              <p:cNvSpPr>
                <a:spLocks noChangeArrowheads="1"/>
              </p:cNvSpPr>
              <p:nvPr/>
            </p:nvSpPr>
            <p:spPr bwMode="blackWhite">
              <a:xfrm>
                <a:off x="3037" y="220"/>
                <a:ext cx="333" cy="295"/>
              </a:xfrm>
              <a:prstGeom prst="rect">
                <a:avLst/>
              </a:prstGeom>
              <a:solidFill>
                <a:srgbClr val="EBEBE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0" name="Rectangle 83"/>
              <p:cNvSpPr>
                <a:spLocks noChangeArrowheads="1"/>
              </p:cNvSpPr>
              <p:nvPr/>
            </p:nvSpPr>
            <p:spPr bwMode="auto">
              <a:xfrm>
                <a:off x="3039" y="222"/>
                <a:ext cx="329" cy="291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1" name="Freeform 84"/>
              <p:cNvSpPr>
                <a:spLocks/>
              </p:cNvSpPr>
              <p:nvPr/>
            </p:nvSpPr>
            <p:spPr bwMode="auto">
              <a:xfrm>
                <a:off x="3370" y="207"/>
                <a:ext cx="18" cy="306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0"/>
                  </a:cxn>
                  <a:cxn ang="0">
                    <a:pos x="18" y="290"/>
                  </a:cxn>
                  <a:cxn ang="0">
                    <a:pos x="0" y="306"/>
                  </a:cxn>
                  <a:cxn ang="0">
                    <a:pos x="0" y="13"/>
                  </a:cxn>
                </a:cxnLst>
                <a:rect l="0" t="0" r="r" b="b"/>
                <a:pathLst>
                  <a:path w="18" h="306">
                    <a:moveTo>
                      <a:pt x="0" y="13"/>
                    </a:moveTo>
                    <a:lnTo>
                      <a:pt x="18" y="0"/>
                    </a:lnTo>
                    <a:lnTo>
                      <a:pt x="18" y="290"/>
                    </a:lnTo>
                    <a:lnTo>
                      <a:pt x="0" y="30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7D7D7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2" name="Freeform 85"/>
              <p:cNvSpPr>
                <a:spLocks/>
              </p:cNvSpPr>
              <p:nvPr/>
            </p:nvSpPr>
            <p:spPr bwMode="blackWhite">
              <a:xfrm>
                <a:off x="3370" y="207"/>
                <a:ext cx="18" cy="306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0"/>
                  </a:cxn>
                  <a:cxn ang="0">
                    <a:pos x="18" y="290"/>
                  </a:cxn>
                  <a:cxn ang="0">
                    <a:pos x="0" y="306"/>
                  </a:cxn>
                  <a:cxn ang="0">
                    <a:pos x="0" y="13"/>
                  </a:cxn>
                </a:cxnLst>
                <a:rect l="0" t="0" r="r" b="b"/>
                <a:pathLst>
                  <a:path w="18" h="306">
                    <a:moveTo>
                      <a:pt x="0" y="13"/>
                    </a:moveTo>
                    <a:lnTo>
                      <a:pt x="18" y="0"/>
                    </a:lnTo>
                    <a:lnTo>
                      <a:pt x="18" y="290"/>
                    </a:lnTo>
                    <a:lnTo>
                      <a:pt x="0" y="306"/>
                    </a:lnTo>
                    <a:lnTo>
                      <a:pt x="0" y="13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3" name="Freeform 86"/>
              <p:cNvSpPr>
                <a:spLocks/>
              </p:cNvSpPr>
              <p:nvPr/>
            </p:nvSpPr>
            <p:spPr bwMode="blackWhite">
              <a:xfrm>
                <a:off x="2926" y="565"/>
                <a:ext cx="448" cy="188"/>
              </a:xfrm>
              <a:custGeom>
                <a:avLst/>
                <a:gdLst/>
                <a:ahLst/>
                <a:cxnLst>
                  <a:cxn ang="0">
                    <a:pos x="0" y="122"/>
                  </a:cxn>
                  <a:cxn ang="0">
                    <a:pos x="0" y="97"/>
                  </a:cxn>
                  <a:cxn ang="0">
                    <a:pos x="86" y="0"/>
                  </a:cxn>
                  <a:cxn ang="0">
                    <a:pos x="446" y="45"/>
                  </a:cxn>
                  <a:cxn ang="0">
                    <a:pos x="448" y="70"/>
                  </a:cxn>
                  <a:cxn ang="0">
                    <a:pos x="394" y="188"/>
                  </a:cxn>
                  <a:cxn ang="0">
                    <a:pos x="0" y="122"/>
                  </a:cxn>
                </a:cxnLst>
                <a:rect l="0" t="0" r="r" b="b"/>
                <a:pathLst>
                  <a:path w="448" h="188">
                    <a:moveTo>
                      <a:pt x="0" y="122"/>
                    </a:moveTo>
                    <a:lnTo>
                      <a:pt x="0" y="97"/>
                    </a:lnTo>
                    <a:lnTo>
                      <a:pt x="86" y="0"/>
                    </a:lnTo>
                    <a:lnTo>
                      <a:pt x="446" y="45"/>
                    </a:lnTo>
                    <a:lnTo>
                      <a:pt x="448" y="70"/>
                    </a:lnTo>
                    <a:lnTo>
                      <a:pt x="394" y="188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EBEBEB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4" name="Freeform 87"/>
              <p:cNvSpPr>
                <a:spLocks/>
              </p:cNvSpPr>
              <p:nvPr/>
            </p:nvSpPr>
            <p:spPr bwMode="auto">
              <a:xfrm>
                <a:off x="2926" y="565"/>
                <a:ext cx="448" cy="188"/>
              </a:xfrm>
              <a:custGeom>
                <a:avLst/>
                <a:gdLst/>
                <a:ahLst/>
                <a:cxnLst>
                  <a:cxn ang="0">
                    <a:pos x="0" y="122"/>
                  </a:cxn>
                  <a:cxn ang="0">
                    <a:pos x="0" y="97"/>
                  </a:cxn>
                  <a:cxn ang="0">
                    <a:pos x="86" y="0"/>
                  </a:cxn>
                  <a:cxn ang="0">
                    <a:pos x="446" y="45"/>
                  </a:cxn>
                  <a:cxn ang="0">
                    <a:pos x="448" y="70"/>
                  </a:cxn>
                  <a:cxn ang="0">
                    <a:pos x="394" y="188"/>
                  </a:cxn>
                  <a:cxn ang="0">
                    <a:pos x="0" y="122"/>
                  </a:cxn>
                </a:cxnLst>
                <a:rect l="0" t="0" r="r" b="b"/>
                <a:pathLst>
                  <a:path w="448" h="188">
                    <a:moveTo>
                      <a:pt x="0" y="122"/>
                    </a:moveTo>
                    <a:lnTo>
                      <a:pt x="0" y="97"/>
                    </a:lnTo>
                    <a:lnTo>
                      <a:pt x="86" y="0"/>
                    </a:lnTo>
                    <a:lnTo>
                      <a:pt x="446" y="45"/>
                    </a:lnTo>
                    <a:lnTo>
                      <a:pt x="448" y="70"/>
                    </a:lnTo>
                    <a:lnTo>
                      <a:pt x="394" y="188"/>
                    </a:lnTo>
                    <a:lnTo>
                      <a:pt x="0" y="122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5" name="Freeform 88"/>
              <p:cNvSpPr>
                <a:spLocks/>
              </p:cNvSpPr>
              <p:nvPr/>
            </p:nvSpPr>
            <p:spPr bwMode="auto">
              <a:xfrm>
                <a:off x="3310" y="612"/>
                <a:ext cx="56" cy="141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0" y="116"/>
                  </a:cxn>
                  <a:cxn ang="0">
                    <a:pos x="2" y="141"/>
                  </a:cxn>
                </a:cxnLst>
                <a:rect l="0" t="0" r="r" b="b"/>
                <a:pathLst>
                  <a:path w="56" h="141">
                    <a:moveTo>
                      <a:pt x="56" y="0"/>
                    </a:moveTo>
                    <a:lnTo>
                      <a:pt x="0" y="116"/>
                    </a:lnTo>
                    <a:lnTo>
                      <a:pt x="2" y="141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6" name="Freeform 89"/>
              <p:cNvSpPr>
                <a:spLocks/>
              </p:cNvSpPr>
              <p:nvPr/>
            </p:nvSpPr>
            <p:spPr bwMode="blackWhite">
              <a:xfrm>
                <a:off x="2940" y="604"/>
                <a:ext cx="397" cy="12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397" y="48"/>
                  </a:cxn>
                  <a:cxn ang="0">
                    <a:pos x="364" y="120"/>
                  </a:cxn>
                  <a:cxn ang="0">
                    <a:pos x="0" y="62"/>
                  </a:cxn>
                  <a:cxn ang="0">
                    <a:pos x="56" y="0"/>
                  </a:cxn>
                </a:cxnLst>
                <a:rect l="0" t="0" r="r" b="b"/>
                <a:pathLst>
                  <a:path w="397" h="120">
                    <a:moveTo>
                      <a:pt x="56" y="0"/>
                    </a:moveTo>
                    <a:lnTo>
                      <a:pt x="397" y="48"/>
                    </a:lnTo>
                    <a:lnTo>
                      <a:pt x="364" y="120"/>
                    </a:lnTo>
                    <a:lnTo>
                      <a:pt x="0" y="6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8C8C8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7" name="Freeform 90"/>
              <p:cNvSpPr>
                <a:spLocks/>
              </p:cNvSpPr>
              <p:nvPr/>
            </p:nvSpPr>
            <p:spPr bwMode="auto">
              <a:xfrm>
                <a:off x="2940" y="604"/>
                <a:ext cx="397" cy="12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397" y="48"/>
                  </a:cxn>
                  <a:cxn ang="0">
                    <a:pos x="364" y="120"/>
                  </a:cxn>
                  <a:cxn ang="0">
                    <a:pos x="0" y="62"/>
                  </a:cxn>
                  <a:cxn ang="0">
                    <a:pos x="56" y="0"/>
                  </a:cxn>
                </a:cxnLst>
                <a:rect l="0" t="0" r="r" b="b"/>
                <a:pathLst>
                  <a:path w="397" h="120">
                    <a:moveTo>
                      <a:pt x="56" y="0"/>
                    </a:moveTo>
                    <a:lnTo>
                      <a:pt x="397" y="48"/>
                    </a:lnTo>
                    <a:lnTo>
                      <a:pt x="364" y="120"/>
                    </a:lnTo>
                    <a:lnTo>
                      <a:pt x="0" y="62"/>
                    </a:lnTo>
                    <a:lnTo>
                      <a:pt x="56" y="0"/>
                    </a:lnTo>
                  </a:path>
                </a:pathLst>
              </a:custGeom>
              <a:noFill/>
              <a:ln w="3175">
                <a:solidFill>
                  <a:srgbClr val="AAAAAA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8" name="Freeform 91"/>
              <p:cNvSpPr>
                <a:spLocks/>
              </p:cNvSpPr>
              <p:nvPr/>
            </p:nvSpPr>
            <p:spPr bwMode="blackWhite">
              <a:xfrm>
                <a:off x="3002" y="575"/>
                <a:ext cx="349" cy="6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349" y="46"/>
                  </a:cxn>
                  <a:cxn ang="0">
                    <a:pos x="337" y="68"/>
                  </a:cxn>
                  <a:cxn ang="0">
                    <a:pos x="0" y="21"/>
                  </a:cxn>
                  <a:cxn ang="0">
                    <a:pos x="14" y="0"/>
                  </a:cxn>
                </a:cxnLst>
                <a:rect l="0" t="0" r="r" b="b"/>
                <a:pathLst>
                  <a:path w="349" h="68">
                    <a:moveTo>
                      <a:pt x="14" y="0"/>
                    </a:moveTo>
                    <a:lnTo>
                      <a:pt x="349" y="46"/>
                    </a:lnTo>
                    <a:lnTo>
                      <a:pt x="337" y="68"/>
                    </a:lnTo>
                    <a:lnTo>
                      <a:pt x="0" y="21"/>
                    </a:lnTo>
                    <a:lnTo>
                      <a:pt x="14" y="0"/>
                    </a:lnTo>
                  </a:path>
                </a:pathLst>
              </a:custGeom>
              <a:noFill/>
              <a:ln w="3175">
                <a:solidFill>
                  <a:srgbClr val="AAAAAA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9" name="Rectangle 92"/>
              <p:cNvSpPr>
                <a:spLocks noChangeArrowheads="1"/>
              </p:cNvSpPr>
              <p:nvPr/>
            </p:nvSpPr>
            <p:spPr bwMode="blackWhite">
              <a:xfrm>
                <a:off x="3072" y="259"/>
                <a:ext cx="263" cy="217"/>
              </a:xfrm>
              <a:prstGeom prst="rect">
                <a:avLst/>
              </a:prstGeom>
              <a:solidFill>
                <a:srgbClr val="3079BB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0" name="Rectangle 93"/>
              <p:cNvSpPr>
                <a:spLocks noChangeArrowheads="1"/>
              </p:cNvSpPr>
              <p:nvPr/>
            </p:nvSpPr>
            <p:spPr bwMode="auto">
              <a:xfrm>
                <a:off x="3075" y="262"/>
                <a:ext cx="257" cy="211"/>
              </a:xfrm>
              <a:prstGeom prst="rect">
                <a:avLst/>
              </a:prstGeom>
              <a:noFill/>
              <a:ln w="6350">
                <a:solidFill>
                  <a:srgbClr val="AAAAAA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1" name="Line 94"/>
              <p:cNvSpPr>
                <a:spLocks noChangeShapeType="1"/>
              </p:cNvSpPr>
              <p:nvPr/>
            </p:nvSpPr>
            <p:spPr bwMode="blackWhite">
              <a:xfrm>
                <a:off x="2932" y="133"/>
                <a:ext cx="15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52" name="Rectangle 95"/>
              <p:cNvSpPr>
                <a:spLocks noChangeArrowheads="1"/>
              </p:cNvSpPr>
              <p:nvPr/>
            </p:nvSpPr>
            <p:spPr bwMode="white">
              <a:xfrm>
                <a:off x="2923" y="376"/>
                <a:ext cx="114" cy="109"/>
              </a:xfrm>
              <a:prstGeom prst="rect">
                <a:avLst/>
              </a:prstGeom>
              <a:solidFill>
                <a:srgbClr val="AED1E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3" name="Rectangle 96"/>
              <p:cNvSpPr>
                <a:spLocks noChangeArrowheads="1"/>
              </p:cNvSpPr>
              <p:nvPr/>
            </p:nvSpPr>
            <p:spPr bwMode="hidden">
              <a:xfrm>
                <a:off x="2957" y="376"/>
                <a:ext cx="46" cy="10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4" name="Line 97"/>
              <p:cNvSpPr>
                <a:spLocks noChangeShapeType="1"/>
              </p:cNvSpPr>
              <p:nvPr/>
            </p:nvSpPr>
            <p:spPr bwMode="blackWhite">
              <a:xfrm flipV="1">
                <a:off x="2912" y="134"/>
                <a:ext cx="20" cy="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 dirty="0"/>
              </a:p>
            </p:txBody>
          </p:sp>
        </p:grpSp>
        <p:sp>
          <p:nvSpPr>
            <p:cNvPr id="55" name="TextBox 54"/>
            <p:cNvSpPr txBox="1"/>
            <p:nvPr/>
          </p:nvSpPr>
          <p:spPr bwMode="blackWhite">
            <a:xfrm>
              <a:off x="7619718" y="4742356"/>
              <a:ext cx="1116000" cy="61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Programme Python</a:t>
              </a:r>
              <a:endParaRPr lang="fr-FR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00144" y="4447303"/>
              <a:ext cx="252184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Requête</a:t>
              </a:r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r>
                <a:rPr lang="fr-FR" dirty="0" smtClean="0"/>
                <a:t>Réponse générée par Python</a:t>
              </a:r>
              <a:endParaRPr lang="fr-FR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7236411" y="4421907"/>
              <a:ext cx="836613" cy="2927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Straight Arrow Connector 59"/>
            <p:cNvCxnSpPr>
              <a:stCxn id="55" idx="2"/>
            </p:cNvCxnSpPr>
            <p:nvPr/>
          </p:nvCxnSpPr>
          <p:spPr bwMode="auto">
            <a:xfrm flipH="1">
              <a:off x="7233958" y="5354356"/>
              <a:ext cx="943760" cy="157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728673" y="5800555"/>
              <a:ext cx="15240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dirty="0" smtClean="0"/>
                <a:t>Navigateur Web</a:t>
              </a:r>
              <a:endParaRPr lang="fr-FR" dirty="0"/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6344950" y="3587538"/>
              <a:ext cx="1311336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dirty="0" smtClean="0"/>
                <a:t>Serveur Web</a:t>
              </a:r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4150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Structure d’une application Web en </a:t>
            </a:r>
            <a:r>
              <a:rPr lang="fr-FR" dirty="0" smtClean="0"/>
              <a:t>Python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r>
              <a:rPr lang="fr-FR" noProof="0" dirty="0" smtClean="0"/>
              <a:t>L’application a un répertoire racine</a:t>
            </a:r>
          </a:p>
          <a:p>
            <a:pPr lvl="1"/>
            <a:r>
              <a:rPr lang="fr-FR" noProof="0" dirty="0" smtClean="0"/>
              <a:t>Tous les fichiers doivent être sous la racine</a:t>
            </a:r>
          </a:p>
          <a:p>
            <a:pPr lvl="1"/>
            <a:r>
              <a:rPr lang="fr-FR" noProof="0" dirty="0" smtClean="0"/>
              <a:t>Tant les fichiers statiques que les programmes Python</a:t>
            </a:r>
          </a:p>
          <a:p>
            <a:pPr lvl="1"/>
            <a:endParaRPr lang="fr-FR" noProof="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blackWhite">
          <a:xfrm>
            <a:off x="1212288" y="2589213"/>
            <a:ext cx="5637220" cy="2890838"/>
            <a:chOff x="1096" y="1631"/>
            <a:chExt cx="3551" cy="1821"/>
          </a:xfrm>
        </p:grpSpPr>
        <p:sp>
          <p:nvSpPr>
            <p:cNvPr id="5" name="AutoShape 23"/>
            <p:cNvSpPr>
              <a:spLocks noChangeArrowheads="1"/>
            </p:cNvSpPr>
            <p:nvPr/>
          </p:nvSpPr>
          <p:spPr bwMode="blackWhite">
            <a:xfrm>
              <a:off x="1096" y="2094"/>
              <a:ext cx="1000" cy="665"/>
            </a:xfrm>
            <a:prstGeom prst="wedgeRoundRectCallout">
              <a:avLst>
                <a:gd name="adj1" fmla="val 93102"/>
                <a:gd name="adj2" fmla="val -125000"/>
                <a:gd name="adj3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/>
              <a:r>
                <a:rPr lang="fr-FR" dirty="0" smtClean="0"/>
                <a:t>Emplacement de </a:t>
              </a:r>
              <a:r>
                <a:rPr lang="fr-FR" i="1" dirty="0" smtClean="0">
                  <a:latin typeface="Courier New" pitchFamily="49" charset="0"/>
                  <a:cs typeface="Courier New" pitchFamily="49" charset="0"/>
                </a:rPr>
                <a:t>racine </a:t>
              </a:r>
              <a:r>
                <a:rPr lang="fr-FR" dirty="0" smtClean="0"/>
                <a:t>défini par le développeur</a:t>
              </a:r>
              <a:endParaRPr lang="fr-FR" dirty="0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blackWhite">
            <a:xfrm>
              <a:off x="2787" y="1832"/>
              <a:ext cx="0" cy="15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blackWhite">
            <a:xfrm>
              <a:off x="2795" y="2112"/>
              <a:ext cx="4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blackWhite">
            <a:xfrm>
              <a:off x="2795" y="2588"/>
              <a:ext cx="4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blackWhite">
            <a:xfrm>
              <a:off x="3241" y="1991"/>
              <a:ext cx="66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 smtClean="0">
                  <a:latin typeface="Courier New" pitchFamily="49" charset="0"/>
                  <a:cs typeface="Courier New" pitchFamily="49" charset="0"/>
                </a:rPr>
                <a:t>cgi-bin</a:t>
              </a:r>
              <a:endParaRPr lang="fr-FR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blackWhite">
            <a:xfrm>
              <a:off x="2529" y="1631"/>
              <a:ext cx="5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 i="1" dirty="0" smtClean="0">
                  <a:latin typeface="Courier New" pitchFamily="49" charset="0"/>
                  <a:cs typeface="Courier New" pitchFamily="49" charset="0"/>
                </a:rPr>
                <a:t>racine</a:t>
              </a:r>
              <a:endParaRPr lang="fr-FR" sz="1600" b="1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blackWhite">
            <a:xfrm>
              <a:off x="3229" y="2827"/>
              <a:ext cx="46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 i="1" smtClean="0"/>
                <a:t> </a:t>
              </a:r>
              <a:r>
                <a:rPr lang="fr-FR" sz="1600" b="1" i="1" smtClean="0">
                  <a:latin typeface="Courier New" pitchFamily="49" charset="0"/>
                  <a:cs typeface="Courier New" pitchFamily="49" charset="0"/>
                </a:rPr>
                <a:t>Html</a:t>
              </a:r>
              <a:endParaRPr lang="fr-FR" sz="1600" b="1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blackWhite">
            <a:xfrm>
              <a:off x="2795" y="3384"/>
              <a:ext cx="4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blackWhite">
            <a:xfrm>
              <a:off x="3249" y="3239"/>
              <a:ext cx="139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600" b="1" i="1" dirty="0" smtClean="0"/>
                <a:t>… Autres répertoires</a:t>
              </a:r>
              <a:endParaRPr lang="fr-FR" sz="1600" b="1" i="1" dirty="0"/>
            </a:p>
          </p:txBody>
        </p:sp>
      </p:grp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98144" y="4715469"/>
            <a:ext cx="749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46918" y="3940176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i="1" smtClean="0">
                <a:latin typeface="Courier New" pitchFamily="49" charset="0"/>
                <a:cs typeface="Courier New" pitchFamily="49" charset="0"/>
              </a:rPr>
              <a:t>Images</a:t>
            </a:r>
            <a:endParaRPr lang="fr-FR" sz="16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blackWhite">
          <a:xfrm>
            <a:off x="6324042" y="3165162"/>
            <a:ext cx="1587501" cy="578882"/>
          </a:xfrm>
          <a:prstGeom prst="wedgeRoundRectCallout">
            <a:avLst>
              <a:gd name="adj1" fmla="val -89898"/>
              <a:gd name="adj2" fmla="val -2014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fr-FR" dirty="0" smtClean="0"/>
              <a:t>Fichiers Python placés ici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65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L’application Hello World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 smtClean="0"/>
              <a:t>Le programme Python va générer </a:t>
            </a:r>
            <a:r>
              <a:rPr lang="fr-FR" dirty="0" smtClean="0"/>
              <a:t>une page HTML </a:t>
            </a:r>
            <a:endParaRPr lang="fr-FR" noProof="0" dirty="0" smtClean="0"/>
          </a:p>
          <a:p>
            <a:pPr lvl="1"/>
            <a:r>
              <a:rPr lang="fr-FR" noProof="0" dirty="0" smtClean="0"/>
              <a:t>Le type de contenu doit être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/html</a:t>
            </a:r>
          </a:p>
          <a:p>
            <a:pPr lvl="1"/>
            <a:r>
              <a:rPr lang="fr-FR" noProof="0" dirty="0" smtClean="0"/>
              <a:t>Le programme peut être un mélange de texte et </a:t>
            </a:r>
            <a:r>
              <a:rPr lang="fr-FR" dirty="0" smtClean="0"/>
              <a:t>de code Python </a:t>
            </a:r>
            <a:endParaRPr lang="fr-FR" noProof="0" dirty="0" smtClean="0"/>
          </a:p>
          <a:p>
            <a:pPr lvl="1"/>
            <a:r>
              <a:rPr lang="fr-FR" noProof="0" dirty="0" smtClean="0"/>
              <a:t>Le texte sera envoyé au client</a:t>
            </a:r>
          </a:p>
          <a:p>
            <a:r>
              <a:rPr lang="fr-FR" noProof="0" dirty="0" smtClean="0"/>
              <a:t>Placer les fichiers du programme Python dans le dossier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fr-FR" noProof="0" dirty="0" smtClean="0"/>
              <a:t> de l’application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439302" y="3075524"/>
            <a:ext cx="4544796" cy="329320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"Content-Type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text/html"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&lt;h1&gt;Hello World&lt;/h1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"""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282083" y="3796285"/>
            <a:ext cx="1620000" cy="792000"/>
          </a:xfrm>
          <a:prstGeom prst="wedgeRoundRectCallout">
            <a:avLst>
              <a:gd name="adj1" fmla="val 89378"/>
              <a:gd name="adj2" fmla="val -1223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pour le 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6639387" y="3483846"/>
            <a:ext cx="170497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elloworld.py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968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serveur Web intégré de Python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95637"/>
          </a:xfrm>
        </p:spPr>
        <p:txBody>
          <a:bodyPr/>
          <a:lstStyle/>
          <a:p>
            <a:r>
              <a:rPr lang="fr-FR" noProof="0" dirty="0" smtClean="0"/>
              <a:t>Pour le développement, Python possède un serveur Web intégré</a:t>
            </a:r>
          </a:p>
          <a:p>
            <a:r>
              <a:rPr lang="fr-FR" noProof="0" dirty="0" smtClean="0"/>
              <a:t>Lancé depuis le ligne de commande</a:t>
            </a:r>
          </a:p>
          <a:p>
            <a:pPr lvl="1"/>
            <a:r>
              <a:rPr lang="fr-FR" noProof="0" dirty="0" smtClean="0"/>
              <a:t>Dans le répertoire</a:t>
            </a:r>
            <a:r>
              <a:rPr lang="fr-FR" dirty="0" smtClean="0"/>
              <a:t> racine de l’application Web </a:t>
            </a:r>
            <a:endParaRPr lang="fr-FR" noProof="0" dirty="0" smtClean="0"/>
          </a:p>
          <a:p>
            <a:pPr lvl="1"/>
            <a:r>
              <a:rPr lang="fr-FR" noProof="0" dirty="0" smtClean="0"/>
              <a:t>Écoute sur le port 8000 par défaut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Pour accéder au programme Python, taper l’URL dans le navigateur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:8000/cgi-bin/helloworld.py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3060208" y="2808384"/>
            <a:ext cx="3023585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ython –m CGIHTTPServer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82" y="4114184"/>
            <a:ext cx="3525236" cy="2203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/>
          <p:cNvSpPr/>
          <p:nvPr/>
        </p:nvSpPr>
        <p:spPr bwMode="blackWhite">
          <a:xfrm>
            <a:off x="6505081" y="2802239"/>
            <a:ext cx="1114919" cy="340519"/>
          </a:xfrm>
          <a:prstGeom prst="wedgeRoundRectCallout">
            <a:avLst>
              <a:gd name="adj1" fmla="val -84777"/>
              <a:gd name="adj2" fmla="val -611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Un 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824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application Web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87463"/>
            <a:ext cx="8599488" cy="3226524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allez développer une première </a:t>
            </a:r>
            <a:r>
              <a:rPr lang="fr-FR" dirty="0" smtClean="0"/>
              <a:t>application  </a:t>
            </a:r>
            <a:r>
              <a:rPr lang="fr-FR" noProof="0" dirty="0" smtClean="0"/>
              <a:t>Web </a:t>
            </a:r>
            <a:r>
              <a:rPr lang="fr-FR" dirty="0" smtClean="0"/>
              <a:t>qui affiche la date</a:t>
            </a:r>
            <a:br>
              <a:rPr lang="fr-FR" dirty="0" smtClean="0"/>
            </a:br>
            <a:r>
              <a:rPr lang="fr-FR" dirty="0" smtClean="0"/>
              <a:t>et l’heure</a:t>
            </a: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Dans </a:t>
            </a:r>
            <a:r>
              <a:rPr lang="fr-FR" noProof="0" dirty="0" err="1" smtClean="0"/>
              <a:t>Eclipse</a:t>
            </a:r>
            <a:r>
              <a:rPr lang="fr-FR" noProof="0" dirty="0" smtClean="0"/>
              <a:t>, ouvrez le projet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Chap10-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DoNow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Ouvrez 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date.py</a:t>
            </a:r>
          </a:p>
          <a:p>
            <a:pPr marL="798512" lvl="1" indent="-342900"/>
            <a:r>
              <a:rPr lang="fr-FR" noProof="0" dirty="0" smtClean="0"/>
              <a:t>Il se trouve dans le dossier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bin</a:t>
            </a: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Écrivez le code qui affichera la date du jour dans le navigateur</a:t>
            </a:r>
          </a:p>
          <a:p>
            <a:pPr marL="798512" lvl="1" indent="-342900"/>
            <a:r>
              <a:rPr lang="fr-FR" noProof="0" dirty="0" smtClean="0"/>
              <a:t>Vous devrez importer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fr-FR" noProof="0" dirty="0" smtClean="0"/>
              <a:t> depuis le module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/>
            <a:r>
              <a:rPr lang="fr-FR" noProof="0" dirty="0" smtClean="0"/>
              <a:t>Utilisez 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today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pour obtenir la date</a:t>
            </a:r>
          </a:p>
          <a:p>
            <a:pPr marL="798512" lvl="1" indent="-342900"/>
            <a:r>
              <a:rPr lang="fr-FR" noProof="0" dirty="0" smtClean="0"/>
              <a:t>Utilisez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noProof="0" dirty="0" smtClean="0"/>
              <a:t> pour produire le texte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52411" y="284726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blackWhite">
          <a:xfrm>
            <a:off x="2075855" y="4581328"/>
            <a:ext cx="4992290" cy="92333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874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datetime import date</a:t>
            </a:r>
          </a:p>
          <a:p>
            <a:pPr marL="7874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date.today()</a:t>
            </a:r>
          </a:p>
          <a:p>
            <a:pPr marL="7874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today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882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application Web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31543"/>
            <a:ext cx="8599488" cy="3559949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Enregistrez votre fichier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Dans le menu Démarrer de Windows, cliquez sur Command Prompt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Positionnez-vous dans le répertoire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Chap10-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DoNow</a:t>
            </a:r>
            <a:endParaRPr lang="fr-FR" noProof="0" dirty="0" smtClean="0"/>
          </a:p>
          <a:p>
            <a:pPr marL="798512" lvl="1" indent="-342900">
              <a:buSzPct val="100000"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cd C:\Course\1905\Exercises\Chap10-DoNow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Lancez le serveur Web sur le port 8000</a:t>
            </a:r>
          </a:p>
          <a:p>
            <a:pPr marL="798512" lvl="1" indent="-342900">
              <a:buSzPct val="100000"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CGIHTTPServer</a:t>
            </a: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Ouvrez un navigateur et demandez le programme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date.py</a:t>
            </a:r>
            <a:endParaRPr lang="fr-FR" noProof="0" dirty="0" smtClean="0"/>
          </a:p>
          <a:p>
            <a:pPr marL="798512" lvl="1" indent="-342900">
              <a:buSzPct val="100000"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http://localhost:8000/cgi-bin/date.py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Fermez l’invite de commandes quand vous avez terminé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52411" y="284726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67" y="2202542"/>
            <a:ext cx="744538" cy="607786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0613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Limitations du développement Web en Python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37" y="1283999"/>
            <a:ext cx="8626313" cy="3677930"/>
          </a:xfrm>
        </p:spPr>
        <p:txBody>
          <a:bodyPr/>
          <a:lstStyle/>
          <a:p>
            <a:r>
              <a:rPr lang="fr-FR" noProof="0" dirty="0" smtClean="0"/>
              <a:t>Les fichiers Python doivent contenir </a:t>
            </a:r>
            <a:r>
              <a:rPr lang="fr-FR" dirty="0" smtClean="0"/>
              <a:t>du code Python, </a:t>
            </a:r>
            <a:r>
              <a:rPr lang="fr-FR" noProof="0" dirty="0" smtClean="0"/>
              <a:t>pas du HTML !</a:t>
            </a:r>
          </a:p>
          <a:p>
            <a:r>
              <a:rPr lang="fr-FR" noProof="0" dirty="0" smtClean="0"/>
              <a:t>Mélanger du code et du HTML dans le même fichier est déconseillé</a:t>
            </a:r>
          </a:p>
          <a:p>
            <a:pPr lvl="1"/>
            <a:r>
              <a:rPr lang="fr-FR" noProof="0" dirty="0" smtClean="0"/>
              <a:t>L’application devient difficile à maintenir</a:t>
            </a:r>
          </a:p>
          <a:p>
            <a:pPr lvl="1"/>
            <a:r>
              <a:rPr lang="fr-FR" noProof="0" dirty="0" smtClean="0"/>
              <a:t>Difficile de réutiliser du code Python et du HTML</a:t>
            </a:r>
          </a:p>
          <a:p>
            <a:pPr lvl="2"/>
            <a:r>
              <a:rPr lang="fr-FR" noProof="0" dirty="0" smtClean="0"/>
              <a:t>Entre les fichiers et les projets</a:t>
            </a:r>
          </a:p>
          <a:p>
            <a:r>
              <a:rPr lang="fr-FR" noProof="0" dirty="0" smtClean="0"/>
              <a:t>Le problème n’est pas spécifique à Python</a:t>
            </a:r>
          </a:p>
          <a:p>
            <a:pPr lvl="1"/>
            <a:r>
              <a:rPr lang="fr-FR" noProof="0" dirty="0" smtClean="0"/>
              <a:t>Il existe dans d’autres langages</a:t>
            </a:r>
            <a:endParaRPr lang="fr-FR" noProof="0" dirty="0" smtClean="0"/>
          </a:p>
          <a:p>
            <a:pPr lvl="1"/>
            <a:r>
              <a:rPr lang="fr-FR" noProof="0" dirty="0" smtClean="0"/>
              <a:t>La solution consiste à séparer les deux domaines de fonctionnalité :</a:t>
            </a:r>
            <a:br>
              <a:rPr lang="fr-FR" noProof="0" dirty="0" smtClean="0"/>
            </a:br>
            <a:r>
              <a:rPr lang="fr-FR" noProof="0" dirty="0" smtClean="0"/>
              <a:t>code Python et HTML</a:t>
            </a:r>
          </a:p>
          <a:p>
            <a:pPr lvl="2"/>
            <a:r>
              <a:rPr lang="fr-FR" noProof="0" dirty="0" smtClean="0"/>
              <a:t>C’est ce qu’on appelle la </a:t>
            </a:r>
            <a:r>
              <a:rPr lang="fr-FR" i="1" noProof="0" dirty="0" smtClean="0">
                <a:latin typeface="Century Schoolbook" pitchFamily="18" charset="0"/>
              </a:rPr>
              <a:t>séparation des préoccupations</a:t>
            </a:r>
          </a:p>
          <a:p>
            <a:pPr lvl="3"/>
            <a:r>
              <a:rPr lang="fr-FR" noProof="0" dirty="0" smtClean="0"/>
              <a:t>Implémentée </a:t>
            </a:r>
            <a:r>
              <a:rPr lang="fr-FR" dirty="0" smtClean="0"/>
              <a:t>à l’aide du design pattern </a:t>
            </a:r>
            <a:r>
              <a:rPr lang="fr-FR" u="sng" noProof="0" dirty="0" smtClean="0"/>
              <a:t>M</a:t>
            </a:r>
            <a:r>
              <a:rPr lang="fr-FR" dirty="0" smtClean="0"/>
              <a:t>odèle </a:t>
            </a:r>
            <a:r>
              <a:rPr lang="fr-FR" u="sng" noProof="0" dirty="0" smtClean="0"/>
              <a:t>V</a:t>
            </a:r>
            <a:r>
              <a:rPr lang="fr-FR" dirty="0" smtClean="0"/>
              <a:t>ue </a:t>
            </a:r>
            <a:r>
              <a:rPr lang="fr-FR" u="sng" noProof="0" dirty="0" smtClean="0"/>
              <a:t>C</a:t>
            </a:r>
            <a:r>
              <a:rPr lang="fr-FR" dirty="0" smtClean="0"/>
              <a:t>ontrôleur </a:t>
            </a:r>
            <a:r>
              <a:rPr lang="fr-FR" noProof="0" dirty="0" smtClean="0"/>
              <a:t>(</a:t>
            </a:r>
            <a:r>
              <a:rPr lang="fr-FR" noProof="0" dirty="0" err="1" smtClean="0"/>
              <a:t>MVC</a:t>
            </a:r>
            <a:r>
              <a:rPr lang="fr-FR" noProof="0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408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 design pattern </a:t>
            </a:r>
            <a:r>
              <a:rPr lang="fr-FR" dirty="0" err="1" smtClean="0"/>
              <a:t>MVC</a:t>
            </a:r>
            <a:r>
              <a:rPr lang="fr-FR" dirty="0" smtClean="0"/>
              <a:t> </a:t>
            </a:r>
            <a:r>
              <a:rPr lang="fr-FR" noProof="0" dirty="0" smtClean="0"/>
              <a:t>(</a:t>
            </a:r>
            <a:r>
              <a:rPr lang="fr-FR" dirty="0" smtClean="0"/>
              <a:t>Modèle Vue Contrôleur</a:t>
            </a:r>
            <a:r>
              <a:rPr lang="fr-FR" noProof="0" dirty="0" smtClean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15956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noProof="0" dirty="0" smtClean="0"/>
              <a:t>Motivation</a:t>
            </a:r>
          </a:p>
          <a:p>
            <a:pPr lvl="1"/>
            <a:r>
              <a:rPr lang="fr-FR" noProof="0" dirty="0" smtClean="0"/>
              <a:t>Séparer nettement le contrôle de la présentation</a:t>
            </a:r>
          </a:p>
          <a:p>
            <a:pPr marL="1143000" lvl="2" indent="-342900">
              <a:buFont typeface="+mj-lt"/>
              <a:buAutoNum type="arabicPeriod"/>
            </a:pPr>
            <a:r>
              <a:rPr lang="fr-FR" noProof="0" dirty="0" smtClean="0"/>
              <a:t>Le code fait office de </a:t>
            </a:r>
            <a:r>
              <a:rPr lang="fr-FR" i="1" noProof="0" dirty="0" smtClean="0">
                <a:latin typeface="Century Schoolbook" pitchFamily="18" charset="0"/>
              </a:rPr>
              <a:t>contrôleur</a:t>
            </a:r>
            <a:r>
              <a:rPr lang="fr-FR" noProof="0" dirty="0" smtClean="0"/>
              <a:t> et traite la requête initiale</a:t>
            </a:r>
          </a:p>
          <a:p>
            <a:pPr marL="1143000" lvl="2" indent="-342900">
              <a:buFont typeface="+mj-lt"/>
              <a:buAutoNum type="arabicPeriod"/>
            </a:pPr>
            <a:r>
              <a:rPr lang="fr-FR" noProof="0" dirty="0" smtClean="0"/>
              <a:t>Extrait les données du </a:t>
            </a:r>
            <a:r>
              <a:rPr lang="fr-FR" i="1" noProof="0" dirty="0" smtClean="0">
                <a:latin typeface="Century Schoolbook" pitchFamily="18" charset="0"/>
              </a:rPr>
              <a:t>modèle</a:t>
            </a:r>
            <a:endParaRPr lang="fr-FR" noProof="0" dirty="0" smtClean="0"/>
          </a:p>
          <a:p>
            <a:pPr marL="1143000" lvl="2" indent="-342900">
              <a:buFont typeface="+mj-lt"/>
              <a:buAutoNum type="arabicPeriod"/>
            </a:pPr>
            <a:r>
              <a:rPr lang="fr-FR" noProof="0" dirty="0" smtClean="0"/>
              <a:t>Transmet les données à la vue</a:t>
            </a:r>
          </a:p>
          <a:p>
            <a:pPr marL="1143000" lvl="2" indent="-342900">
              <a:buFont typeface="+mj-lt"/>
              <a:buAutoNum type="arabicPeriod"/>
            </a:pPr>
            <a:r>
              <a:rPr lang="fr-FR" noProof="0" dirty="0" smtClean="0"/>
              <a:t>La </a:t>
            </a:r>
            <a:r>
              <a:rPr lang="fr-FR" i="1" dirty="0" smtClean="0">
                <a:latin typeface="Century Schoolbook" pitchFamily="18" charset="0"/>
              </a:rPr>
              <a:t>vue</a:t>
            </a:r>
            <a:r>
              <a:rPr lang="fr-FR" noProof="0" dirty="0" smtClean="0"/>
              <a:t> génère une réponse en utilisant les données transmises par</a:t>
            </a:r>
            <a:br>
              <a:rPr lang="fr-FR" noProof="0" dirty="0" smtClean="0"/>
            </a:br>
            <a:r>
              <a:rPr lang="fr-FR" noProof="0" dirty="0" smtClean="0"/>
              <a:t>le contrôleur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7114" y="3300413"/>
            <a:ext cx="6842124" cy="2835276"/>
            <a:chOff x="1027114" y="3300413"/>
            <a:chExt cx="6842124" cy="2835276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blackWhite">
            <a:xfrm>
              <a:off x="5218113" y="3575051"/>
              <a:ext cx="2651125" cy="13716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blackWhite">
            <a:xfrm>
              <a:off x="5492750" y="3895726"/>
              <a:ext cx="1004888" cy="8223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59" name="AutoShape 7"/>
            <p:cNvSpPr>
              <a:spLocks noChangeArrowheads="1"/>
            </p:cNvSpPr>
            <p:nvPr/>
          </p:nvSpPr>
          <p:spPr bwMode="blackWhite">
            <a:xfrm>
              <a:off x="2932113" y="4306888"/>
              <a:ext cx="365125" cy="1371600"/>
            </a:xfrm>
            <a:prstGeom prst="curvedRightArrow">
              <a:avLst>
                <a:gd name="adj1" fmla="val 44643"/>
                <a:gd name="adj2" fmla="val 119774"/>
                <a:gd name="adj3" fmla="val 29861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blackWhite">
            <a:xfrm flipH="1">
              <a:off x="2017713" y="5746751"/>
              <a:ext cx="13716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 w="lg" len="lg"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blackWhite">
            <a:xfrm>
              <a:off x="3389313" y="5449888"/>
              <a:ext cx="1279525" cy="593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 dirty="0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blackWhite">
            <a:xfrm>
              <a:off x="3360738" y="5175251"/>
              <a:ext cx="118903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Vue</a:t>
              </a:r>
              <a:endParaRPr lang="fr-FR" dirty="0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blackWhite">
            <a:xfrm>
              <a:off x="1027114" y="5610226"/>
              <a:ext cx="99059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fr-FR" dirty="0" smtClean="0"/>
                <a:t>Réponse </a:t>
              </a:r>
              <a:endParaRPr lang="fr-FR" dirty="0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blackWhite">
            <a:xfrm>
              <a:off x="2749550" y="3940176"/>
              <a:ext cx="1279525" cy="59531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1200" dirty="0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blackWhite">
            <a:xfrm>
              <a:off x="2695575" y="3665538"/>
              <a:ext cx="1554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Contrôleur</a:t>
              </a:r>
              <a:endParaRPr lang="fr-FR" dirty="0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blackWhite">
            <a:xfrm>
              <a:off x="2017713" y="4260851"/>
              <a:ext cx="73183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blackWhite">
            <a:xfrm>
              <a:off x="1095376" y="4122738"/>
              <a:ext cx="92233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fr-FR" dirty="0" smtClean="0"/>
                <a:t>Requête </a:t>
              </a:r>
              <a:endParaRPr lang="fr-FR" dirty="0"/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blackWhite">
            <a:xfrm>
              <a:off x="7046913" y="3940176"/>
              <a:ext cx="639763" cy="641350"/>
            </a:xfrm>
            <a:prstGeom prst="can">
              <a:avLst>
                <a:gd name="adj" fmla="val 2506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blackWhite">
            <a:xfrm>
              <a:off x="5675313" y="3987801"/>
              <a:ext cx="274638" cy="273050"/>
            </a:xfrm>
            <a:prstGeom prst="rect">
              <a:avLst/>
            </a:prstGeom>
            <a:solidFill>
              <a:srgbClr val="99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70" name="AutoShape 18"/>
            <p:cNvSpPr>
              <a:spLocks noChangeArrowheads="1"/>
            </p:cNvSpPr>
            <p:nvPr/>
          </p:nvSpPr>
          <p:spPr bwMode="blackWhite">
            <a:xfrm>
              <a:off x="5675313" y="4352926"/>
              <a:ext cx="274638" cy="27305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71" name="AutoShape 19"/>
            <p:cNvSpPr>
              <a:spLocks noChangeArrowheads="1"/>
            </p:cNvSpPr>
            <p:nvPr/>
          </p:nvSpPr>
          <p:spPr bwMode="blackWhite">
            <a:xfrm>
              <a:off x="6132513" y="4170363"/>
              <a:ext cx="273050" cy="273050"/>
            </a:xfrm>
            <a:prstGeom prst="plus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blackWhite">
            <a:xfrm>
              <a:off x="5337175" y="3582988"/>
              <a:ext cx="11890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Composants</a:t>
              </a:r>
              <a:endParaRPr lang="fr-FR" dirty="0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blackWhite">
            <a:xfrm>
              <a:off x="6497638" y="4181476"/>
              <a:ext cx="54927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blackWhite">
            <a:xfrm flipH="1">
              <a:off x="6497638" y="4408488"/>
              <a:ext cx="54927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blackWhite">
            <a:xfrm>
              <a:off x="5126038" y="3300413"/>
              <a:ext cx="823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Modèle </a:t>
              </a:r>
              <a:endParaRPr lang="fr-FR" dirty="0"/>
            </a:p>
          </p:txBody>
        </p:sp>
        <p:sp>
          <p:nvSpPr>
            <p:cNvPr id="23576" name="Oval 24"/>
            <p:cNvSpPr>
              <a:spLocks noChangeArrowheads="1"/>
            </p:cNvSpPr>
            <p:nvPr/>
          </p:nvSpPr>
          <p:spPr bwMode="blackWhite">
            <a:xfrm>
              <a:off x="4381500" y="3940176"/>
              <a:ext cx="274638" cy="2746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2</a:t>
              </a:r>
              <a:endParaRPr lang="fr-FR" sz="1200" b="1" dirty="0"/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blackWhite">
            <a:xfrm>
              <a:off x="2279650" y="3940176"/>
              <a:ext cx="273050" cy="2746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1</a:t>
              </a:r>
              <a:endParaRPr lang="fr-FR" sz="1200" b="1" dirty="0"/>
            </a:p>
          </p:txBody>
        </p:sp>
        <p:sp>
          <p:nvSpPr>
            <p:cNvPr id="23578" name="Oval 26"/>
            <p:cNvSpPr>
              <a:spLocks noChangeArrowheads="1"/>
            </p:cNvSpPr>
            <p:nvPr/>
          </p:nvSpPr>
          <p:spPr bwMode="blackWhite">
            <a:xfrm>
              <a:off x="2552700" y="4854576"/>
              <a:ext cx="274638" cy="27463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3</a:t>
              </a:r>
              <a:endParaRPr lang="fr-FR" sz="1200" b="1" dirty="0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blackWhite">
            <a:xfrm>
              <a:off x="2552700" y="5861051"/>
              <a:ext cx="274638" cy="27463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4</a:t>
              </a:r>
              <a:endParaRPr lang="fr-FR" sz="1200" b="1" dirty="0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025900" y="4267201"/>
              <a:ext cx="11684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lg" len="lg"/>
              <a:tailEnd type="triangle" w="lg" len="lg"/>
            </a:ln>
          </p:spPr>
          <p:txBody>
            <a:bodyPr>
              <a:spAutoFit/>
            </a:bodyPr>
            <a:lstStyle/>
            <a:p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3107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Développement d'applications Web avec Python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836" y="2622695"/>
            <a:ext cx="5953564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Développement d'applications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Python pour le développement d’applications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Django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333186" y="4427392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518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framework Django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498394"/>
          </a:xfrm>
        </p:spPr>
        <p:txBody>
          <a:bodyPr/>
          <a:lstStyle/>
          <a:p>
            <a:r>
              <a:rPr lang="fr-FR" noProof="0" dirty="0" smtClean="0"/>
              <a:t>Framework de développement d’applications Web pour Python</a:t>
            </a:r>
          </a:p>
          <a:p>
            <a:pPr lvl="1"/>
            <a:r>
              <a:rPr lang="fr-FR" noProof="0" dirty="0" smtClean="0"/>
              <a:t>Met en œuvre une variante de </a:t>
            </a:r>
            <a:r>
              <a:rPr lang="fr-FR" noProof="0" dirty="0" err="1" smtClean="0"/>
              <a:t>MVC</a:t>
            </a:r>
            <a:endParaRPr lang="fr-FR" noProof="0" dirty="0" smtClean="0"/>
          </a:p>
          <a:p>
            <a:pPr lvl="1"/>
            <a:r>
              <a:rPr lang="fr-FR" noProof="0" dirty="0" smtClean="0"/>
              <a:t>Permet au développeur de se concentrer sur la construction de la fonctionnalité de l’application</a:t>
            </a:r>
          </a:p>
          <a:p>
            <a:pPr lvl="2"/>
            <a:r>
              <a:rPr lang="fr-FR" noProof="0" dirty="0" smtClean="0"/>
              <a:t>Pas sur le code de l’infrastructure</a:t>
            </a:r>
          </a:p>
          <a:p>
            <a:pPr lvl="1"/>
            <a:r>
              <a:rPr lang="fr-FR" noProof="0" dirty="0" smtClean="0"/>
              <a:t>Conçu pour rendre le développement simple et rapide</a:t>
            </a:r>
          </a:p>
          <a:p>
            <a:r>
              <a:rPr lang="fr-FR" noProof="0" dirty="0" smtClean="0"/>
              <a:t>Projet open-source</a:t>
            </a:r>
          </a:p>
          <a:p>
            <a:pPr lvl="1"/>
            <a:r>
              <a:rPr lang="fr-FR" noProof="0" dirty="0" smtClean="0"/>
              <a:t>Développé à l’origine pour un journal local, le Lawrence Journal-World Online</a:t>
            </a:r>
          </a:p>
          <a:p>
            <a:pPr lvl="1"/>
            <a:r>
              <a:rPr lang="fr-FR" noProof="0" dirty="0" smtClean="0"/>
              <a:t>Site Web de Django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https://www.djangoproject.com</a:t>
            </a:r>
          </a:p>
          <a:p>
            <a:pPr lvl="1"/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896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Décrire le développement d’une </a:t>
            </a:r>
            <a:r>
              <a:rPr lang="fr-FR" dirty="0" smtClean="0"/>
              <a:t>application Web  avec Python</a:t>
            </a:r>
            <a:endParaRPr lang="fr-FR" noProof="0" dirty="0" smtClean="0"/>
          </a:p>
          <a:p>
            <a:r>
              <a:rPr lang="fr-FR" noProof="0" dirty="0" smtClean="0"/>
              <a:t>Construire une application </a:t>
            </a:r>
            <a:r>
              <a:rPr lang="fr-FR" dirty="0" smtClean="0"/>
              <a:t>W</a:t>
            </a:r>
            <a:r>
              <a:rPr lang="fr-FR" noProof="0" dirty="0" err="1" smtClean="0"/>
              <a:t>eb</a:t>
            </a:r>
            <a:r>
              <a:rPr lang="fr-FR" noProof="0" dirty="0" smtClean="0"/>
              <a:t> en Python avec </a:t>
            </a:r>
            <a:r>
              <a:rPr lang="fr-FR" dirty="0" smtClean="0"/>
              <a:t>le framework Django 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smtClean="0"/>
              <a:t>Le cycle de traitement des requêtes de Django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31913"/>
            <a:ext cx="8599488" cy="1856919"/>
          </a:xfrm>
        </p:spPr>
        <p:txBody>
          <a:bodyPr/>
          <a:lstStyle/>
          <a:p>
            <a:r>
              <a:rPr lang="fr-FR" noProof="0" dirty="0" smtClean="0"/>
              <a:t>Une variante de </a:t>
            </a:r>
            <a:r>
              <a:rPr lang="fr-FR" noProof="0" dirty="0" err="1" smtClean="0"/>
              <a:t>MVC</a:t>
            </a:r>
            <a:r>
              <a:rPr lang="fr-FR" noProof="0" dirty="0" smtClean="0"/>
              <a:t> qui utilise des </a:t>
            </a:r>
            <a:r>
              <a:rPr lang="fr-FR" i="1" noProof="0" dirty="0" smtClean="0">
                <a:latin typeface="Century Schoolbook" pitchFamily="18" charset="0"/>
              </a:rPr>
              <a:t>vues </a:t>
            </a:r>
            <a:r>
              <a:rPr lang="fr-FR" noProof="0" dirty="0" smtClean="0"/>
              <a:t>et des </a:t>
            </a:r>
            <a:r>
              <a:rPr lang="fr-FR" i="1" noProof="0" dirty="0" smtClean="0">
                <a:latin typeface="Century Schoolbook" pitchFamily="18" charset="0"/>
              </a:rPr>
              <a:t>templates</a:t>
            </a:r>
          </a:p>
          <a:p>
            <a:pPr lvl="1"/>
            <a:r>
              <a:rPr lang="fr-FR" noProof="0" dirty="0" smtClean="0"/>
              <a:t>Sépare nettement le contrôle de la présentation</a:t>
            </a:r>
          </a:p>
          <a:p>
            <a:pPr lvl="2"/>
            <a:r>
              <a:rPr lang="fr-FR" noProof="0" dirty="0" smtClean="0"/>
              <a:t>Les vues sont des fichiers de code Python</a:t>
            </a:r>
          </a:p>
          <a:p>
            <a:pPr lvl="3"/>
            <a:r>
              <a:rPr lang="fr-FR" noProof="0" dirty="0" smtClean="0"/>
              <a:t>Traitent les requêtes et fournissent des données pour les templates</a:t>
            </a:r>
          </a:p>
          <a:p>
            <a:pPr lvl="2"/>
            <a:r>
              <a:rPr lang="fr-FR" noProof="0" dirty="0" smtClean="0"/>
              <a:t>Les templates génèrent les réponses HTML en utilisant les données fournies par les vues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168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smtClean="0"/>
              <a:t>Le design pattern de Django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06513"/>
            <a:ext cx="8599488" cy="227241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noProof="0" dirty="0" smtClean="0"/>
              <a:t>Les requêtes HTTP sont traités comme suit</a:t>
            </a:r>
          </a:p>
          <a:p>
            <a:pPr marL="687387" lvl="1" indent="-342900">
              <a:lnSpc>
                <a:spcPts val="2000"/>
              </a:lnSpc>
              <a:buFont typeface="+mj-lt"/>
              <a:buAutoNum type="arabicPeriod"/>
            </a:pPr>
            <a:r>
              <a:rPr lang="fr-FR" noProof="0" dirty="0" smtClean="0"/>
              <a:t>Un module dispatcher d’URL identifie la vue appropriée pour traiter</a:t>
            </a:r>
            <a:br>
              <a:rPr lang="fr-FR" noProof="0" dirty="0" smtClean="0"/>
            </a:br>
            <a:r>
              <a:rPr lang="fr-FR" noProof="0" dirty="0" smtClean="0"/>
              <a:t>la requête</a:t>
            </a:r>
          </a:p>
          <a:p>
            <a:pPr marL="687387" lvl="1" indent="-342900">
              <a:lnSpc>
                <a:spcPts val="2000"/>
              </a:lnSpc>
              <a:buFont typeface="+mj-lt"/>
              <a:buAutoNum type="arabicPeriod"/>
            </a:pPr>
            <a:r>
              <a:rPr lang="fr-FR" noProof="0" dirty="0" smtClean="0"/>
              <a:t>La </a:t>
            </a:r>
            <a:r>
              <a:rPr lang="fr-FR" i="1" noProof="0" dirty="0" smtClean="0">
                <a:latin typeface="Century Schoolbook" pitchFamily="18" charset="0"/>
              </a:rPr>
              <a:t>vue </a:t>
            </a:r>
            <a:r>
              <a:rPr lang="fr-FR" noProof="0" dirty="0" smtClean="0"/>
              <a:t>détermine ce qui est demandé et délègue le travail au modèle</a:t>
            </a:r>
          </a:p>
          <a:p>
            <a:pPr marL="687387" lvl="1" indent="-342900">
              <a:lnSpc>
                <a:spcPts val="2000"/>
              </a:lnSpc>
              <a:buFont typeface="+mj-lt"/>
              <a:buAutoNum type="arabicPeriod"/>
            </a:pPr>
            <a:r>
              <a:rPr lang="fr-FR" noProof="0" dirty="0" smtClean="0"/>
              <a:t>Le </a:t>
            </a:r>
            <a:r>
              <a:rPr lang="fr-FR" i="1" noProof="0" dirty="0" smtClean="0">
                <a:latin typeface="Century Schoolbook" pitchFamily="18" charset="0"/>
              </a:rPr>
              <a:t>modèle </a:t>
            </a:r>
            <a:r>
              <a:rPr lang="fr-FR" noProof="0" dirty="0" smtClean="0"/>
              <a:t>fait le travail et retourne le résultat à la vue</a:t>
            </a:r>
          </a:p>
          <a:p>
            <a:pPr marL="687387" lvl="1" indent="-342900">
              <a:lnSpc>
                <a:spcPts val="2000"/>
              </a:lnSpc>
              <a:buFont typeface="+mj-lt"/>
              <a:buAutoNum type="arabicPeriod"/>
            </a:pPr>
            <a:r>
              <a:rPr lang="fr-FR" noProof="0" dirty="0" smtClean="0"/>
              <a:t>La </a:t>
            </a:r>
            <a:r>
              <a:rPr lang="fr-FR" i="1" noProof="0" dirty="0" smtClean="0">
                <a:latin typeface="Century Schoolbook" pitchFamily="18" charset="0"/>
              </a:rPr>
              <a:t>vue </a:t>
            </a:r>
            <a:r>
              <a:rPr lang="fr-FR" noProof="0" dirty="0" smtClean="0"/>
              <a:t>sélectionne le template à utiliser pour générer la réponse et transmet les données</a:t>
            </a:r>
          </a:p>
          <a:p>
            <a:pPr marL="687387" lvl="1" indent="-342900">
              <a:lnSpc>
                <a:spcPts val="2000"/>
              </a:lnSpc>
              <a:buFont typeface="+mj-lt"/>
              <a:buAutoNum type="arabicPeriod"/>
            </a:pPr>
            <a:r>
              <a:rPr lang="fr-FR" noProof="0" dirty="0" smtClean="0"/>
              <a:t>Le </a:t>
            </a:r>
            <a:r>
              <a:rPr lang="fr-FR" i="1" dirty="0" smtClean="0">
                <a:latin typeface="Century Schoolbook" pitchFamily="18" charset="0"/>
              </a:rPr>
              <a:t>template </a:t>
            </a:r>
            <a:r>
              <a:rPr lang="fr-FR" noProof="0" dirty="0" smtClean="0"/>
              <a:t>génère la réponse HTML à partir des données fournies</a:t>
            </a:r>
            <a:endParaRPr lang="fr-FR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93701" y="3549628"/>
            <a:ext cx="8205775" cy="2841626"/>
            <a:chOff x="279401" y="3324661"/>
            <a:chExt cx="8205775" cy="2841626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blackWhite">
            <a:xfrm>
              <a:off x="5834051" y="3605649"/>
              <a:ext cx="2651125" cy="13716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blackWhite">
            <a:xfrm>
              <a:off x="6022963" y="3926324"/>
              <a:ext cx="1004888" cy="8223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59" name="AutoShape 7"/>
            <p:cNvSpPr>
              <a:spLocks noChangeArrowheads="1"/>
            </p:cNvSpPr>
            <p:nvPr/>
          </p:nvSpPr>
          <p:spPr bwMode="blackWhite">
            <a:xfrm>
              <a:off x="3548051" y="4337486"/>
              <a:ext cx="365125" cy="1371600"/>
            </a:xfrm>
            <a:prstGeom prst="curvedRightArrow">
              <a:avLst>
                <a:gd name="adj1" fmla="val 44643"/>
                <a:gd name="adj2" fmla="val 119774"/>
                <a:gd name="adj3" fmla="val 29861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blackWhite">
            <a:xfrm flipH="1">
              <a:off x="2633651" y="5777349"/>
              <a:ext cx="13716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blackWhite">
            <a:xfrm>
              <a:off x="4005251" y="5480486"/>
              <a:ext cx="1279525" cy="593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blackWhite">
            <a:xfrm>
              <a:off x="3983026" y="5193149"/>
              <a:ext cx="118903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Template</a:t>
              </a:r>
              <a:endParaRPr lang="fr-FR" dirty="0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blackWhite">
            <a:xfrm>
              <a:off x="1660513" y="5615424"/>
              <a:ext cx="10763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Réponse</a:t>
              </a:r>
              <a:endParaRPr lang="fr-FR" dirty="0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blackWhite">
            <a:xfrm>
              <a:off x="3651238" y="3951724"/>
              <a:ext cx="1279525" cy="59531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blackWhite">
            <a:xfrm>
              <a:off x="3654413" y="3667561"/>
              <a:ext cx="6365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Vue</a:t>
              </a:r>
              <a:endParaRPr lang="fr-FR" dirty="0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blackWhite">
            <a:xfrm>
              <a:off x="1100126" y="4291449"/>
              <a:ext cx="73183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blackWhite">
            <a:xfrm>
              <a:off x="279401" y="4127935"/>
              <a:ext cx="9651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Requête </a:t>
              </a:r>
              <a:endParaRPr lang="fr-FR" dirty="0"/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blackWhite">
            <a:xfrm>
              <a:off x="7577126" y="3970774"/>
              <a:ext cx="639763" cy="641350"/>
            </a:xfrm>
            <a:prstGeom prst="can">
              <a:avLst>
                <a:gd name="adj" fmla="val 2506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blackWhite">
            <a:xfrm>
              <a:off x="6196001" y="4018399"/>
              <a:ext cx="274638" cy="273050"/>
            </a:xfrm>
            <a:prstGeom prst="rect">
              <a:avLst/>
            </a:prstGeom>
            <a:solidFill>
              <a:srgbClr val="99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70" name="AutoShape 18"/>
            <p:cNvSpPr>
              <a:spLocks noChangeArrowheads="1"/>
            </p:cNvSpPr>
            <p:nvPr/>
          </p:nvSpPr>
          <p:spPr bwMode="blackWhite">
            <a:xfrm>
              <a:off x="6196001" y="4383524"/>
              <a:ext cx="274638" cy="27305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71" name="AutoShape 19"/>
            <p:cNvSpPr>
              <a:spLocks noChangeArrowheads="1"/>
            </p:cNvSpPr>
            <p:nvPr/>
          </p:nvSpPr>
          <p:spPr bwMode="blackWhite">
            <a:xfrm>
              <a:off x="6653201" y="4200961"/>
              <a:ext cx="273050" cy="273050"/>
            </a:xfrm>
            <a:prstGeom prst="plus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blackWhite">
            <a:xfrm>
              <a:off x="5921363" y="3613586"/>
              <a:ext cx="11890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Objets</a:t>
              </a:r>
              <a:endParaRPr lang="fr-FR" dirty="0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blackWhite">
            <a:xfrm>
              <a:off x="7027851" y="4212074"/>
              <a:ext cx="54927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blackWhite">
            <a:xfrm flipH="1">
              <a:off x="7027851" y="4439086"/>
              <a:ext cx="54927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blackWhite">
            <a:xfrm>
              <a:off x="5764201" y="3324661"/>
              <a:ext cx="823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Modèle</a:t>
              </a:r>
              <a:endParaRPr lang="fr-FR" dirty="0"/>
            </a:p>
          </p:txBody>
        </p:sp>
        <p:sp>
          <p:nvSpPr>
            <p:cNvPr id="23576" name="Oval 24"/>
            <p:cNvSpPr>
              <a:spLocks noChangeArrowheads="1"/>
            </p:cNvSpPr>
            <p:nvPr/>
          </p:nvSpPr>
          <p:spPr bwMode="blackWhite">
            <a:xfrm>
              <a:off x="3254363" y="3862824"/>
              <a:ext cx="274638" cy="2746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2</a:t>
              </a:r>
              <a:endParaRPr lang="fr-FR" sz="1200" b="1"/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blackWhite">
            <a:xfrm>
              <a:off x="1362063" y="3919974"/>
              <a:ext cx="273050" cy="2746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1</a:t>
              </a:r>
              <a:endParaRPr lang="fr-FR" sz="1200" b="1"/>
            </a:p>
          </p:txBody>
        </p:sp>
        <p:sp>
          <p:nvSpPr>
            <p:cNvPr id="23578" name="Oval 26"/>
            <p:cNvSpPr>
              <a:spLocks noChangeArrowheads="1"/>
            </p:cNvSpPr>
            <p:nvPr/>
          </p:nvSpPr>
          <p:spPr bwMode="blackWhite">
            <a:xfrm>
              <a:off x="3168638" y="4885174"/>
              <a:ext cx="274638" cy="27463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4</a:t>
              </a:r>
              <a:endParaRPr lang="fr-FR" sz="1200" b="1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blackWhite">
            <a:xfrm>
              <a:off x="3168638" y="5891649"/>
              <a:ext cx="274638" cy="27463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5</a:t>
              </a:r>
              <a:endParaRPr lang="fr-FR" sz="1200" b="1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30763" y="4297799"/>
              <a:ext cx="8985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lg" len="lg"/>
              <a:tailEnd type="triangle" w="lg" len="lg"/>
            </a:ln>
          </p:spPr>
          <p:txBody>
            <a:bodyPr wrap="square">
              <a:spAutoFit/>
            </a:bodyPr>
            <a:lstStyle/>
            <a:p>
              <a:endParaRPr lang="fr-FR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blackWhite">
            <a:xfrm>
              <a:off x="1831963" y="3951724"/>
              <a:ext cx="1279525" cy="59531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blackWhite">
            <a:xfrm>
              <a:off x="1761318" y="3667561"/>
              <a:ext cx="1636839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Dispatcher d’URL</a:t>
              </a:r>
              <a:endParaRPr lang="fr-FR" dirty="0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blackWhite">
            <a:xfrm>
              <a:off x="5223656" y="3949344"/>
              <a:ext cx="274638" cy="274638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fr-FR" sz="1200" b="1" smtClean="0"/>
                <a:t>3</a:t>
              </a:r>
              <a:endParaRPr lang="fr-FR" sz="1200" b="1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blackWhite">
            <a:xfrm>
              <a:off x="3111488" y="4271605"/>
              <a:ext cx="549276" cy="79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454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Construire une application Web avec Django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909036"/>
          </a:xfrm>
        </p:spPr>
        <p:txBody>
          <a:bodyPr/>
          <a:lstStyle/>
          <a:p>
            <a:r>
              <a:rPr lang="fr-FR" noProof="0" dirty="0" smtClean="0"/>
              <a:t>Étapes de développement d’une application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Définir </a:t>
            </a:r>
            <a:r>
              <a:rPr lang="fr-FR" dirty="0" smtClean="0"/>
              <a:t>le flux applicatif</a:t>
            </a:r>
            <a:endParaRPr lang="fr-FR" noProof="0" dirty="0" smtClean="0"/>
          </a:p>
          <a:p>
            <a:pPr marL="1019175" lvl="2" indent="-215900"/>
            <a:r>
              <a:rPr lang="fr-FR" noProof="0" dirty="0" smtClean="0"/>
              <a:t>Déterminer les données</a:t>
            </a:r>
          </a:p>
          <a:p>
            <a:pPr marL="1608138" lvl="3" indent="-342900">
              <a:buFont typeface="+mj-lt"/>
              <a:buAutoNum type="alphaUcPeriod"/>
            </a:pPr>
            <a:r>
              <a:rPr lang="fr-FR" noProof="0" dirty="0" smtClean="0"/>
              <a:t>À soumettre avec la requête</a:t>
            </a:r>
          </a:p>
          <a:p>
            <a:pPr marL="1608138" lvl="3" indent="-342900">
              <a:buFont typeface="+mj-lt"/>
              <a:buAutoNum type="alphaUcPeriod"/>
            </a:pPr>
            <a:r>
              <a:rPr lang="fr-FR" noProof="0" dirty="0" smtClean="0"/>
              <a:t>Dont le template a besoin pour générer la réponse</a:t>
            </a:r>
          </a:p>
          <a:p>
            <a:pPr marL="1019175" lvl="2" indent="-215900"/>
            <a:r>
              <a:rPr lang="fr-FR" noProof="0" dirty="0" smtClean="0"/>
              <a:t>Définir les méthodes des vues</a:t>
            </a:r>
          </a:p>
          <a:p>
            <a:pPr marL="1019175" lvl="2" indent="-215900"/>
            <a:r>
              <a:rPr lang="fr-FR" noProof="0" dirty="0" smtClean="0"/>
              <a:t>Définir la structure d’URL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Implémenter les méthodes des vues</a:t>
            </a:r>
          </a:p>
          <a:p>
            <a:pPr marL="1019175" lvl="2" indent="-215900"/>
            <a:r>
              <a:rPr lang="fr-FR" noProof="0" dirty="0" smtClean="0"/>
              <a:t>Traitent la requête en utilisant le modèle</a:t>
            </a:r>
          </a:p>
          <a:p>
            <a:pPr marL="1019175" lvl="2" indent="-215900"/>
            <a:r>
              <a:rPr lang="fr-FR" noProof="0" dirty="0" smtClean="0"/>
              <a:t>Transmettent les données (si nécessaire) au template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Implémenter la méthode du modèle</a:t>
            </a:r>
          </a:p>
          <a:p>
            <a:pPr marL="1019175" lvl="2" indent="-215900"/>
            <a:r>
              <a:rPr lang="fr-FR" noProof="0" dirty="0" smtClean="0"/>
              <a:t>Traite l’extraction des données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Implémenter le template</a:t>
            </a:r>
          </a:p>
          <a:p>
            <a:pPr marL="1019175" lvl="2" indent="-215900"/>
            <a:r>
              <a:rPr lang="fr-FR" noProof="0" dirty="0" smtClean="0"/>
              <a:t>Rend la réponse</a:t>
            </a:r>
            <a:r>
              <a:rPr lang="fr-FR" dirty="0" smtClean="0"/>
              <a:t> HTML </a:t>
            </a:r>
            <a:endParaRPr lang="fr-FR" noProof="0" dirty="0" smtClean="0"/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Mapper les URL aux méthodes des vues</a:t>
            </a:r>
          </a:p>
          <a:p>
            <a:pPr lvl="2"/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83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1 : Définir le flux applicatif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51953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noProof="0" dirty="0" smtClean="0"/>
              <a:t>Notre workflow va permettre de soumettre un code </a:t>
            </a:r>
            <a:r>
              <a:rPr lang="fr-FR" noProof="0" dirty="0" err="1" smtClean="0"/>
              <a:t>STD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noProof="0" dirty="0" smtClean="0"/>
              <a:t>(un indicatif téléphonique régional)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La page de réponse affichera le nom du pays associé</a:t>
            </a:r>
          </a:p>
          <a:p>
            <a:pPr>
              <a:lnSpc>
                <a:spcPts val="2000"/>
              </a:lnSpc>
              <a:spcBef>
                <a:spcPts val="900"/>
              </a:spcBef>
            </a:pPr>
            <a:r>
              <a:rPr lang="fr-FR" noProof="0" dirty="0" smtClean="0"/>
              <a:t>L’exemple montre comment les données sont transmises dans la </a:t>
            </a:r>
            <a:r>
              <a:rPr lang="fr-FR" dirty="0" smtClean="0"/>
              <a:t>requête</a:t>
            </a:r>
            <a:endParaRPr lang="fr-FR" noProof="0" dirty="0" smtClean="0"/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Le dispatcheur d’URL appelle la vue appropriée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La vue délègue le traitement des données au modèle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Le modèle retourne le résultat à la vue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La vue transmet les données au template</a:t>
            </a:r>
            <a:endParaRPr lang="fr-FR" noProof="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3278" y="6215602"/>
            <a:ext cx="2840857" cy="286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fr-FR" smtClean="0">
                <a:solidFill>
                  <a:srgbClr val="000080"/>
                </a:solidFill>
              </a:rPr>
              <a:t>STD = Subscriber Trunk Dialing</a:t>
            </a:r>
            <a:endParaRPr lang="fr-FR" dirty="0">
              <a:solidFill>
                <a:srgbClr val="00008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3126154"/>
            <a:ext cx="9036425" cy="2784648"/>
            <a:chOff x="0" y="3126154"/>
            <a:chExt cx="9036425" cy="2784648"/>
          </a:xfrm>
        </p:grpSpPr>
        <p:sp>
          <p:nvSpPr>
            <p:cNvPr id="4" name="TextBox 3"/>
            <p:cNvSpPr txBox="1"/>
            <p:nvPr/>
          </p:nvSpPr>
          <p:spPr bwMode="blackWhite">
            <a:xfrm>
              <a:off x="2789648" y="3953469"/>
              <a:ext cx="3546070" cy="800219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smtClean="0"/>
            </a:p>
            <a:p>
              <a:pPr algn="ctr"/>
              <a:r>
                <a:rPr lang="fr-FR" sz="1600" smtClean="0">
                  <a:latin typeface="Courier New" pitchFamily="49" charset="0"/>
                  <a:cs typeface="Courier New" pitchFamily="49" charset="0"/>
                </a:rPr>
                <a:t>get_std_country(std_code)</a:t>
              </a:r>
            </a:p>
            <a:p>
              <a:pPr algn="ctr"/>
              <a:endParaRPr lang="fr-FR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4197001"/>
              <a:ext cx="2653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smtClean="0">
                  <a:latin typeface="Courier New" pitchFamily="49" charset="0"/>
                  <a:cs typeface="Courier New" pitchFamily="49" charset="0"/>
                </a:rPr>
                <a:t>/travel/</a:t>
              </a:r>
              <a:r>
                <a:rPr lang="fr-FR" sz="1600" i="1" smtClean="0">
                  <a:latin typeface="Courier New" pitchFamily="49" charset="0"/>
                  <a:cs typeface="Courier New" pitchFamily="49" charset="0"/>
                </a:rPr>
                <a:t>country_code</a:t>
              </a:r>
              <a:endParaRPr lang="fr-FR" sz="1600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blackWhite">
            <a:xfrm>
              <a:off x="2611937" y="4366278"/>
              <a:ext cx="379820" cy="22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795" y="3814524"/>
              <a:ext cx="2438630" cy="14166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Line 14"/>
            <p:cNvSpPr>
              <a:spLocks noChangeShapeType="1"/>
            </p:cNvSpPr>
            <p:nvPr/>
          </p:nvSpPr>
          <p:spPr bwMode="blackWhite">
            <a:xfrm>
              <a:off x="5910780" y="4627761"/>
              <a:ext cx="68701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" name="Rounded Rectangular Callout 8"/>
            <p:cNvSpPr/>
            <p:nvPr/>
          </p:nvSpPr>
          <p:spPr bwMode="blackWhite">
            <a:xfrm>
              <a:off x="457124" y="4991123"/>
              <a:ext cx="1502226" cy="340519"/>
            </a:xfrm>
            <a:prstGeom prst="wedgeRoundRectCallout">
              <a:avLst>
                <a:gd name="adj1" fmla="val 17729"/>
                <a:gd name="adj2" fmla="val -198084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Structure d’URL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 bwMode="blackWhite">
            <a:xfrm>
              <a:off x="4770147" y="3663750"/>
              <a:ext cx="867305" cy="340519"/>
            </a:xfrm>
            <a:prstGeom prst="wedgeRoundRectCallout">
              <a:avLst>
                <a:gd name="adj1" fmla="val -94534"/>
                <a:gd name="adj2" fmla="val 100284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Vue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blackWhite">
            <a:xfrm>
              <a:off x="6742938" y="3126154"/>
              <a:ext cx="1819275" cy="340519"/>
            </a:xfrm>
            <a:prstGeom prst="wedgeRoundRectCallout">
              <a:avLst>
                <a:gd name="adj1" fmla="val 30494"/>
                <a:gd name="adj2" fmla="val 172745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Template généré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blackWhite">
            <a:xfrm>
              <a:off x="2572392" y="5110583"/>
              <a:ext cx="3901140" cy="800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smtClean="0"/>
            </a:p>
            <a:p>
              <a:pPr algn="ctr"/>
              <a:r>
                <a:rPr lang="fr-FR" sz="1600" smtClean="0">
                  <a:latin typeface="Courier New" pitchFamily="49" charset="0"/>
                  <a:cs typeface="Courier New" pitchFamily="49" charset="0"/>
                </a:rPr>
                <a:t>country_code_lookup(std_code)</a:t>
              </a:r>
            </a:p>
            <a:p>
              <a:pPr algn="ctr"/>
              <a:endParaRPr lang="fr-FR" dirty="0"/>
            </a:p>
          </p:txBody>
        </p:sp>
        <p:sp>
          <p:nvSpPr>
            <p:cNvPr id="14" name="Rounded Rectangular Callout 13"/>
            <p:cNvSpPr/>
            <p:nvPr/>
          </p:nvSpPr>
          <p:spPr bwMode="blackWhite">
            <a:xfrm>
              <a:off x="6597795" y="5570283"/>
              <a:ext cx="1054780" cy="340519"/>
            </a:xfrm>
            <a:prstGeom prst="wedgeRoundRectCallout">
              <a:avLst>
                <a:gd name="adj1" fmla="val -67295"/>
                <a:gd name="adj2" fmla="val -100049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 smtClean="0"/>
                <a:t>Modèle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blackWhite">
            <a:xfrm>
              <a:off x="3862420" y="4627761"/>
              <a:ext cx="182395" cy="48282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blackWhite">
            <a:xfrm flipV="1">
              <a:off x="4770147" y="4522855"/>
              <a:ext cx="338882" cy="58772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8639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2 : Définir les méthodes des vues	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" y="1312863"/>
            <a:ext cx="8765320" cy="1431161"/>
          </a:xfrm>
        </p:spPr>
        <p:txBody>
          <a:bodyPr/>
          <a:lstStyle/>
          <a:p>
            <a:r>
              <a:rPr lang="fr-FR" noProof="0" dirty="0" smtClean="0"/>
              <a:t>Les méthodes des vues sont définies dans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views.py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Associées depuis l’URL par le module dispatcheur d’URL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L’association est définie par le développeur (étape 4)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render_to_response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nomTemplate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/>
              <a:t>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donnéesVue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 génère la réponse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192504" y="3059519"/>
            <a:ext cx="8746957" cy="255454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import country_code_lookup</a:t>
            </a:r>
          </a:p>
          <a:p>
            <a:endParaRPr lang="fr-FR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def get_std_country( request, std_code):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# call model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results = country_code_lookup.find_code(std_code)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data_for_view = {'std_country' : results[std_code], 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                 'std_code' : std_code}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sz="1600" smtClean="0">
                <a:latin typeface="Courier New" pitchFamily="49" charset="0"/>
                <a:cs typeface="Courier New" pitchFamily="49" charset="0"/>
              </a:rPr>
              <a:t>    return  render_to_response('std_country_code.html', data_for_view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009856" y="3448608"/>
            <a:ext cx="2085975" cy="340519"/>
          </a:xfrm>
          <a:prstGeom prst="wedgeRoundRectCallout">
            <a:avLst>
              <a:gd name="adj1" fmla="val -86436"/>
              <a:gd name="adj2" fmla="val 1916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Reçu de l’URL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2947642" y="5679181"/>
            <a:ext cx="1620000" cy="252000"/>
          </a:xfrm>
          <a:prstGeom prst="wedgeRoundRectCallout">
            <a:avLst>
              <a:gd name="adj1" fmla="val 33881"/>
              <a:gd name="adj2" fmla="val -12933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Nom du template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668771" y="5712396"/>
            <a:ext cx="2052000" cy="540000"/>
          </a:xfrm>
          <a:prstGeom prst="wedgeRoundRectCallout">
            <a:avLst>
              <a:gd name="adj1" fmla="val 38402"/>
              <a:gd name="adj2" fmla="val -707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Utilisé par le template dans la réponse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992982" y="4601450"/>
            <a:ext cx="2085975" cy="578882"/>
          </a:xfrm>
          <a:prstGeom prst="wedgeRoundRectCallout">
            <a:avLst>
              <a:gd name="adj1" fmla="val -97156"/>
              <a:gd name="adj2" fmla="val 731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Valeurs affichées par le template HTML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7795577" y="2751376"/>
            <a:ext cx="1211502" cy="340519"/>
          </a:xfrm>
          <a:prstGeom prst="wedgeRoundRectCallout">
            <a:avLst>
              <a:gd name="adj1" fmla="val -44256"/>
              <a:gd name="adj2" fmla="val 833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views.py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463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3 : Définir la méthode du modèle	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" y="1312863"/>
            <a:ext cx="8765320" cy="1277273"/>
          </a:xfrm>
        </p:spPr>
        <p:txBody>
          <a:bodyPr/>
          <a:lstStyle/>
          <a:p>
            <a:r>
              <a:rPr lang="fr-FR" noProof="0" dirty="0" smtClean="0"/>
              <a:t>Gestionnaire de données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Récupère les données reçues de la vue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Interroge le magasin de données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Retourne les résultats à la vue</a:t>
            </a:r>
            <a:endParaRPr lang="fr-FR" noProof="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410218" y="2792764"/>
            <a:ext cx="8109667" cy="3293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country_codes = { '44': 'United Kingdom' 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'01': 'Canada and United States of America',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'33': 'France',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'46': 'Sweden',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'81': 'Japan'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def find_code(code):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country_codes.get(code):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{code:country_codes[code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errorMsg = 'Unknown country code'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 = {code:errorMsg}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return(d)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109969" y="3428646"/>
            <a:ext cx="1908000" cy="360000"/>
          </a:xfrm>
          <a:prstGeom prst="wedgeRoundRectCallout">
            <a:avLst>
              <a:gd name="adj1" fmla="val -93888"/>
              <a:gd name="adj2" fmla="val -746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Magasin de données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319956" y="4860377"/>
            <a:ext cx="1929459" cy="340519"/>
          </a:xfrm>
          <a:prstGeom prst="wedgeRoundRectCallout">
            <a:avLst>
              <a:gd name="adj1" fmla="val -67672"/>
              <a:gd name="adj2" fmla="val 241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Traite les données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624620" y="5915712"/>
            <a:ext cx="1895475" cy="340519"/>
          </a:xfrm>
          <a:prstGeom prst="wedgeRoundRectCallout">
            <a:avLst>
              <a:gd name="adj1" fmla="val -121636"/>
              <a:gd name="adj2" fmla="val -5748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Retourne à la vue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4073333" y="4112827"/>
            <a:ext cx="1764000" cy="340519"/>
          </a:xfrm>
          <a:prstGeom prst="wedgeRoundRectCallout">
            <a:avLst>
              <a:gd name="adj1" fmla="val -119102"/>
              <a:gd name="adj2" fmla="val 328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Appel depuis la vue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6168572" y="2493129"/>
            <a:ext cx="2722393" cy="340519"/>
          </a:xfrm>
          <a:prstGeom prst="wedgeRoundRectCallout">
            <a:avLst>
              <a:gd name="adj1" fmla="val -44256"/>
              <a:gd name="adj2" fmla="val 833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country_code_lookup.py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574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blackWhite">
          <a:xfrm>
            <a:off x="611548" y="2723308"/>
            <a:ext cx="7920905" cy="3276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&lt;title&gt;Country Code&lt;/title&gt;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&lt;h3&gt; Code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{{ std_code }}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for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{{ std_country }}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h3&gt;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dirty="0"/>
              <a:t> </a:t>
            </a:r>
            <a:endParaRPr lang="en-US" sz="1600" i="1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22149" y="5242292"/>
            <a:ext cx="1502226" cy="340519"/>
          </a:xfrm>
          <a:prstGeom prst="wedgeRoundRectCallout">
            <a:avLst>
              <a:gd name="adj1" fmla="val 113453"/>
              <a:gd name="adj2" fmla="val -19426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4 : Implémenter le template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r>
              <a:rPr lang="fr-FR" noProof="0" dirty="0" smtClean="0"/>
              <a:t>Les templates sont des fichiers HTML</a:t>
            </a:r>
          </a:p>
          <a:p>
            <a:pPr lvl="1"/>
            <a:r>
              <a:rPr lang="fr-FR" noProof="0" dirty="0" smtClean="0"/>
              <a:t>Encapsulés dans le code Python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{%</a:t>
            </a:r>
            <a:r>
              <a:rPr lang="fr-FR" noProof="0" dirty="0" smtClean="0"/>
              <a:t> fragment de code tel que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for</a:t>
            </a:r>
            <a:r>
              <a:rPr lang="fr-FR" noProof="0" dirty="0" smtClean="0"/>
              <a:t> etc.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{{</a:t>
            </a:r>
            <a:r>
              <a:rPr lang="fr-FR" noProof="0" dirty="0" smtClean="0"/>
              <a:t> variable pour l’affichage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2547755" y="5242292"/>
            <a:ext cx="2520000" cy="396000"/>
          </a:xfrm>
          <a:prstGeom prst="wedgeRoundRectCallout">
            <a:avLst>
              <a:gd name="adj1" fmla="val -417"/>
              <a:gd name="adj2" fmla="val -1896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Données fournies par la vue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4635995" y="3597682"/>
            <a:ext cx="1968006" cy="578882"/>
          </a:xfrm>
          <a:prstGeom prst="wedgeRoundRectCallout">
            <a:avLst>
              <a:gd name="adj1" fmla="val -161974"/>
              <a:gd name="adj2" fmla="val 818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/>
              <a:t>HTML encapsulé dans le code Python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263640" y="2536489"/>
            <a:ext cx="2514600" cy="340519"/>
          </a:xfrm>
          <a:prstGeom prst="wedgeRoundRectCallout">
            <a:avLst>
              <a:gd name="adj1" fmla="val -40620"/>
              <a:gd name="adj2" fmla="val 11464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std_country_code.html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845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5 : Mapper les URL aux méthodes des vues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41" y="1285972"/>
            <a:ext cx="8599488" cy="2010807"/>
          </a:xfrm>
        </p:spPr>
        <p:txBody>
          <a:bodyPr/>
          <a:lstStyle/>
          <a:p>
            <a:r>
              <a:rPr lang="fr-FR" noProof="0" dirty="0" smtClean="0"/>
              <a:t>Les URL sont mappées aux méthodes par </a:t>
            </a:r>
            <a:r>
              <a:rPr lang="fr-FR" dirty="0" smtClean="0"/>
              <a:t>le module dispatcheur </a:t>
            </a:r>
            <a:endParaRPr lang="fr-FR" noProof="0" dirty="0" smtClean="0"/>
          </a:p>
          <a:p>
            <a:pPr lvl="1"/>
            <a:r>
              <a:rPr lang="fr-FR" noProof="0" dirty="0" smtClean="0"/>
              <a:t>Les mappages sont définis dans 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urls.py</a:t>
            </a:r>
          </a:p>
          <a:p>
            <a:pPr lvl="2"/>
            <a:r>
              <a:rPr lang="fr-FR" noProof="0" dirty="0" smtClean="0"/>
              <a:t>Utiliser des expressions régulières pour apparier les motifs d’URL</a:t>
            </a:r>
            <a:br>
              <a:rPr lang="fr-FR" noProof="0" dirty="0" smtClean="0"/>
            </a:br>
            <a:r>
              <a:rPr lang="fr-FR" noProof="0" dirty="0" smtClean="0"/>
              <a:t>aux méthodes</a:t>
            </a:r>
          </a:p>
          <a:p>
            <a:r>
              <a:rPr lang="fr-FR" noProof="0" dirty="0" smtClean="0"/>
              <a:t>L’exemple d’URL est de la </a:t>
            </a:r>
            <a:r>
              <a:rPr lang="fr-FR" noProof="0" dirty="0" smtClean="0">
                <a:cs typeface="Courier New" pitchFamily="49" charset="0"/>
              </a:rPr>
              <a:t>forme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travel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country_code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La valeur de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country_code</a:t>
            </a:r>
            <a:r>
              <a:rPr lang="fr-FR" noProof="0" dirty="0" smtClean="0"/>
              <a:t> sera transmise à la méthode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229641" y="3562883"/>
            <a:ext cx="8684718" cy="12926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urlpatterns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patterns('',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url(r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'^travel/$', 'travel.views.index'),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url(r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'^travel/(?P&lt;std_code&gt;\d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+)/$','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travel.views.get_std_country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')) </a:t>
            </a:r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511799" y="5138690"/>
            <a:ext cx="2952000" cy="360000"/>
          </a:xfrm>
          <a:prstGeom prst="wedgeRoundRectCallout">
            <a:avLst>
              <a:gd name="adj1" fmla="val -417"/>
              <a:gd name="adj2" fmla="val -1896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 à laquelle  mapper l’URL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110553" y="4974734"/>
            <a:ext cx="2547253" cy="340519"/>
          </a:xfrm>
          <a:prstGeom prst="wedgeRoundRectCallout">
            <a:avLst>
              <a:gd name="adj1" fmla="val 8557"/>
              <a:gd name="adj2" fmla="val -17179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Motif d’URL  à apparier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7567579" y="3392623"/>
            <a:ext cx="1211502" cy="340519"/>
          </a:xfrm>
          <a:prstGeom prst="wedgeRoundRectCallout">
            <a:avLst>
              <a:gd name="adj1" fmla="val -44256"/>
              <a:gd name="adj2" fmla="val 8331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mtClean="0">
                <a:latin typeface="Courier New" pitchFamily="49" charset="0"/>
                <a:cs typeface="Courier New" pitchFamily="49" charset="0"/>
              </a:rPr>
              <a:t>urls.py</a:t>
            </a:r>
            <a:endParaRPr lang="fr-F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2657806" y="5354758"/>
            <a:ext cx="2547253" cy="817245"/>
          </a:xfrm>
          <a:prstGeom prst="wedgeRoundRectCallout">
            <a:avLst>
              <a:gd name="adj1" fmla="val -18366"/>
              <a:gd name="adj2" fmla="val -13262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variable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std_code</a:t>
            </a:r>
            <a:r>
              <a:rPr lang="fr-FR" dirty="0" smtClean="0">
                <a:latin typeface="+mn-lt"/>
                <a:cs typeface="Courier New" pitchFamily="49" charset="0"/>
              </a:rPr>
              <a:t> </a:t>
            </a:r>
            <a:r>
              <a:rPr lang="fr-FR" dirty="0" smtClean="0"/>
              <a:t>contient la valeur de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country_code</a:t>
            </a:r>
            <a:r>
              <a:rPr lang="fr-FR" dirty="0" smtClean="0">
                <a:latin typeface="+mn-lt"/>
                <a:cs typeface="Courier New" pitchFamily="49" charset="0"/>
              </a:rPr>
              <a:t> </a:t>
            </a:r>
            <a:r>
              <a:rPr lang="fr-FR" dirty="0" smtClean="0"/>
              <a:t> de l’URL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807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flux applicatif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L’URL est mappée à une vue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La vue appelle le modèle pour traiter les données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La vue transmet les résultats au template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3938" y="2746198"/>
            <a:ext cx="8537677" cy="3384708"/>
            <a:chOff x="193938" y="2746198"/>
            <a:chExt cx="8537677" cy="3384708"/>
          </a:xfrm>
        </p:grpSpPr>
        <p:sp>
          <p:nvSpPr>
            <p:cNvPr id="5" name="TextBox 4"/>
            <p:cNvSpPr txBox="1"/>
            <p:nvPr/>
          </p:nvSpPr>
          <p:spPr>
            <a:xfrm>
              <a:off x="193938" y="3276353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/travel/44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985" y="2746198"/>
              <a:ext cx="2438630" cy="14166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/>
            <p:cNvSpPr txBox="1"/>
            <p:nvPr/>
          </p:nvSpPr>
          <p:spPr bwMode="blackWhite">
            <a:xfrm>
              <a:off x="2102192" y="3052679"/>
              <a:ext cx="3546070" cy="800219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get_std_country(std_code)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blackWhite">
            <a:xfrm>
              <a:off x="2899867" y="5130026"/>
              <a:ext cx="1950720" cy="100088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blackWhite">
            <a:xfrm>
              <a:off x="3113707" y="5348010"/>
              <a:ext cx="660699" cy="60006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blackWhite">
            <a:xfrm>
              <a:off x="4189285" y="5370909"/>
              <a:ext cx="420635" cy="468004"/>
            </a:xfrm>
            <a:prstGeom prst="can">
              <a:avLst>
                <a:gd name="adj" fmla="val 2506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blackWhite">
            <a:xfrm>
              <a:off x="3828145" y="5512172"/>
              <a:ext cx="3611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blackWhite">
            <a:xfrm flipH="1">
              <a:off x="3806555" y="5769262"/>
              <a:ext cx="3611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blackWhite">
            <a:xfrm>
              <a:off x="1229078" y="3607699"/>
              <a:ext cx="273050" cy="2746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blackWhite">
            <a:xfrm>
              <a:off x="5789111" y="3662993"/>
              <a:ext cx="273050" cy="2746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blackWhite">
            <a:xfrm>
              <a:off x="3611690" y="4308739"/>
              <a:ext cx="273050" cy="2746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V="1">
              <a:off x="4008120" y="3863789"/>
              <a:ext cx="1056939" cy="12644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696575" y="3852898"/>
              <a:ext cx="1051640" cy="12771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Straight Arrow Connector 31"/>
            <p:cNvCxnSpPr>
              <a:stCxn id="4" idx="3"/>
              <a:endCxn id="7" idx="1"/>
            </p:cNvCxnSpPr>
            <p:nvPr/>
          </p:nvCxnSpPr>
          <p:spPr bwMode="auto">
            <a:xfrm>
              <a:off x="5648262" y="3452789"/>
              <a:ext cx="644723" cy="17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4" idx="1"/>
            </p:cNvCxnSpPr>
            <p:nvPr/>
          </p:nvCxnSpPr>
          <p:spPr bwMode="auto">
            <a:xfrm>
              <a:off x="1612916" y="3445630"/>
              <a:ext cx="489276" cy="715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3997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Démonstration</a:t>
            </a:r>
            <a:r>
              <a:rPr lang="fr-FR" dirty="0" smtClean="0"/>
              <a:t> de Django 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38263"/>
            <a:ext cx="8599488" cy="1102866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allez interroger un site Web développé avec Django pour rechercher un code </a:t>
            </a:r>
            <a:r>
              <a:rPr lang="fr-FR" noProof="0" dirty="0" err="1" smtClean="0"/>
              <a:t>STD</a:t>
            </a: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Dans </a:t>
            </a:r>
            <a:r>
              <a:rPr lang="fr-FR" noProof="0" dirty="0" err="1" smtClean="0"/>
              <a:t>Eclipse</a:t>
            </a:r>
            <a:r>
              <a:rPr lang="fr-FR" noProof="0" dirty="0" smtClean="0"/>
              <a:t>, ouvrez le projet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DemoDjango</a:t>
            </a:r>
            <a:r>
              <a:rPr lang="fr-FR" noProof="0" dirty="0" smtClean="0">
                <a:cs typeface="Courier New" pitchFamily="49" charset="0"/>
              </a:rPr>
              <a:t> pour voir son infrastructure</a:t>
            </a:r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52411" y="284726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 bwMode="blackWhite">
          <a:xfrm>
            <a:off x="301866" y="2444805"/>
            <a:ext cx="8563116" cy="348861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87400" lvl="2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11" y="2944185"/>
            <a:ext cx="2333625" cy="2505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ular Callout 6"/>
          <p:cNvSpPr/>
          <p:nvPr/>
        </p:nvSpPr>
        <p:spPr bwMode="blackWhite">
          <a:xfrm>
            <a:off x="5233786" y="4716974"/>
            <a:ext cx="1764000" cy="324000"/>
          </a:xfrm>
          <a:prstGeom prst="wedgeRoundRectCallout">
            <a:avLst>
              <a:gd name="adj1" fmla="val -70068"/>
              <a:gd name="adj2" fmla="val -1087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 de la vue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332605" y="2944184"/>
            <a:ext cx="1728595" cy="340519"/>
          </a:xfrm>
          <a:prstGeom prst="wedgeRoundRectCallout">
            <a:avLst>
              <a:gd name="adj1" fmla="val -83038"/>
              <a:gd name="adj2" fmla="val 7883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Templates HTML</a:t>
            </a: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1549782" y="2773925"/>
            <a:ext cx="1547514" cy="340519"/>
          </a:xfrm>
          <a:prstGeom prst="wedgeRoundRectCallout">
            <a:avLst>
              <a:gd name="adj1" fmla="val 73087"/>
              <a:gd name="adj2" fmla="val 234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Projet</a:t>
            </a: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1658644" y="4952547"/>
            <a:ext cx="1728000" cy="360000"/>
          </a:xfrm>
          <a:prstGeom prst="wedgeRoundRectCallout">
            <a:avLst>
              <a:gd name="adj1" fmla="val 75901"/>
              <a:gd name="adj2" fmla="val 637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Mappage des URL</a:t>
            </a: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250240" y="3773307"/>
            <a:ext cx="1836000" cy="432000"/>
          </a:xfrm>
          <a:prstGeom prst="wedgeRoundRectCallout">
            <a:avLst>
              <a:gd name="adj1" fmla="val -87242"/>
              <a:gd name="adj2" fmla="val 1064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 du modèle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034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Développement d'applications Web avec Python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26836" y="2622695"/>
            <a:ext cx="591727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Développement  d'applications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Python pour le développement d'applications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Django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345886" y="2663246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de Django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31543"/>
            <a:ext cx="8599488" cy="3990836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 startAt="2"/>
            </a:pPr>
            <a:r>
              <a:rPr lang="fr-FR" noProof="0" dirty="0" smtClean="0"/>
              <a:t>Cliquez droit sur le projet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DemoDjango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/>
              <a:t>; dans le menu contextuel, sélectionnez</a:t>
            </a:r>
          </a:p>
          <a:p>
            <a:pPr marL="0" indent="0">
              <a:buSzPct val="100000"/>
              <a:buNone/>
            </a:pPr>
            <a:r>
              <a:rPr lang="fr-FR" noProof="0" dirty="0" smtClean="0"/>
              <a:t>          </a:t>
            </a:r>
            <a:r>
              <a:rPr lang="fr-FR" noProof="0" dirty="0" err="1" smtClean="0"/>
              <a:t>Run</a:t>
            </a:r>
            <a:r>
              <a:rPr lang="fr-FR" noProof="0" dirty="0" smtClean="0"/>
              <a:t> As | </a:t>
            </a:r>
            <a:r>
              <a:rPr lang="fr-FR" noProof="0" dirty="0" err="1" smtClean="0"/>
              <a:t>PyDev</a:t>
            </a:r>
            <a:r>
              <a:rPr lang="fr-FR" noProof="0" dirty="0" smtClean="0"/>
              <a:t>: Django</a:t>
            </a:r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fr-FR" noProof="0" dirty="0" smtClean="0"/>
              <a:t>Le message de démarrage du serveur s’affiche dans la console d’</a:t>
            </a:r>
            <a:r>
              <a:rPr lang="fr-FR" noProof="0" dirty="0" err="1" smtClean="0"/>
              <a:t>Eclipse</a:t>
            </a:r>
            <a:r>
              <a:rPr lang="fr-FR" noProof="0" dirty="0" smtClean="0"/>
              <a:t> </a:t>
            </a:r>
          </a:p>
          <a:p>
            <a:pPr marL="0" indent="0">
              <a:buSzPct val="100000"/>
              <a:buNone/>
            </a:pP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b="0" noProof="0" dirty="0" err="1" smtClean="0"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 server </a:t>
            </a:r>
            <a:r>
              <a:rPr lang="fr-FR" b="0" noProof="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 running </a:t>
            </a:r>
            <a:r>
              <a:rPr lang="fr-FR" b="0" noProof="0" dirty="0" err="1" smtClean="0"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0" noProof="0" dirty="0" smtClean="0">
                <a:latin typeface="Courier New" pitchFamily="49" charset="0"/>
                <a:cs typeface="Courier New" pitchFamily="49" charset="0"/>
              </a:rPr>
              <a:t> http://127.0.0.1:8000/</a:t>
            </a: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fr-FR" noProof="0" dirty="0" smtClean="0"/>
              <a:t>Ouvrez un navigateur, et entrez une URL pour chercher un code de pays</a:t>
            </a:r>
          </a:p>
          <a:p>
            <a:pPr marL="798512" lvl="1" indent="-342900">
              <a:buSzPct val="100000"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http://localhost:8000/travel/44</a:t>
            </a:r>
          </a:p>
          <a:p>
            <a:pPr marL="342900" indent="-342900">
              <a:buSzPct val="100000"/>
              <a:buFont typeface="+mj-lt"/>
              <a:buAutoNum type="arabicPeriod" startAt="5"/>
            </a:pPr>
            <a:r>
              <a:rPr lang="fr-FR" noProof="0" dirty="0" smtClean="0"/>
              <a:t>Le template affiche le résultat de la requête</a:t>
            </a:r>
          </a:p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fr-FR" noProof="0" dirty="0" smtClean="0"/>
              <a:t>Arrêtez le serveur</a:t>
            </a:r>
          </a:p>
          <a:p>
            <a:pPr lvl="1"/>
            <a:r>
              <a:rPr lang="fr-FR" noProof="0" dirty="0" smtClean="0"/>
              <a:t>Utilisez le  carré rouge dans </a:t>
            </a:r>
            <a:r>
              <a:rPr lang="fr-FR" dirty="0" smtClean="0"/>
              <a:t>la console d’</a:t>
            </a:r>
            <a:r>
              <a:rPr lang="fr-FR" dirty="0" err="1" smtClean="0"/>
              <a:t>Eclipse</a:t>
            </a:r>
            <a:r>
              <a:rPr lang="fr-FR" dirty="0" smtClean="0"/>
              <a:t> 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52411" y="284726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88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10.1 :</a:t>
            </a:r>
            <a:br>
              <a:rPr lang="fr-FR" noProof="0" dirty="0" smtClean="0"/>
            </a:br>
            <a:r>
              <a:rPr lang="fr-FR" noProof="0" dirty="0" smtClean="0"/>
              <a:t>Développement d'applications Web avec Django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56" y="3337931"/>
            <a:ext cx="8599488" cy="369332"/>
          </a:xfrm>
        </p:spPr>
        <p:txBody>
          <a:bodyPr/>
          <a:lstStyle/>
          <a:p>
            <a:pPr algn="ctr"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246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pPr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Décrire le développement d’une application Web  avec Python</a:t>
            </a:r>
          </a:p>
          <a:p>
            <a:r>
              <a:rPr lang="fr-FR" smtClean="0"/>
              <a:t>Construire une application Web en Python avec le framework Django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Qu’est-ce qu’une application Web ?</a:t>
            </a:r>
            <a:endParaRPr lang="fr-FR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893100"/>
          </a:xfrm>
        </p:spPr>
        <p:txBody>
          <a:bodyPr/>
          <a:lstStyle/>
          <a:p>
            <a:r>
              <a:rPr lang="fr-FR" noProof="0" dirty="0" smtClean="0"/>
              <a:t>Définition</a:t>
            </a:r>
          </a:p>
          <a:p>
            <a:pPr lvl="1"/>
            <a:r>
              <a:rPr lang="fr-FR" noProof="0" dirty="0" smtClean="0">
                <a:cs typeface="Times New Roman" pitchFamily="80" charset="0"/>
              </a:rPr>
              <a:t>Application ou système d’applications qui utilise HTTP comme protocole</a:t>
            </a:r>
            <a:br>
              <a:rPr lang="fr-FR" noProof="0" dirty="0" smtClean="0">
                <a:cs typeface="Times New Roman" pitchFamily="80" charset="0"/>
              </a:rPr>
            </a:br>
            <a:r>
              <a:rPr lang="fr-FR" noProof="0" dirty="0" smtClean="0">
                <a:cs typeface="Times New Roman" pitchFamily="80" charset="0"/>
              </a:rPr>
              <a:t>de transport</a:t>
            </a:r>
          </a:p>
          <a:p>
            <a:r>
              <a:rPr lang="fr-FR" noProof="0" dirty="0" smtClean="0"/>
              <a:t>Le Web est une excellente plate-forme pour le développement d’applications</a:t>
            </a:r>
          </a:p>
          <a:p>
            <a:pPr lvl="1"/>
            <a:r>
              <a:rPr lang="fr-FR" noProof="0" dirty="0" smtClean="0"/>
              <a:t>Navigateurs Web comme client universel</a:t>
            </a:r>
          </a:p>
          <a:p>
            <a:pPr lvl="1"/>
            <a:r>
              <a:rPr lang="fr-FR" noProof="0" dirty="0" smtClean="0"/>
              <a:t>Serveurs Web pour </a:t>
            </a:r>
            <a:r>
              <a:rPr lang="fr-FR" dirty="0" smtClean="0"/>
              <a:t>les pages HTML (</a:t>
            </a:r>
            <a:r>
              <a:rPr lang="fr-FR" noProof="0" dirty="0" smtClean="0"/>
              <a:t>statiques et dynamiques)</a:t>
            </a:r>
          </a:p>
          <a:p>
            <a:pPr lvl="1"/>
            <a:r>
              <a:rPr lang="fr-FR" noProof="0" dirty="0" smtClean="0"/>
              <a:t>Accès réseau universel </a:t>
            </a:r>
            <a:r>
              <a:rPr lang="fr-FR" i="1" noProof="0" dirty="0" smtClean="0"/>
              <a:t>via </a:t>
            </a:r>
            <a:r>
              <a:rPr lang="fr-FR" noProof="0" dirty="0" smtClean="0"/>
              <a:t>l’Internet ou un intranet</a:t>
            </a:r>
          </a:p>
          <a:p>
            <a:pPr lvl="1"/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65176" y="6199632"/>
            <a:ext cx="343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=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smtClean="0"/>
              <a:t>Transfer Protocol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162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HTTP</a:t>
            </a:r>
            <a:endParaRPr lang="fr-FR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891865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noProof="0" dirty="0" smtClean="0"/>
              <a:t>HTTP est le protocole permettant de communiquer sur le Web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Protocole sans états basé sur TCP/IP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HTTP 1.1 est défini dans la RFC 2616, </a:t>
            </a:r>
            <a:r>
              <a:rPr lang="fr-FR" dirty="0" smtClean="0">
                <a:latin typeface="Courier New" pitchFamily="80" charset="0"/>
              </a:rPr>
              <a:t>www.faqs.org/rfcs/rfc2616</a:t>
            </a:r>
            <a:endParaRPr lang="fr-FR" noProof="0" dirty="0" smtClean="0"/>
          </a:p>
          <a:p>
            <a:pPr>
              <a:lnSpc>
                <a:spcPts val="2000"/>
              </a:lnSpc>
              <a:spcBef>
                <a:spcPts val="900"/>
              </a:spcBef>
            </a:pPr>
            <a:r>
              <a:rPr lang="fr-FR" dirty="0" smtClean="0"/>
              <a:t>La conversation commence quand l’utilisateur entre une </a:t>
            </a:r>
            <a:r>
              <a:rPr lang="fr-FR" noProof="0" dirty="0" smtClean="0"/>
              <a:t>URL dans </a:t>
            </a:r>
            <a:br>
              <a:rPr lang="fr-FR" noProof="0" dirty="0" smtClean="0"/>
            </a:br>
            <a:r>
              <a:rPr lang="fr-FR" noProof="0" dirty="0" smtClean="0"/>
              <a:t>un navigateur</a:t>
            </a:r>
          </a:p>
          <a:p>
            <a:pPr lvl="1">
              <a:lnSpc>
                <a:spcPts val="2000"/>
              </a:lnSpc>
            </a:pPr>
            <a:r>
              <a:rPr lang="fr-FR" noProof="0" dirty="0" smtClean="0"/>
              <a:t>Par exemple, </a:t>
            </a:r>
            <a:r>
              <a:rPr lang="fr-FR" noProof="0" dirty="0" smtClean="0">
                <a:latin typeface="Courier New" pitchFamily="80" charset="0"/>
              </a:rPr>
              <a:t>www.learningtree.com/whats_hot.html</a:t>
            </a:r>
            <a:endParaRPr lang="fr-FR" noProof="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8103" y="5779008"/>
            <a:ext cx="4800600" cy="719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dirty="0">
                <a:solidFill>
                  <a:srgbClr val="000080"/>
                </a:solidFill>
              </a:rPr>
              <a:t>RFC </a:t>
            </a:r>
            <a:r>
              <a:rPr lang="en-US" dirty="0" smtClean="0">
                <a:solidFill>
                  <a:srgbClr val="000080"/>
                </a:solidFill>
              </a:rPr>
              <a:t>    = </a:t>
            </a:r>
            <a:r>
              <a:rPr lang="en-US" dirty="0">
                <a:solidFill>
                  <a:srgbClr val="000080"/>
                </a:solidFill>
              </a:rPr>
              <a:t>Request for Comments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dirty="0">
                <a:solidFill>
                  <a:srgbClr val="000080"/>
                </a:solidFill>
              </a:rPr>
              <a:t>TCP/IP = Transmission Control Protocol/Internet Protocol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dirty="0">
                <a:solidFill>
                  <a:srgbClr val="000080"/>
                </a:solidFill>
              </a:rPr>
              <a:t>URL = </a:t>
            </a:r>
            <a:r>
              <a:rPr lang="en-US" dirty="0" smtClean="0">
                <a:solidFill>
                  <a:srgbClr val="000080"/>
                </a:solidFill>
              </a:rPr>
              <a:t>     Uniform  Resource  Locator</a:t>
            </a:r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355975" y="3695700"/>
            <a:ext cx="2935968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1.</a:t>
            </a:r>
            <a:r>
              <a:rPr lang="fr-FR" dirty="0" smtClean="0"/>
              <a:t> Le client ouvre une connexion</a:t>
            </a:r>
          </a:p>
          <a:p>
            <a:endParaRPr lang="fr-FR" sz="1200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2.</a:t>
            </a:r>
            <a:r>
              <a:rPr lang="fr-FR" dirty="0" smtClean="0"/>
              <a:t> Il envoie une requête HTTP</a:t>
            </a:r>
          </a:p>
          <a:p>
            <a:endParaRPr lang="fr-FR" sz="1200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3.</a:t>
            </a:r>
            <a:r>
              <a:rPr lang="fr-FR" dirty="0" smtClean="0"/>
              <a:t> Le serveur répond</a:t>
            </a:r>
          </a:p>
          <a:p>
            <a:endParaRPr lang="fr-FR" sz="1200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4.</a:t>
            </a:r>
            <a:r>
              <a:rPr lang="fr-FR" dirty="0" smtClean="0"/>
              <a:t> La connexion est fermée</a:t>
            </a:r>
            <a:endParaRPr lang="fr-FR" dirty="0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700338" y="4005263"/>
            <a:ext cx="387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w="lg" len="lg"/>
            <a:tailEnd type="triangle" w="lg" len="lg"/>
          </a:ln>
        </p:spPr>
        <p:txBody>
          <a:bodyPr/>
          <a:lstStyle/>
          <a:p>
            <a:endParaRPr lang="fr-FR" dirty="0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2751138" y="4381500"/>
            <a:ext cx="382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w="lg" len="lg"/>
            <a:tailEnd type="triangle" w="lg" len="lg"/>
          </a:ln>
        </p:spPr>
        <p:txBody>
          <a:bodyPr/>
          <a:lstStyle/>
          <a:p>
            <a:endParaRPr lang="fr-FR" dirty="0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676525" y="4781550"/>
            <a:ext cx="393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w="lg" len="lg"/>
          </a:ln>
        </p:spPr>
        <p:txBody>
          <a:bodyPr/>
          <a:lstStyle/>
          <a:p>
            <a:endParaRPr lang="fr-FR" dirty="0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2719388" y="5189538"/>
            <a:ext cx="385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fr-FR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228725" y="3354388"/>
            <a:ext cx="1524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542088" y="3111500"/>
            <a:ext cx="12525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dirty="0" smtClean="0"/>
              <a:t>Serveur Web</a:t>
            </a:r>
            <a:endParaRPr lang="fr-FR" dirty="0"/>
          </a:p>
        </p:txBody>
      </p:sp>
      <p:grpSp>
        <p:nvGrpSpPr>
          <p:cNvPr id="62" name="Group 61"/>
          <p:cNvGrpSpPr/>
          <p:nvPr/>
        </p:nvGrpSpPr>
        <p:grpSpPr>
          <a:xfrm>
            <a:off x="6600825" y="3438525"/>
            <a:ext cx="1111250" cy="2378075"/>
            <a:chOff x="6600825" y="3505200"/>
            <a:chExt cx="1111250" cy="2378075"/>
          </a:xfrm>
        </p:grpSpPr>
        <p:sp>
          <p:nvSpPr>
            <p:cNvPr id="6244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6600825" y="3505200"/>
              <a:ext cx="1111250" cy="237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45" name="Freeform 101"/>
            <p:cNvSpPr>
              <a:spLocks/>
            </p:cNvSpPr>
            <p:nvPr/>
          </p:nvSpPr>
          <p:spPr bwMode="white">
            <a:xfrm>
              <a:off x="7189788" y="3617913"/>
              <a:ext cx="492125" cy="2257425"/>
            </a:xfrm>
            <a:custGeom>
              <a:avLst/>
              <a:gdLst/>
              <a:ahLst/>
              <a:cxnLst>
                <a:cxn ang="0">
                  <a:pos x="0" y="1422"/>
                </a:cxn>
                <a:cxn ang="0">
                  <a:pos x="0" y="321"/>
                </a:cxn>
                <a:cxn ang="0">
                  <a:pos x="310" y="0"/>
                </a:cxn>
                <a:cxn ang="0">
                  <a:pos x="0" y="1422"/>
                </a:cxn>
              </a:cxnLst>
              <a:rect l="0" t="0" r="r" b="b"/>
              <a:pathLst>
                <a:path w="310" h="1422">
                  <a:moveTo>
                    <a:pt x="0" y="1422"/>
                  </a:moveTo>
                  <a:lnTo>
                    <a:pt x="0" y="321"/>
                  </a:lnTo>
                  <a:lnTo>
                    <a:pt x="310" y="0"/>
                  </a:lnTo>
                  <a:lnTo>
                    <a:pt x="0" y="1422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46" name="Freeform 102"/>
            <p:cNvSpPr>
              <a:spLocks/>
            </p:cNvSpPr>
            <p:nvPr/>
          </p:nvSpPr>
          <p:spPr bwMode="white">
            <a:xfrm>
              <a:off x="7189788" y="3617913"/>
              <a:ext cx="492125" cy="2257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310" y="1101"/>
                </a:cxn>
                <a:cxn ang="0">
                  <a:pos x="0" y="1422"/>
                </a:cxn>
                <a:cxn ang="0">
                  <a:pos x="310" y="0"/>
                </a:cxn>
              </a:cxnLst>
              <a:rect l="0" t="0" r="r" b="b"/>
              <a:pathLst>
                <a:path w="310" h="1422">
                  <a:moveTo>
                    <a:pt x="310" y="0"/>
                  </a:moveTo>
                  <a:lnTo>
                    <a:pt x="310" y="1101"/>
                  </a:lnTo>
                  <a:lnTo>
                    <a:pt x="0" y="142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47" name="Freeform 103"/>
            <p:cNvSpPr>
              <a:spLocks/>
            </p:cNvSpPr>
            <p:nvPr/>
          </p:nvSpPr>
          <p:spPr bwMode="auto">
            <a:xfrm>
              <a:off x="7189788" y="3617913"/>
              <a:ext cx="492125" cy="2257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310" y="1101"/>
                </a:cxn>
                <a:cxn ang="0">
                  <a:pos x="0" y="1422"/>
                </a:cxn>
              </a:cxnLst>
              <a:rect l="0" t="0" r="r" b="b"/>
              <a:pathLst>
                <a:path w="310" h="1422">
                  <a:moveTo>
                    <a:pt x="310" y="0"/>
                  </a:moveTo>
                  <a:lnTo>
                    <a:pt x="310" y="1101"/>
                  </a:lnTo>
                  <a:lnTo>
                    <a:pt x="0" y="142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48" name="Freeform 104"/>
            <p:cNvSpPr>
              <a:spLocks/>
            </p:cNvSpPr>
            <p:nvPr/>
          </p:nvSpPr>
          <p:spPr bwMode="white">
            <a:xfrm>
              <a:off x="6605588" y="3509963"/>
              <a:ext cx="1071563" cy="625475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354" y="0"/>
                </a:cxn>
                <a:cxn ang="0">
                  <a:pos x="675" y="68"/>
                </a:cxn>
                <a:cxn ang="0">
                  <a:pos x="368" y="394"/>
                </a:cxn>
                <a:cxn ang="0">
                  <a:pos x="0" y="286"/>
                </a:cxn>
              </a:cxnLst>
              <a:rect l="0" t="0" r="r" b="b"/>
              <a:pathLst>
                <a:path w="675" h="394">
                  <a:moveTo>
                    <a:pt x="0" y="286"/>
                  </a:moveTo>
                  <a:lnTo>
                    <a:pt x="354" y="0"/>
                  </a:lnTo>
                  <a:lnTo>
                    <a:pt x="675" y="68"/>
                  </a:lnTo>
                  <a:lnTo>
                    <a:pt x="368" y="394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49" name="Freeform 105"/>
            <p:cNvSpPr>
              <a:spLocks/>
            </p:cNvSpPr>
            <p:nvPr/>
          </p:nvSpPr>
          <p:spPr bwMode="auto">
            <a:xfrm>
              <a:off x="6605588" y="3509963"/>
              <a:ext cx="1071563" cy="625475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354" y="0"/>
                </a:cxn>
                <a:cxn ang="0">
                  <a:pos x="675" y="68"/>
                </a:cxn>
                <a:cxn ang="0">
                  <a:pos x="368" y="394"/>
                </a:cxn>
              </a:cxnLst>
              <a:rect l="0" t="0" r="r" b="b"/>
              <a:pathLst>
                <a:path w="675" h="394">
                  <a:moveTo>
                    <a:pt x="0" y="286"/>
                  </a:moveTo>
                  <a:lnTo>
                    <a:pt x="354" y="0"/>
                  </a:lnTo>
                  <a:lnTo>
                    <a:pt x="675" y="68"/>
                  </a:lnTo>
                  <a:lnTo>
                    <a:pt x="368" y="39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0" name="Freeform 106"/>
            <p:cNvSpPr>
              <a:spLocks/>
            </p:cNvSpPr>
            <p:nvPr/>
          </p:nvSpPr>
          <p:spPr bwMode="auto">
            <a:xfrm>
              <a:off x="6605588" y="3963988"/>
              <a:ext cx="584200" cy="1911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7"/>
                </a:cxn>
                <a:cxn ang="0">
                  <a:pos x="368" y="1204"/>
                </a:cxn>
                <a:cxn ang="0">
                  <a:pos x="368" y="105"/>
                </a:cxn>
                <a:cxn ang="0">
                  <a:pos x="0" y="0"/>
                </a:cxn>
              </a:cxnLst>
              <a:rect l="0" t="0" r="r" b="b"/>
              <a:pathLst>
                <a:path w="368" h="1204">
                  <a:moveTo>
                    <a:pt x="0" y="0"/>
                  </a:moveTo>
                  <a:lnTo>
                    <a:pt x="0" y="1067"/>
                  </a:lnTo>
                  <a:lnTo>
                    <a:pt x="368" y="1204"/>
                  </a:lnTo>
                  <a:lnTo>
                    <a:pt x="368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1" name="Freeform 107"/>
            <p:cNvSpPr>
              <a:spLocks/>
            </p:cNvSpPr>
            <p:nvPr/>
          </p:nvSpPr>
          <p:spPr bwMode="auto">
            <a:xfrm>
              <a:off x="6605588" y="3963988"/>
              <a:ext cx="584200" cy="1911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7"/>
                </a:cxn>
                <a:cxn ang="0">
                  <a:pos x="368" y="1204"/>
                </a:cxn>
                <a:cxn ang="0">
                  <a:pos x="368" y="105"/>
                </a:cxn>
                <a:cxn ang="0">
                  <a:pos x="0" y="0"/>
                </a:cxn>
              </a:cxnLst>
              <a:rect l="0" t="0" r="r" b="b"/>
              <a:pathLst>
                <a:path w="368" h="1204">
                  <a:moveTo>
                    <a:pt x="0" y="0"/>
                  </a:moveTo>
                  <a:lnTo>
                    <a:pt x="0" y="1067"/>
                  </a:lnTo>
                  <a:lnTo>
                    <a:pt x="368" y="1204"/>
                  </a:lnTo>
                  <a:lnTo>
                    <a:pt x="368" y="10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2" name="Freeform 108"/>
            <p:cNvSpPr>
              <a:spLocks/>
            </p:cNvSpPr>
            <p:nvPr/>
          </p:nvSpPr>
          <p:spPr bwMode="blackWhite">
            <a:xfrm>
              <a:off x="6659563" y="5226050"/>
              <a:ext cx="476250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05"/>
                </a:cxn>
                <a:cxn ang="0">
                  <a:pos x="300" y="346"/>
                </a:cxn>
                <a:cxn ang="0">
                  <a:pos x="0" y="241"/>
                </a:cxn>
                <a:cxn ang="0">
                  <a:pos x="0" y="0"/>
                </a:cxn>
              </a:cxnLst>
              <a:rect l="0" t="0" r="r" b="b"/>
              <a:pathLst>
                <a:path w="300" h="346">
                  <a:moveTo>
                    <a:pt x="0" y="0"/>
                  </a:moveTo>
                  <a:lnTo>
                    <a:pt x="300" y="105"/>
                  </a:lnTo>
                  <a:lnTo>
                    <a:pt x="300" y="346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B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3" name="Freeform 109"/>
            <p:cNvSpPr>
              <a:spLocks/>
            </p:cNvSpPr>
            <p:nvPr/>
          </p:nvSpPr>
          <p:spPr bwMode="black">
            <a:xfrm>
              <a:off x="6686550" y="4370388"/>
              <a:ext cx="382588" cy="26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" y="88"/>
                </a:cxn>
                <a:cxn ang="0">
                  <a:pos x="241" y="170"/>
                </a:cxn>
                <a:cxn ang="0">
                  <a:pos x="0" y="82"/>
                </a:cxn>
                <a:cxn ang="0">
                  <a:pos x="0" y="0"/>
                </a:cxn>
              </a:cxnLst>
              <a:rect l="0" t="0" r="r" b="b"/>
              <a:pathLst>
                <a:path w="241" h="170">
                  <a:moveTo>
                    <a:pt x="0" y="0"/>
                  </a:moveTo>
                  <a:lnTo>
                    <a:pt x="241" y="88"/>
                  </a:lnTo>
                  <a:lnTo>
                    <a:pt x="241" y="170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4" name="Freeform 110"/>
            <p:cNvSpPr>
              <a:spLocks/>
            </p:cNvSpPr>
            <p:nvPr/>
          </p:nvSpPr>
          <p:spPr bwMode="white">
            <a:xfrm>
              <a:off x="6875463" y="4468813"/>
              <a:ext cx="166688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"/>
                </a:cxn>
                <a:cxn ang="0">
                  <a:pos x="105" y="85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05" h="85">
                  <a:moveTo>
                    <a:pt x="0" y="0"/>
                  </a:moveTo>
                  <a:lnTo>
                    <a:pt x="105" y="37"/>
                  </a:lnTo>
                  <a:lnTo>
                    <a:pt x="105" y="85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B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5" name="Freeform 111"/>
            <p:cNvSpPr>
              <a:spLocks/>
            </p:cNvSpPr>
            <p:nvPr/>
          </p:nvSpPr>
          <p:spPr bwMode="blackWhite">
            <a:xfrm>
              <a:off x="6659563" y="4856163"/>
              <a:ext cx="341313" cy="220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77"/>
                </a:cxn>
                <a:cxn ang="0">
                  <a:pos x="215" y="139"/>
                </a:cxn>
                <a:cxn ang="0">
                  <a:pos x="0" y="63"/>
                </a:cxn>
                <a:cxn ang="0">
                  <a:pos x="0" y="0"/>
                </a:cxn>
              </a:cxnLst>
              <a:rect l="0" t="0" r="r" b="b"/>
              <a:pathLst>
                <a:path w="215" h="139">
                  <a:moveTo>
                    <a:pt x="0" y="0"/>
                  </a:moveTo>
                  <a:lnTo>
                    <a:pt x="215" y="77"/>
                  </a:lnTo>
                  <a:lnTo>
                    <a:pt x="215" y="139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6" name="Freeform 112"/>
            <p:cNvSpPr>
              <a:spLocks/>
            </p:cNvSpPr>
            <p:nvPr/>
          </p:nvSpPr>
          <p:spPr bwMode="blackWhite">
            <a:xfrm>
              <a:off x="6659563" y="4694238"/>
              <a:ext cx="341313" cy="220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77"/>
                </a:cxn>
                <a:cxn ang="0">
                  <a:pos x="215" y="139"/>
                </a:cxn>
                <a:cxn ang="0">
                  <a:pos x="0" y="63"/>
                </a:cxn>
                <a:cxn ang="0">
                  <a:pos x="0" y="0"/>
                </a:cxn>
              </a:cxnLst>
              <a:rect l="0" t="0" r="r" b="b"/>
              <a:pathLst>
                <a:path w="215" h="139">
                  <a:moveTo>
                    <a:pt x="0" y="0"/>
                  </a:moveTo>
                  <a:lnTo>
                    <a:pt x="215" y="77"/>
                  </a:lnTo>
                  <a:lnTo>
                    <a:pt x="215" y="139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7" name="Freeform 113"/>
            <p:cNvSpPr>
              <a:spLocks/>
            </p:cNvSpPr>
            <p:nvPr/>
          </p:nvSpPr>
          <p:spPr bwMode="auto">
            <a:xfrm>
              <a:off x="6654800" y="4059238"/>
              <a:ext cx="436563" cy="514350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0" y="0"/>
                </a:cxn>
                <a:cxn ang="0">
                  <a:pos x="275" y="77"/>
                </a:cxn>
                <a:cxn ang="0">
                  <a:pos x="264" y="91"/>
                </a:cxn>
                <a:cxn ang="0">
                  <a:pos x="23" y="23"/>
                </a:cxn>
                <a:cxn ang="0">
                  <a:pos x="23" y="298"/>
                </a:cxn>
                <a:cxn ang="0">
                  <a:pos x="0" y="324"/>
                </a:cxn>
              </a:cxnLst>
              <a:rect l="0" t="0" r="r" b="b"/>
              <a:pathLst>
                <a:path w="275" h="324">
                  <a:moveTo>
                    <a:pt x="0" y="324"/>
                  </a:moveTo>
                  <a:lnTo>
                    <a:pt x="0" y="0"/>
                  </a:lnTo>
                  <a:lnTo>
                    <a:pt x="275" y="77"/>
                  </a:lnTo>
                  <a:lnTo>
                    <a:pt x="264" y="91"/>
                  </a:lnTo>
                  <a:lnTo>
                    <a:pt x="23" y="23"/>
                  </a:lnTo>
                  <a:lnTo>
                    <a:pt x="23" y="298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8" name="Freeform 114"/>
            <p:cNvSpPr>
              <a:spLocks/>
            </p:cNvSpPr>
            <p:nvPr/>
          </p:nvSpPr>
          <p:spPr bwMode="auto">
            <a:xfrm>
              <a:off x="6654800" y="4059238"/>
              <a:ext cx="436563" cy="514350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0" y="0"/>
                </a:cxn>
                <a:cxn ang="0">
                  <a:pos x="275" y="77"/>
                </a:cxn>
                <a:cxn ang="0">
                  <a:pos x="264" y="91"/>
                </a:cxn>
                <a:cxn ang="0">
                  <a:pos x="23" y="23"/>
                </a:cxn>
                <a:cxn ang="0">
                  <a:pos x="23" y="298"/>
                </a:cxn>
                <a:cxn ang="0">
                  <a:pos x="0" y="324"/>
                </a:cxn>
              </a:cxnLst>
              <a:rect l="0" t="0" r="r" b="b"/>
              <a:pathLst>
                <a:path w="275" h="324">
                  <a:moveTo>
                    <a:pt x="0" y="324"/>
                  </a:moveTo>
                  <a:lnTo>
                    <a:pt x="0" y="0"/>
                  </a:lnTo>
                  <a:lnTo>
                    <a:pt x="275" y="77"/>
                  </a:lnTo>
                  <a:lnTo>
                    <a:pt x="264" y="91"/>
                  </a:lnTo>
                  <a:lnTo>
                    <a:pt x="23" y="23"/>
                  </a:lnTo>
                  <a:lnTo>
                    <a:pt x="23" y="298"/>
                  </a:lnTo>
                  <a:lnTo>
                    <a:pt x="0" y="324"/>
                  </a:lnTo>
                </a:path>
              </a:pathLst>
            </a:custGeom>
            <a:noFill/>
            <a:ln w="4763">
              <a:solidFill>
                <a:srgbClr val="AAAAA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59" name="Freeform 115"/>
            <p:cNvSpPr>
              <a:spLocks/>
            </p:cNvSpPr>
            <p:nvPr/>
          </p:nvSpPr>
          <p:spPr bwMode="auto">
            <a:xfrm>
              <a:off x="7069138" y="4186238"/>
              <a:ext cx="17463" cy="508000"/>
            </a:xfrm>
            <a:custGeom>
              <a:avLst/>
              <a:gdLst/>
              <a:ahLst/>
              <a:cxnLst>
                <a:cxn ang="0">
                  <a:pos x="11" y="315"/>
                </a:cxn>
                <a:cxn ang="0">
                  <a:pos x="0" y="32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315"/>
                </a:cxn>
              </a:cxnLst>
              <a:rect l="0" t="0" r="r" b="b"/>
              <a:pathLst>
                <a:path w="11" h="320">
                  <a:moveTo>
                    <a:pt x="11" y="315"/>
                  </a:moveTo>
                  <a:lnTo>
                    <a:pt x="0" y="32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3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60" name="Freeform 116"/>
            <p:cNvSpPr>
              <a:spLocks/>
            </p:cNvSpPr>
            <p:nvPr/>
          </p:nvSpPr>
          <p:spPr bwMode="auto">
            <a:xfrm>
              <a:off x="7069138" y="4186238"/>
              <a:ext cx="17463" cy="508000"/>
            </a:xfrm>
            <a:custGeom>
              <a:avLst/>
              <a:gdLst/>
              <a:ahLst/>
              <a:cxnLst>
                <a:cxn ang="0">
                  <a:pos x="11" y="315"/>
                </a:cxn>
                <a:cxn ang="0">
                  <a:pos x="0" y="32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315"/>
                </a:cxn>
              </a:cxnLst>
              <a:rect l="0" t="0" r="r" b="b"/>
              <a:pathLst>
                <a:path w="11" h="320">
                  <a:moveTo>
                    <a:pt x="11" y="315"/>
                  </a:moveTo>
                  <a:lnTo>
                    <a:pt x="0" y="32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31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94" name="Group 67"/>
          <p:cNvGrpSpPr>
            <a:grpSpLocks/>
          </p:cNvGrpSpPr>
          <p:nvPr/>
        </p:nvGrpSpPr>
        <p:grpSpPr bwMode="auto">
          <a:xfrm>
            <a:off x="1256743" y="3729692"/>
            <a:ext cx="1304085" cy="1629538"/>
            <a:chOff x="2911" y="133"/>
            <a:chExt cx="496" cy="620"/>
          </a:xfrm>
        </p:grpSpPr>
        <p:sp>
          <p:nvSpPr>
            <p:cNvPr id="95" name="Freeform 68"/>
            <p:cNvSpPr>
              <a:spLocks/>
            </p:cNvSpPr>
            <p:nvPr/>
          </p:nvSpPr>
          <p:spPr bwMode="blackWhite">
            <a:xfrm>
              <a:off x="3065" y="135"/>
              <a:ext cx="19" cy="39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9" y="0"/>
                </a:cxn>
                <a:cxn ang="0">
                  <a:pos x="19" y="372"/>
                </a:cxn>
                <a:cxn ang="0">
                  <a:pos x="2" y="397"/>
                </a:cxn>
              </a:cxnLst>
              <a:rect l="0" t="0" r="r" b="b"/>
              <a:pathLst>
                <a:path w="19" h="397">
                  <a:moveTo>
                    <a:pt x="0" y="10"/>
                  </a:moveTo>
                  <a:lnTo>
                    <a:pt x="19" y="0"/>
                  </a:lnTo>
                  <a:lnTo>
                    <a:pt x="19" y="372"/>
                  </a:lnTo>
                  <a:lnTo>
                    <a:pt x="2" y="397"/>
                  </a:lnTo>
                </a:path>
              </a:pathLst>
            </a:custGeom>
            <a:solidFill>
              <a:srgbClr val="DDDDD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2911" y="147"/>
              <a:ext cx="152" cy="388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2911" y="177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2911" y="232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2911" y="270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Rectangle 73"/>
            <p:cNvSpPr>
              <a:spLocks noChangeArrowheads="1"/>
            </p:cNvSpPr>
            <p:nvPr/>
          </p:nvSpPr>
          <p:spPr bwMode="auto">
            <a:xfrm>
              <a:off x="2919" y="280"/>
              <a:ext cx="7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Rectangle 74"/>
            <p:cNvSpPr>
              <a:spLocks noChangeArrowheads="1"/>
            </p:cNvSpPr>
            <p:nvPr/>
          </p:nvSpPr>
          <p:spPr bwMode="auto">
            <a:xfrm>
              <a:off x="2922" y="283"/>
              <a:ext cx="71" cy="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Freeform 75"/>
            <p:cNvSpPr>
              <a:spLocks noEditPoints="1"/>
            </p:cNvSpPr>
            <p:nvPr/>
          </p:nvSpPr>
          <p:spPr bwMode="auto">
            <a:xfrm>
              <a:off x="2919" y="239"/>
              <a:ext cx="7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0" y="20"/>
                </a:cxn>
                <a:cxn ang="0">
                  <a:pos x="77" y="20"/>
                </a:cxn>
                <a:cxn ang="0">
                  <a:pos x="77" y="8"/>
                </a:cxn>
                <a:cxn ang="0">
                  <a:pos x="77" y="8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77" y="20"/>
                </a:cxn>
              </a:cxnLst>
              <a:rect l="0" t="0" r="r" b="b"/>
              <a:pathLst>
                <a:path w="77" h="20">
                  <a:moveTo>
                    <a:pt x="0" y="2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0" y="20"/>
                  </a:lnTo>
                  <a:close/>
                  <a:moveTo>
                    <a:pt x="77" y="20"/>
                  </a:moveTo>
                  <a:lnTo>
                    <a:pt x="77" y="8"/>
                  </a:lnTo>
                  <a:lnTo>
                    <a:pt x="77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77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auto">
            <a:xfrm>
              <a:off x="2919" y="239"/>
              <a:ext cx="3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0" y="20"/>
                </a:cxn>
              </a:cxnLst>
              <a:rect l="0" t="0" r="r" b="b"/>
              <a:pathLst>
                <a:path w="37" h="20">
                  <a:moveTo>
                    <a:pt x="0" y="2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0" y="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auto">
            <a:xfrm>
              <a:off x="2959" y="239"/>
              <a:ext cx="37" cy="2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7" y="20"/>
                </a:cxn>
              </a:cxnLst>
              <a:rect l="0" t="0" r="r" b="b"/>
              <a:pathLst>
                <a:path w="37" h="20">
                  <a:moveTo>
                    <a:pt x="37" y="20"/>
                  </a:moveTo>
                  <a:lnTo>
                    <a:pt x="37" y="8"/>
                  </a:lnTo>
                  <a:lnTo>
                    <a:pt x="37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7" y="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auto">
            <a:xfrm>
              <a:off x="3037" y="209"/>
              <a:ext cx="353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5" y="0"/>
                </a:cxn>
                <a:cxn ang="0">
                  <a:pos x="353" y="0"/>
                </a:cxn>
              </a:cxnLst>
              <a:rect l="0" t="0" r="r" b="b"/>
              <a:pathLst>
                <a:path w="353" h="13">
                  <a:moveTo>
                    <a:pt x="0" y="13"/>
                  </a:moveTo>
                  <a:lnTo>
                    <a:pt x="55" y="0"/>
                  </a:lnTo>
                  <a:lnTo>
                    <a:pt x="353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Rectangle 79"/>
            <p:cNvSpPr>
              <a:spLocks noChangeArrowheads="1"/>
            </p:cNvSpPr>
            <p:nvPr/>
          </p:nvSpPr>
          <p:spPr bwMode="blackWhite">
            <a:xfrm>
              <a:off x="3110" y="513"/>
              <a:ext cx="191" cy="21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blackWhite">
            <a:xfrm>
              <a:off x="3357" y="230"/>
              <a:ext cx="50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5"/>
                </a:cxn>
                <a:cxn ang="0">
                  <a:pos x="50" y="221"/>
                </a:cxn>
                <a:cxn ang="0">
                  <a:pos x="4" y="269"/>
                </a:cxn>
                <a:cxn ang="0">
                  <a:pos x="0" y="0"/>
                </a:cxn>
              </a:cxnLst>
              <a:rect l="0" t="0" r="r" b="b"/>
              <a:pathLst>
                <a:path w="50" h="269">
                  <a:moveTo>
                    <a:pt x="0" y="0"/>
                  </a:moveTo>
                  <a:lnTo>
                    <a:pt x="50" y="25"/>
                  </a:lnTo>
                  <a:lnTo>
                    <a:pt x="50" y="221"/>
                  </a:lnTo>
                  <a:lnTo>
                    <a:pt x="4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auto">
            <a:xfrm>
              <a:off x="3357" y="230"/>
              <a:ext cx="50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5"/>
                </a:cxn>
                <a:cxn ang="0">
                  <a:pos x="50" y="221"/>
                </a:cxn>
                <a:cxn ang="0">
                  <a:pos x="4" y="269"/>
                </a:cxn>
                <a:cxn ang="0">
                  <a:pos x="0" y="0"/>
                </a:cxn>
              </a:cxnLst>
              <a:rect l="0" t="0" r="r" b="b"/>
              <a:pathLst>
                <a:path w="50" h="269">
                  <a:moveTo>
                    <a:pt x="0" y="0"/>
                  </a:moveTo>
                  <a:lnTo>
                    <a:pt x="50" y="25"/>
                  </a:lnTo>
                  <a:lnTo>
                    <a:pt x="50" y="221"/>
                  </a:lnTo>
                  <a:lnTo>
                    <a:pt x="4" y="26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Rectangle 82"/>
            <p:cNvSpPr>
              <a:spLocks noChangeArrowheads="1"/>
            </p:cNvSpPr>
            <p:nvPr/>
          </p:nvSpPr>
          <p:spPr bwMode="blackWhite">
            <a:xfrm>
              <a:off x="3037" y="220"/>
              <a:ext cx="333" cy="295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3039" y="222"/>
              <a:ext cx="329" cy="29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auto">
            <a:xfrm>
              <a:off x="3370" y="207"/>
              <a:ext cx="18" cy="30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8" y="0"/>
                </a:cxn>
                <a:cxn ang="0">
                  <a:pos x="18" y="290"/>
                </a:cxn>
                <a:cxn ang="0">
                  <a:pos x="0" y="306"/>
                </a:cxn>
                <a:cxn ang="0">
                  <a:pos x="0" y="13"/>
                </a:cxn>
              </a:cxnLst>
              <a:rect l="0" t="0" r="r" b="b"/>
              <a:pathLst>
                <a:path w="18" h="306">
                  <a:moveTo>
                    <a:pt x="0" y="13"/>
                  </a:moveTo>
                  <a:lnTo>
                    <a:pt x="18" y="0"/>
                  </a:lnTo>
                  <a:lnTo>
                    <a:pt x="18" y="290"/>
                  </a:lnTo>
                  <a:lnTo>
                    <a:pt x="0" y="30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blackWhite">
            <a:xfrm>
              <a:off x="3370" y="207"/>
              <a:ext cx="18" cy="30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8" y="0"/>
                </a:cxn>
                <a:cxn ang="0">
                  <a:pos x="18" y="290"/>
                </a:cxn>
                <a:cxn ang="0">
                  <a:pos x="0" y="306"/>
                </a:cxn>
                <a:cxn ang="0">
                  <a:pos x="0" y="13"/>
                </a:cxn>
              </a:cxnLst>
              <a:rect l="0" t="0" r="r" b="b"/>
              <a:pathLst>
                <a:path w="18" h="306">
                  <a:moveTo>
                    <a:pt x="0" y="13"/>
                  </a:moveTo>
                  <a:lnTo>
                    <a:pt x="18" y="0"/>
                  </a:lnTo>
                  <a:lnTo>
                    <a:pt x="18" y="290"/>
                  </a:lnTo>
                  <a:lnTo>
                    <a:pt x="0" y="306"/>
                  </a:lnTo>
                  <a:lnTo>
                    <a:pt x="0" y="1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blackWhite">
            <a:xfrm>
              <a:off x="2926" y="565"/>
              <a:ext cx="448" cy="18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97"/>
                </a:cxn>
                <a:cxn ang="0">
                  <a:pos x="86" y="0"/>
                </a:cxn>
                <a:cxn ang="0">
                  <a:pos x="446" y="45"/>
                </a:cxn>
                <a:cxn ang="0">
                  <a:pos x="448" y="70"/>
                </a:cxn>
                <a:cxn ang="0">
                  <a:pos x="394" y="188"/>
                </a:cxn>
                <a:cxn ang="0">
                  <a:pos x="0" y="122"/>
                </a:cxn>
              </a:cxnLst>
              <a:rect l="0" t="0" r="r" b="b"/>
              <a:pathLst>
                <a:path w="448" h="188">
                  <a:moveTo>
                    <a:pt x="0" y="122"/>
                  </a:moveTo>
                  <a:lnTo>
                    <a:pt x="0" y="97"/>
                  </a:lnTo>
                  <a:lnTo>
                    <a:pt x="86" y="0"/>
                  </a:lnTo>
                  <a:lnTo>
                    <a:pt x="446" y="45"/>
                  </a:lnTo>
                  <a:lnTo>
                    <a:pt x="448" y="70"/>
                  </a:lnTo>
                  <a:lnTo>
                    <a:pt x="394" y="188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auto">
            <a:xfrm>
              <a:off x="2926" y="565"/>
              <a:ext cx="448" cy="18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97"/>
                </a:cxn>
                <a:cxn ang="0">
                  <a:pos x="86" y="0"/>
                </a:cxn>
                <a:cxn ang="0">
                  <a:pos x="446" y="45"/>
                </a:cxn>
                <a:cxn ang="0">
                  <a:pos x="448" y="70"/>
                </a:cxn>
                <a:cxn ang="0">
                  <a:pos x="394" y="188"/>
                </a:cxn>
                <a:cxn ang="0">
                  <a:pos x="0" y="122"/>
                </a:cxn>
              </a:cxnLst>
              <a:rect l="0" t="0" r="r" b="b"/>
              <a:pathLst>
                <a:path w="448" h="188">
                  <a:moveTo>
                    <a:pt x="0" y="122"/>
                  </a:moveTo>
                  <a:lnTo>
                    <a:pt x="0" y="97"/>
                  </a:lnTo>
                  <a:lnTo>
                    <a:pt x="86" y="0"/>
                  </a:lnTo>
                  <a:lnTo>
                    <a:pt x="446" y="45"/>
                  </a:lnTo>
                  <a:lnTo>
                    <a:pt x="448" y="70"/>
                  </a:lnTo>
                  <a:lnTo>
                    <a:pt x="394" y="188"/>
                  </a:lnTo>
                  <a:lnTo>
                    <a:pt x="0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auto">
            <a:xfrm>
              <a:off x="3310" y="612"/>
              <a:ext cx="56" cy="14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16"/>
                </a:cxn>
                <a:cxn ang="0">
                  <a:pos x="2" y="141"/>
                </a:cxn>
              </a:cxnLst>
              <a:rect l="0" t="0" r="r" b="b"/>
              <a:pathLst>
                <a:path w="56" h="141">
                  <a:moveTo>
                    <a:pt x="56" y="0"/>
                  </a:moveTo>
                  <a:lnTo>
                    <a:pt x="0" y="116"/>
                  </a:lnTo>
                  <a:lnTo>
                    <a:pt x="2" y="14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blackWhite">
            <a:xfrm>
              <a:off x="2940" y="604"/>
              <a:ext cx="397" cy="12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97" y="48"/>
                </a:cxn>
                <a:cxn ang="0">
                  <a:pos x="364" y="120"/>
                </a:cxn>
                <a:cxn ang="0">
                  <a:pos x="0" y="62"/>
                </a:cxn>
                <a:cxn ang="0">
                  <a:pos x="56" y="0"/>
                </a:cxn>
              </a:cxnLst>
              <a:rect l="0" t="0" r="r" b="b"/>
              <a:pathLst>
                <a:path w="397" h="120">
                  <a:moveTo>
                    <a:pt x="56" y="0"/>
                  </a:moveTo>
                  <a:lnTo>
                    <a:pt x="397" y="48"/>
                  </a:lnTo>
                  <a:lnTo>
                    <a:pt x="364" y="120"/>
                  </a:lnTo>
                  <a:lnTo>
                    <a:pt x="0" y="6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auto">
            <a:xfrm>
              <a:off x="2940" y="604"/>
              <a:ext cx="397" cy="12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97" y="48"/>
                </a:cxn>
                <a:cxn ang="0">
                  <a:pos x="364" y="120"/>
                </a:cxn>
                <a:cxn ang="0">
                  <a:pos x="0" y="62"/>
                </a:cxn>
                <a:cxn ang="0">
                  <a:pos x="56" y="0"/>
                </a:cxn>
              </a:cxnLst>
              <a:rect l="0" t="0" r="r" b="b"/>
              <a:pathLst>
                <a:path w="397" h="120">
                  <a:moveTo>
                    <a:pt x="56" y="0"/>
                  </a:moveTo>
                  <a:lnTo>
                    <a:pt x="397" y="48"/>
                  </a:lnTo>
                  <a:lnTo>
                    <a:pt x="364" y="120"/>
                  </a:lnTo>
                  <a:lnTo>
                    <a:pt x="0" y="62"/>
                  </a:lnTo>
                  <a:lnTo>
                    <a:pt x="56" y="0"/>
                  </a:lnTo>
                </a:path>
              </a:pathLst>
            </a:custGeom>
            <a:noFill/>
            <a:ln w="3175">
              <a:solidFill>
                <a:srgbClr val="AAAAAA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blackWhite">
            <a:xfrm>
              <a:off x="3002" y="575"/>
              <a:ext cx="349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49" y="46"/>
                </a:cxn>
                <a:cxn ang="0">
                  <a:pos x="337" y="68"/>
                </a:cxn>
                <a:cxn ang="0">
                  <a:pos x="0" y="21"/>
                </a:cxn>
                <a:cxn ang="0">
                  <a:pos x="14" y="0"/>
                </a:cxn>
              </a:cxnLst>
              <a:rect l="0" t="0" r="r" b="b"/>
              <a:pathLst>
                <a:path w="349" h="68">
                  <a:moveTo>
                    <a:pt x="14" y="0"/>
                  </a:moveTo>
                  <a:lnTo>
                    <a:pt x="349" y="46"/>
                  </a:lnTo>
                  <a:lnTo>
                    <a:pt x="337" y="68"/>
                  </a:lnTo>
                  <a:lnTo>
                    <a:pt x="0" y="21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rgbClr val="AAAAAA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Rectangle 92"/>
            <p:cNvSpPr>
              <a:spLocks noChangeArrowheads="1"/>
            </p:cNvSpPr>
            <p:nvPr/>
          </p:nvSpPr>
          <p:spPr bwMode="blackWhite">
            <a:xfrm>
              <a:off x="3072" y="259"/>
              <a:ext cx="263" cy="217"/>
            </a:xfrm>
            <a:prstGeom prst="rect">
              <a:avLst/>
            </a:prstGeom>
            <a:solidFill>
              <a:srgbClr val="3079BB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Rectangle 93"/>
            <p:cNvSpPr>
              <a:spLocks noChangeArrowheads="1"/>
            </p:cNvSpPr>
            <p:nvPr/>
          </p:nvSpPr>
          <p:spPr bwMode="auto">
            <a:xfrm>
              <a:off x="3075" y="262"/>
              <a:ext cx="257" cy="211"/>
            </a:xfrm>
            <a:prstGeom prst="rect">
              <a:avLst/>
            </a:prstGeom>
            <a:noFill/>
            <a:ln w="6350">
              <a:solidFill>
                <a:srgbClr val="AAAAAA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Line 94"/>
            <p:cNvSpPr>
              <a:spLocks noChangeShapeType="1"/>
            </p:cNvSpPr>
            <p:nvPr/>
          </p:nvSpPr>
          <p:spPr bwMode="blackWhite">
            <a:xfrm>
              <a:off x="2932" y="133"/>
              <a:ext cx="15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  <p:sp>
          <p:nvSpPr>
            <p:cNvPr id="122" name="Rectangle 95"/>
            <p:cNvSpPr>
              <a:spLocks noChangeArrowheads="1"/>
            </p:cNvSpPr>
            <p:nvPr/>
          </p:nvSpPr>
          <p:spPr bwMode="white">
            <a:xfrm>
              <a:off x="2923" y="376"/>
              <a:ext cx="114" cy="109"/>
            </a:xfrm>
            <a:prstGeom prst="rect">
              <a:avLst/>
            </a:prstGeom>
            <a:solidFill>
              <a:srgbClr val="AED1E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Rectangle 96"/>
            <p:cNvSpPr>
              <a:spLocks noChangeArrowheads="1"/>
            </p:cNvSpPr>
            <p:nvPr/>
          </p:nvSpPr>
          <p:spPr bwMode="hidden">
            <a:xfrm>
              <a:off x="2957" y="376"/>
              <a:ext cx="46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Line 97"/>
            <p:cNvSpPr>
              <a:spLocks noChangeShapeType="1"/>
            </p:cNvSpPr>
            <p:nvPr/>
          </p:nvSpPr>
          <p:spPr bwMode="blackWhite">
            <a:xfrm flipV="1">
              <a:off x="2912" y="134"/>
              <a:ext cx="20" cy="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4322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Interaction navigateur-serveur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Étape 1 : Le client ouvre une connexion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22802"/>
            <a:ext cx="8599488" cy="4370427"/>
          </a:xfrm>
        </p:spPr>
        <p:txBody>
          <a:bodyPr/>
          <a:lstStyle/>
          <a:p>
            <a:r>
              <a:rPr lang="fr-FR" dirty="0" smtClean="0"/>
              <a:t>Le client ouvre une connexion au serveur : </a:t>
            </a:r>
            <a:r>
              <a:rPr lang="fr-FR" dirty="0" smtClean="0">
                <a:latin typeface="Courier New" pitchFamily="80" charset="0"/>
              </a:rPr>
              <a:t>www.learningtree.com</a:t>
            </a:r>
          </a:p>
          <a:p>
            <a:pPr lvl="1"/>
            <a:r>
              <a:rPr lang="fr-FR" dirty="0" smtClean="0"/>
              <a:t>Ouvre un socket TCP/IP sur un port </a:t>
            </a:r>
          </a:p>
          <a:p>
            <a:r>
              <a:rPr lang="fr-FR" dirty="0" smtClean="0"/>
              <a:t>Par défaut, les navigateurs envoient la requête sur le port 80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 smtClean="0"/>
          </a:p>
          <a:p>
            <a:r>
              <a:rPr lang="fr-FR" dirty="0" smtClean="0"/>
              <a:t>On peut utiliser un port différent</a:t>
            </a:r>
          </a:p>
          <a:p>
            <a:pPr lvl="1"/>
            <a:r>
              <a:rPr lang="fr-FR" dirty="0" smtClean="0"/>
              <a:t>L’administrateur doit configurer le serveur</a:t>
            </a:r>
          </a:p>
          <a:p>
            <a:pPr lvl="1"/>
            <a:r>
              <a:rPr lang="fr-FR" dirty="0" smtClean="0"/>
              <a:t>Les clients doivent utiliser </a:t>
            </a:r>
            <a:r>
              <a:rPr lang="fr-FR" dirty="0" smtClean="0">
                <a:latin typeface="Courier New" pitchFamily="80" charset="0"/>
              </a:rPr>
              <a:t>http://&lt;nom_hôte&gt;</a:t>
            </a:r>
            <a:r>
              <a:rPr lang="fr-FR" b="1" dirty="0" smtClean="0">
                <a:latin typeface="Courier New" pitchFamily="80" charset="0"/>
              </a:rPr>
              <a:t>:&lt;port&gt;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 smtClean="0">
                <a:latin typeface="Courier New" pitchFamily="80" charset="0"/>
              </a:rPr>
              <a:t>http://www.learningtree.com</a:t>
            </a:r>
            <a:r>
              <a:rPr lang="fr-FR" b="1" dirty="0" smtClean="0">
                <a:latin typeface="Courier New" pitchFamily="80" charset="0"/>
              </a:rPr>
              <a:t>:8000</a:t>
            </a:r>
            <a:endParaRPr lang="fr-FR" dirty="0"/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866578" y="3036888"/>
            <a:ext cx="2808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1.</a:t>
            </a:r>
            <a:r>
              <a:rPr lang="fr-FR" dirty="0" smtClean="0"/>
              <a:t> Le  client ouvre une connexion</a:t>
            </a:r>
          </a:p>
          <a:p>
            <a:endParaRPr lang="fr-FR" dirty="0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2786063" y="3322638"/>
            <a:ext cx="311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728788" y="2571750"/>
            <a:ext cx="1524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Navigateur Web</a:t>
            </a:r>
            <a:endParaRPr lang="fr-FR" b="1" dirty="0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6600825" y="2341563"/>
            <a:ext cx="1338489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b="1" dirty="0" smtClean="0"/>
              <a:t>Serveur Web</a:t>
            </a:r>
            <a:endParaRPr lang="fr-FR" b="1" dirty="0"/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5610225" y="2997200"/>
            <a:ext cx="78581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mtClean="0"/>
              <a:t>Port 80</a:t>
            </a:r>
            <a:endParaRPr lang="fr-FR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H="1">
            <a:off x="6000750" y="3787775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 flipV="1">
            <a:off x="6000750" y="3335338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5949950" y="3270250"/>
            <a:ext cx="101600" cy="10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8259" name="Group 67"/>
          <p:cNvGrpSpPr>
            <a:grpSpLocks/>
          </p:cNvGrpSpPr>
          <p:nvPr/>
        </p:nvGrpSpPr>
        <p:grpSpPr bwMode="auto">
          <a:xfrm>
            <a:off x="1852613" y="2917825"/>
            <a:ext cx="909637" cy="1136650"/>
            <a:chOff x="2911" y="133"/>
            <a:chExt cx="496" cy="620"/>
          </a:xfrm>
        </p:grpSpPr>
        <p:sp>
          <p:nvSpPr>
            <p:cNvPr id="8260" name="Freeform 68"/>
            <p:cNvSpPr>
              <a:spLocks/>
            </p:cNvSpPr>
            <p:nvPr/>
          </p:nvSpPr>
          <p:spPr bwMode="blackWhite">
            <a:xfrm>
              <a:off x="3065" y="135"/>
              <a:ext cx="19" cy="39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9" y="0"/>
                </a:cxn>
                <a:cxn ang="0">
                  <a:pos x="19" y="372"/>
                </a:cxn>
                <a:cxn ang="0">
                  <a:pos x="2" y="397"/>
                </a:cxn>
              </a:cxnLst>
              <a:rect l="0" t="0" r="r" b="b"/>
              <a:pathLst>
                <a:path w="19" h="397">
                  <a:moveTo>
                    <a:pt x="0" y="10"/>
                  </a:moveTo>
                  <a:lnTo>
                    <a:pt x="19" y="0"/>
                  </a:lnTo>
                  <a:lnTo>
                    <a:pt x="19" y="372"/>
                  </a:lnTo>
                  <a:lnTo>
                    <a:pt x="2" y="397"/>
                  </a:lnTo>
                </a:path>
              </a:pathLst>
            </a:custGeom>
            <a:solidFill>
              <a:srgbClr val="DDDDD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1" name="Rectangle 69"/>
            <p:cNvSpPr>
              <a:spLocks noChangeArrowheads="1"/>
            </p:cNvSpPr>
            <p:nvPr/>
          </p:nvSpPr>
          <p:spPr bwMode="auto">
            <a:xfrm>
              <a:off x="2911" y="147"/>
              <a:ext cx="152" cy="388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2911" y="177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2911" y="232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>
              <a:off x="2911" y="270"/>
              <a:ext cx="12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5" name="Rectangle 73"/>
            <p:cNvSpPr>
              <a:spLocks noChangeArrowheads="1"/>
            </p:cNvSpPr>
            <p:nvPr/>
          </p:nvSpPr>
          <p:spPr bwMode="auto">
            <a:xfrm>
              <a:off x="2919" y="280"/>
              <a:ext cx="7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6" name="Rectangle 74"/>
            <p:cNvSpPr>
              <a:spLocks noChangeArrowheads="1"/>
            </p:cNvSpPr>
            <p:nvPr/>
          </p:nvSpPr>
          <p:spPr bwMode="auto">
            <a:xfrm>
              <a:off x="2922" y="283"/>
              <a:ext cx="71" cy="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7" name="Freeform 75"/>
            <p:cNvSpPr>
              <a:spLocks noEditPoints="1"/>
            </p:cNvSpPr>
            <p:nvPr/>
          </p:nvSpPr>
          <p:spPr bwMode="auto">
            <a:xfrm>
              <a:off x="2919" y="239"/>
              <a:ext cx="7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0" y="20"/>
                </a:cxn>
                <a:cxn ang="0">
                  <a:pos x="77" y="20"/>
                </a:cxn>
                <a:cxn ang="0">
                  <a:pos x="77" y="8"/>
                </a:cxn>
                <a:cxn ang="0">
                  <a:pos x="77" y="8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77" y="20"/>
                </a:cxn>
              </a:cxnLst>
              <a:rect l="0" t="0" r="r" b="b"/>
              <a:pathLst>
                <a:path w="77" h="20">
                  <a:moveTo>
                    <a:pt x="0" y="2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0" y="20"/>
                  </a:lnTo>
                  <a:close/>
                  <a:moveTo>
                    <a:pt x="77" y="20"/>
                  </a:moveTo>
                  <a:lnTo>
                    <a:pt x="77" y="8"/>
                  </a:lnTo>
                  <a:lnTo>
                    <a:pt x="77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77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8" name="Freeform 76"/>
            <p:cNvSpPr>
              <a:spLocks/>
            </p:cNvSpPr>
            <p:nvPr/>
          </p:nvSpPr>
          <p:spPr bwMode="auto">
            <a:xfrm>
              <a:off x="2919" y="239"/>
              <a:ext cx="3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0" y="20"/>
                </a:cxn>
              </a:cxnLst>
              <a:rect l="0" t="0" r="r" b="b"/>
              <a:pathLst>
                <a:path w="37" h="20">
                  <a:moveTo>
                    <a:pt x="0" y="2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0" y="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69" name="Freeform 77"/>
            <p:cNvSpPr>
              <a:spLocks/>
            </p:cNvSpPr>
            <p:nvPr/>
          </p:nvSpPr>
          <p:spPr bwMode="auto">
            <a:xfrm>
              <a:off x="2959" y="239"/>
              <a:ext cx="37" cy="2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7" y="20"/>
                </a:cxn>
              </a:cxnLst>
              <a:rect l="0" t="0" r="r" b="b"/>
              <a:pathLst>
                <a:path w="37" h="20">
                  <a:moveTo>
                    <a:pt x="37" y="20"/>
                  </a:moveTo>
                  <a:lnTo>
                    <a:pt x="37" y="8"/>
                  </a:lnTo>
                  <a:lnTo>
                    <a:pt x="37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7" y="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0" name="Freeform 78"/>
            <p:cNvSpPr>
              <a:spLocks/>
            </p:cNvSpPr>
            <p:nvPr/>
          </p:nvSpPr>
          <p:spPr bwMode="auto">
            <a:xfrm>
              <a:off x="3037" y="209"/>
              <a:ext cx="353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5" y="0"/>
                </a:cxn>
                <a:cxn ang="0">
                  <a:pos x="353" y="0"/>
                </a:cxn>
              </a:cxnLst>
              <a:rect l="0" t="0" r="r" b="b"/>
              <a:pathLst>
                <a:path w="353" h="13">
                  <a:moveTo>
                    <a:pt x="0" y="13"/>
                  </a:moveTo>
                  <a:lnTo>
                    <a:pt x="55" y="0"/>
                  </a:lnTo>
                  <a:lnTo>
                    <a:pt x="353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1" name="Rectangle 79"/>
            <p:cNvSpPr>
              <a:spLocks noChangeArrowheads="1"/>
            </p:cNvSpPr>
            <p:nvPr/>
          </p:nvSpPr>
          <p:spPr bwMode="blackWhite">
            <a:xfrm>
              <a:off x="3110" y="513"/>
              <a:ext cx="191" cy="21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2" name="Freeform 80"/>
            <p:cNvSpPr>
              <a:spLocks/>
            </p:cNvSpPr>
            <p:nvPr/>
          </p:nvSpPr>
          <p:spPr bwMode="blackWhite">
            <a:xfrm>
              <a:off x="3357" y="230"/>
              <a:ext cx="50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5"/>
                </a:cxn>
                <a:cxn ang="0">
                  <a:pos x="50" y="221"/>
                </a:cxn>
                <a:cxn ang="0">
                  <a:pos x="4" y="269"/>
                </a:cxn>
                <a:cxn ang="0">
                  <a:pos x="0" y="0"/>
                </a:cxn>
              </a:cxnLst>
              <a:rect l="0" t="0" r="r" b="b"/>
              <a:pathLst>
                <a:path w="50" h="269">
                  <a:moveTo>
                    <a:pt x="0" y="0"/>
                  </a:moveTo>
                  <a:lnTo>
                    <a:pt x="50" y="25"/>
                  </a:lnTo>
                  <a:lnTo>
                    <a:pt x="50" y="221"/>
                  </a:lnTo>
                  <a:lnTo>
                    <a:pt x="4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3" name="Freeform 81"/>
            <p:cNvSpPr>
              <a:spLocks/>
            </p:cNvSpPr>
            <p:nvPr/>
          </p:nvSpPr>
          <p:spPr bwMode="auto">
            <a:xfrm>
              <a:off x="3357" y="230"/>
              <a:ext cx="50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5"/>
                </a:cxn>
                <a:cxn ang="0">
                  <a:pos x="50" y="221"/>
                </a:cxn>
                <a:cxn ang="0">
                  <a:pos x="4" y="269"/>
                </a:cxn>
                <a:cxn ang="0">
                  <a:pos x="0" y="0"/>
                </a:cxn>
              </a:cxnLst>
              <a:rect l="0" t="0" r="r" b="b"/>
              <a:pathLst>
                <a:path w="50" h="269">
                  <a:moveTo>
                    <a:pt x="0" y="0"/>
                  </a:moveTo>
                  <a:lnTo>
                    <a:pt x="50" y="25"/>
                  </a:lnTo>
                  <a:lnTo>
                    <a:pt x="50" y="221"/>
                  </a:lnTo>
                  <a:lnTo>
                    <a:pt x="4" y="26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4" name="Rectangle 82"/>
            <p:cNvSpPr>
              <a:spLocks noChangeArrowheads="1"/>
            </p:cNvSpPr>
            <p:nvPr/>
          </p:nvSpPr>
          <p:spPr bwMode="blackWhite">
            <a:xfrm>
              <a:off x="3037" y="220"/>
              <a:ext cx="333" cy="295"/>
            </a:xfrm>
            <a:prstGeom prst="rect">
              <a:avLst/>
            </a:prstGeom>
            <a:solidFill>
              <a:srgbClr val="EBEBE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5" name="Rectangle 83"/>
            <p:cNvSpPr>
              <a:spLocks noChangeArrowheads="1"/>
            </p:cNvSpPr>
            <p:nvPr/>
          </p:nvSpPr>
          <p:spPr bwMode="auto">
            <a:xfrm>
              <a:off x="3039" y="222"/>
              <a:ext cx="329" cy="29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6" name="Freeform 84"/>
            <p:cNvSpPr>
              <a:spLocks/>
            </p:cNvSpPr>
            <p:nvPr/>
          </p:nvSpPr>
          <p:spPr bwMode="auto">
            <a:xfrm>
              <a:off x="3370" y="207"/>
              <a:ext cx="18" cy="30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8" y="0"/>
                </a:cxn>
                <a:cxn ang="0">
                  <a:pos x="18" y="290"/>
                </a:cxn>
                <a:cxn ang="0">
                  <a:pos x="0" y="306"/>
                </a:cxn>
                <a:cxn ang="0">
                  <a:pos x="0" y="13"/>
                </a:cxn>
              </a:cxnLst>
              <a:rect l="0" t="0" r="r" b="b"/>
              <a:pathLst>
                <a:path w="18" h="306">
                  <a:moveTo>
                    <a:pt x="0" y="13"/>
                  </a:moveTo>
                  <a:lnTo>
                    <a:pt x="18" y="0"/>
                  </a:lnTo>
                  <a:lnTo>
                    <a:pt x="18" y="290"/>
                  </a:lnTo>
                  <a:lnTo>
                    <a:pt x="0" y="30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7" name="Freeform 85"/>
            <p:cNvSpPr>
              <a:spLocks/>
            </p:cNvSpPr>
            <p:nvPr/>
          </p:nvSpPr>
          <p:spPr bwMode="blackWhite">
            <a:xfrm>
              <a:off x="3370" y="207"/>
              <a:ext cx="18" cy="30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8" y="0"/>
                </a:cxn>
                <a:cxn ang="0">
                  <a:pos x="18" y="290"/>
                </a:cxn>
                <a:cxn ang="0">
                  <a:pos x="0" y="306"/>
                </a:cxn>
                <a:cxn ang="0">
                  <a:pos x="0" y="13"/>
                </a:cxn>
              </a:cxnLst>
              <a:rect l="0" t="0" r="r" b="b"/>
              <a:pathLst>
                <a:path w="18" h="306">
                  <a:moveTo>
                    <a:pt x="0" y="13"/>
                  </a:moveTo>
                  <a:lnTo>
                    <a:pt x="18" y="0"/>
                  </a:lnTo>
                  <a:lnTo>
                    <a:pt x="18" y="290"/>
                  </a:lnTo>
                  <a:lnTo>
                    <a:pt x="0" y="306"/>
                  </a:lnTo>
                  <a:lnTo>
                    <a:pt x="0" y="1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8" name="Freeform 86"/>
            <p:cNvSpPr>
              <a:spLocks/>
            </p:cNvSpPr>
            <p:nvPr/>
          </p:nvSpPr>
          <p:spPr bwMode="blackWhite">
            <a:xfrm>
              <a:off x="2926" y="565"/>
              <a:ext cx="448" cy="18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97"/>
                </a:cxn>
                <a:cxn ang="0">
                  <a:pos x="86" y="0"/>
                </a:cxn>
                <a:cxn ang="0">
                  <a:pos x="446" y="45"/>
                </a:cxn>
                <a:cxn ang="0">
                  <a:pos x="448" y="70"/>
                </a:cxn>
                <a:cxn ang="0">
                  <a:pos x="394" y="188"/>
                </a:cxn>
                <a:cxn ang="0">
                  <a:pos x="0" y="122"/>
                </a:cxn>
              </a:cxnLst>
              <a:rect l="0" t="0" r="r" b="b"/>
              <a:pathLst>
                <a:path w="448" h="188">
                  <a:moveTo>
                    <a:pt x="0" y="122"/>
                  </a:moveTo>
                  <a:lnTo>
                    <a:pt x="0" y="97"/>
                  </a:lnTo>
                  <a:lnTo>
                    <a:pt x="86" y="0"/>
                  </a:lnTo>
                  <a:lnTo>
                    <a:pt x="446" y="45"/>
                  </a:lnTo>
                  <a:lnTo>
                    <a:pt x="448" y="70"/>
                  </a:lnTo>
                  <a:lnTo>
                    <a:pt x="394" y="188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2926" y="565"/>
              <a:ext cx="448" cy="18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97"/>
                </a:cxn>
                <a:cxn ang="0">
                  <a:pos x="86" y="0"/>
                </a:cxn>
                <a:cxn ang="0">
                  <a:pos x="446" y="45"/>
                </a:cxn>
                <a:cxn ang="0">
                  <a:pos x="448" y="70"/>
                </a:cxn>
                <a:cxn ang="0">
                  <a:pos x="394" y="188"/>
                </a:cxn>
                <a:cxn ang="0">
                  <a:pos x="0" y="122"/>
                </a:cxn>
              </a:cxnLst>
              <a:rect l="0" t="0" r="r" b="b"/>
              <a:pathLst>
                <a:path w="448" h="188">
                  <a:moveTo>
                    <a:pt x="0" y="122"/>
                  </a:moveTo>
                  <a:lnTo>
                    <a:pt x="0" y="97"/>
                  </a:lnTo>
                  <a:lnTo>
                    <a:pt x="86" y="0"/>
                  </a:lnTo>
                  <a:lnTo>
                    <a:pt x="446" y="45"/>
                  </a:lnTo>
                  <a:lnTo>
                    <a:pt x="448" y="70"/>
                  </a:lnTo>
                  <a:lnTo>
                    <a:pt x="394" y="188"/>
                  </a:lnTo>
                  <a:lnTo>
                    <a:pt x="0" y="12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0" name="Freeform 88"/>
            <p:cNvSpPr>
              <a:spLocks/>
            </p:cNvSpPr>
            <p:nvPr/>
          </p:nvSpPr>
          <p:spPr bwMode="auto">
            <a:xfrm>
              <a:off x="3310" y="612"/>
              <a:ext cx="56" cy="14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16"/>
                </a:cxn>
                <a:cxn ang="0">
                  <a:pos x="2" y="141"/>
                </a:cxn>
              </a:cxnLst>
              <a:rect l="0" t="0" r="r" b="b"/>
              <a:pathLst>
                <a:path w="56" h="141">
                  <a:moveTo>
                    <a:pt x="56" y="0"/>
                  </a:moveTo>
                  <a:lnTo>
                    <a:pt x="0" y="116"/>
                  </a:lnTo>
                  <a:lnTo>
                    <a:pt x="2" y="14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1" name="Freeform 89"/>
            <p:cNvSpPr>
              <a:spLocks/>
            </p:cNvSpPr>
            <p:nvPr/>
          </p:nvSpPr>
          <p:spPr bwMode="blackWhite">
            <a:xfrm>
              <a:off x="2940" y="604"/>
              <a:ext cx="397" cy="12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97" y="48"/>
                </a:cxn>
                <a:cxn ang="0">
                  <a:pos x="364" y="120"/>
                </a:cxn>
                <a:cxn ang="0">
                  <a:pos x="0" y="62"/>
                </a:cxn>
                <a:cxn ang="0">
                  <a:pos x="56" y="0"/>
                </a:cxn>
              </a:cxnLst>
              <a:rect l="0" t="0" r="r" b="b"/>
              <a:pathLst>
                <a:path w="397" h="120">
                  <a:moveTo>
                    <a:pt x="56" y="0"/>
                  </a:moveTo>
                  <a:lnTo>
                    <a:pt x="397" y="48"/>
                  </a:lnTo>
                  <a:lnTo>
                    <a:pt x="364" y="120"/>
                  </a:lnTo>
                  <a:lnTo>
                    <a:pt x="0" y="6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2" name="Freeform 90"/>
            <p:cNvSpPr>
              <a:spLocks/>
            </p:cNvSpPr>
            <p:nvPr/>
          </p:nvSpPr>
          <p:spPr bwMode="auto">
            <a:xfrm>
              <a:off x="2940" y="604"/>
              <a:ext cx="397" cy="12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97" y="48"/>
                </a:cxn>
                <a:cxn ang="0">
                  <a:pos x="364" y="120"/>
                </a:cxn>
                <a:cxn ang="0">
                  <a:pos x="0" y="62"/>
                </a:cxn>
                <a:cxn ang="0">
                  <a:pos x="56" y="0"/>
                </a:cxn>
              </a:cxnLst>
              <a:rect l="0" t="0" r="r" b="b"/>
              <a:pathLst>
                <a:path w="397" h="120">
                  <a:moveTo>
                    <a:pt x="56" y="0"/>
                  </a:moveTo>
                  <a:lnTo>
                    <a:pt x="397" y="48"/>
                  </a:lnTo>
                  <a:lnTo>
                    <a:pt x="364" y="120"/>
                  </a:lnTo>
                  <a:lnTo>
                    <a:pt x="0" y="62"/>
                  </a:lnTo>
                  <a:lnTo>
                    <a:pt x="56" y="0"/>
                  </a:lnTo>
                </a:path>
              </a:pathLst>
            </a:custGeom>
            <a:noFill/>
            <a:ln w="3175">
              <a:solidFill>
                <a:srgbClr val="AAAAAA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3" name="Freeform 91"/>
            <p:cNvSpPr>
              <a:spLocks/>
            </p:cNvSpPr>
            <p:nvPr/>
          </p:nvSpPr>
          <p:spPr bwMode="blackWhite">
            <a:xfrm>
              <a:off x="3002" y="575"/>
              <a:ext cx="349" cy="6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49" y="46"/>
                </a:cxn>
                <a:cxn ang="0">
                  <a:pos x="337" y="68"/>
                </a:cxn>
                <a:cxn ang="0">
                  <a:pos x="0" y="21"/>
                </a:cxn>
                <a:cxn ang="0">
                  <a:pos x="14" y="0"/>
                </a:cxn>
              </a:cxnLst>
              <a:rect l="0" t="0" r="r" b="b"/>
              <a:pathLst>
                <a:path w="349" h="68">
                  <a:moveTo>
                    <a:pt x="14" y="0"/>
                  </a:moveTo>
                  <a:lnTo>
                    <a:pt x="349" y="46"/>
                  </a:lnTo>
                  <a:lnTo>
                    <a:pt x="337" y="68"/>
                  </a:lnTo>
                  <a:lnTo>
                    <a:pt x="0" y="21"/>
                  </a:lnTo>
                  <a:lnTo>
                    <a:pt x="14" y="0"/>
                  </a:lnTo>
                </a:path>
              </a:pathLst>
            </a:custGeom>
            <a:noFill/>
            <a:ln w="3175">
              <a:solidFill>
                <a:srgbClr val="AAAAAA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4" name="Rectangle 92"/>
            <p:cNvSpPr>
              <a:spLocks noChangeArrowheads="1"/>
            </p:cNvSpPr>
            <p:nvPr/>
          </p:nvSpPr>
          <p:spPr bwMode="blackWhite">
            <a:xfrm>
              <a:off x="3072" y="259"/>
              <a:ext cx="263" cy="217"/>
            </a:xfrm>
            <a:prstGeom prst="rect">
              <a:avLst/>
            </a:prstGeom>
            <a:solidFill>
              <a:srgbClr val="3079BB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5" name="Rectangle 93"/>
            <p:cNvSpPr>
              <a:spLocks noChangeArrowheads="1"/>
            </p:cNvSpPr>
            <p:nvPr/>
          </p:nvSpPr>
          <p:spPr bwMode="auto">
            <a:xfrm>
              <a:off x="3075" y="262"/>
              <a:ext cx="257" cy="211"/>
            </a:xfrm>
            <a:prstGeom prst="rect">
              <a:avLst/>
            </a:prstGeom>
            <a:noFill/>
            <a:ln w="6350">
              <a:solidFill>
                <a:srgbClr val="AAAAAA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6" name="Line 94"/>
            <p:cNvSpPr>
              <a:spLocks noChangeShapeType="1"/>
            </p:cNvSpPr>
            <p:nvPr/>
          </p:nvSpPr>
          <p:spPr bwMode="blackWhite">
            <a:xfrm>
              <a:off x="2932" y="133"/>
              <a:ext cx="15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287" name="Rectangle 95"/>
            <p:cNvSpPr>
              <a:spLocks noChangeArrowheads="1"/>
            </p:cNvSpPr>
            <p:nvPr/>
          </p:nvSpPr>
          <p:spPr bwMode="white">
            <a:xfrm>
              <a:off x="2923" y="376"/>
              <a:ext cx="114" cy="109"/>
            </a:xfrm>
            <a:prstGeom prst="rect">
              <a:avLst/>
            </a:prstGeom>
            <a:solidFill>
              <a:srgbClr val="AED1E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8" name="Rectangle 96"/>
            <p:cNvSpPr>
              <a:spLocks noChangeArrowheads="1"/>
            </p:cNvSpPr>
            <p:nvPr/>
          </p:nvSpPr>
          <p:spPr bwMode="hidden">
            <a:xfrm>
              <a:off x="2957" y="376"/>
              <a:ext cx="46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289" name="Line 97"/>
            <p:cNvSpPr>
              <a:spLocks noChangeShapeType="1"/>
            </p:cNvSpPr>
            <p:nvPr/>
          </p:nvSpPr>
          <p:spPr bwMode="blackWhite">
            <a:xfrm flipV="1">
              <a:off x="2912" y="134"/>
              <a:ext cx="20" cy="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8292" name="AutoShape 100"/>
          <p:cNvSpPr>
            <a:spLocks noChangeAspect="1" noChangeArrowheads="1" noTextEdit="1"/>
          </p:cNvSpPr>
          <p:nvPr/>
        </p:nvSpPr>
        <p:spPr bwMode="auto">
          <a:xfrm>
            <a:off x="6589713" y="2654300"/>
            <a:ext cx="11112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3" name="Freeform 101"/>
          <p:cNvSpPr>
            <a:spLocks/>
          </p:cNvSpPr>
          <p:nvPr/>
        </p:nvSpPr>
        <p:spPr bwMode="white">
          <a:xfrm>
            <a:off x="7178676" y="2767013"/>
            <a:ext cx="492125" cy="2257425"/>
          </a:xfrm>
          <a:custGeom>
            <a:avLst/>
            <a:gdLst/>
            <a:ahLst/>
            <a:cxnLst>
              <a:cxn ang="0">
                <a:pos x="0" y="1422"/>
              </a:cxn>
              <a:cxn ang="0">
                <a:pos x="0" y="321"/>
              </a:cxn>
              <a:cxn ang="0">
                <a:pos x="310" y="0"/>
              </a:cxn>
              <a:cxn ang="0">
                <a:pos x="0" y="1422"/>
              </a:cxn>
            </a:cxnLst>
            <a:rect l="0" t="0" r="r" b="b"/>
            <a:pathLst>
              <a:path w="310" h="1422">
                <a:moveTo>
                  <a:pt x="0" y="1422"/>
                </a:moveTo>
                <a:lnTo>
                  <a:pt x="0" y="321"/>
                </a:lnTo>
                <a:lnTo>
                  <a:pt x="310" y="0"/>
                </a:lnTo>
                <a:lnTo>
                  <a:pt x="0" y="142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4" name="Freeform 102"/>
          <p:cNvSpPr>
            <a:spLocks/>
          </p:cNvSpPr>
          <p:nvPr/>
        </p:nvSpPr>
        <p:spPr bwMode="white">
          <a:xfrm>
            <a:off x="7178676" y="2767013"/>
            <a:ext cx="492125" cy="2257425"/>
          </a:xfrm>
          <a:custGeom>
            <a:avLst/>
            <a:gdLst/>
            <a:ahLst/>
            <a:cxnLst>
              <a:cxn ang="0">
                <a:pos x="310" y="0"/>
              </a:cxn>
              <a:cxn ang="0">
                <a:pos x="310" y="1101"/>
              </a:cxn>
              <a:cxn ang="0">
                <a:pos x="0" y="1422"/>
              </a:cxn>
              <a:cxn ang="0">
                <a:pos x="310" y="0"/>
              </a:cxn>
            </a:cxnLst>
            <a:rect l="0" t="0" r="r" b="b"/>
            <a:pathLst>
              <a:path w="310" h="1422">
                <a:moveTo>
                  <a:pt x="310" y="0"/>
                </a:moveTo>
                <a:lnTo>
                  <a:pt x="310" y="1101"/>
                </a:lnTo>
                <a:lnTo>
                  <a:pt x="0" y="1422"/>
                </a:lnTo>
                <a:lnTo>
                  <a:pt x="310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5" name="Freeform 103"/>
          <p:cNvSpPr>
            <a:spLocks/>
          </p:cNvSpPr>
          <p:nvPr/>
        </p:nvSpPr>
        <p:spPr bwMode="auto">
          <a:xfrm>
            <a:off x="7178676" y="2767013"/>
            <a:ext cx="492125" cy="2257425"/>
          </a:xfrm>
          <a:custGeom>
            <a:avLst/>
            <a:gdLst/>
            <a:ahLst/>
            <a:cxnLst>
              <a:cxn ang="0">
                <a:pos x="310" y="0"/>
              </a:cxn>
              <a:cxn ang="0">
                <a:pos x="310" y="1101"/>
              </a:cxn>
              <a:cxn ang="0">
                <a:pos x="0" y="1422"/>
              </a:cxn>
            </a:cxnLst>
            <a:rect l="0" t="0" r="r" b="b"/>
            <a:pathLst>
              <a:path w="310" h="1422">
                <a:moveTo>
                  <a:pt x="310" y="0"/>
                </a:moveTo>
                <a:lnTo>
                  <a:pt x="310" y="1101"/>
                </a:lnTo>
                <a:lnTo>
                  <a:pt x="0" y="1422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6" name="Freeform 104"/>
          <p:cNvSpPr>
            <a:spLocks/>
          </p:cNvSpPr>
          <p:nvPr/>
        </p:nvSpPr>
        <p:spPr bwMode="white">
          <a:xfrm>
            <a:off x="6594476" y="2659063"/>
            <a:ext cx="1071563" cy="625475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354" y="0"/>
              </a:cxn>
              <a:cxn ang="0">
                <a:pos x="675" y="68"/>
              </a:cxn>
              <a:cxn ang="0">
                <a:pos x="368" y="394"/>
              </a:cxn>
              <a:cxn ang="0">
                <a:pos x="0" y="286"/>
              </a:cxn>
            </a:cxnLst>
            <a:rect l="0" t="0" r="r" b="b"/>
            <a:pathLst>
              <a:path w="675" h="394">
                <a:moveTo>
                  <a:pt x="0" y="286"/>
                </a:moveTo>
                <a:lnTo>
                  <a:pt x="354" y="0"/>
                </a:lnTo>
                <a:lnTo>
                  <a:pt x="675" y="68"/>
                </a:lnTo>
                <a:lnTo>
                  <a:pt x="368" y="394"/>
                </a:lnTo>
                <a:lnTo>
                  <a:pt x="0" y="2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7" name="Freeform 105"/>
          <p:cNvSpPr>
            <a:spLocks/>
          </p:cNvSpPr>
          <p:nvPr/>
        </p:nvSpPr>
        <p:spPr bwMode="auto">
          <a:xfrm>
            <a:off x="6594476" y="2659063"/>
            <a:ext cx="1071563" cy="625475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354" y="0"/>
              </a:cxn>
              <a:cxn ang="0">
                <a:pos x="675" y="68"/>
              </a:cxn>
              <a:cxn ang="0">
                <a:pos x="368" y="394"/>
              </a:cxn>
            </a:cxnLst>
            <a:rect l="0" t="0" r="r" b="b"/>
            <a:pathLst>
              <a:path w="675" h="394">
                <a:moveTo>
                  <a:pt x="0" y="286"/>
                </a:moveTo>
                <a:lnTo>
                  <a:pt x="354" y="0"/>
                </a:lnTo>
                <a:lnTo>
                  <a:pt x="675" y="68"/>
                </a:lnTo>
                <a:lnTo>
                  <a:pt x="368" y="39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8" name="Freeform 106"/>
          <p:cNvSpPr>
            <a:spLocks/>
          </p:cNvSpPr>
          <p:nvPr/>
        </p:nvSpPr>
        <p:spPr bwMode="auto">
          <a:xfrm>
            <a:off x="6594476" y="3113088"/>
            <a:ext cx="584200" cy="1911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67"/>
              </a:cxn>
              <a:cxn ang="0">
                <a:pos x="368" y="1204"/>
              </a:cxn>
              <a:cxn ang="0">
                <a:pos x="368" y="105"/>
              </a:cxn>
              <a:cxn ang="0">
                <a:pos x="0" y="0"/>
              </a:cxn>
            </a:cxnLst>
            <a:rect l="0" t="0" r="r" b="b"/>
            <a:pathLst>
              <a:path w="368" h="1204">
                <a:moveTo>
                  <a:pt x="0" y="0"/>
                </a:moveTo>
                <a:lnTo>
                  <a:pt x="0" y="1067"/>
                </a:lnTo>
                <a:lnTo>
                  <a:pt x="368" y="1204"/>
                </a:lnTo>
                <a:lnTo>
                  <a:pt x="368" y="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99" name="Freeform 107"/>
          <p:cNvSpPr>
            <a:spLocks/>
          </p:cNvSpPr>
          <p:nvPr/>
        </p:nvSpPr>
        <p:spPr bwMode="auto">
          <a:xfrm>
            <a:off x="6594476" y="3113088"/>
            <a:ext cx="584200" cy="1911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67"/>
              </a:cxn>
              <a:cxn ang="0">
                <a:pos x="368" y="1204"/>
              </a:cxn>
              <a:cxn ang="0">
                <a:pos x="368" y="105"/>
              </a:cxn>
              <a:cxn ang="0">
                <a:pos x="0" y="0"/>
              </a:cxn>
            </a:cxnLst>
            <a:rect l="0" t="0" r="r" b="b"/>
            <a:pathLst>
              <a:path w="368" h="1204">
                <a:moveTo>
                  <a:pt x="0" y="0"/>
                </a:moveTo>
                <a:lnTo>
                  <a:pt x="0" y="1067"/>
                </a:lnTo>
                <a:lnTo>
                  <a:pt x="368" y="1204"/>
                </a:lnTo>
                <a:lnTo>
                  <a:pt x="368" y="10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0" name="Freeform 108"/>
          <p:cNvSpPr>
            <a:spLocks/>
          </p:cNvSpPr>
          <p:nvPr/>
        </p:nvSpPr>
        <p:spPr bwMode="blackWhite">
          <a:xfrm>
            <a:off x="6648451" y="4375150"/>
            <a:ext cx="47625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105"/>
              </a:cxn>
              <a:cxn ang="0">
                <a:pos x="300" y="346"/>
              </a:cxn>
              <a:cxn ang="0">
                <a:pos x="0" y="241"/>
              </a:cxn>
              <a:cxn ang="0">
                <a:pos x="0" y="0"/>
              </a:cxn>
            </a:cxnLst>
            <a:rect l="0" t="0" r="r" b="b"/>
            <a:pathLst>
              <a:path w="300" h="346">
                <a:moveTo>
                  <a:pt x="0" y="0"/>
                </a:moveTo>
                <a:lnTo>
                  <a:pt x="300" y="105"/>
                </a:lnTo>
                <a:lnTo>
                  <a:pt x="300" y="346"/>
                </a:lnTo>
                <a:lnTo>
                  <a:pt x="0" y="241"/>
                </a:lnTo>
                <a:lnTo>
                  <a:pt x="0" y="0"/>
                </a:lnTo>
                <a:close/>
              </a:path>
            </a:pathLst>
          </a:custGeom>
          <a:solidFill>
            <a:srgbClr val="B4DB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1" name="Freeform 109"/>
          <p:cNvSpPr>
            <a:spLocks/>
          </p:cNvSpPr>
          <p:nvPr/>
        </p:nvSpPr>
        <p:spPr bwMode="black">
          <a:xfrm>
            <a:off x="6675438" y="3519488"/>
            <a:ext cx="382588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88"/>
              </a:cxn>
              <a:cxn ang="0">
                <a:pos x="241" y="170"/>
              </a:cxn>
              <a:cxn ang="0">
                <a:pos x="0" y="82"/>
              </a:cxn>
              <a:cxn ang="0">
                <a:pos x="0" y="0"/>
              </a:cxn>
            </a:cxnLst>
            <a:rect l="0" t="0" r="r" b="b"/>
            <a:pathLst>
              <a:path w="241" h="170">
                <a:moveTo>
                  <a:pt x="0" y="0"/>
                </a:moveTo>
                <a:lnTo>
                  <a:pt x="241" y="88"/>
                </a:lnTo>
                <a:lnTo>
                  <a:pt x="241" y="170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2" name="Freeform 110"/>
          <p:cNvSpPr>
            <a:spLocks/>
          </p:cNvSpPr>
          <p:nvPr/>
        </p:nvSpPr>
        <p:spPr bwMode="white">
          <a:xfrm>
            <a:off x="6864351" y="3617913"/>
            <a:ext cx="166688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"/>
              </a:cxn>
              <a:cxn ang="0">
                <a:pos x="105" y="85"/>
              </a:cxn>
              <a:cxn ang="0">
                <a:pos x="0" y="49"/>
              </a:cxn>
              <a:cxn ang="0">
                <a:pos x="0" y="0"/>
              </a:cxn>
            </a:cxnLst>
            <a:rect l="0" t="0" r="r" b="b"/>
            <a:pathLst>
              <a:path w="105" h="85">
                <a:moveTo>
                  <a:pt x="0" y="0"/>
                </a:moveTo>
                <a:lnTo>
                  <a:pt x="105" y="37"/>
                </a:lnTo>
                <a:lnTo>
                  <a:pt x="105" y="85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B4DB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3" name="Freeform 111"/>
          <p:cNvSpPr>
            <a:spLocks/>
          </p:cNvSpPr>
          <p:nvPr/>
        </p:nvSpPr>
        <p:spPr bwMode="blackWhite">
          <a:xfrm>
            <a:off x="6648451" y="4005263"/>
            <a:ext cx="341313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" y="77"/>
              </a:cxn>
              <a:cxn ang="0">
                <a:pos x="215" y="139"/>
              </a:cxn>
              <a:cxn ang="0">
                <a:pos x="0" y="63"/>
              </a:cxn>
              <a:cxn ang="0">
                <a:pos x="0" y="0"/>
              </a:cxn>
            </a:cxnLst>
            <a:rect l="0" t="0" r="r" b="b"/>
            <a:pathLst>
              <a:path w="215" h="139">
                <a:moveTo>
                  <a:pt x="0" y="0"/>
                </a:moveTo>
                <a:lnTo>
                  <a:pt x="215" y="77"/>
                </a:lnTo>
                <a:lnTo>
                  <a:pt x="215" y="139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4" name="Freeform 112"/>
          <p:cNvSpPr>
            <a:spLocks/>
          </p:cNvSpPr>
          <p:nvPr/>
        </p:nvSpPr>
        <p:spPr bwMode="blackWhite">
          <a:xfrm>
            <a:off x="6648451" y="3843338"/>
            <a:ext cx="341313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" y="77"/>
              </a:cxn>
              <a:cxn ang="0">
                <a:pos x="215" y="139"/>
              </a:cxn>
              <a:cxn ang="0">
                <a:pos x="0" y="63"/>
              </a:cxn>
              <a:cxn ang="0">
                <a:pos x="0" y="0"/>
              </a:cxn>
            </a:cxnLst>
            <a:rect l="0" t="0" r="r" b="b"/>
            <a:pathLst>
              <a:path w="215" h="139">
                <a:moveTo>
                  <a:pt x="0" y="0"/>
                </a:moveTo>
                <a:lnTo>
                  <a:pt x="215" y="77"/>
                </a:lnTo>
                <a:lnTo>
                  <a:pt x="215" y="139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5" name="Freeform 113"/>
          <p:cNvSpPr>
            <a:spLocks/>
          </p:cNvSpPr>
          <p:nvPr/>
        </p:nvSpPr>
        <p:spPr bwMode="auto">
          <a:xfrm>
            <a:off x="6643688" y="3208338"/>
            <a:ext cx="436563" cy="51435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0" y="0"/>
              </a:cxn>
              <a:cxn ang="0">
                <a:pos x="275" y="77"/>
              </a:cxn>
              <a:cxn ang="0">
                <a:pos x="264" y="91"/>
              </a:cxn>
              <a:cxn ang="0">
                <a:pos x="23" y="23"/>
              </a:cxn>
              <a:cxn ang="0">
                <a:pos x="23" y="298"/>
              </a:cxn>
              <a:cxn ang="0">
                <a:pos x="0" y="324"/>
              </a:cxn>
            </a:cxnLst>
            <a:rect l="0" t="0" r="r" b="b"/>
            <a:pathLst>
              <a:path w="275" h="324">
                <a:moveTo>
                  <a:pt x="0" y="324"/>
                </a:moveTo>
                <a:lnTo>
                  <a:pt x="0" y="0"/>
                </a:lnTo>
                <a:lnTo>
                  <a:pt x="275" y="77"/>
                </a:lnTo>
                <a:lnTo>
                  <a:pt x="264" y="91"/>
                </a:lnTo>
                <a:lnTo>
                  <a:pt x="23" y="23"/>
                </a:lnTo>
                <a:lnTo>
                  <a:pt x="23" y="298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6" name="Freeform 114"/>
          <p:cNvSpPr>
            <a:spLocks/>
          </p:cNvSpPr>
          <p:nvPr/>
        </p:nvSpPr>
        <p:spPr bwMode="auto">
          <a:xfrm>
            <a:off x="6643688" y="3208338"/>
            <a:ext cx="436563" cy="51435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0" y="0"/>
              </a:cxn>
              <a:cxn ang="0">
                <a:pos x="275" y="77"/>
              </a:cxn>
              <a:cxn ang="0">
                <a:pos x="264" y="91"/>
              </a:cxn>
              <a:cxn ang="0">
                <a:pos x="23" y="23"/>
              </a:cxn>
              <a:cxn ang="0">
                <a:pos x="23" y="298"/>
              </a:cxn>
              <a:cxn ang="0">
                <a:pos x="0" y="324"/>
              </a:cxn>
            </a:cxnLst>
            <a:rect l="0" t="0" r="r" b="b"/>
            <a:pathLst>
              <a:path w="275" h="324">
                <a:moveTo>
                  <a:pt x="0" y="324"/>
                </a:moveTo>
                <a:lnTo>
                  <a:pt x="0" y="0"/>
                </a:lnTo>
                <a:lnTo>
                  <a:pt x="275" y="77"/>
                </a:lnTo>
                <a:lnTo>
                  <a:pt x="264" y="91"/>
                </a:lnTo>
                <a:lnTo>
                  <a:pt x="23" y="23"/>
                </a:lnTo>
                <a:lnTo>
                  <a:pt x="23" y="298"/>
                </a:lnTo>
                <a:lnTo>
                  <a:pt x="0" y="324"/>
                </a:lnTo>
              </a:path>
            </a:pathLst>
          </a:custGeom>
          <a:noFill/>
          <a:ln w="4763">
            <a:solidFill>
              <a:srgbClr val="AAAAA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7" name="Freeform 115"/>
          <p:cNvSpPr>
            <a:spLocks/>
          </p:cNvSpPr>
          <p:nvPr/>
        </p:nvSpPr>
        <p:spPr bwMode="auto">
          <a:xfrm>
            <a:off x="7058026" y="3335338"/>
            <a:ext cx="17463" cy="508000"/>
          </a:xfrm>
          <a:custGeom>
            <a:avLst/>
            <a:gdLst/>
            <a:ahLst/>
            <a:cxnLst>
              <a:cxn ang="0">
                <a:pos x="11" y="315"/>
              </a:cxn>
              <a:cxn ang="0">
                <a:pos x="0" y="320"/>
              </a:cxn>
              <a:cxn ang="0">
                <a:pos x="0" y="11"/>
              </a:cxn>
              <a:cxn ang="0">
                <a:pos x="11" y="0"/>
              </a:cxn>
              <a:cxn ang="0">
                <a:pos x="11" y="315"/>
              </a:cxn>
            </a:cxnLst>
            <a:rect l="0" t="0" r="r" b="b"/>
            <a:pathLst>
              <a:path w="11" h="320">
                <a:moveTo>
                  <a:pt x="11" y="315"/>
                </a:moveTo>
                <a:lnTo>
                  <a:pt x="0" y="320"/>
                </a:lnTo>
                <a:lnTo>
                  <a:pt x="0" y="11"/>
                </a:lnTo>
                <a:lnTo>
                  <a:pt x="11" y="0"/>
                </a:lnTo>
                <a:lnTo>
                  <a:pt x="11" y="3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08" name="Freeform 116"/>
          <p:cNvSpPr>
            <a:spLocks/>
          </p:cNvSpPr>
          <p:nvPr/>
        </p:nvSpPr>
        <p:spPr bwMode="auto">
          <a:xfrm>
            <a:off x="7058026" y="3335338"/>
            <a:ext cx="17463" cy="508000"/>
          </a:xfrm>
          <a:custGeom>
            <a:avLst/>
            <a:gdLst/>
            <a:ahLst/>
            <a:cxnLst>
              <a:cxn ang="0">
                <a:pos x="11" y="315"/>
              </a:cxn>
              <a:cxn ang="0">
                <a:pos x="0" y="320"/>
              </a:cxn>
              <a:cxn ang="0">
                <a:pos x="0" y="11"/>
              </a:cxn>
              <a:cxn ang="0">
                <a:pos x="11" y="0"/>
              </a:cxn>
              <a:cxn ang="0">
                <a:pos x="11" y="315"/>
              </a:cxn>
            </a:cxnLst>
            <a:rect l="0" t="0" r="r" b="b"/>
            <a:pathLst>
              <a:path w="11" h="320">
                <a:moveTo>
                  <a:pt x="11" y="315"/>
                </a:moveTo>
                <a:lnTo>
                  <a:pt x="0" y="320"/>
                </a:lnTo>
                <a:lnTo>
                  <a:pt x="0" y="11"/>
                </a:lnTo>
                <a:lnTo>
                  <a:pt x="11" y="0"/>
                </a:lnTo>
                <a:lnTo>
                  <a:pt x="11" y="3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28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navigateur-serveur </a:t>
            </a:r>
            <a:br>
              <a:rPr lang="fr-FR" dirty="0" smtClean="0"/>
            </a:br>
            <a:r>
              <a:rPr lang="fr-FR" dirty="0" smtClean="0"/>
              <a:t>Étape 2 : Le client envoie une requête HTTP</a:t>
            </a:r>
            <a:endParaRPr lang="fr-F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467342"/>
          </a:xfrm>
        </p:spPr>
        <p:txBody>
          <a:bodyPr/>
          <a:lstStyle/>
          <a:p>
            <a:r>
              <a:rPr lang="fr-FR" dirty="0" smtClean="0"/>
              <a:t>Le navigateur émet la requête HTTP</a:t>
            </a:r>
          </a:p>
          <a:p>
            <a:r>
              <a:rPr lang="fr-FR" dirty="0" smtClean="0"/>
              <a:t>Composition de la requête</a:t>
            </a:r>
          </a:p>
          <a:p>
            <a:pPr lvl="1"/>
            <a:r>
              <a:rPr lang="fr-FR" i="1" dirty="0" smtClean="0">
                <a:latin typeface="Century Schoolbook" pitchFamily="80" charset="0"/>
              </a:rPr>
              <a:t>Ligne de requête :</a:t>
            </a:r>
            <a:r>
              <a:rPr lang="fr-FR" dirty="0" smtClean="0"/>
              <a:t> décrit la commande HTTP</a:t>
            </a:r>
          </a:p>
          <a:p>
            <a:pPr lvl="1"/>
            <a:r>
              <a:rPr lang="fr-FR" i="1" dirty="0" smtClean="0">
                <a:latin typeface="Century Schoolbook" pitchFamily="80" charset="0"/>
              </a:rPr>
              <a:t>Champs d’en-tête </a:t>
            </a:r>
            <a:r>
              <a:rPr lang="fr-FR" dirty="0" smtClean="0">
                <a:latin typeface="Century Schoolbook" pitchFamily="80" charset="0"/>
              </a:rPr>
              <a:t>:</a:t>
            </a:r>
            <a:r>
              <a:rPr lang="fr-FR" dirty="0" smtClean="0"/>
              <a:t> informations sur le navigateur</a:t>
            </a:r>
          </a:p>
          <a:p>
            <a:pPr lvl="1"/>
            <a:r>
              <a:rPr lang="fr-FR" i="1" dirty="0" smtClean="0">
                <a:latin typeface="Century Schoolbook" pitchFamily="80" charset="0"/>
              </a:rPr>
              <a:t>Corps de la requête:</a:t>
            </a:r>
            <a:r>
              <a:rPr lang="fr-FR" i="1" dirty="0" smtClean="0"/>
              <a:t> </a:t>
            </a:r>
            <a:r>
              <a:rPr lang="fr-FR" dirty="0" smtClean="0"/>
              <a:t>contenu du message</a:t>
            </a:r>
          </a:p>
          <a:p>
            <a:r>
              <a:rPr lang="fr-FR" dirty="0" smtClean="0"/>
              <a:t>La </a:t>
            </a:r>
            <a:r>
              <a:rPr lang="fr-FR" i="1" dirty="0" smtClean="0">
                <a:latin typeface="Century Schoolbook" pitchFamily="80" charset="0"/>
              </a:rPr>
              <a:t>ligne de requête </a:t>
            </a:r>
            <a:r>
              <a:rPr lang="fr-FR" dirty="0" smtClean="0"/>
              <a:t>comprend méthode, nom  de</a:t>
            </a:r>
            <a:br>
              <a:rPr lang="fr-FR" dirty="0" smtClean="0"/>
            </a:br>
            <a:r>
              <a:rPr lang="fr-FR" dirty="0" smtClean="0"/>
              <a:t>la ressource et protocole</a:t>
            </a:r>
            <a:endParaRPr lang="fr-FR" dirty="0">
              <a:latin typeface="Courier New" pitchFamily="80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blackWhite">
          <a:xfrm>
            <a:off x="6067425" y="1482725"/>
            <a:ext cx="2501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b="1" dirty="0" smtClean="0"/>
              <a:t>Message de requête HTTP</a:t>
            </a:r>
            <a:endParaRPr lang="fr-FR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29388" y="1814513"/>
            <a:ext cx="1604962" cy="1549400"/>
            <a:chOff x="6529388" y="1814513"/>
            <a:chExt cx="1604962" cy="1549400"/>
          </a:xfrm>
        </p:grpSpPr>
        <p:sp>
          <p:nvSpPr>
            <p:cNvPr id="10246" name="AutoShape 6"/>
            <p:cNvSpPr>
              <a:spLocks noChangeArrowheads="1"/>
            </p:cNvSpPr>
            <p:nvPr/>
          </p:nvSpPr>
          <p:spPr bwMode="blackWhite">
            <a:xfrm>
              <a:off x="6540500" y="1814513"/>
              <a:ext cx="1549400" cy="1549400"/>
            </a:xfrm>
            <a:prstGeom prst="foldedCorner">
              <a:avLst>
                <a:gd name="adj" fmla="val 1250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AutoShape 7"/>
            <p:cNvSpPr>
              <a:spLocks noChangeArrowheads="1"/>
            </p:cNvSpPr>
            <p:nvPr/>
          </p:nvSpPr>
          <p:spPr bwMode="blackWhite">
            <a:xfrm>
              <a:off x="6642100" y="2081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AutoShape 9"/>
            <p:cNvSpPr>
              <a:spLocks noChangeArrowheads="1"/>
            </p:cNvSpPr>
            <p:nvPr/>
          </p:nvSpPr>
          <p:spPr bwMode="blackWhite">
            <a:xfrm>
              <a:off x="6642100" y="2462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blackWhite">
            <a:xfrm>
              <a:off x="6642100" y="2843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blackWhite">
            <a:xfrm>
              <a:off x="6529388" y="1870076"/>
              <a:ext cx="1604962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fr-FR" dirty="0" smtClean="0"/>
            </a:p>
            <a:p>
              <a:pPr algn="ctr"/>
              <a:r>
                <a:rPr lang="fr-FR" sz="1200" dirty="0" smtClean="0"/>
                <a:t>Ligne de requête</a:t>
              </a:r>
            </a:p>
            <a:p>
              <a:pPr algn="ctr"/>
              <a:endParaRPr lang="fr-FR" sz="1300" dirty="0" smtClean="0"/>
            </a:p>
            <a:p>
              <a:pPr algn="ctr"/>
              <a:r>
                <a:rPr lang="fr-FR" sz="1200" dirty="0" smtClean="0"/>
                <a:t>En-tête</a:t>
              </a:r>
            </a:p>
            <a:p>
              <a:pPr algn="ctr"/>
              <a:endParaRPr lang="fr-FR" sz="1300" dirty="0" smtClean="0"/>
            </a:p>
            <a:p>
              <a:pPr algn="ctr"/>
              <a:r>
                <a:rPr lang="fr-FR" sz="1200" dirty="0" smtClean="0"/>
                <a:t>Corps</a:t>
              </a:r>
              <a:endParaRPr lang="fr-FR" sz="1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19200" y="4149725"/>
            <a:ext cx="6884988" cy="2014538"/>
            <a:chOff x="1219200" y="4149725"/>
            <a:chExt cx="6884988" cy="2014538"/>
          </a:xfrm>
        </p:grpSpPr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>
              <a:off x="1935163" y="4538663"/>
              <a:ext cx="366713" cy="11874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lg" len="lg"/>
              <a:tailEnd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4298950" y="4610100"/>
              <a:ext cx="0" cy="11874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lg" len="lg"/>
              <a:tailEnd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6642100" y="4552950"/>
              <a:ext cx="365125" cy="11874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triangle" w="lg" len="lg"/>
              <a:tailEnd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219200" y="5797550"/>
              <a:ext cx="14716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dirty="0" smtClean="0"/>
                <a:t>Méthode HTTP</a:t>
              </a:r>
              <a:endParaRPr lang="fr-FR" dirty="0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3345541" y="5797550"/>
              <a:ext cx="190137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dirty="0" smtClean="0"/>
                <a:t>Nom de la ressource</a:t>
              </a:r>
              <a:endParaRPr lang="fr-FR" dirty="0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6338888" y="5797550"/>
              <a:ext cx="1765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fr-FR" dirty="0" smtClean="0"/>
                <a:t>Protocole/version</a:t>
              </a:r>
              <a:endParaRPr lang="fr-FR" dirty="0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992313" y="4149725"/>
              <a:ext cx="56149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0188" indent="-230188">
                <a:spcBef>
                  <a:spcPts val="1200"/>
                </a:spcBef>
                <a:spcAft>
                  <a:spcPts val="300"/>
                </a:spcAft>
                <a:buClr>
                  <a:schemeClr val="accent2"/>
                </a:buClr>
                <a:buSzPct val="115000"/>
                <a:buFont typeface="Arial" charset="0"/>
                <a:buNone/>
              </a:pPr>
              <a:r>
                <a:rPr lang="fr-FR" sz="1800" b="1" smtClean="0">
                  <a:solidFill>
                    <a:srgbClr val="000080"/>
                  </a:solidFill>
                  <a:latin typeface="Courier New" pitchFamily="80" charset="0"/>
                </a:rPr>
                <a:t>GET     /whats_hot.html      HTTP/1.1</a:t>
              </a:r>
              <a:endParaRPr lang="fr-FR" sz="1800" b="1">
                <a:solidFill>
                  <a:srgbClr val="000080"/>
                </a:solidFill>
                <a:latin typeface="Courier New" pitchFamily="80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0442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11"/>
          <p:cNvSpPr txBox="1">
            <a:spLocks noChangeArrowheads="1"/>
          </p:cNvSpPr>
          <p:nvPr/>
        </p:nvSpPr>
        <p:spPr bwMode="blackWhite">
          <a:xfrm>
            <a:off x="860425" y="3552826"/>
            <a:ext cx="5851525" cy="2474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/>
          <a:lstStyle/>
          <a:p>
            <a:r>
              <a:rPr lang="fr-FR" sz="1200" b="1" smtClean="0">
                <a:latin typeface="Courier New" pitchFamily="80" charset="0"/>
              </a:rPr>
              <a:t>HTTP/1.1 200 OK</a:t>
            </a:r>
          </a:p>
          <a:p>
            <a:r>
              <a:rPr lang="fr-FR" sz="1200" b="1" smtClean="0">
                <a:latin typeface="Courier New" pitchFamily="80" charset="0"/>
              </a:rPr>
              <a:t>Server: Apache/2.2 (Unix)</a:t>
            </a:r>
          </a:p>
          <a:p>
            <a:r>
              <a:rPr lang="fr-FR" sz="1200" b="1" smtClean="0">
                <a:latin typeface="Courier New" pitchFamily="80" charset="0"/>
              </a:rPr>
              <a:t>Last-Modified: Sun, 11 march 2012 08:39:21 GMT</a:t>
            </a:r>
          </a:p>
          <a:p>
            <a:r>
              <a:rPr lang="fr-FR" sz="1200" b="1" smtClean="0">
                <a:latin typeface="Courier New" pitchFamily="80" charset="0"/>
              </a:rPr>
              <a:t>Content-Length: 2608</a:t>
            </a:r>
          </a:p>
          <a:p>
            <a:r>
              <a:rPr lang="fr-FR" sz="1200" b="1" smtClean="0">
                <a:latin typeface="Courier New" pitchFamily="80" charset="0"/>
              </a:rPr>
              <a:t>Content-Type: text/html</a:t>
            </a:r>
          </a:p>
          <a:p>
            <a:r>
              <a:rPr lang="fr-FR" sz="1200" b="1" smtClean="0">
                <a:latin typeface="Courier New" pitchFamily="80" charset="0"/>
              </a:rPr>
              <a:t>… … …</a:t>
            </a:r>
          </a:p>
          <a:p>
            <a:r>
              <a:rPr lang="fr-FR" sz="1200" b="1" smtClean="0">
                <a:latin typeface="Courier New" pitchFamily="80" charset="0"/>
              </a:rPr>
              <a:t>&lt;HTML&gt;</a:t>
            </a:r>
          </a:p>
          <a:p>
            <a:r>
              <a:rPr lang="fr-FR" sz="1200" b="1" smtClean="0">
                <a:latin typeface="Courier New" pitchFamily="80" charset="0"/>
              </a:rPr>
              <a:t>&lt;HEAD&gt;&lt;TITLE&gt;What's Hot at Learning Tree?&lt;/TITLE&gt;&lt;/HEAD&gt;</a:t>
            </a:r>
          </a:p>
          <a:p>
            <a:r>
              <a:rPr lang="fr-FR" sz="1200" b="1" smtClean="0">
                <a:latin typeface="Courier New" pitchFamily="80" charset="0"/>
              </a:rPr>
              <a:t>&lt;BODY&gt;</a:t>
            </a:r>
          </a:p>
          <a:p>
            <a:r>
              <a:rPr lang="fr-FR" sz="1200" b="1" smtClean="0">
                <a:latin typeface="Courier New" pitchFamily="80" charset="0"/>
              </a:rPr>
              <a:t>  &lt;H1&gt; Hot Course covers … &lt;/H1&gt;</a:t>
            </a:r>
          </a:p>
          <a:p>
            <a:r>
              <a:rPr lang="fr-FR" sz="1200" b="1" smtClean="0">
                <a:latin typeface="Courier New" pitchFamily="80" charset="0"/>
              </a:rPr>
              <a:t>  … … …</a:t>
            </a:r>
          </a:p>
          <a:p>
            <a:r>
              <a:rPr lang="fr-FR" sz="1200" b="1" smtClean="0">
                <a:latin typeface="Courier New" pitchFamily="80" charset="0"/>
              </a:rPr>
              <a:t>&lt;/BODY&gt;</a:t>
            </a:r>
          </a:p>
          <a:p>
            <a:r>
              <a:rPr lang="fr-FR" sz="1200" b="1" smtClean="0">
                <a:latin typeface="Courier New" pitchFamily="80" charset="0"/>
              </a:rPr>
              <a:t>&lt;/HTML&gt;</a:t>
            </a:r>
            <a:endParaRPr lang="fr-FR" sz="1200" b="1">
              <a:latin typeface="Courier New" pitchFamily="80" charset="0"/>
            </a:endParaRPr>
          </a:p>
        </p:txBody>
      </p:sp>
      <p:sp>
        <p:nvSpPr>
          <p:cNvPr id="12300" name="AutoShape 12"/>
          <p:cNvSpPr>
            <a:spLocks/>
          </p:cNvSpPr>
          <p:nvPr/>
        </p:nvSpPr>
        <p:spPr bwMode="blackWhite">
          <a:xfrm>
            <a:off x="5373688" y="3751263"/>
            <a:ext cx="457200" cy="858838"/>
          </a:xfrm>
          <a:prstGeom prst="rightBrace">
            <a:avLst>
              <a:gd name="adj1" fmla="val 15654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1" name="AutoShape 13"/>
          <p:cNvSpPr>
            <a:spLocks/>
          </p:cNvSpPr>
          <p:nvPr/>
        </p:nvSpPr>
        <p:spPr bwMode="blackWhite">
          <a:xfrm>
            <a:off x="6765925" y="4849813"/>
            <a:ext cx="457200" cy="1144588"/>
          </a:xfrm>
          <a:prstGeom prst="rightBrace">
            <a:avLst>
              <a:gd name="adj1" fmla="val 20862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blackWhite">
          <a:xfrm>
            <a:off x="7212012" y="5267326"/>
            <a:ext cx="1677987" cy="4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smtClean="0"/>
              <a:t>Corps du message</a:t>
            </a:r>
            <a:endParaRPr lang="fr-FR" dirty="0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blackWhite">
          <a:xfrm>
            <a:off x="3390900" y="3681413"/>
            <a:ext cx="3657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blackWhite">
          <a:xfrm flipV="1">
            <a:off x="5895975" y="4181476"/>
            <a:ext cx="1189038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navigateur-serveur </a:t>
            </a:r>
            <a:br>
              <a:rPr lang="fr-FR" dirty="0" smtClean="0"/>
            </a:br>
            <a:r>
              <a:rPr lang="fr-FR" dirty="0" smtClean="0"/>
              <a:t>Étape 3 : Le serveur répond</a:t>
            </a:r>
            <a:endParaRPr lang="fr-F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dirty="0" smtClean="0"/>
              <a:t>Le serveur envoie un message de réponse HTTP </a:t>
            </a:r>
          </a:p>
          <a:p>
            <a:pPr lvl="1"/>
            <a:r>
              <a:rPr lang="fr-FR" i="1" dirty="0" smtClean="0">
                <a:latin typeface="Century Schoolbook" pitchFamily="80" charset="0"/>
              </a:rPr>
              <a:t>Ligne </a:t>
            </a:r>
            <a:r>
              <a:rPr lang="fr-FR" i="1" dirty="0" smtClean="0">
                <a:latin typeface="Century Schoolbook" pitchFamily="80" charset="0"/>
              </a:rPr>
              <a:t>de réponse :</a:t>
            </a:r>
            <a:r>
              <a:rPr lang="fr-FR" dirty="0" smtClean="0"/>
              <a:t> protocole et code de statut</a:t>
            </a:r>
          </a:p>
          <a:p>
            <a:pPr lvl="1">
              <a:spcAft>
                <a:spcPts val="0"/>
              </a:spcAft>
            </a:pPr>
            <a:r>
              <a:rPr lang="fr-FR" i="1" dirty="0" smtClean="0">
                <a:latin typeface="Century Schoolbook" pitchFamily="80" charset="0"/>
              </a:rPr>
              <a:t>Champs d’en-tête </a:t>
            </a:r>
            <a:r>
              <a:rPr lang="fr-FR" dirty="0" smtClean="0">
                <a:latin typeface="Century Schoolbook" pitchFamily="80" charset="0"/>
              </a:rPr>
              <a:t>:</a:t>
            </a:r>
            <a:r>
              <a:rPr lang="fr-FR" dirty="0" smtClean="0"/>
              <a:t> métadonnées de la réponse</a:t>
            </a:r>
          </a:p>
          <a:p>
            <a:pPr lvl="1">
              <a:spcAft>
                <a:spcPts val="0"/>
              </a:spcAft>
            </a:pPr>
            <a:r>
              <a:rPr lang="fr-FR" i="1" dirty="0" smtClean="0">
                <a:latin typeface="Century Schoolbook" pitchFamily="80" charset="0"/>
              </a:rPr>
              <a:t>Corps du message :</a:t>
            </a:r>
            <a:r>
              <a:rPr lang="fr-FR" i="1" dirty="0" smtClean="0"/>
              <a:t> </a:t>
            </a:r>
            <a:r>
              <a:rPr lang="fr-FR" dirty="0" smtClean="0"/>
              <a:t>contenu du message</a:t>
            </a:r>
          </a:p>
          <a:p>
            <a:r>
              <a:rPr lang="fr-FR" dirty="0" smtClean="0"/>
              <a:t>Si la requête réussit, le serveur répond ceci :</a:t>
            </a:r>
            <a:endParaRPr lang="fr-FR" dirty="0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blackWhite">
          <a:xfrm>
            <a:off x="6354763" y="1358900"/>
            <a:ext cx="2501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b="1" dirty="0" smtClean="0"/>
              <a:t>Message de réponse HTTP</a:t>
            </a:r>
            <a:endParaRPr lang="fr-FR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99987" y="1728788"/>
            <a:ext cx="1604962" cy="1549400"/>
            <a:chOff x="6529388" y="1814513"/>
            <a:chExt cx="1604962" cy="1549400"/>
          </a:xfrm>
        </p:grpSpPr>
        <p:sp>
          <p:nvSpPr>
            <p:cNvPr id="21" name="AutoShape 6"/>
            <p:cNvSpPr>
              <a:spLocks noChangeArrowheads="1"/>
            </p:cNvSpPr>
            <p:nvPr/>
          </p:nvSpPr>
          <p:spPr bwMode="blackWhite">
            <a:xfrm>
              <a:off x="6540500" y="1814513"/>
              <a:ext cx="1549400" cy="1549400"/>
            </a:xfrm>
            <a:prstGeom prst="foldedCorner">
              <a:avLst>
                <a:gd name="adj" fmla="val 1250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blackWhite">
            <a:xfrm>
              <a:off x="6642100" y="2081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AutoShape 9"/>
            <p:cNvSpPr>
              <a:spLocks noChangeArrowheads="1"/>
            </p:cNvSpPr>
            <p:nvPr/>
          </p:nvSpPr>
          <p:spPr bwMode="blackWhite">
            <a:xfrm>
              <a:off x="6642100" y="2462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AutoShape 10"/>
            <p:cNvSpPr>
              <a:spLocks noChangeArrowheads="1"/>
            </p:cNvSpPr>
            <p:nvPr/>
          </p:nvSpPr>
          <p:spPr bwMode="blackWhite">
            <a:xfrm>
              <a:off x="6642100" y="2843213"/>
              <a:ext cx="1346200" cy="2921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blackWhite">
            <a:xfrm>
              <a:off x="6529388" y="1870076"/>
              <a:ext cx="1604962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fr-FR" dirty="0" smtClean="0"/>
            </a:p>
            <a:p>
              <a:pPr algn="ctr"/>
              <a:r>
                <a:rPr lang="fr-FR" sz="1200" dirty="0" smtClean="0"/>
                <a:t>Ligne de réponse</a:t>
              </a:r>
            </a:p>
            <a:p>
              <a:pPr algn="ctr"/>
              <a:endParaRPr lang="fr-FR" sz="1300" dirty="0" smtClean="0"/>
            </a:p>
            <a:p>
              <a:pPr algn="ctr"/>
              <a:r>
                <a:rPr lang="fr-FR" sz="1200" dirty="0" smtClean="0"/>
                <a:t>En-tête</a:t>
              </a:r>
            </a:p>
            <a:p>
              <a:pPr algn="ctr"/>
              <a:endParaRPr lang="fr-FR" sz="1300" dirty="0" smtClean="0"/>
            </a:p>
            <a:p>
              <a:pPr algn="ctr"/>
              <a:r>
                <a:rPr lang="fr-FR" sz="1200" dirty="0" smtClean="0"/>
                <a:t>Corps</a:t>
              </a:r>
              <a:endParaRPr lang="fr-FR" sz="1200" dirty="0"/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blackWhite">
          <a:xfrm>
            <a:off x="6973888" y="3519488"/>
            <a:ext cx="16700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smtClean="0"/>
              <a:t>Lignes de réponse</a:t>
            </a:r>
            <a:endParaRPr lang="fr-FR" dirty="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blackWhite">
          <a:xfrm>
            <a:off x="6973888" y="4037013"/>
            <a:ext cx="1272311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 smtClean="0"/>
              <a:t>Champs d’en-tête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291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Développement d'applications Web avec Python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26836" y="2622695"/>
            <a:ext cx="596807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Développement d'applications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Python pour le développement d'applications Web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sz="1800" dirty="0" smtClean="0"/>
              <a:t>Django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345886" y="3537236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2597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13539302C3534302C343530"/>
  <p:tag name="IPF" val="4C522C576562204170706C69636174696F6E20446576656C6F706D656E74205769746820507974686F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974686F6E20666F7220576562204170706C69636174696F6E2050726F6772616D6D696E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974686F6E20576562204170706C69636174696F6E205374727563747572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56C6C6F20576F726C6420507974686F6E20576562204170706C69636174696F6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974686F6E204275696C742D696E20576562205365727665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1302C446F206E6F77"/>
  <p:tag name="IPF" val="522C4120466972737420576562204170706C69636174696F6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20466972737420576562204170706C69636174696F6E2028636F6E74696E756564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636F6D696E6773206F6620507974686F6E2057656220446576656C6F706D656E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56C205669657720436F6E74726F6C6C657220284D5643292044657369676E205061747465726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562204170706C69636174696F6E20446576656C6F706D656E74205769746820507974686F6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A616E676F20576562204672616D65776F72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A616E676F2044657369676E205061747465726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A616E676F20526571756573742050726F63657373696E67204379636C652028636F6E74696E756564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A616E676F20526571756573742050726F63657373696E67204379636C652028636F6E74696E756564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75696C64696E67206120576562204170706C69636174696F6E205769746820446A616E676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536B65746368204170706C69636174696F6E20466C6F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23A20446566696E652056696577204D6574686F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33A20446566696E65204D6F64656C204D6574686F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43A20496D706C656D656E742054656D706C6174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53A204D61702055524C20746F2056696577204D6574686F6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0706C69636174696F6E20466C6F772053756D6D6172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562204170706C69636174696F6E20446576656C6F706D656E74205769746820507974686F6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1302C446F206E6F77"/>
  <p:tag name="IPF" val="4C2C4120466972737420576562204170706C69636174696F6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A616E676F2044656D6F6E7374726174696F6E2028636F6E74696E756564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576562204170706C69636174696F6E20446576656C6F706D656E74205769746820446A616E676F"/>
  <p:tag name="IPF" val="4C2C48616E64732D4F6E2045786572636973652031302E313A20576562204170706C69636174696F6E20446576656C6F706D656E74205769746820446A616E67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4973206120576562204170706C69636174696F6E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7970657274657874205472616E736665722050726F746F636F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2726F7773657220616E642053657276657220496E746572616374696F6E205374657020313A20436C69656E74204F70656E7320436F6E6E6563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726F7773657220616E642053657276657220496E746572616374696F6E205374657020323A20436C69656E742053656E6473204854545020526571756573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2726F7773657220616E642053657276657220496E746572616374696F6E205374657020333A2053657276657220526573706F6E64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562204170706C69636174696F6E20446576656C6F706D656E74205769746820507974686F6E"/>
</p:tagLst>
</file>

<file path=ppt/theme/theme1.xml><?xml version="1.0" encoding="utf-8"?>
<a:theme xmlns:a="http://schemas.openxmlformats.org/drawingml/2006/main" name="MagnaLearn Temp 2012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MagnaLearn Temp 2012</Template>
  <TotalTime>14095</TotalTime>
  <Words>2964</Words>
  <Application>Microsoft Office PowerPoint</Application>
  <PresentationFormat>Affichage à l'écran (4:3)</PresentationFormat>
  <Paragraphs>582</Paragraphs>
  <Slides>32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MagnaLearn Temp 2012</vt:lpstr>
      <vt:lpstr>Développement d'applications Web avec Python </vt:lpstr>
      <vt:lpstr>Objectifs du chapitre </vt:lpstr>
      <vt:lpstr>Développement d'applications Web avec Python</vt:lpstr>
      <vt:lpstr>Qu’est-ce qu’une application Web ?</vt:lpstr>
      <vt:lpstr>HTTP</vt:lpstr>
      <vt:lpstr>Interaction navigateur-serveur  Étape 1 : Le client ouvre une connexion</vt:lpstr>
      <vt:lpstr>Interaction navigateur-serveur  Étape 2 : Le client envoie une requête HTTP</vt:lpstr>
      <vt:lpstr>Interaction navigateur-serveur  Étape 3 : Le serveur répond</vt:lpstr>
      <vt:lpstr>Développement d'applications Web avec Python</vt:lpstr>
      <vt:lpstr>Python pour le développement d'applications Web</vt:lpstr>
      <vt:lpstr>Structure d’une application Web en Python </vt:lpstr>
      <vt:lpstr>L’application Hello World</vt:lpstr>
      <vt:lpstr>Le serveur Web intégré de Python</vt:lpstr>
      <vt:lpstr>Une première application Web </vt:lpstr>
      <vt:lpstr>Une première application Web  (suite)</vt:lpstr>
      <vt:lpstr>Limitations du développement Web en Python</vt:lpstr>
      <vt:lpstr>Le design pattern MVC (Modèle Vue Contrôleur)</vt:lpstr>
      <vt:lpstr>Développement d'applications Web avec Python</vt:lpstr>
      <vt:lpstr>Le framework Django</vt:lpstr>
      <vt:lpstr>Le cycle de traitement des requêtes de Django</vt:lpstr>
      <vt:lpstr>Le design pattern de Django</vt:lpstr>
      <vt:lpstr>Construire une application Web avec Django</vt:lpstr>
      <vt:lpstr>Étape 1 : Définir le flux applicatif</vt:lpstr>
      <vt:lpstr>Étape 2 : Définir les méthodes des vues </vt:lpstr>
      <vt:lpstr>Étape 3 : Définir la méthode du modèle </vt:lpstr>
      <vt:lpstr>Étape 4 : Implémenter le template</vt:lpstr>
      <vt:lpstr>Étape 5 : Mapper les URL aux méthodes des vues</vt:lpstr>
      <vt:lpstr>Résumé du flux applicatif</vt:lpstr>
      <vt:lpstr>Démonstration de Django </vt:lpstr>
      <vt:lpstr>Démonstration de Django  (suite)</vt:lpstr>
      <vt:lpstr>Exercice 10.1 : Développement d'applications Web avec Django</vt:lpstr>
      <vt:lpstr>Résumé du chapitre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Web</dc:title>
  <dc:creator>mcb</dc:creator>
  <dc:description>Tagged 7/12/2012 8:26:16 AM</dc:description>
  <cp:lastModifiedBy>admin</cp:lastModifiedBy>
  <cp:revision>1239</cp:revision>
  <cp:lastPrinted>2005-11-17T23:48:36Z</cp:lastPrinted>
  <dcterms:created xsi:type="dcterms:W3CDTF">2012-03-15T11:48:32Z</dcterms:created>
  <dcterms:modified xsi:type="dcterms:W3CDTF">2012-10-12T08:52:23Z</dcterms:modified>
</cp:coreProperties>
</file>