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24"/>
  </p:notesMasterIdLst>
  <p:sldIdLst>
    <p:sldId id="256" r:id="rId2"/>
    <p:sldId id="257" r:id="rId3"/>
    <p:sldId id="264" r:id="rId4"/>
    <p:sldId id="296" r:id="rId5"/>
    <p:sldId id="273" r:id="rId6"/>
    <p:sldId id="277" r:id="rId7"/>
    <p:sldId id="290" r:id="rId8"/>
    <p:sldId id="276" r:id="rId9"/>
    <p:sldId id="274" r:id="rId10"/>
    <p:sldId id="278" r:id="rId11"/>
    <p:sldId id="279" r:id="rId12"/>
    <p:sldId id="281" r:id="rId13"/>
    <p:sldId id="297" r:id="rId14"/>
    <p:sldId id="283" r:id="rId15"/>
    <p:sldId id="287" r:id="rId16"/>
    <p:sldId id="288" r:id="rId17"/>
    <p:sldId id="282" r:id="rId18"/>
    <p:sldId id="298" r:id="rId19"/>
    <p:sldId id="299" r:id="rId20"/>
    <p:sldId id="28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A59"/>
    <a:srgbClr val="826276"/>
    <a:srgbClr val="D36F68"/>
    <a:srgbClr val="8CAA7E"/>
    <a:srgbClr val="46B2B5"/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CD28E-B841-4064-8B8A-417E8BA107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E5858A-9283-4354-91AF-068BF0E4D9FF}">
      <dgm:prSet/>
      <dgm:spPr/>
      <dgm:t>
        <a:bodyPr/>
        <a:lstStyle/>
        <a:p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Quart droit inférieur (F1 positif, F2 négatif)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DBDE9A0-88BC-4B65-9AD5-AD7AD2AD2707}" type="parTrans" cxnId="{41F46DE3-F5F1-40DD-AA41-B83540372875}">
      <dgm:prSet/>
      <dgm:spPr/>
      <dgm:t>
        <a:bodyPr/>
        <a:lstStyle/>
        <a:p>
          <a:endParaRPr lang="en-US"/>
        </a:p>
      </dgm:t>
    </dgm:pt>
    <dgm:pt modelId="{A2D033CA-7F0D-4F5A-9314-8FDDB49BD5F0}" type="sibTrans" cxnId="{41F46DE3-F5F1-40DD-AA41-B83540372875}">
      <dgm:prSet/>
      <dgm:spPr/>
      <dgm:t>
        <a:bodyPr/>
        <a:lstStyle/>
        <a:p>
          <a:endParaRPr lang="en-US"/>
        </a:p>
      </dgm:t>
    </dgm:pt>
    <dgm:pt modelId="{D5A2551E-2BE3-4963-B100-514664BF9FFE}">
      <dgm:prSet/>
      <dgm:spPr/>
      <dgm:t>
        <a:bodyPr/>
        <a:lstStyle/>
        <a:p>
          <a:pPr algn="just"/>
          <a:r>
            <a:rPr lang="fr-FR" b="1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Consommation élevée</a:t>
          </a:r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de viande mais </a:t>
          </a:r>
          <a:r>
            <a:rPr lang="fr-FR" b="1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faible dépendance </a:t>
          </a:r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aux importations.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F52DF19-9A01-423B-8E65-1D49EB82D5B5}" type="parTrans" cxnId="{52F8569A-2ECA-47C6-8F8D-4815B37DAF0A}">
      <dgm:prSet/>
      <dgm:spPr/>
      <dgm:t>
        <a:bodyPr/>
        <a:lstStyle/>
        <a:p>
          <a:endParaRPr lang="en-US"/>
        </a:p>
      </dgm:t>
    </dgm:pt>
    <dgm:pt modelId="{8F3B83A0-93F7-40CF-8321-C2933AF48140}" type="sibTrans" cxnId="{52F8569A-2ECA-47C6-8F8D-4815B37DAF0A}">
      <dgm:prSet/>
      <dgm:spPr/>
      <dgm:t>
        <a:bodyPr/>
        <a:lstStyle/>
        <a:p>
          <a:endParaRPr lang="en-US"/>
        </a:p>
      </dgm:t>
    </dgm:pt>
    <dgm:pt modelId="{E59EB112-4696-4651-A8EB-732FD297BF7F}">
      <dgm:prSet/>
      <dgm:spPr/>
      <dgm:t>
        <a:bodyPr/>
        <a:lstStyle/>
        <a:p>
          <a:pPr algn="just"/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Potentiel pour des </a:t>
          </a:r>
          <a:r>
            <a:rPr lang="fr-FR" b="1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produits de qualité supérieure</a:t>
          </a:r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comme le poulet bio, en raison du pouvoir d'achat élevé des consommateurs.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4D8F896-A008-4287-8977-AE71F447ACC9}" type="parTrans" cxnId="{B584A7B6-72DD-4C46-87A8-290EF5C461C3}">
      <dgm:prSet/>
      <dgm:spPr/>
      <dgm:t>
        <a:bodyPr/>
        <a:lstStyle/>
        <a:p>
          <a:endParaRPr lang="en-US"/>
        </a:p>
      </dgm:t>
    </dgm:pt>
    <dgm:pt modelId="{2EE64891-4025-49FA-A717-55570B6CC479}" type="sibTrans" cxnId="{B584A7B6-72DD-4C46-87A8-290EF5C461C3}">
      <dgm:prSet/>
      <dgm:spPr/>
      <dgm:t>
        <a:bodyPr/>
        <a:lstStyle/>
        <a:p>
          <a:endParaRPr lang="en-US"/>
        </a:p>
      </dgm:t>
    </dgm:pt>
    <dgm:pt modelId="{FED696FB-A4BA-4C78-BF20-FB54D5C3E8AD}">
      <dgm:prSet/>
      <dgm:spPr/>
      <dgm:t>
        <a:bodyPr/>
        <a:lstStyle/>
        <a:p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Quart droit supérieur (F1 positif, F2 positif)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2BD2C60-0A5B-486F-91AB-8DDA309B92C1}" type="parTrans" cxnId="{8BE33ED1-8C29-46B6-9F0B-9535A4F5DB6F}">
      <dgm:prSet/>
      <dgm:spPr/>
      <dgm:t>
        <a:bodyPr/>
        <a:lstStyle/>
        <a:p>
          <a:endParaRPr lang="en-US"/>
        </a:p>
      </dgm:t>
    </dgm:pt>
    <dgm:pt modelId="{C442C2E8-4FA6-4E2D-8690-C1ADD499C434}" type="sibTrans" cxnId="{8BE33ED1-8C29-46B6-9F0B-9535A4F5DB6F}">
      <dgm:prSet/>
      <dgm:spPr/>
      <dgm:t>
        <a:bodyPr/>
        <a:lstStyle/>
        <a:p>
          <a:endParaRPr lang="en-US"/>
        </a:p>
      </dgm:t>
    </dgm:pt>
    <dgm:pt modelId="{CA561444-7FDC-40F9-BC7E-8494EA50CD92}">
      <dgm:prSet/>
      <dgm:spPr/>
      <dgm:t>
        <a:bodyPr/>
        <a:lstStyle/>
        <a:p>
          <a:pPr algn="just"/>
          <a:r>
            <a:rPr lang="fr-FR" b="1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Marchés stratégiques pour l'exportation </a:t>
          </a:r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grâce à la forte consommation de viande et la dépendance aux importations .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B89953-2EFA-4AC8-942C-5E07D2D817E8}" type="parTrans" cxnId="{87DA1660-45D3-41B4-93F6-9AA06D1846BF}">
      <dgm:prSet/>
      <dgm:spPr/>
      <dgm:t>
        <a:bodyPr/>
        <a:lstStyle/>
        <a:p>
          <a:endParaRPr lang="en-US"/>
        </a:p>
      </dgm:t>
    </dgm:pt>
    <dgm:pt modelId="{C500390C-CC9C-4851-8A24-CF4CA4A31EA4}" type="sibTrans" cxnId="{87DA1660-45D3-41B4-93F6-9AA06D1846BF}">
      <dgm:prSet/>
      <dgm:spPr/>
      <dgm:t>
        <a:bodyPr/>
        <a:lstStyle/>
        <a:p>
          <a:endParaRPr lang="en-US"/>
        </a:p>
      </dgm:t>
    </dgm:pt>
    <dgm:pt modelId="{60AEF2F2-EAD4-4895-B503-08EDABD43BE7}">
      <dgm:prSet/>
      <dgm:spPr/>
      <dgm:t>
        <a:bodyPr/>
        <a:lstStyle/>
        <a:p>
          <a:pPr algn="just"/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Possibilités de vente pour des produits de qualité supérieure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F85E7DF-758B-42C0-AAAE-19DE857F019D}" type="parTrans" cxnId="{8AFD31B4-A319-45AC-B4BA-B696FA43C304}">
      <dgm:prSet/>
      <dgm:spPr/>
      <dgm:t>
        <a:bodyPr/>
        <a:lstStyle/>
        <a:p>
          <a:endParaRPr lang="en-US"/>
        </a:p>
      </dgm:t>
    </dgm:pt>
    <dgm:pt modelId="{DBEA547E-17AD-4B62-A616-90F746A4EE77}" type="sibTrans" cxnId="{8AFD31B4-A319-45AC-B4BA-B696FA43C304}">
      <dgm:prSet/>
      <dgm:spPr/>
      <dgm:t>
        <a:bodyPr/>
        <a:lstStyle/>
        <a:p>
          <a:endParaRPr lang="en-US"/>
        </a:p>
      </dgm:t>
    </dgm:pt>
    <dgm:pt modelId="{E67F60B2-69AC-4F16-9282-D90BCFA996D8}">
      <dgm:prSet/>
      <dgm:spPr/>
      <dgm:t>
        <a:bodyPr/>
        <a:lstStyle/>
        <a:p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Quart gauche inférieur (F1 négatif, F2 négatif)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CE50C32-86BB-4325-BCAB-9E4D1BB52C46}" type="parTrans" cxnId="{AF62018A-C39F-409D-B7E3-A2697F2B0899}">
      <dgm:prSet/>
      <dgm:spPr/>
      <dgm:t>
        <a:bodyPr/>
        <a:lstStyle/>
        <a:p>
          <a:endParaRPr lang="en-US"/>
        </a:p>
      </dgm:t>
    </dgm:pt>
    <dgm:pt modelId="{E1527E62-80D3-4AE7-952B-2D91AB012B98}" type="sibTrans" cxnId="{AF62018A-C39F-409D-B7E3-A2697F2B0899}">
      <dgm:prSet/>
      <dgm:spPr/>
      <dgm:t>
        <a:bodyPr/>
        <a:lstStyle/>
        <a:p>
          <a:endParaRPr lang="en-US"/>
        </a:p>
      </dgm:t>
    </dgm:pt>
    <dgm:pt modelId="{CE7F5AD2-72DF-4C97-AB69-FAD0CB836898}">
      <dgm:prSet/>
      <dgm:spPr/>
      <dgm:t>
        <a:bodyPr/>
        <a:lstStyle/>
        <a:p>
          <a:pPr algn="just"/>
          <a:r>
            <a:rPr lang="fr-FR" b="1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Pays peu attractifs </a:t>
          </a:r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pour l'exportation car faible consommation et revenus plus bas .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0B5B28-38FA-4ECF-BB94-70980BF7B987}" type="parTrans" cxnId="{07B26C4C-443E-4E63-882F-4489D58DF90B}">
      <dgm:prSet/>
      <dgm:spPr/>
      <dgm:t>
        <a:bodyPr/>
        <a:lstStyle/>
        <a:p>
          <a:endParaRPr lang="en-US"/>
        </a:p>
      </dgm:t>
    </dgm:pt>
    <dgm:pt modelId="{A9F890EB-0BA6-41CE-A310-DFE1B623F4F1}" type="sibTrans" cxnId="{07B26C4C-443E-4E63-882F-4489D58DF90B}">
      <dgm:prSet/>
      <dgm:spPr/>
      <dgm:t>
        <a:bodyPr/>
        <a:lstStyle/>
        <a:p>
          <a:endParaRPr lang="en-US"/>
        </a:p>
      </dgm:t>
    </dgm:pt>
    <dgm:pt modelId="{EA7A7E00-8E40-49F5-8584-2CF6DC30D7B8}">
      <dgm:prSet/>
      <dgm:spPr/>
      <dgm:t>
        <a:bodyPr/>
        <a:lstStyle/>
        <a:p>
          <a:pPr algn="just"/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 de produits bio nécessiterait des efforts importants en sensibilisation et marketing.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7860D9-8AA5-49A1-9FBA-58116757FD47}" type="parTrans" cxnId="{0533496D-66B3-4CC0-9684-761196D867D5}">
      <dgm:prSet/>
      <dgm:spPr/>
      <dgm:t>
        <a:bodyPr/>
        <a:lstStyle/>
        <a:p>
          <a:endParaRPr lang="en-US"/>
        </a:p>
      </dgm:t>
    </dgm:pt>
    <dgm:pt modelId="{594EAFE3-4922-4FF4-BBDD-CA0738D5E838}" type="sibTrans" cxnId="{0533496D-66B3-4CC0-9684-761196D867D5}">
      <dgm:prSet/>
      <dgm:spPr/>
      <dgm:t>
        <a:bodyPr/>
        <a:lstStyle/>
        <a:p>
          <a:endParaRPr lang="en-US"/>
        </a:p>
      </dgm:t>
    </dgm:pt>
    <dgm:pt modelId="{7E7DF15B-659B-4844-A1F4-EDCC4E9437A5}">
      <dgm:prSet/>
      <dgm:spPr/>
      <dgm:t>
        <a:bodyPr/>
        <a:lstStyle/>
        <a:p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Quart gauche supérieur (F1 négatif, F2 positif)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F3F25D-8FEA-4222-91DA-FAFB261011AA}" type="parTrans" cxnId="{A70D91AC-34ED-41CD-B4C2-4F7780F4D51E}">
      <dgm:prSet/>
      <dgm:spPr/>
      <dgm:t>
        <a:bodyPr/>
        <a:lstStyle/>
        <a:p>
          <a:endParaRPr lang="en-US"/>
        </a:p>
      </dgm:t>
    </dgm:pt>
    <dgm:pt modelId="{383C0753-C004-4913-A04F-E381145061D2}" type="sibTrans" cxnId="{A70D91AC-34ED-41CD-B4C2-4F7780F4D51E}">
      <dgm:prSet/>
      <dgm:spPr/>
      <dgm:t>
        <a:bodyPr/>
        <a:lstStyle/>
        <a:p>
          <a:endParaRPr lang="en-US"/>
        </a:p>
      </dgm:t>
    </dgm:pt>
    <dgm:pt modelId="{A2CFF7B9-41F5-4DDF-A94A-3EA601435817}">
      <dgm:prSet/>
      <dgm:spPr/>
      <dgm:t>
        <a:bodyPr/>
        <a:lstStyle/>
        <a:p>
          <a:pPr algn="just"/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Dépendant des importations, mais leur faible consommation rend ces </a:t>
          </a:r>
          <a:r>
            <a:rPr lang="fr-FR" b="1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marchés peu lucratifs.</a:t>
          </a:r>
          <a:endParaRPr lang="fr-FR" b="1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074C90A-7197-4A98-8318-E9C5ECADE060}" type="parTrans" cxnId="{742E21A4-7E19-4518-AE24-C9362DDDF0DE}">
      <dgm:prSet/>
      <dgm:spPr/>
      <dgm:t>
        <a:bodyPr/>
        <a:lstStyle/>
        <a:p>
          <a:endParaRPr lang="en-US"/>
        </a:p>
      </dgm:t>
    </dgm:pt>
    <dgm:pt modelId="{0266F6B5-1AC4-4A18-86D9-8FF299A9F6CA}" type="sibTrans" cxnId="{742E21A4-7E19-4518-AE24-C9362DDDF0DE}">
      <dgm:prSet/>
      <dgm:spPr/>
      <dgm:t>
        <a:bodyPr/>
        <a:lstStyle/>
        <a:p>
          <a:endParaRPr lang="en-US"/>
        </a:p>
      </dgm:t>
    </dgm:pt>
    <dgm:pt modelId="{393FB36E-D6BF-414E-AC4E-62A83E0CC958}">
      <dgm:prSet/>
      <dgm:spPr/>
      <dgm:t>
        <a:bodyPr/>
        <a:lstStyle/>
        <a:p>
          <a:pPr algn="just"/>
          <a:r>
            <a:rPr lang="fr-FR" i="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Peu de chances d'acceptation pour des produits de qualité supérieure.</a:t>
          </a:r>
          <a:endParaRPr lang="fr-FR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CF02764-108F-422E-98E7-AEF69483A43A}" type="parTrans" cxnId="{7BA60EBA-EBC1-4A4F-9271-6F947C842A15}">
      <dgm:prSet/>
      <dgm:spPr/>
      <dgm:t>
        <a:bodyPr/>
        <a:lstStyle/>
        <a:p>
          <a:endParaRPr lang="en-US"/>
        </a:p>
      </dgm:t>
    </dgm:pt>
    <dgm:pt modelId="{C196122F-C2E6-47A4-B44F-0893E6D6181E}" type="sibTrans" cxnId="{7BA60EBA-EBC1-4A4F-9271-6F947C842A15}">
      <dgm:prSet/>
      <dgm:spPr/>
      <dgm:t>
        <a:bodyPr/>
        <a:lstStyle/>
        <a:p>
          <a:endParaRPr lang="en-US"/>
        </a:p>
      </dgm:t>
    </dgm:pt>
    <dgm:pt modelId="{40FF1A7F-9CCE-4A2A-B7F2-BF0A04BF2FF1}" type="pres">
      <dgm:prSet presAssocID="{561CD28E-B841-4064-8B8A-417E8BA107BC}" presName="linear" presStyleCnt="0">
        <dgm:presLayoutVars>
          <dgm:dir/>
          <dgm:animLvl val="lvl"/>
          <dgm:resizeHandles val="exact"/>
        </dgm:presLayoutVars>
      </dgm:prSet>
      <dgm:spPr/>
    </dgm:pt>
    <dgm:pt modelId="{CFD77F30-C0FE-478D-95D9-2F0DECF43E0B}" type="pres">
      <dgm:prSet presAssocID="{E7E5858A-9283-4354-91AF-068BF0E4D9FF}" presName="parentLin" presStyleCnt="0"/>
      <dgm:spPr/>
    </dgm:pt>
    <dgm:pt modelId="{48FEA0BD-E463-45F9-AB3E-7B497D498988}" type="pres">
      <dgm:prSet presAssocID="{E7E5858A-9283-4354-91AF-068BF0E4D9FF}" presName="parentLeftMargin" presStyleLbl="node1" presStyleIdx="0" presStyleCnt="4"/>
      <dgm:spPr/>
    </dgm:pt>
    <dgm:pt modelId="{8F651130-BF4D-426F-9453-F8BE50EDD452}" type="pres">
      <dgm:prSet presAssocID="{E7E5858A-9283-4354-91AF-068BF0E4D9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E0C35F-D07B-4BAF-A699-0ECAE0BEE61A}" type="pres">
      <dgm:prSet presAssocID="{E7E5858A-9283-4354-91AF-068BF0E4D9FF}" presName="negativeSpace" presStyleCnt="0"/>
      <dgm:spPr/>
    </dgm:pt>
    <dgm:pt modelId="{9AAFC093-11D4-47D5-8EB2-65F6975CE0DB}" type="pres">
      <dgm:prSet presAssocID="{E7E5858A-9283-4354-91AF-068BF0E4D9FF}" presName="childText" presStyleLbl="conFgAcc1" presStyleIdx="0" presStyleCnt="4">
        <dgm:presLayoutVars>
          <dgm:bulletEnabled val="1"/>
        </dgm:presLayoutVars>
      </dgm:prSet>
      <dgm:spPr/>
    </dgm:pt>
    <dgm:pt modelId="{BE63CB98-0F0E-4F7E-9D88-F7DD5302A913}" type="pres">
      <dgm:prSet presAssocID="{A2D033CA-7F0D-4F5A-9314-8FDDB49BD5F0}" presName="spaceBetweenRectangles" presStyleCnt="0"/>
      <dgm:spPr/>
    </dgm:pt>
    <dgm:pt modelId="{FE473181-C374-4885-A4A7-6C35C92479BA}" type="pres">
      <dgm:prSet presAssocID="{FED696FB-A4BA-4C78-BF20-FB54D5C3E8AD}" presName="parentLin" presStyleCnt="0"/>
      <dgm:spPr/>
    </dgm:pt>
    <dgm:pt modelId="{2D5AE698-C035-4A8E-9F0E-FD7392EC6071}" type="pres">
      <dgm:prSet presAssocID="{FED696FB-A4BA-4C78-BF20-FB54D5C3E8AD}" presName="parentLeftMargin" presStyleLbl="node1" presStyleIdx="0" presStyleCnt="4"/>
      <dgm:spPr/>
    </dgm:pt>
    <dgm:pt modelId="{F712A734-AC60-4AD7-BBEF-639FAF67B81C}" type="pres">
      <dgm:prSet presAssocID="{FED696FB-A4BA-4C78-BF20-FB54D5C3E8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5D8E35-E3C0-4EEA-96DF-768F5D515D74}" type="pres">
      <dgm:prSet presAssocID="{FED696FB-A4BA-4C78-BF20-FB54D5C3E8AD}" presName="negativeSpace" presStyleCnt="0"/>
      <dgm:spPr/>
    </dgm:pt>
    <dgm:pt modelId="{E287EE00-994F-4D5F-A9A7-4250817B5400}" type="pres">
      <dgm:prSet presAssocID="{FED696FB-A4BA-4C78-BF20-FB54D5C3E8AD}" presName="childText" presStyleLbl="conFgAcc1" presStyleIdx="1" presStyleCnt="4">
        <dgm:presLayoutVars>
          <dgm:bulletEnabled val="1"/>
        </dgm:presLayoutVars>
      </dgm:prSet>
      <dgm:spPr/>
    </dgm:pt>
    <dgm:pt modelId="{E672E7B1-0AE5-4FC6-A154-FC0D928E9E0B}" type="pres">
      <dgm:prSet presAssocID="{C442C2E8-4FA6-4E2D-8690-C1ADD499C434}" presName="spaceBetweenRectangles" presStyleCnt="0"/>
      <dgm:spPr/>
    </dgm:pt>
    <dgm:pt modelId="{5329A743-BD10-44F8-B744-0D7086918C42}" type="pres">
      <dgm:prSet presAssocID="{E67F60B2-69AC-4F16-9282-D90BCFA996D8}" presName="parentLin" presStyleCnt="0"/>
      <dgm:spPr/>
    </dgm:pt>
    <dgm:pt modelId="{47D399BC-B791-46CE-87CC-71A49F97CD2F}" type="pres">
      <dgm:prSet presAssocID="{E67F60B2-69AC-4F16-9282-D90BCFA996D8}" presName="parentLeftMargin" presStyleLbl="node1" presStyleIdx="1" presStyleCnt="4"/>
      <dgm:spPr/>
    </dgm:pt>
    <dgm:pt modelId="{8DB0DF03-D33F-4967-9EB2-C41937C1223B}" type="pres">
      <dgm:prSet presAssocID="{E67F60B2-69AC-4F16-9282-D90BCFA996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03E3C7-087B-4A47-AC0F-A619511110F4}" type="pres">
      <dgm:prSet presAssocID="{E67F60B2-69AC-4F16-9282-D90BCFA996D8}" presName="negativeSpace" presStyleCnt="0"/>
      <dgm:spPr/>
    </dgm:pt>
    <dgm:pt modelId="{CEEDE806-5290-45C0-BF25-B4528F8B553D}" type="pres">
      <dgm:prSet presAssocID="{E67F60B2-69AC-4F16-9282-D90BCFA996D8}" presName="childText" presStyleLbl="conFgAcc1" presStyleIdx="2" presStyleCnt="4">
        <dgm:presLayoutVars>
          <dgm:bulletEnabled val="1"/>
        </dgm:presLayoutVars>
      </dgm:prSet>
      <dgm:spPr/>
    </dgm:pt>
    <dgm:pt modelId="{18D6F3F5-C908-4793-AD39-DD98ECFE14BD}" type="pres">
      <dgm:prSet presAssocID="{E1527E62-80D3-4AE7-952B-2D91AB012B98}" presName="spaceBetweenRectangles" presStyleCnt="0"/>
      <dgm:spPr/>
    </dgm:pt>
    <dgm:pt modelId="{7581EF5F-F74A-4B85-9343-E5D65AE07464}" type="pres">
      <dgm:prSet presAssocID="{7E7DF15B-659B-4844-A1F4-EDCC4E9437A5}" presName="parentLin" presStyleCnt="0"/>
      <dgm:spPr/>
    </dgm:pt>
    <dgm:pt modelId="{A4DF5388-3610-47E2-B1B3-B73426D316DA}" type="pres">
      <dgm:prSet presAssocID="{7E7DF15B-659B-4844-A1F4-EDCC4E9437A5}" presName="parentLeftMargin" presStyleLbl="node1" presStyleIdx="2" presStyleCnt="4"/>
      <dgm:spPr/>
    </dgm:pt>
    <dgm:pt modelId="{F1BA98A0-FE90-4BD1-A4DE-BE3B1695758A}" type="pres">
      <dgm:prSet presAssocID="{7E7DF15B-659B-4844-A1F4-EDCC4E9437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71D68B-43D7-4C18-AE95-56444838BB65}" type="pres">
      <dgm:prSet presAssocID="{7E7DF15B-659B-4844-A1F4-EDCC4E9437A5}" presName="negativeSpace" presStyleCnt="0"/>
      <dgm:spPr/>
    </dgm:pt>
    <dgm:pt modelId="{B818FCC4-F214-4E53-9EC9-64810F1857EC}" type="pres">
      <dgm:prSet presAssocID="{7E7DF15B-659B-4844-A1F4-EDCC4E9437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645006-7BB0-40C7-85D6-BDAA759DBA69}" type="presOf" srcId="{7E7DF15B-659B-4844-A1F4-EDCC4E9437A5}" destId="{F1BA98A0-FE90-4BD1-A4DE-BE3B1695758A}" srcOrd="1" destOrd="0" presId="urn:microsoft.com/office/officeart/2005/8/layout/list1"/>
    <dgm:cxn modelId="{B0273712-FFF6-4A8D-8963-84486FDE6068}" type="presOf" srcId="{A2CFF7B9-41F5-4DDF-A94A-3EA601435817}" destId="{B818FCC4-F214-4E53-9EC9-64810F1857EC}" srcOrd="0" destOrd="0" presId="urn:microsoft.com/office/officeart/2005/8/layout/list1"/>
    <dgm:cxn modelId="{9C28821D-CCB7-4E4A-BFCF-92069A281CC7}" type="presOf" srcId="{E7E5858A-9283-4354-91AF-068BF0E4D9FF}" destId="{8F651130-BF4D-426F-9453-F8BE50EDD452}" srcOrd="1" destOrd="0" presId="urn:microsoft.com/office/officeart/2005/8/layout/list1"/>
    <dgm:cxn modelId="{972DEB1D-1F29-420B-B7EC-2B922824FDC6}" type="presOf" srcId="{E67F60B2-69AC-4F16-9282-D90BCFA996D8}" destId="{8DB0DF03-D33F-4967-9EB2-C41937C1223B}" srcOrd="1" destOrd="0" presId="urn:microsoft.com/office/officeart/2005/8/layout/list1"/>
    <dgm:cxn modelId="{B246A11F-CC1A-4182-8562-F2BEF36FAF51}" type="presOf" srcId="{E67F60B2-69AC-4F16-9282-D90BCFA996D8}" destId="{47D399BC-B791-46CE-87CC-71A49F97CD2F}" srcOrd="0" destOrd="0" presId="urn:microsoft.com/office/officeart/2005/8/layout/list1"/>
    <dgm:cxn modelId="{33968B29-EA6E-4788-9AD7-42C5DA7DE3CF}" type="presOf" srcId="{CE7F5AD2-72DF-4C97-AB69-FAD0CB836898}" destId="{CEEDE806-5290-45C0-BF25-B4528F8B553D}" srcOrd="0" destOrd="0" presId="urn:microsoft.com/office/officeart/2005/8/layout/list1"/>
    <dgm:cxn modelId="{93368A2E-89B8-49A3-B6C0-3C3EC6692F9B}" type="presOf" srcId="{FED696FB-A4BA-4C78-BF20-FB54D5C3E8AD}" destId="{F712A734-AC60-4AD7-BBEF-639FAF67B81C}" srcOrd="1" destOrd="0" presId="urn:microsoft.com/office/officeart/2005/8/layout/list1"/>
    <dgm:cxn modelId="{90EDE92F-B51D-4C57-940A-8914A3F46E3B}" type="presOf" srcId="{7E7DF15B-659B-4844-A1F4-EDCC4E9437A5}" destId="{A4DF5388-3610-47E2-B1B3-B73426D316DA}" srcOrd="0" destOrd="0" presId="urn:microsoft.com/office/officeart/2005/8/layout/list1"/>
    <dgm:cxn modelId="{27B3D336-85F4-4D0E-AF0A-B8408832304F}" type="presOf" srcId="{E7E5858A-9283-4354-91AF-068BF0E4D9FF}" destId="{48FEA0BD-E463-45F9-AB3E-7B497D498988}" srcOrd="0" destOrd="0" presId="urn:microsoft.com/office/officeart/2005/8/layout/list1"/>
    <dgm:cxn modelId="{57DA2037-8E8F-41E4-B6E2-3D22DE3766FD}" type="presOf" srcId="{60AEF2F2-EAD4-4895-B503-08EDABD43BE7}" destId="{E287EE00-994F-4D5F-A9A7-4250817B5400}" srcOrd="0" destOrd="1" presId="urn:microsoft.com/office/officeart/2005/8/layout/list1"/>
    <dgm:cxn modelId="{D4568D5D-F696-4D4A-BAB6-C0213F664498}" type="presOf" srcId="{CA561444-7FDC-40F9-BC7E-8494EA50CD92}" destId="{E287EE00-994F-4D5F-A9A7-4250817B5400}" srcOrd="0" destOrd="0" presId="urn:microsoft.com/office/officeart/2005/8/layout/list1"/>
    <dgm:cxn modelId="{7C48B95D-58A5-42A3-BFE4-118F53F73FA7}" type="presOf" srcId="{E59EB112-4696-4651-A8EB-732FD297BF7F}" destId="{9AAFC093-11D4-47D5-8EB2-65F6975CE0DB}" srcOrd="0" destOrd="1" presId="urn:microsoft.com/office/officeart/2005/8/layout/list1"/>
    <dgm:cxn modelId="{87DA1660-45D3-41B4-93F6-9AA06D1846BF}" srcId="{FED696FB-A4BA-4C78-BF20-FB54D5C3E8AD}" destId="{CA561444-7FDC-40F9-BC7E-8494EA50CD92}" srcOrd="0" destOrd="0" parTransId="{7FB89953-2EFA-4AC8-942C-5E07D2D817E8}" sibTransId="{C500390C-CC9C-4851-8A24-CF4CA4A31EA4}"/>
    <dgm:cxn modelId="{07B26C4C-443E-4E63-882F-4489D58DF90B}" srcId="{E67F60B2-69AC-4F16-9282-D90BCFA996D8}" destId="{CE7F5AD2-72DF-4C97-AB69-FAD0CB836898}" srcOrd="0" destOrd="0" parTransId="{1C0B5B28-38FA-4ECF-BB94-70980BF7B987}" sibTransId="{A9F890EB-0BA6-41CE-A310-DFE1B623F4F1}"/>
    <dgm:cxn modelId="{0533496D-66B3-4CC0-9684-761196D867D5}" srcId="{E67F60B2-69AC-4F16-9282-D90BCFA996D8}" destId="{EA7A7E00-8E40-49F5-8584-2CF6DC30D7B8}" srcOrd="1" destOrd="0" parTransId="{C57860D9-8AA5-49A1-9FBA-58116757FD47}" sibTransId="{594EAFE3-4922-4FF4-BBDD-CA0738D5E838}"/>
    <dgm:cxn modelId="{AF62018A-C39F-409D-B7E3-A2697F2B0899}" srcId="{561CD28E-B841-4064-8B8A-417E8BA107BC}" destId="{E67F60B2-69AC-4F16-9282-D90BCFA996D8}" srcOrd="2" destOrd="0" parTransId="{0CE50C32-86BB-4325-BCAB-9E4D1BB52C46}" sibTransId="{E1527E62-80D3-4AE7-952B-2D91AB012B98}"/>
    <dgm:cxn modelId="{52F8569A-2ECA-47C6-8F8D-4815B37DAF0A}" srcId="{E7E5858A-9283-4354-91AF-068BF0E4D9FF}" destId="{D5A2551E-2BE3-4963-B100-514664BF9FFE}" srcOrd="0" destOrd="0" parTransId="{EF52DF19-9A01-423B-8E65-1D49EB82D5B5}" sibTransId="{8F3B83A0-93F7-40CF-8321-C2933AF48140}"/>
    <dgm:cxn modelId="{ABD66C9B-9EAD-4B74-9F76-52F73EE2BA2A}" type="presOf" srcId="{EA7A7E00-8E40-49F5-8584-2CF6DC30D7B8}" destId="{CEEDE806-5290-45C0-BF25-B4528F8B553D}" srcOrd="0" destOrd="1" presId="urn:microsoft.com/office/officeart/2005/8/layout/list1"/>
    <dgm:cxn modelId="{742E21A4-7E19-4518-AE24-C9362DDDF0DE}" srcId="{7E7DF15B-659B-4844-A1F4-EDCC4E9437A5}" destId="{A2CFF7B9-41F5-4DDF-A94A-3EA601435817}" srcOrd="0" destOrd="0" parTransId="{4074C90A-7197-4A98-8318-E9C5ECADE060}" sibTransId="{0266F6B5-1AC4-4A18-86D9-8FF299A9F6CA}"/>
    <dgm:cxn modelId="{339C0EA5-B7C5-446C-B23B-4D64D8C6D8A8}" type="presOf" srcId="{561CD28E-B841-4064-8B8A-417E8BA107BC}" destId="{40FF1A7F-9CCE-4A2A-B7F2-BF0A04BF2FF1}" srcOrd="0" destOrd="0" presId="urn:microsoft.com/office/officeart/2005/8/layout/list1"/>
    <dgm:cxn modelId="{B7B57DA9-5527-4D8F-BFBB-EEB7CC5289A9}" type="presOf" srcId="{393FB36E-D6BF-414E-AC4E-62A83E0CC958}" destId="{B818FCC4-F214-4E53-9EC9-64810F1857EC}" srcOrd="0" destOrd="1" presId="urn:microsoft.com/office/officeart/2005/8/layout/list1"/>
    <dgm:cxn modelId="{A70D91AC-34ED-41CD-B4C2-4F7780F4D51E}" srcId="{561CD28E-B841-4064-8B8A-417E8BA107BC}" destId="{7E7DF15B-659B-4844-A1F4-EDCC4E9437A5}" srcOrd="3" destOrd="0" parTransId="{20F3F25D-8FEA-4222-91DA-FAFB261011AA}" sibTransId="{383C0753-C004-4913-A04F-E381145061D2}"/>
    <dgm:cxn modelId="{8AFD31B4-A319-45AC-B4BA-B696FA43C304}" srcId="{FED696FB-A4BA-4C78-BF20-FB54D5C3E8AD}" destId="{60AEF2F2-EAD4-4895-B503-08EDABD43BE7}" srcOrd="1" destOrd="0" parTransId="{4F85E7DF-758B-42C0-AAAE-19DE857F019D}" sibTransId="{DBEA547E-17AD-4B62-A616-90F746A4EE77}"/>
    <dgm:cxn modelId="{B584A7B6-72DD-4C46-87A8-290EF5C461C3}" srcId="{E7E5858A-9283-4354-91AF-068BF0E4D9FF}" destId="{E59EB112-4696-4651-A8EB-732FD297BF7F}" srcOrd="1" destOrd="0" parTransId="{D4D8F896-A008-4287-8977-AE71F447ACC9}" sibTransId="{2EE64891-4025-49FA-A717-55570B6CC479}"/>
    <dgm:cxn modelId="{7BA60EBA-EBC1-4A4F-9271-6F947C842A15}" srcId="{7E7DF15B-659B-4844-A1F4-EDCC4E9437A5}" destId="{393FB36E-D6BF-414E-AC4E-62A83E0CC958}" srcOrd="1" destOrd="0" parTransId="{ECF02764-108F-422E-98E7-AEF69483A43A}" sibTransId="{C196122F-C2E6-47A4-B44F-0893E6D6181E}"/>
    <dgm:cxn modelId="{FE0E54BF-BFCB-42E3-9F02-09B5B5360153}" type="presOf" srcId="{FED696FB-A4BA-4C78-BF20-FB54D5C3E8AD}" destId="{2D5AE698-C035-4A8E-9F0E-FD7392EC6071}" srcOrd="0" destOrd="0" presId="urn:microsoft.com/office/officeart/2005/8/layout/list1"/>
    <dgm:cxn modelId="{8BE33ED1-8C29-46B6-9F0B-9535A4F5DB6F}" srcId="{561CD28E-B841-4064-8B8A-417E8BA107BC}" destId="{FED696FB-A4BA-4C78-BF20-FB54D5C3E8AD}" srcOrd="1" destOrd="0" parTransId="{42BD2C60-0A5B-486F-91AB-8DDA309B92C1}" sibTransId="{C442C2E8-4FA6-4E2D-8690-C1ADD499C434}"/>
    <dgm:cxn modelId="{7B0E88E0-B435-4730-9580-BD1EE1D7F610}" type="presOf" srcId="{D5A2551E-2BE3-4963-B100-514664BF9FFE}" destId="{9AAFC093-11D4-47D5-8EB2-65F6975CE0DB}" srcOrd="0" destOrd="0" presId="urn:microsoft.com/office/officeart/2005/8/layout/list1"/>
    <dgm:cxn modelId="{41F46DE3-F5F1-40DD-AA41-B83540372875}" srcId="{561CD28E-B841-4064-8B8A-417E8BA107BC}" destId="{E7E5858A-9283-4354-91AF-068BF0E4D9FF}" srcOrd="0" destOrd="0" parTransId="{8DBDE9A0-88BC-4B65-9AD5-AD7AD2AD2707}" sibTransId="{A2D033CA-7F0D-4F5A-9314-8FDDB49BD5F0}"/>
    <dgm:cxn modelId="{8CC510E8-6EE0-4B7B-8A6D-8726A7B2C7E6}" type="presParOf" srcId="{40FF1A7F-9CCE-4A2A-B7F2-BF0A04BF2FF1}" destId="{CFD77F30-C0FE-478D-95D9-2F0DECF43E0B}" srcOrd="0" destOrd="0" presId="urn:microsoft.com/office/officeart/2005/8/layout/list1"/>
    <dgm:cxn modelId="{EB3BDBC0-BD8E-4313-B71D-A787717511F5}" type="presParOf" srcId="{CFD77F30-C0FE-478D-95D9-2F0DECF43E0B}" destId="{48FEA0BD-E463-45F9-AB3E-7B497D498988}" srcOrd="0" destOrd="0" presId="urn:microsoft.com/office/officeart/2005/8/layout/list1"/>
    <dgm:cxn modelId="{97AC9333-3247-40F4-993A-340AA9F03F9F}" type="presParOf" srcId="{CFD77F30-C0FE-478D-95D9-2F0DECF43E0B}" destId="{8F651130-BF4D-426F-9453-F8BE50EDD452}" srcOrd="1" destOrd="0" presId="urn:microsoft.com/office/officeart/2005/8/layout/list1"/>
    <dgm:cxn modelId="{5E075F45-CAC4-4F8F-AE16-45A5F01C3194}" type="presParOf" srcId="{40FF1A7F-9CCE-4A2A-B7F2-BF0A04BF2FF1}" destId="{2BE0C35F-D07B-4BAF-A699-0ECAE0BEE61A}" srcOrd="1" destOrd="0" presId="urn:microsoft.com/office/officeart/2005/8/layout/list1"/>
    <dgm:cxn modelId="{26DE1ED8-EE9E-4B3C-8623-7FAEA5587709}" type="presParOf" srcId="{40FF1A7F-9CCE-4A2A-B7F2-BF0A04BF2FF1}" destId="{9AAFC093-11D4-47D5-8EB2-65F6975CE0DB}" srcOrd="2" destOrd="0" presId="urn:microsoft.com/office/officeart/2005/8/layout/list1"/>
    <dgm:cxn modelId="{C8F43A7A-95B2-41E2-AC2E-EE25C0FC2088}" type="presParOf" srcId="{40FF1A7F-9CCE-4A2A-B7F2-BF0A04BF2FF1}" destId="{BE63CB98-0F0E-4F7E-9D88-F7DD5302A913}" srcOrd="3" destOrd="0" presId="urn:microsoft.com/office/officeart/2005/8/layout/list1"/>
    <dgm:cxn modelId="{36907199-F920-4768-B02D-D65C26989CE9}" type="presParOf" srcId="{40FF1A7F-9CCE-4A2A-B7F2-BF0A04BF2FF1}" destId="{FE473181-C374-4885-A4A7-6C35C92479BA}" srcOrd="4" destOrd="0" presId="urn:microsoft.com/office/officeart/2005/8/layout/list1"/>
    <dgm:cxn modelId="{E67BA380-C1A3-430E-A89C-B45D67B88396}" type="presParOf" srcId="{FE473181-C374-4885-A4A7-6C35C92479BA}" destId="{2D5AE698-C035-4A8E-9F0E-FD7392EC6071}" srcOrd="0" destOrd="0" presId="urn:microsoft.com/office/officeart/2005/8/layout/list1"/>
    <dgm:cxn modelId="{1F4072AD-7160-44BC-8263-A254A2D10924}" type="presParOf" srcId="{FE473181-C374-4885-A4A7-6C35C92479BA}" destId="{F712A734-AC60-4AD7-BBEF-639FAF67B81C}" srcOrd="1" destOrd="0" presId="urn:microsoft.com/office/officeart/2005/8/layout/list1"/>
    <dgm:cxn modelId="{78E8C6C9-99C6-4023-9D22-119977DD1B97}" type="presParOf" srcId="{40FF1A7F-9CCE-4A2A-B7F2-BF0A04BF2FF1}" destId="{945D8E35-E3C0-4EEA-96DF-768F5D515D74}" srcOrd="5" destOrd="0" presId="urn:microsoft.com/office/officeart/2005/8/layout/list1"/>
    <dgm:cxn modelId="{171371A0-2C9D-4F00-88A9-AE1CF890B404}" type="presParOf" srcId="{40FF1A7F-9CCE-4A2A-B7F2-BF0A04BF2FF1}" destId="{E287EE00-994F-4D5F-A9A7-4250817B5400}" srcOrd="6" destOrd="0" presId="urn:microsoft.com/office/officeart/2005/8/layout/list1"/>
    <dgm:cxn modelId="{F8F02C22-D06B-4ADE-9EE6-5F08746962C7}" type="presParOf" srcId="{40FF1A7F-9CCE-4A2A-B7F2-BF0A04BF2FF1}" destId="{E672E7B1-0AE5-4FC6-A154-FC0D928E9E0B}" srcOrd="7" destOrd="0" presId="urn:microsoft.com/office/officeart/2005/8/layout/list1"/>
    <dgm:cxn modelId="{295AEA27-AEF9-40D6-9666-C8BB9BF0FE6D}" type="presParOf" srcId="{40FF1A7F-9CCE-4A2A-B7F2-BF0A04BF2FF1}" destId="{5329A743-BD10-44F8-B744-0D7086918C42}" srcOrd="8" destOrd="0" presId="urn:microsoft.com/office/officeart/2005/8/layout/list1"/>
    <dgm:cxn modelId="{2AB8EFA3-F60B-4ACB-85DE-69924B5EBBEF}" type="presParOf" srcId="{5329A743-BD10-44F8-B744-0D7086918C42}" destId="{47D399BC-B791-46CE-87CC-71A49F97CD2F}" srcOrd="0" destOrd="0" presId="urn:microsoft.com/office/officeart/2005/8/layout/list1"/>
    <dgm:cxn modelId="{37DF0F96-0A44-49B9-B901-02D8A8C041C5}" type="presParOf" srcId="{5329A743-BD10-44F8-B744-0D7086918C42}" destId="{8DB0DF03-D33F-4967-9EB2-C41937C1223B}" srcOrd="1" destOrd="0" presId="urn:microsoft.com/office/officeart/2005/8/layout/list1"/>
    <dgm:cxn modelId="{7B411E43-3245-483B-A03A-89A2364C078E}" type="presParOf" srcId="{40FF1A7F-9CCE-4A2A-B7F2-BF0A04BF2FF1}" destId="{7A03E3C7-087B-4A47-AC0F-A619511110F4}" srcOrd="9" destOrd="0" presId="urn:microsoft.com/office/officeart/2005/8/layout/list1"/>
    <dgm:cxn modelId="{D9799C63-A10B-4297-AB0D-4D05D5E6B848}" type="presParOf" srcId="{40FF1A7F-9CCE-4A2A-B7F2-BF0A04BF2FF1}" destId="{CEEDE806-5290-45C0-BF25-B4528F8B553D}" srcOrd="10" destOrd="0" presId="urn:microsoft.com/office/officeart/2005/8/layout/list1"/>
    <dgm:cxn modelId="{FDA455DC-A1F7-43A1-8386-1EEFBF040AD3}" type="presParOf" srcId="{40FF1A7F-9CCE-4A2A-B7F2-BF0A04BF2FF1}" destId="{18D6F3F5-C908-4793-AD39-DD98ECFE14BD}" srcOrd="11" destOrd="0" presId="urn:microsoft.com/office/officeart/2005/8/layout/list1"/>
    <dgm:cxn modelId="{AD39DFCE-147F-4C71-BCC4-4E0846B498BC}" type="presParOf" srcId="{40FF1A7F-9CCE-4A2A-B7F2-BF0A04BF2FF1}" destId="{7581EF5F-F74A-4B85-9343-E5D65AE07464}" srcOrd="12" destOrd="0" presId="urn:microsoft.com/office/officeart/2005/8/layout/list1"/>
    <dgm:cxn modelId="{459C7640-CC2A-4E70-9C4E-0DACF6241CA8}" type="presParOf" srcId="{7581EF5F-F74A-4B85-9343-E5D65AE07464}" destId="{A4DF5388-3610-47E2-B1B3-B73426D316DA}" srcOrd="0" destOrd="0" presId="urn:microsoft.com/office/officeart/2005/8/layout/list1"/>
    <dgm:cxn modelId="{C3C4B76E-11A2-46AE-BBDB-7A435D63AE06}" type="presParOf" srcId="{7581EF5F-F74A-4B85-9343-E5D65AE07464}" destId="{F1BA98A0-FE90-4BD1-A4DE-BE3B1695758A}" srcOrd="1" destOrd="0" presId="urn:microsoft.com/office/officeart/2005/8/layout/list1"/>
    <dgm:cxn modelId="{F6D17DEF-4DB5-4FDD-BD73-9A9BC398FA3C}" type="presParOf" srcId="{40FF1A7F-9CCE-4A2A-B7F2-BF0A04BF2FF1}" destId="{CA71D68B-43D7-4C18-AE95-56444838BB65}" srcOrd="13" destOrd="0" presId="urn:microsoft.com/office/officeart/2005/8/layout/list1"/>
    <dgm:cxn modelId="{692F44BD-77F2-4BA0-95B8-191A6013DF52}" type="presParOf" srcId="{40FF1A7F-9CCE-4A2A-B7F2-BF0A04BF2FF1}" destId="{B818FCC4-F214-4E53-9EC9-64810F1857E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6C437-9287-4D51-8254-6A5B6F5C982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341B7-E4DF-4159-B3F8-156BDD192BD9}">
      <dgm:prSet/>
      <dgm:spPr/>
      <dgm:t>
        <a:bodyPr/>
        <a:lstStyle/>
        <a:p>
          <a:pPr algn="just"/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Bien que notre sélection de pays soit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restreinte</a:t>
          </a:r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fr-FR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cette approche </a:t>
          </a:r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ciblée reflète notre volonté de rester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prudents</a:t>
          </a:r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et de nous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concentrer sur les marchés les plus prometteurs </a:t>
          </a:r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pour un premier pas à l'international.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56A3C4F-CFFE-497B-BA2A-590080792E10}" type="parTrans" cxnId="{A6DC3553-7181-4294-8E1D-93426E35EB2F}">
      <dgm:prSet/>
      <dgm:spPr/>
      <dgm:t>
        <a:bodyPr/>
        <a:lstStyle/>
        <a:p>
          <a:endParaRPr lang="en-US"/>
        </a:p>
      </dgm:t>
    </dgm:pt>
    <dgm:pt modelId="{386061DF-AE57-4DFC-B2ED-C2C1839F42A6}" type="sibTrans" cxnId="{A6DC3553-7181-4294-8E1D-93426E35EB2F}">
      <dgm:prSet/>
      <dgm:spPr/>
      <dgm:t>
        <a:bodyPr/>
        <a:lstStyle/>
        <a:p>
          <a:endParaRPr lang="en-US"/>
        </a:p>
      </dgm:t>
    </dgm:pt>
    <dgm:pt modelId="{468F35E3-28D7-41BF-BAD1-43B189AC97B0}">
      <dgm:prSet/>
      <dgm:spPr/>
      <dgm:t>
        <a:bodyPr/>
        <a:lstStyle/>
        <a:p>
          <a:pPr algn="just"/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Les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marchés européens </a:t>
          </a:r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offrent des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avantages stratégiques immédiats</a:t>
          </a:r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tandis que des marchés plus complexes, comme les Émirats Arabes Unis et le Kazakhstan, offrent un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potentiel de croissance </a:t>
          </a:r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important à condition de prendre en compte leurs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spécificités culturelles et logistiques. </a:t>
          </a:r>
          <a:endParaRPr lang="en-US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C2FC1A0-99EA-4717-920A-811C472D8000}" type="parTrans" cxnId="{D4B09B07-6ECD-4017-BC53-ECDD94F2DDAB}">
      <dgm:prSet/>
      <dgm:spPr/>
      <dgm:t>
        <a:bodyPr/>
        <a:lstStyle/>
        <a:p>
          <a:endParaRPr lang="en-US"/>
        </a:p>
      </dgm:t>
    </dgm:pt>
    <dgm:pt modelId="{BC36D88D-7741-48C7-BB39-AAEFCFCD95E8}" type="sibTrans" cxnId="{D4B09B07-6ECD-4017-BC53-ECDD94F2DDAB}">
      <dgm:prSet/>
      <dgm:spPr/>
      <dgm:t>
        <a:bodyPr/>
        <a:lstStyle/>
        <a:p>
          <a:endParaRPr lang="en-US" dirty="0"/>
        </a:p>
      </dgm:t>
    </dgm:pt>
    <dgm:pt modelId="{7191E904-31DC-4BA4-9306-FE180C08C762}">
      <dgm:prSet/>
      <dgm:spPr/>
      <dgm:t>
        <a:bodyPr/>
        <a:lstStyle/>
        <a:p>
          <a:pPr algn="just"/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Cette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démarche progressive </a:t>
          </a:r>
          <a:r>
            <a: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nous permet de poser des </a:t>
          </a:r>
          <a:r>
            <a: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bases solides pour une expansion future.</a:t>
          </a:r>
          <a:endParaRPr lang="en-US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A1DB21-7209-41F4-877D-2D4F9F00434C}" type="parTrans" cxnId="{9FB6071D-6727-4B81-9D85-A8E3A46D431A}">
      <dgm:prSet/>
      <dgm:spPr/>
      <dgm:t>
        <a:bodyPr/>
        <a:lstStyle/>
        <a:p>
          <a:endParaRPr lang="en-US"/>
        </a:p>
      </dgm:t>
    </dgm:pt>
    <dgm:pt modelId="{327A8BA4-A001-4D98-BA28-CC9FC9AC2750}" type="sibTrans" cxnId="{9FB6071D-6727-4B81-9D85-A8E3A46D431A}">
      <dgm:prSet/>
      <dgm:spPr/>
      <dgm:t>
        <a:bodyPr/>
        <a:lstStyle/>
        <a:p>
          <a:endParaRPr lang="en-US"/>
        </a:p>
      </dgm:t>
    </dgm:pt>
    <dgm:pt modelId="{D8A0CFE8-8F17-4F6C-AAE6-1780887D655B}" type="pres">
      <dgm:prSet presAssocID="{3356C437-9287-4D51-8254-6A5B6F5C9827}" presName="outerComposite" presStyleCnt="0">
        <dgm:presLayoutVars>
          <dgm:chMax val="5"/>
          <dgm:dir/>
          <dgm:resizeHandles val="exact"/>
        </dgm:presLayoutVars>
      </dgm:prSet>
      <dgm:spPr/>
    </dgm:pt>
    <dgm:pt modelId="{771D5C5B-D549-42CE-B88C-33CCEE75F3C7}" type="pres">
      <dgm:prSet presAssocID="{3356C437-9287-4D51-8254-6A5B6F5C9827}" presName="dummyMaxCanvas" presStyleCnt="0">
        <dgm:presLayoutVars/>
      </dgm:prSet>
      <dgm:spPr/>
    </dgm:pt>
    <dgm:pt modelId="{DDC62B66-37FC-455D-B76B-830B06A9325E}" type="pres">
      <dgm:prSet presAssocID="{3356C437-9287-4D51-8254-6A5B6F5C9827}" presName="ThreeNodes_1" presStyleLbl="node1" presStyleIdx="0" presStyleCnt="3" custScaleX="117647" custLinFactNeighborX="6349">
        <dgm:presLayoutVars>
          <dgm:bulletEnabled val="1"/>
        </dgm:presLayoutVars>
      </dgm:prSet>
      <dgm:spPr/>
    </dgm:pt>
    <dgm:pt modelId="{3CFDD35D-2DBC-4E6A-85CE-B02FD54E9B39}" type="pres">
      <dgm:prSet presAssocID="{3356C437-9287-4D51-8254-6A5B6F5C9827}" presName="ThreeNodes_2" presStyleLbl="node1" presStyleIdx="1" presStyleCnt="3" custScaleX="112124">
        <dgm:presLayoutVars>
          <dgm:bulletEnabled val="1"/>
        </dgm:presLayoutVars>
      </dgm:prSet>
      <dgm:spPr/>
    </dgm:pt>
    <dgm:pt modelId="{28AF41D6-CBFF-4CB0-8EEE-26A5EDA4F387}" type="pres">
      <dgm:prSet presAssocID="{3356C437-9287-4D51-8254-6A5B6F5C9827}" presName="ThreeNodes_3" presStyleLbl="node1" presStyleIdx="2" presStyleCnt="3" custScaleX="112237" custLinFactNeighborX="-5375" custLinFactNeighborY="-942">
        <dgm:presLayoutVars>
          <dgm:bulletEnabled val="1"/>
        </dgm:presLayoutVars>
      </dgm:prSet>
      <dgm:spPr/>
    </dgm:pt>
    <dgm:pt modelId="{BC44EB67-235E-496A-AB01-0D3B503C3F57}" type="pres">
      <dgm:prSet presAssocID="{3356C437-9287-4D51-8254-6A5B6F5C9827}" presName="ThreeConn_1-2" presStyleLbl="fgAccFollowNode1" presStyleIdx="0" presStyleCnt="2" custLinFactNeighborX="65235" custLinFactNeighborY="573">
        <dgm:presLayoutVars>
          <dgm:bulletEnabled val="1"/>
        </dgm:presLayoutVars>
      </dgm:prSet>
      <dgm:spPr/>
    </dgm:pt>
    <dgm:pt modelId="{874D713C-9F9D-415F-AA71-9A1AFFB74758}" type="pres">
      <dgm:prSet presAssocID="{3356C437-9287-4D51-8254-6A5B6F5C9827}" presName="ThreeConn_2-3" presStyleLbl="fgAccFollowNode1" presStyleIdx="1" presStyleCnt="2" custLinFactNeighborX="53106" custLinFactNeighborY="-4638">
        <dgm:presLayoutVars>
          <dgm:bulletEnabled val="1"/>
        </dgm:presLayoutVars>
      </dgm:prSet>
      <dgm:spPr/>
    </dgm:pt>
    <dgm:pt modelId="{84EB6FC9-E8EB-411A-973A-21D7BB9B2022}" type="pres">
      <dgm:prSet presAssocID="{3356C437-9287-4D51-8254-6A5B6F5C9827}" presName="ThreeNodes_1_text" presStyleLbl="node1" presStyleIdx="2" presStyleCnt="3">
        <dgm:presLayoutVars>
          <dgm:bulletEnabled val="1"/>
        </dgm:presLayoutVars>
      </dgm:prSet>
      <dgm:spPr/>
    </dgm:pt>
    <dgm:pt modelId="{37BCC9A0-AB6B-483E-B6D5-EDEC6EBCFA90}" type="pres">
      <dgm:prSet presAssocID="{3356C437-9287-4D51-8254-6A5B6F5C9827}" presName="ThreeNodes_2_text" presStyleLbl="node1" presStyleIdx="2" presStyleCnt="3">
        <dgm:presLayoutVars>
          <dgm:bulletEnabled val="1"/>
        </dgm:presLayoutVars>
      </dgm:prSet>
      <dgm:spPr/>
    </dgm:pt>
    <dgm:pt modelId="{D4522636-ACCD-4ED5-BAE9-FE775CD29407}" type="pres">
      <dgm:prSet presAssocID="{3356C437-9287-4D51-8254-6A5B6F5C982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D3B606-E323-4777-A257-DB771FF07A5B}" type="presOf" srcId="{468F35E3-28D7-41BF-BAD1-43B189AC97B0}" destId="{37BCC9A0-AB6B-483E-B6D5-EDEC6EBCFA90}" srcOrd="1" destOrd="0" presId="urn:microsoft.com/office/officeart/2005/8/layout/vProcess5"/>
    <dgm:cxn modelId="{D4B09B07-6ECD-4017-BC53-ECDD94F2DDAB}" srcId="{3356C437-9287-4D51-8254-6A5B6F5C9827}" destId="{468F35E3-28D7-41BF-BAD1-43B189AC97B0}" srcOrd="1" destOrd="0" parTransId="{7C2FC1A0-99EA-4717-920A-811C472D8000}" sibTransId="{BC36D88D-7741-48C7-BB39-AAEFCFCD95E8}"/>
    <dgm:cxn modelId="{0380DC10-1883-4618-8BE6-5AACEF532331}" type="presOf" srcId="{7191E904-31DC-4BA4-9306-FE180C08C762}" destId="{D4522636-ACCD-4ED5-BAE9-FE775CD29407}" srcOrd="1" destOrd="0" presId="urn:microsoft.com/office/officeart/2005/8/layout/vProcess5"/>
    <dgm:cxn modelId="{9FB6071D-6727-4B81-9D85-A8E3A46D431A}" srcId="{3356C437-9287-4D51-8254-6A5B6F5C9827}" destId="{7191E904-31DC-4BA4-9306-FE180C08C762}" srcOrd="2" destOrd="0" parTransId="{39A1DB21-7209-41F4-877D-2D4F9F00434C}" sibTransId="{327A8BA4-A001-4D98-BA28-CC9FC9AC2750}"/>
    <dgm:cxn modelId="{8E61D023-BE79-4599-9DD1-4FB04A73B01D}" type="presOf" srcId="{7191E904-31DC-4BA4-9306-FE180C08C762}" destId="{28AF41D6-CBFF-4CB0-8EEE-26A5EDA4F387}" srcOrd="0" destOrd="0" presId="urn:microsoft.com/office/officeart/2005/8/layout/vProcess5"/>
    <dgm:cxn modelId="{706AF839-2DA4-4C79-A8BF-4D23280DE935}" type="presOf" srcId="{3356C437-9287-4D51-8254-6A5B6F5C9827}" destId="{D8A0CFE8-8F17-4F6C-AAE6-1780887D655B}" srcOrd="0" destOrd="0" presId="urn:microsoft.com/office/officeart/2005/8/layout/vProcess5"/>
    <dgm:cxn modelId="{CAAB8561-87CD-4ECE-ABF8-ED40ED17CE26}" type="presOf" srcId="{468F35E3-28D7-41BF-BAD1-43B189AC97B0}" destId="{3CFDD35D-2DBC-4E6A-85CE-B02FD54E9B39}" srcOrd="0" destOrd="0" presId="urn:microsoft.com/office/officeart/2005/8/layout/vProcess5"/>
    <dgm:cxn modelId="{A6DC3553-7181-4294-8E1D-93426E35EB2F}" srcId="{3356C437-9287-4D51-8254-6A5B6F5C9827}" destId="{763341B7-E4DF-4159-B3F8-156BDD192BD9}" srcOrd="0" destOrd="0" parTransId="{856A3C4F-CFFE-497B-BA2A-590080792E10}" sibTransId="{386061DF-AE57-4DFC-B2ED-C2C1839F42A6}"/>
    <dgm:cxn modelId="{C12F38A0-3406-4052-BF52-1178B8E6F2DC}" type="presOf" srcId="{386061DF-AE57-4DFC-B2ED-C2C1839F42A6}" destId="{BC44EB67-235E-496A-AB01-0D3B503C3F57}" srcOrd="0" destOrd="0" presId="urn:microsoft.com/office/officeart/2005/8/layout/vProcess5"/>
    <dgm:cxn modelId="{DC0639AB-47A5-4911-9E45-94CD126EBE88}" type="presOf" srcId="{BC36D88D-7741-48C7-BB39-AAEFCFCD95E8}" destId="{874D713C-9F9D-415F-AA71-9A1AFFB74758}" srcOrd="0" destOrd="0" presId="urn:microsoft.com/office/officeart/2005/8/layout/vProcess5"/>
    <dgm:cxn modelId="{9E1EE9DB-C970-4EE6-AB3A-96C6E9DF0805}" type="presOf" srcId="{763341B7-E4DF-4159-B3F8-156BDD192BD9}" destId="{DDC62B66-37FC-455D-B76B-830B06A9325E}" srcOrd="0" destOrd="0" presId="urn:microsoft.com/office/officeart/2005/8/layout/vProcess5"/>
    <dgm:cxn modelId="{AAC01BF1-DB6D-4092-8AE6-18FFA6D9D353}" type="presOf" srcId="{763341B7-E4DF-4159-B3F8-156BDD192BD9}" destId="{84EB6FC9-E8EB-411A-973A-21D7BB9B2022}" srcOrd="1" destOrd="0" presId="urn:microsoft.com/office/officeart/2005/8/layout/vProcess5"/>
    <dgm:cxn modelId="{F2CF92C3-1725-41D8-B2DF-14BDD530EADA}" type="presParOf" srcId="{D8A0CFE8-8F17-4F6C-AAE6-1780887D655B}" destId="{771D5C5B-D549-42CE-B88C-33CCEE75F3C7}" srcOrd="0" destOrd="0" presId="urn:microsoft.com/office/officeart/2005/8/layout/vProcess5"/>
    <dgm:cxn modelId="{B93F8D27-2F78-4B7E-8EC4-4CAC456F77BB}" type="presParOf" srcId="{D8A0CFE8-8F17-4F6C-AAE6-1780887D655B}" destId="{DDC62B66-37FC-455D-B76B-830B06A9325E}" srcOrd="1" destOrd="0" presId="urn:microsoft.com/office/officeart/2005/8/layout/vProcess5"/>
    <dgm:cxn modelId="{9BA948FF-DE3A-4E41-B2C7-9B01C2981177}" type="presParOf" srcId="{D8A0CFE8-8F17-4F6C-AAE6-1780887D655B}" destId="{3CFDD35D-2DBC-4E6A-85CE-B02FD54E9B39}" srcOrd="2" destOrd="0" presId="urn:microsoft.com/office/officeart/2005/8/layout/vProcess5"/>
    <dgm:cxn modelId="{CF46F96A-4CD9-414A-ADFE-CA6F11313163}" type="presParOf" srcId="{D8A0CFE8-8F17-4F6C-AAE6-1780887D655B}" destId="{28AF41D6-CBFF-4CB0-8EEE-26A5EDA4F387}" srcOrd="3" destOrd="0" presId="urn:microsoft.com/office/officeart/2005/8/layout/vProcess5"/>
    <dgm:cxn modelId="{03B3E18F-1145-4317-BA02-6C44E3D09228}" type="presParOf" srcId="{D8A0CFE8-8F17-4F6C-AAE6-1780887D655B}" destId="{BC44EB67-235E-496A-AB01-0D3B503C3F57}" srcOrd="4" destOrd="0" presId="urn:microsoft.com/office/officeart/2005/8/layout/vProcess5"/>
    <dgm:cxn modelId="{2709422D-00C9-404D-A699-A3F1004FEF9D}" type="presParOf" srcId="{D8A0CFE8-8F17-4F6C-AAE6-1780887D655B}" destId="{874D713C-9F9D-415F-AA71-9A1AFFB74758}" srcOrd="5" destOrd="0" presId="urn:microsoft.com/office/officeart/2005/8/layout/vProcess5"/>
    <dgm:cxn modelId="{05F1B19B-3E2D-4399-837E-6C94C07EE5D1}" type="presParOf" srcId="{D8A0CFE8-8F17-4F6C-AAE6-1780887D655B}" destId="{84EB6FC9-E8EB-411A-973A-21D7BB9B2022}" srcOrd="6" destOrd="0" presId="urn:microsoft.com/office/officeart/2005/8/layout/vProcess5"/>
    <dgm:cxn modelId="{6DD31673-AACC-4818-9C9E-A1CA39BF1A18}" type="presParOf" srcId="{D8A0CFE8-8F17-4F6C-AAE6-1780887D655B}" destId="{37BCC9A0-AB6B-483E-B6D5-EDEC6EBCFA90}" srcOrd="7" destOrd="0" presId="urn:microsoft.com/office/officeart/2005/8/layout/vProcess5"/>
    <dgm:cxn modelId="{E27473C1-34D4-4C2C-804F-7099E92DE28E}" type="presParOf" srcId="{D8A0CFE8-8F17-4F6C-AAE6-1780887D655B}" destId="{D4522636-ACCD-4ED5-BAE9-FE775CD294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FC093-11D4-47D5-8EB2-65F6975CE0DB}">
      <dsp:nvSpPr>
        <dsp:cNvPr id="0" name=""/>
        <dsp:cNvSpPr/>
      </dsp:nvSpPr>
      <dsp:spPr>
        <a:xfrm>
          <a:off x="0" y="240167"/>
          <a:ext cx="6395654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374" tIns="291592" rIns="496374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Consommation élevée</a:t>
          </a: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de viande mais </a:t>
          </a:r>
          <a:r>
            <a:rPr lang="fr-FR" sz="1400" b="1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faible dépendance </a:t>
          </a: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aux importations.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Potentiel pour des </a:t>
          </a:r>
          <a:r>
            <a:rPr lang="fr-FR" sz="1400" b="1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produits de qualité supérieure</a:t>
          </a: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comme le poulet bio, en raison du pouvoir d'achat élevé des consommateurs.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40167"/>
        <a:ext cx="6395654" cy="1212750"/>
      </dsp:txXfrm>
    </dsp:sp>
    <dsp:sp modelId="{8F651130-BF4D-426F-9453-F8BE50EDD452}">
      <dsp:nvSpPr>
        <dsp:cNvPr id="0" name=""/>
        <dsp:cNvSpPr/>
      </dsp:nvSpPr>
      <dsp:spPr>
        <a:xfrm>
          <a:off x="319782" y="33527"/>
          <a:ext cx="447695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18" tIns="0" rIns="16921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Quart droit inférieur (F1 positif, F2 négatif)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39957" y="53702"/>
        <a:ext cx="4436607" cy="372930"/>
      </dsp:txXfrm>
    </dsp:sp>
    <dsp:sp modelId="{E287EE00-994F-4D5F-A9A7-4250817B5400}">
      <dsp:nvSpPr>
        <dsp:cNvPr id="0" name=""/>
        <dsp:cNvSpPr/>
      </dsp:nvSpPr>
      <dsp:spPr>
        <a:xfrm>
          <a:off x="0" y="1735157"/>
          <a:ext cx="6395654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374" tIns="291592" rIns="496374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Marchés stratégiques pour l'exportation </a:t>
          </a: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grâce à la forte consommation de viande et la dépendance aux importations .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Possibilités de vente pour des produits de qualité supérieure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735157"/>
        <a:ext cx="6395654" cy="1014300"/>
      </dsp:txXfrm>
    </dsp:sp>
    <dsp:sp modelId="{F712A734-AC60-4AD7-BBEF-639FAF67B81C}">
      <dsp:nvSpPr>
        <dsp:cNvPr id="0" name=""/>
        <dsp:cNvSpPr/>
      </dsp:nvSpPr>
      <dsp:spPr>
        <a:xfrm>
          <a:off x="319782" y="1528517"/>
          <a:ext cx="447695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18" tIns="0" rIns="16921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Quart droit supérieur (F1 positif, F2 positif)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39957" y="1548692"/>
        <a:ext cx="4436607" cy="372930"/>
      </dsp:txXfrm>
    </dsp:sp>
    <dsp:sp modelId="{CEEDE806-5290-45C0-BF25-B4528F8B553D}">
      <dsp:nvSpPr>
        <dsp:cNvPr id="0" name=""/>
        <dsp:cNvSpPr/>
      </dsp:nvSpPr>
      <dsp:spPr>
        <a:xfrm>
          <a:off x="0" y="3031697"/>
          <a:ext cx="6395654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374" tIns="291592" rIns="496374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Pays peu attractifs </a:t>
          </a: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pour l'exportation car faible consommation et revenus plus bas .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 de produits bio nécessiterait des efforts importants en sensibilisation et marketing.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031697"/>
        <a:ext cx="6395654" cy="1212750"/>
      </dsp:txXfrm>
    </dsp:sp>
    <dsp:sp modelId="{8DB0DF03-D33F-4967-9EB2-C41937C1223B}">
      <dsp:nvSpPr>
        <dsp:cNvPr id="0" name=""/>
        <dsp:cNvSpPr/>
      </dsp:nvSpPr>
      <dsp:spPr>
        <a:xfrm>
          <a:off x="319782" y="2825057"/>
          <a:ext cx="447695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18" tIns="0" rIns="16921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Quart gauche inférieur (F1 négatif, F2 négatif)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39957" y="2845232"/>
        <a:ext cx="4436607" cy="372930"/>
      </dsp:txXfrm>
    </dsp:sp>
    <dsp:sp modelId="{B818FCC4-F214-4E53-9EC9-64810F1857EC}">
      <dsp:nvSpPr>
        <dsp:cNvPr id="0" name=""/>
        <dsp:cNvSpPr/>
      </dsp:nvSpPr>
      <dsp:spPr>
        <a:xfrm>
          <a:off x="0" y="4526687"/>
          <a:ext cx="6395654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374" tIns="291592" rIns="496374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Dépendant des importations, mais leur faible consommation rend ces </a:t>
          </a:r>
          <a:r>
            <a:rPr lang="fr-FR" sz="1400" b="1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marchés peu lucratifs.</a:t>
          </a:r>
          <a:endParaRPr lang="fr-FR" sz="1400" b="1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Peu de chances d'acceptation pour des produits de qualité supérieure.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526687"/>
        <a:ext cx="6395654" cy="1014300"/>
      </dsp:txXfrm>
    </dsp:sp>
    <dsp:sp modelId="{F1BA98A0-FE90-4BD1-A4DE-BE3B1695758A}">
      <dsp:nvSpPr>
        <dsp:cNvPr id="0" name=""/>
        <dsp:cNvSpPr/>
      </dsp:nvSpPr>
      <dsp:spPr>
        <a:xfrm>
          <a:off x="319782" y="4320047"/>
          <a:ext cx="447695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18" tIns="0" rIns="16921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0" kern="1200" baseline="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Quart gauche supérieur (F1 négatif, F2 positif)</a:t>
          </a:r>
          <a:endParaRPr lang="fr-FR" sz="14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39957" y="4340222"/>
        <a:ext cx="4436607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62B66-37FC-455D-B76B-830B06A9325E}">
      <dsp:nvSpPr>
        <dsp:cNvPr id="0" name=""/>
        <dsp:cNvSpPr/>
      </dsp:nvSpPr>
      <dsp:spPr>
        <a:xfrm>
          <a:off x="-100856" y="0"/>
          <a:ext cx="10575284" cy="1078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Bien que notre sélection de pays soit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restreinte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fr-FR" sz="16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cette approche 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ciblée reflète notre volonté de rester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prudents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et de nous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concentrer sur les marchés les plus prometteurs 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pour un premier pas à l'international. 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-69276" y="31580"/>
        <a:ext cx="9217615" cy="1015070"/>
      </dsp:txXfrm>
    </dsp:sp>
    <dsp:sp modelId="{3CFDD35D-2DBC-4E6A-85CE-B02FD54E9B39}">
      <dsp:nvSpPr>
        <dsp:cNvPr id="0" name=""/>
        <dsp:cNvSpPr/>
      </dsp:nvSpPr>
      <dsp:spPr>
        <a:xfrm>
          <a:off x="369809" y="1257935"/>
          <a:ext cx="10078822" cy="10782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Les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marchés européens 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offrent des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avantages stratégiques immédiats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tandis que des marchés plus complexes, comme les Émirats Arabes Unis et le Kazakhstan, offrent un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potentiel de croissance 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important à condition de prendre en compte leurs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spécificités culturelles et logistiques. 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1389" y="1289515"/>
        <a:ext cx="8340534" cy="1015069"/>
      </dsp:txXfrm>
    </dsp:sp>
    <dsp:sp modelId="{28AF41D6-CBFF-4CB0-8EEE-26A5EDA4F387}">
      <dsp:nvSpPr>
        <dsp:cNvPr id="0" name=""/>
        <dsp:cNvSpPr/>
      </dsp:nvSpPr>
      <dsp:spPr>
        <a:xfrm>
          <a:off x="674719" y="2505713"/>
          <a:ext cx="10088980" cy="1078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Cette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démarche progressive </a:t>
          </a:r>
          <a:r>
            <a:rPr lang="fr-FR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nous permet de poser des </a:t>
          </a:r>
          <a:r>
            <a:rPr lang="fr-FR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bases solides pour une expansion future.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06299" y="2537293"/>
        <a:ext cx="8349003" cy="1015070"/>
      </dsp:txXfrm>
    </dsp:sp>
    <dsp:sp modelId="{BC44EB67-235E-496A-AB01-0D3B503C3F57}">
      <dsp:nvSpPr>
        <dsp:cNvPr id="0" name=""/>
        <dsp:cNvSpPr/>
      </dsp:nvSpPr>
      <dsp:spPr>
        <a:xfrm>
          <a:off x="8866922" y="821673"/>
          <a:ext cx="700849" cy="700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024613" y="821673"/>
        <a:ext cx="385467" cy="527389"/>
      </dsp:txXfrm>
    </dsp:sp>
    <dsp:sp modelId="{874D713C-9F9D-415F-AA71-9A1AFFB74758}">
      <dsp:nvSpPr>
        <dsp:cNvPr id="0" name=""/>
        <dsp:cNvSpPr/>
      </dsp:nvSpPr>
      <dsp:spPr>
        <a:xfrm>
          <a:off x="9575063" y="2035899"/>
          <a:ext cx="700849" cy="700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9732754" y="2035899"/>
        <a:ext cx="385467" cy="527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BAF23-DB12-4E1B-A4E5-DC925490585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80566-AD84-4C20-8125-3DD614911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2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3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6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75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87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458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0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38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577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09829D-B846-4E13-A78A-60E4B22CE27B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94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5DA67-4DDA-B962-13CE-865192091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6051" r="13139"/>
          <a:stretch/>
        </p:blipFill>
        <p:spPr bwMode="auto">
          <a:xfrm rot="21600000">
            <a:off x="78813" y="0"/>
            <a:ext cx="12191980" cy="6864691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7EA4EB-4F7C-4751-A4A2-563CD920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197E63-3449-474F-AF38-381E1348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010EC45-8B8C-49A1-92F4-297215C95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F47D5C-F016-5F16-64E7-BD161E88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fr-FR" sz="5400" b="1" noProof="0" dirty="0"/>
              <a:t>Mission Data International : </a:t>
            </a:r>
            <a:br>
              <a:rPr lang="fr-FR" sz="5400" b="1" noProof="0" dirty="0"/>
            </a:br>
            <a:r>
              <a:rPr lang="fr-FR" sz="4000" b="1" noProof="0" dirty="0"/>
              <a:t>étude de marché pour une expansion mondiale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930C305-107A-AFCF-7D52-46BDE617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880" y="6012203"/>
            <a:ext cx="9284251" cy="5302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i="1" noProof="0" dirty="0"/>
              <a:t>Analyse des groupements de pays- Présentation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6890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noProof="0" dirty="0">
                <a:solidFill>
                  <a:schemeClr val="accent1"/>
                </a:solidFill>
              </a:rPr>
              <a:t>Analyse de la projection des individus</a:t>
            </a: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ECAE891F-B890-BA22-6954-5D9D8780A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462610"/>
              </p:ext>
            </p:extLst>
          </p:nvPr>
        </p:nvGraphicFramePr>
        <p:xfrm>
          <a:off x="593725" y="1177159"/>
          <a:ext cx="6395654" cy="5574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C0BA8956-CB8C-6298-A1A1-4D9BD6BDDE29}"/>
              </a:ext>
            </a:extLst>
          </p:cNvPr>
          <p:cNvGrpSpPr/>
          <p:nvPr/>
        </p:nvGrpSpPr>
        <p:grpSpPr>
          <a:xfrm>
            <a:off x="7081520" y="1665292"/>
            <a:ext cx="4764426" cy="3894157"/>
            <a:chOff x="7081520" y="1665292"/>
            <a:chExt cx="4764426" cy="389415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AEF9A722-DCD3-32C7-C3CE-327C5921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367" r="5607"/>
            <a:stretch/>
          </p:blipFill>
          <p:spPr>
            <a:xfrm>
              <a:off x="7177076" y="1665292"/>
              <a:ext cx="4668870" cy="389415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657DC1-2970-0D6E-7CCE-A88D4C19BFB1}"/>
                </a:ext>
              </a:extLst>
            </p:cNvPr>
            <p:cNvSpPr/>
            <p:nvPr/>
          </p:nvSpPr>
          <p:spPr>
            <a:xfrm>
              <a:off x="9489440" y="5374640"/>
              <a:ext cx="447040" cy="184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5A01EB-C843-120A-6B00-8DDEC5316870}"/>
                </a:ext>
              </a:extLst>
            </p:cNvPr>
            <p:cNvSpPr/>
            <p:nvPr/>
          </p:nvSpPr>
          <p:spPr>
            <a:xfrm>
              <a:off x="7081520" y="3261360"/>
              <a:ext cx="243840" cy="416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9023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4800" spc="800" noProof="0" dirty="0"/>
              <a:t>Classification Ascendante Hiérarchique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253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07541" cy="1492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5400" noProof="0" dirty="0"/>
              <a:t>Détermination du nombre de clusters</a:t>
            </a:r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3B5660-A05E-1398-500D-12D590B3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1" y="2286001"/>
            <a:ext cx="5527033" cy="3593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dendrogramme révèle la présence de 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quatre groupes distincts </a:t>
            </a: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bien définis.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Cette première analyse est corroborée par le score de silhouette maximum, qui indique une 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optimisation pour 4 clusters.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marR="0" lvl="0" indent="-28575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individus seront donc classés en 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quatre clusters distincts.</a:t>
            </a:r>
            <a:endParaRPr kumimoji="0" lang="fr-FR" b="1" i="0" u="none" strike="noStrike" cap="none" normalizeH="0" baseline="0" noProof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noProof="0" dirty="0"/>
          </a:p>
        </p:txBody>
      </p:sp>
      <p:pic>
        <p:nvPicPr>
          <p:cNvPr id="6" name="Image 5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44F47E21-71C7-4DE0-5DD3-EDFD3DA3C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086" y="3626773"/>
            <a:ext cx="4272086" cy="3204064"/>
          </a:xfrm>
          <a:prstGeom prst="rect">
            <a:avLst/>
          </a:prstGeom>
        </p:spPr>
      </p:pic>
      <p:pic>
        <p:nvPicPr>
          <p:cNvPr id="10" name="Image 9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F1A9F1F4-C769-37D2-E5CF-4BF52BFD0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t="5486" r="7450"/>
          <a:stretch/>
        </p:blipFill>
        <p:spPr>
          <a:xfrm>
            <a:off x="7389986" y="200287"/>
            <a:ext cx="4727640" cy="31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2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noProof="0" dirty="0">
                <a:solidFill>
                  <a:schemeClr val="accent1"/>
                </a:solidFill>
              </a:rPr>
              <a:t>Projection des clusters sur F1 et F2</a:t>
            </a:r>
          </a:p>
        </p:txBody>
      </p:sp>
      <p:pic>
        <p:nvPicPr>
          <p:cNvPr id="4" name="Image 3" descr="Une image contenant texte, diagramme, nombre, Tracé&#10;&#10;Description générée automatiquement">
            <a:extLst>
              <a:ext uri="{FF2B5EF4-FFF2-40B4-BE49-F238E27FC236}">
                <a16:creationId xmlns:a16="http://schemas.microsoft.com/office/drawing/2014/main" id="{DA723B2F-A172-7B03-DAB5-5034A7AF5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66" y="1145630"/>
            <a:ext cx="6675133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4800" spc="800" noProof="0" dirty="0"/>
              <a:t>Clustering avec </a:t>
            </a:r>
            <a:r>
              <a:rPr lang="fr-FR" sz="4800" spc="800" noProof="0" dirty="0" err="1"/>
              <a:t>Kmeans</a:t>
            </a:r>
            <a:endParaRPr lang="fr-FR" sz="4800" spc="800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906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300" noProof="0" dirty="0"/>
              <a:t>Détermination du nombre de clusters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BAA848-586B-DAC4-8EF3-AAF07D07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1" y="2569463"/>
            <a:ext cx="5527033" cy="3593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méthode du coude</a:t>
            </a: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associée au score de silhouette, 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confirme</a:t>
            </a: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l'analyse réalisée avec la classification ascendante hiérarchique (CAH).</a:t>
            </a:r>
            <a:endParaRPr lang="fr-FR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optimal </a:t>
            </a: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clusters déterminé par la méthode des k-</a:t>
            </a:r>
            <a:r>
              <a:rPr lang="fr-FR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 de 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quatre</a:t>
            </a: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noProof="0" dirty="0"/>
          </a:p>
        </p:txBody>
      </p:sp>
      <p:pic>
        <p:nvPicPr>
          <p:cNvPr id="5" name="Image 4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01143FA0-2941-901A-DD4A-CDDD40DF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r="8343"/>
          <a:stretch/>
        </p:blipFill>
        <p:spPr>
          <a:xfrm>
            <a:off x="7262257" y="4082796"/>
            <a:ext cx="4844084" cy="2231140"/>
          </a:xfrm>
          <a:prstGeom prst="rect">
            <a:avLst/>
          </a:prstGeom>
        </p:spPr>
      </p:pic>
      <p:pic>
        <p:nvPicPr>
          <p:cNvPr id="8" name="Image 7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BA56DE4B-59BC-5CD6-890C-798B8ECA9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t="5586" r="7641"/>
          <a:stretch/>
        </p:blipFill>
        <p:spPr>
          <a:xfrm>
            <a:off x="7646574" y="113887"/>
            <a:ext cx="4075450" cy="32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3" y="191750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noProof="0" dirty="0">
                <a:solidFill>
                  <a:schemeClr val="accent1"/>
                </a:solidFill>
              </a:rPr>
              <a:t>Projection des clusters sur F1 et F2</a:t>
            </a:r>
          </a:p>
        </p:txBody>
      </p:sp>
      <p:pic>
        <p:nvPicPr>
          <p:cNvPr id="5" name="Image 4" descr="Une image contenant texte, diagramme, nombre, Tracé&#10;&#10;Description générée automatiquement">
            <a:extLst>
              <a:ext uri="{FF2B5EF4-FFF2-40B4-BE49-F238E27FC236}">
                <a16:creationId xmlns:a16="http://schemas.microsoft.com/office/drawing/2014/main" id="{E550B807-5F5F-919B-AB27-FF164FEA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67" y="1033534"/>
            <a:ext cx="7040894" cy="56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4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9648949" cy="674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noProof="0" dirty="0"/>
              <a:t>Comparaison des clusters </a:t>
            </a:r>
            <a:r>
              <a:rPr lang="fr-FR" sz="3600" noProof="0" dirty="0" err="1"/>
              <a:t>cah</a:t>
            </a:r>
            <a:r>
              <a:rPr lang="fr-FR" sz="3600" noProof="0" dirty="0"/>
              <a:t> et </a:t>
            </a:r>
            <a:r>
              <a:rPr lang="fr-FR" sz="3600" noProof="0" dirty="0" err="1"/>
              <a:t>kmeans</a:t>
            </a:r>
            <a:endParaRPr lang="fr-FR" sz="3600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CAF224B-A6CC-7FE7-4217-494DB951D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73" y="1752600"/>
            <a:ext cx="5396727" cy="4587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algn="just" defTabSz="9144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kumimoji="0" lang="fr-FR" sz="20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Visualisation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Les deux méthodes révèlent 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quatre groupes distincts</a:t>
            </a: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fr-FR" b="1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fr-FR" b="1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Centroïdes : 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centroïdes indiquent des 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caractéristiques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spécifiques qui 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recoupent largement.</a:t>
            </a: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fr-FR" b="1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Cohérence des Groupes : 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Seuls 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deux individus 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 sont 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 assignés au même cluster.</a:t>
            </a: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fr-FR" b="1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Scores de Silhouette : 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scores de silhouette pour K-</a:t>
            </a:r>
            <a:r>
              <a:rPr kumimoji="0" lang="fr-FR" b="0" i="0" u="none" strike="noStrike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0.526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sont comparables à ceux de la CAH (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0.514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9D83CE13-A9D3-F64A-35C3-BC680CB4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11" y="5289231"/>
            <a:ext cx="4492379" cy="1277833"/>
          </a:xfrm>
          <a:prstGeom prst="rect">
            <a:avLst/>
          </a:prstGeom>
        </p:spPr>
      </p:pic>
      <p:pic>
        <p:nvPicPr>
          <p:cNvPr id="4" name="Image 3" descr="Une image contenant texte, diagramme, Tracé, capture d’écran&#10;&#10;Description générée automatiquement">
            <a:extLst>
              <a:ext uri="{FF2B5EF4-FFF2-40B4-BE49-F238E27FC236}">
                <a16:creationId xmlns:a16="http://schemas.microsoft.com/office/drawing/2014/main" id="{3A229DA8-25B2-23F8-D4B4-87FE9BEF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5" y="1170928"/>
            <a:ext cx="5029210" cy="402336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612CDD9-12DA-925F-07CD-9D7290CF476E}"/>
              </a:ext>
            </a:extLst>
          </p:cNvPr>
          <p:cNvCxnSpPr/>
          <p:nvPr/>
        </p:nvCxnSpPr>
        <p:spPr>
          <a:xfrm>
            <a:off x="8991600" y="1612312"/>
            <a:ext cx="20320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E83596F-2A79-5F82-CAA0-6A98C11BBD16}"/>
              </a:ext>
            </a:extLst>
          </p:cNvPr>
          <p:cNvSpPr txBox="1"/>
          <p:nvPr/>
        </p:nvSpPr>
        <p:spPr>
          <a:xfrm>
            <a:off x="9908631" y="45443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Cluster4 avec CAH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35E65A-6434-BD22-84DD-64F048042BF7}"/>
              </a:ext>
            </a:extLst>
          </p:cNvPr>
          <p:cNvSpPr/>
          <p:nvPr/>
        </p:nvSpPr>
        <p:spPr>
          <a:xfrm>
            <a:off x="9911080" y="4551680"/>
            <a:ext cx="698498" cy="41371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1C33BAB-7154-56DD-DF62-064A0E8357F4}"/>
              </a:ext>
            </a:extLst>
          </p:cNvPr>
          <p:cNvSpPr txBox="1"/>
          <p:nvPr/>
        </p:nvSpPr>
        <p:spPr>
          <a:xfrm>
            <a:off x="8282942" y="1381479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Cluster1 avec CAH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D66723-B3B0-9335-541A-19AAF466F68B}"/>
              </a:ext>
            </a:extLst>
          </p:cNvPr>
          <p:cNvSpPr/>
          <p:nvPr/>
        </p:nvSpPr>
        <p:spPr>
          <a:xfrm>
            <a:off x="8289293" y="1371037"/>
            <a:ext cx="698498" cy="4137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3807E28-4BBA-B3A1-D425-7DA9B12ED952}"/>
              </a:ext>
            </a:extLst>
          </p:cNvPr>
          <p:cNvCxnSpPr>
            <a:cxnSpLocks/>
          </p:cNvCxnSpPr>
          <p:nvPr/>
        </p:nvCxnSpPr>
        <p:spPr>
          <a:xfrm flipH="1" flipV="1">
            <a:off x="9533751" y="4530712"/>
            <a:ext cx="374880" cy="1022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4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325D72-EA8C-82AD-7F2E-1650F9AC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4800" spc="800" noProof="0" dirty="0"/>
              <a:t>Analyse des clusters </a:t>
            </a:r>
            <a:r>
              <a:rPr lang="fr-FR" sz="4800" spc="800" noProof="0" dirty="0" err="1"/>
              <a:t>Kmean</a:t>
            </a:r>
            <a:endParaRPr lang="fr-FR" sz="4800" spc="800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828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D708A-4FE3-9116-2F5E-0D2CC250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2610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 noProof="0" dirty="0"/>
              <a:t>Individu moyen de chaque cluster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92017F-C1EE-362C-323F-F5C0ACAD9CA9}"/>
              </a:ext>
            </a:extLst>
          </p:cNvPr>
          <p:cNvSpPr txBox="1"/>
          <p:nvPr/>
        </p:nvSpPr>
        <p:spPr>
          <a:xfrm>
            <a:off x="4358640" y="518719"/>
            <a:ext cx="7226903" cy="345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fr-FR" sz="2200" i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clusters se répartissent selon les quatre quadrants identifiés lors de la projection des individus :</a:t>
            </a:r>
          </a:p>
          <a:p>
            <a:pPr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2 et 3 </a:t>
            </a:r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 les caractéristiques de </a:t>
            </a: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pays développés </a:t>
            </a:r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se différencient essentiellement sur la </a:t>
            </a: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des importations</a:t>
            </a:r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élevée pour le 2 </a:t>
            </a:r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bien plus </a:t>
            </a: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modérée pour le 3.</a:t>
            </a:r>
          </a:p>
          <a:p>
            <a:pPr marL="285750"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1 et 4 </a:t>
            </a:r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 des pays </a:t>
            </a: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voie de développement </a:t>
            </a:r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 se </a:t>
            </a: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démarquent</a:t>
            </a:r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aussi sur la </a:t>
            </a:r>
            <a:r>
              <a:rPr lang="fr-FR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des importations</a:t>
            </a:r>
            <a:r>
              <a:rPr lang="fr-FR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3D1780-4577-47C2-181D-46E5082C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43" y="4552589"/>
            <a:ext cx="9132066" cy="14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5A586-5E38-15CE-182E-46E388B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400" noProof="0" dirty="0"/>
              <a:t>Présentation de la Mission</a:t>
            </a:r>
            <a:br>
              <a:rPr lang="fr-FR" noProof="0" dirty="0"/>
            </a:br>
            <a:endParaRPr lang="fr-FR" noProof="0" dirty="0"/>
          </a:p>
        </p:txBody>
      </p:sp>
      <p:pic>
        <p:nvPicPr>
          <p:cNvPr id="20" name="Graphic 19" descr="Mille">
            <a:extLst>
              <a:ext uri="{FF2B5EF4-FFF2-40B4-BE49-F238E27FC236}">
                <a16:creationId xmlns:a16="http://schemas.microsoft.com/office/drawing/2014/main" id="{F5AD33C7-666F-5E6B-2EE0-E2A23D2D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662" y="2286001"/>
            <a:ext cx="2960017" cy="2960017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19F8E02-D2AE-FAF1-7A57-03968B38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804" y="1874517"/>
            <a:ext cx="6054195" cy="44653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R="0" lvl="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tabLst/>
            </a:pPr>
            <a:r>
              <a:rPr kumimoji="0" lang="fr-FR" sz="36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Contexte</a:t>
            </a:r>
            <a:r>
              <a:rPr kumimoji="0" lang="fr-FR" sz="3600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kumimoji="0" lang="fr-FR" sz="3300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poule qui chante souhaite </a:t>
            </a:r>
            <a:r>
              <a:rPr kumimoji="0" lang="fr-FR" sz="33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développer son activité à l’international.</a:t>
            </a:r>
          </a:p>
          <a:p>
            <a:pPr marR="0" lvl="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tabLst/>
            </a:pPr>
            <a:endParaRPr kumimoji="0" lang="fr-FR" sz="2600" b="1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</a:pPr>
            <a:r>
              <a:rPr lang="fr-F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Objectifs :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kumimoji="0" lang="fr-FR" sz="33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Sélectionner des indicateurs clés </a:t>
            </a:r>
            <a:r>
              <a:rPr kumimoji="0" lang="fr-FR" sz="3300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à partir de l’analyse PESTEL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lang="fr-FR" sz="33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Segmenter les pays en groupes</a:t>
            </a:r>
            <a:r>
              <a:rPr lang="fr-FR" sz="33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des méthodes de clustering et d'ACP </a:t>
            </a: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r>
              <a:rPr kumimoji="0" lang="fr-FR" sz="3300" b="1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Identifier les marchés les plus favorables </a:t>
            </a:r>
            <a:r>
              <a:rPr kumimoji="0" lang="fr-FR" sz="3300" b="0" i="0" u="none" strike="noStrike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l'exportation de nos produits</a:t>
            </a:r>
            <a:endParaRPr kumimoji="0" lang="fr-FR" sz="3300" b="1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indent="-228600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endParaRPr kumimoji="0" lang="fr-FR" sz="1700" b="1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indent="-228600" defTabSz="914400" fontAlgn="base"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</a:pPr>
            <a:endParaRPr kumimoji="0" lang="fr-FR" sz="1400" b="0" i="0" u="none" strike="noStrike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229074"/>
            <a:ext cx="8918490" cy="791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 noProof="0" dirty="0"/>
              <a:t>Sélection des pays du clusters 3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DCAD1F4-D7A6-05F9-9CB7-F60C78CCE225}"/>
              </a:ext>
            </a:extLst>
          </p:cNvPr>
          <p:cNvSpPr txBox="1"/>
          <p:nvPr/>
        </p:nvSpPr>
        <p:spPr>
          <a:xfrm>
            <a:off x="981905" y="1429407"/>
            <a:ext cx="4945930" cy="472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r>
              <a:rPr lang="fr-FR" sz="22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Caractéristiques  :</a:t>
            </a:r>
            <a:endParaRPr lang="fr-FR" sz="2200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Consommation élevée de viande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mais </a:t>
            </a: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faible dépendance aux importations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pour subvenir à cette demande.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Potentiel pour des produits haut de gamme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tels que le poulet bio, grâce au </a:t>
            </a: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pouvoir d'achat élevé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consommateurs de ces pays.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endParaRPr lang="fr-FR" sz="1600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endParaRPr lang="fr-FR" sz="1600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Après avoir </a:t>
            </a: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les pays présentant une </a:t>
            </a: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instabilité politique significative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(indice &lt; -1), nous retenons une </a:t>
            </a: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sélection de pays européens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dont les </a:t>
            </a: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importations sont en augmentation 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qui présentent des </a:t>
            </a: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avantages stratégiques :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fr-FR" sz="1600" b="1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Proximité géographique et culturelle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réduisant les coûts logistiques et les frais de douane.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consommateurs de ces pays montrent une </a:t>
            </a:r>
            <a:r>
              <a:rPr lang="fr-FR" sz="16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plus grande réceptivité aux labels de qualité</a:t>
            </a:r>
            <a:r>
              <a:rPr lang="fr-FR" sz="16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tels que le poulet bio, ce qui renforce l'opportunité de pénétrer ces marchés.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604B94-1715-29FF-44C4-FCCC2D54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592"/>
          <a:stretch/>
        </p:blipFill>
        <p:spPr>
          <a:xfrm>
            <a:off x="7190923" y="5185646"/>
            <a:ext cx="4151651" cy="1672354"/>
          </a:xfrm>
          <a:prstGeom prst="rect">
            <a:avLst/>
          </a:prstGeom>
        </p:spPr>
      </p:pic>
      <p:pic>
        <p:nvPicPr>
          <p:cNvPr id="9" name="Image 8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1E33F4E5-5F74-6F15-9886-81ACB624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 r="4489"/>
          <a:stretch/>
        </p:blipFill>
        <p:spPr>
          <a:xfrm>
            <a:off x="6522768" y="850728"/>
            <a:ext cx="5327461" cy="42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58" y="280785"/>
            <a:ext cx="10178322" cy="822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 dirty="0"/>
              <a:t>Sélection des pays du clusters 2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EA5BA9-4A91-9E25-6700-6FAA790B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249"/>
          <a:stretch/>
        </p:blipFill>
        <p:spPr>
          <a:xfrm>
            <a:off x="7316907" y="5199399"/>
            <a:ext cx="4375705" cy="13778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DCAD1F4-D7A6-05F9-9CB7-F60C78CCE225}"/>
              </a:ext>
            </a:extLst>
          </p:cNvPr>
          <p:cNvSpPr txBox="1"/>
          <p:nvPr/>
        </p:nvSpPr>
        <p:spPr>
          <a:xfrm>
            <a:off x="941595" y="1468192"/>
            <a:ext cx="5916405" cy="3593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r>
              <a:rPr lang="fr-FR" sz="20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Caractéristiques :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Consommation élevée de viande 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Dépendance élevée aux importations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Potentiel pour des produits haut de gamme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Après avoir </a:t>
            </a: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</a:t>
            </a: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les pays présentant une </a:t>
            </a: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instabilité politique significative </a:t>
            </a: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(indice &lt; -1), nous avons identifié une </a:t>
            </a: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sélection de pays dont les importations sont en augmentation :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r>
              <a:rPr lang="fr-FR" sz="16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Trois pays européens : </a:t>
            </a:r>
          </a:p>
          <a:p>
            <a:pPr marL="171450" indent="-17145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Proximité géographique et culturelle</a:t>
            </a: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ce qui réduit les coûts logistiques, et renforce l'opportunité d'introduire le poulet bio.</a:t>
            </a:r>
            <a:endParaRPr lang="fr-FR" sz="1400" b="1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r>
              <a:rPr lang="fr-FR" sz="16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Émirats Arabes Unis : </a:t>
            </a:r>
          </a:p>
          <a:p>
            <a:pPr marL="171450" indent="-17145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Opportunité majeure </a:t>
            </a: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grâce à sa forte consommation de viande et son pouvoir d'achat. 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Nécessite une offre de </a:t>
            </a: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produits labellisés halal </a:t>
            </a: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s'aligner avec les attentes des consommateurs locaux.</a:t>
            </a:r>
            <a:endParaRPr lang="fr-FR" sz="1400" b="1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</a:pPr>
            <a:r>
              <a:rPr lang="fr-FR" sz="16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Kazakhstan : </a:t>
            </a:r>
          </a:p>
          <a:p>
            <a:pPr indent="-228600" algn="just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Marché en croissance </a:t>
            </a: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avec un </a:t>
            </a: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pouvoir d'achat en augmentation </a:t>
            </a: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une </a:t>
            </a:r>
            <a:r>
              <a:rPr lang="fr-FR" sz="14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dépendance croissante aux importations</a:t>
            </a:r>
            <a:r>
              <a:rPr lang="fr-FR" sz="14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461BC91-2A08-F0FB-78F3-80AA06939B73}"/>
              </a:ext>
            </a:extLst>
          </p:cNvPr>
          <p:cNvGrpSpPr>
            <a:grpSpLocks noChangeAspect="1"/>
          </p:cNvGrpSpPr>
          <p:nvPr/>
        </p:nvGrpSpPr>
        <p:grpSpPr>
          <a:xfrm>
            <a:off x="7207536" y="1145978"/>
            <a:ext cx="4594446" cy="3915805"/>
            <a:chOff x="4771388" y="584787"/>
            <a:chExt cx="7689850" cy="6553998"/>
          </a:xfrm>
        </p:grpSpPr>
        <p:pic>
          <p:nvPicPr>
            <p:cNvPr id="22" name="Image 21" descr="Une image contenant texte, diagramme, capture d’écran, ligne&#10;&#10;Description générée automatiquement">
              <a:extLst>
                <a:ext uri="{FF2B5EF4-FFF2-40B4-BE49-F238E27FC236}">
                  <a16:creationId xmlns:a16="http://schemas.microsoft.com/office/drawing/2014/main" id="{E57C5B95-93D8-9957-8F72-BE962BA34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2" r="10296"/>
            <a:stretch/>
          </p:blipFill>
          <p:spPr>
            <a:xfrm>
              <a:off x="4771388" y="584787"/>
              <a:ext cx="7689850" cy="655399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6A2A7A-DBF8-47AF-B724-B4F521997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60434" y="1576675"/>
              <a:ext cx="1100804" cy="130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56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6C1A6-FC70-D4A2-8107-3E35DADB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fr-FR" noProof="0" dirty="0"/>
              <a:t>Conclusions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88EAE24-6B00-D4D9-C4AF-8FBAD1AD6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52401"/>
              </p:ext>
            </p:extLst>
          </p:nvPr>
        </p:nvGraphicFramePr>
        <p:xfrm>
          <a:off x="1093978" y="2256902"/>
          <a:ext cx="1057529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6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CCDC3A5-DF2A-A33B-0903-A699A397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35" y="170563"/>
            <a:ext cx="6677553" cy="1492319"/>
          </a:xfrm>
        </p:spPr>
        <p:txBody>
          <a:bodyPr anchor="b">
            <a:normAutofit/>
          </a:bodyPr>
          <a:lstStyle/>
          <a:p>
            <a:pPr algn="l"/>
            <a:r>
              <a:rPr lang="fr-FR" sz="4400" noProof="0" dirty="0">
                <a:solidFill>
                  <a:schemeClr val="tx1"/>
                </a:solidFill>
              </a:rPr>
              <a:t>Méthode</a:t>
            </a:r>
            <a:br>
              <a:rPr lang="fr-FR" sz="3600" noProof="0" dirty="0">
                <a:solidFill>
                  <a:schemeClr val="tx1"/>
                </a:solidFill>
              </a:rPr>
            </a:br>
            <a:endParaRPr lang="fr-FR" sz="3600" noProof="0" dirty="0">
              <a:solidFill>
                <a:schemeClr val="tx1"/>
              </a:solidFill>
            </a:endParaRPr>
          </a:p>
        </p:txBody>
      </p:sp>
      <p:pic>
        <p:nvPicPr>
          <p:cNvPr id="8" name="Picture 2" descr="Nettoyage des données - Icônes référencement et web gratuites">
            <a:extLst>
              <a:ext uri="{FF2B5EF4-FFF2-40B4-BE49-F238E27FC236}">
                <a16:creationId xmlns:a16="http://schemas.microsoft.com/office/drawing/2014/main" id="{F766CAA1-3E4A-E979-CC4A-4297238A8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3778" l="1778" r="94667">
                        <a14:foregroundMark x1="94667" y1="30667" x2="94667" y2="30667"/>
                        <a14:foregroundMark x1="48444" y1="10667" x2="48444" y2="10667"/>
                        <a14:foregroundMark x1="24889" y1="7111" x2="24889" y2="7111"/>
                        <a14:foregroundMark x1="4889" y1="22667" x2="4889" y2="22667"/>
                        <a14:foregroundMark x1="2222" y1="37778" x2="2222" y2="37778"/>
                        <a14:foregroundMark x1="74667" y1="93778" x2="74667" y2="9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18" y="216388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2B43EC10-4373-8912-FB9C-E2E190C1ED15}"/>
              </a:ext>
            </a:extLst>
          </p:cNvPr>
          <p:cNvGrpSpPr/>
          <p:nvPr/>
        </p:nvGrpSpPr>
        <p:grpSpPr>
          <a:xfrm>
            <a:off x="2657640" y="2894462"/>
            <a:ext cx="2094872" cy="1529507"/>
            <a:chOff x="2534210" y="3332719"/>
            <a:chExt cx="2094872" cy="1529507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92CC7E04-85DD-23B3-A9A7-319C1B84041D}"/>
                </a:ext>
              </a:extLst>
            </p:cNvPr>
            <p:cNvSpPr/>
            <p:nvPr/>
          </p:nvSpPr>
          <p:spPr>
            <a:xfrm>
              <a:off x="2771253" y="3610369"/>
              <a:ext cx="1857829" cy="1251857"/>
            </a:xfrm>
            <a:prstGeom prst="roundRect">
              <a:avLst/>
            </a:prstGeom>
            <a:solidFill>
              <a:srgbClr val="2A1A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fr-FR" b="1" noProof="0" dirty="0">
                  <a:solidFill>
                    <a:schemeClr val="bg1"/>
                  </a:solidFill>
                </a:rPr>
                <a:t>Préparation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1BA0AA0-B3DD-6867-4D2F-AEB82135C0B3}"/>
                </a:ext>
              </a:extLst>
            </p:cNvPr>
            <p:cNvSpPr/>
            <p:nvPr/>
          </p:nvSpPr>
          <p:spPr>
            <a:xfrm>
              <a:off x="2534210" y="3332719"/>
              <a:ext cx="612000" cy="61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82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noProof="0" dirty="0">
                  <a:solidFill>
                    <a:srgbClr val="282B59"/>
                  </a:solidFill>
                </a:rPr>
                <a:t>2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645B8CE-61C8-4F57-6CA5-71C7BA00FB0D}"/>
              </a:ext>
            </a:extLst>
          </p:cNvPr>
          <p:cNvGrpSpPr/>
          <p:nvPr/>
        </p:nvGrpSpPr>
        <p:grpSpPr>
          <a:xfrm>
            <a:off x="225940" y="2106734"/>
            <a:ext cx="2094872" cy="2317235"/>
            <a:chOff x="217658" y="2660650"/>
            <a:chExt cx="2094872" cy="2317235"/>
          </a:xfrm>
        </p:grpSpPr>
        <p:pic>
          <p:nvPicPr>
            <p:cNvPr id="9" name="Graphique 8" descr="Loupe avec un remplissage uni">
              <a:extLst>
                <a:ext uri="{FF2B5EF4-FFF2-40B4-BE49-F238E27FC236}">
                  <a16:creationId xmlns:a16="http://schemas.microsoft.com/office/drawing/2014/main" id="{5D8C0E5E-3214-21B3-D5B7-69104D27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3607" y="2660650"/>
              <a:ext cx="914400" cy="914400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958C3AB6-D728-DCAF-754D-36C726FC09C0}"/>
                </a:ext>
              </a:extLst>
            </p:cNvPr>
            <p:cNvGrpSpPr/>
            <p:nvPr/>
          </p:nvGrpSpPr>
          <p:grpSpPr>
            <a:xfrm>
              <a:off x="217658" y="3448378"/>
              <a:ext cx="2094872" cy="1529507"/>
              <a:chOff x="2534210" y="3332719"/>
              <a:chExt cx="2094872" cy="1529507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2DF55C3C-8AC0-F639-01B2-41B8F94086D9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rgbClr val="2A1A00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noProof="0" dirty="0">
                    <a:solidFill>
                      <a:schemeClr val="bg1"/>
                    </a:solidFill>
                  </a:rPr>
                  <a:t>Sélection</a:t>
                </a:r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ED65B7CB-77E5-0C4E-73F0-C83102BFFF7B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0ECBFF4-DCBF-1A5C-2BE1-B5D5880752A5}"/>
              </a:ext>
            </a:extLst>
          </p:cNvPr>
          <p:cNvGrpSpPr/>
          <p:nvPr/>
        </p:nvGrpSpPr>
        <p:grpSpPr>
          <a:xfrm>
            <a:off x="5048564" y="2173958"/>
            <a:ext cx="2094872" cy="2250011"/>
            <a:chOff x="5040282" y="2727874"/>
            <a:chExt cx="2094872" cy="2250011"/>
          </a:xfrm>
        </p:grpSpPr>
        <p:sp>
          <p:nvSpPr>
            <p:cNvPr id="41" name="Graphique 34" descr="Engrenage avec un remplissage uni">
              <a:extLst>
                <a:ext uri="{FF2B5EF4-FFF2-40B4-BE49-F238E27FC236}">
                  <a16:creationId xmlns:a16="http://schemas.microsoft.com/office/drawing/2014/main" id="{1301CC3C-D9ED-ED95-6483-B6624B848543}"/>
                </a:ext>
              </a:extLst>
            </p:cNvPr>
            <p:cNvSpPr/>
            <p:nvPr/>
          </p:nvSpPr>
          <p:spPr>
            <a:xfrm>
              <a:off x="5905308" y="2727874"/>
              <a:ext cx="665638" cy="684518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noProof="0" dirty="0"/>
            </a:p>
          </p:txBody>
        </p: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4F5F93-B066-9826-DADB-085971CC7E24}"/>
                </a:ext>
              </a:extLst>
            </p:cNvPr>
            <p:cNvGrpSpPr/>
            <p:nvPr/>
          </p:nvGrpSpPr>
          <p:grpSpPr>
            <a:xfrm>
              <a:off x="5040282" y="3448378"/>
              <a:ext cx="2094872" cy="1529507"/>
              <a:chOff x="2534210" y="3332719"/>
              <a:chExt cx="2094872" cy="1529507"/>
            </a:xfrm>
          </p:grpSpPr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C7628A37-92D8-3F9A-6E71-CBE25F911A53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rgbClr val="2A1A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noProof="0" dirty="0">
                    <a:solidFill>
                      <a:schemeClr val="bg1"/>
                    </a:solidFill>
                  </a:rPr>
                  <a:t>Réduction</a:t>
                </a: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E4084A6-C510-ABFF-A7F7-41507DF03C3B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C4C010E2-CF61-1757-6FC5-494C427C8D78}"/>
              </a:ext>
            </a:extLst>
          </p:cNvPr>
          <p:cNvGrpSpPr/>
          <p:nvPr/>
        </p:nvGrpSpPr>
        <p:grpSpPr>
          <a:xfrm>
            <a:off x="7436667" y="1886328"/>
            <a:ext cx="2094872" cy="2549201"/>
            <a:chOff x="7428385" y="2440244"/>
            <a:chExt cx="2094872" cy="2549201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28CB49E-F480-DE0E-9A20-630D9F2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0385" y="2440244"/>
              <a:ext cx="1207768" cy="1259778"/>
            </a:xfrm>
            <a:prstGeom prst="rect">
              <a:avLst/>
            </a:prstGeom>
          </p:spPr>
        </p:pic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B620715-8457-3661-3540-148AE665444F}"/>
                </a:ext>
              </a:extLst>
            </p:cNvPr>
            <p:cNvGrpSpPr/>
            <p:nvPr/>
          </p:nvGrpSpPr>
          <p:grpSpPr>
            <a:xfrm>
              <a:off x="7428385" y="3459938"/>
              <a:ext cx="2094872" cy="1529507"/>
              <a:chOff x="2534210" y="3332719"/>
              <a:chExt cx="2094872" cy="1529507"/>
            </a:xfrm>
          </p:grpSpPr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13654CE0-3B49-C389-21FB-008344ECC0F2}"/>
                  </a:ext>
                </a:extLst>
              </p:cNvPr>
              <p:cNvSpPr/>
              <p:nvPr/>
            </p:nvSpPr>
            <p:spPr>
              <a:xfrm>
                <a:off x="2771253" y="3610369"/>
                <a:ext cx="1857829" cy="1251857"/>
              </a:xfrm>
              <a:prstGeom prst="roundRect">
                <a:avLst/>
              </a:prstGeom>
              <a:solidFill>
                <a:srgbClr val="2A1A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noProof="0" dirty="0">
                    <a:solidFill>
                      <a:schemeClr val="bg1"/>
                    </a:solidFill>
                  </a:rPr>
                  <a:t>Clustering</a:t>
                </a:r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0E2B4CB9-12C0-EC84-42A3-8DB7613901B9}"/>
                  </a:ext>
                </a:extLst>
              </p:cNvPr>
              <p:cNvSpPr/>
              <p:nvPr/>
            </p:nvSpPr>
            <p:spPr>
              <a:xfrm>
                <a:off x="2534210" y="3332719"/>
                <a:ext cx="612000" cy="61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7C496C1-C6CE-71CA-B15A-77AE2CC358D5}"/>
              </a:ext>
            </a:extLst>
          </p:cNvPr>
          <p:cNvGrpSpPr/>
          <p:nvPr/>
        </p:nvGrpSpPr>
        <p:grpSpPr>
          <a:xfrm>
            <a:off x="9771853" y="2059017"/>
            <a:ext cx="2094872" cy="2364952"/>
            <a:chOff x="9763571" y="2612933"/>
            <a:chExt cx="2094872" cy="2364952"/>
          </a:xfrm>
        </p:grpSpPr>
        <p:pic>
          <p:nvPicPr>
            <p:cNvPr id="42" name="Graphique 41" descr="Mille avec un remplissage uni">
              <a:extLst>
                <a:ext uri="{FF2B5EF4-FFF2-40B4-BE49-F238E27FC236}">
                  <a16:creationId xmlns:a16="http://schemas.microsoft.com/office/drawing/2014/main" id="{4FD3A9F2-AECF-3764-D98F-2488E14C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70369" y="2612933"/>
              <a:ext cx="914400" cy="914400"/>
            </a:xfrm>
            <a:prstGeom prst="rect">
              <a:avLst/>
            </a:prstGeom>
          </p:spPr>
        </p:pic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893E6F4D-EF4C-2981-CEE1-1C1C9E903646}"/>
                </a:ext>
              </a:extLst>
            </p:cNvPr>
            <p:cNvGrpSpPr/>
            <p:nvPr/>
          </p:nvGrpSpPr>
          <p:grpSpPr>
            <a:xfrm>
              <a:off x="9763571" y="3448378"/>
              <a:ext cx="2094872" cy="1529507"/>
              <a:chOff x="8387617" y="2828133"/>
              <a:chExt cx="2094872" cy="1529507"/>
            </a:xfrm>
          </p:grpSpPr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383EA86A-686A-3DE7-38C8-F67E23FF67B4}"/>
                  </a:ext>
                </a:extLst>
              </p:cNvPr>
              <p:cNvSpPr/>
              <p:nvPr/>
            </p:nvSpPr>
            <p:spPr>
              <a:xfrm>
                <a:off x="8624660" y="3105783"/>
                <a:ext cx="1857829" cy="1251857"/>
              </a:xfrm>
              <a:prstGeom prst="roundRect">
                <a:avLst/>
              </a:prstGeom>
              <a:solidFill>
                <a:srgbClr val="2A1A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fr-FR" b="1" noProof="0" dirty="0">
                    <a:solidFill>
                      <a:schemeClr val="bg1"/>
                    </a:solidFill>
                  </a:rPr>
                  <a:t>Analyses</a:t>
                </a:r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B29E10CA-6188-B10C-4312-9C2AA70346AD}"/>
                  </a:ext>
                </a:extLst>
              </p:cNvPr>
              <p:cNvSpPr/>
              <p:nvPr/>
            </p:nvSpPr>
            <p:spPr>
              <a:xfrm>
                <a:off x="8387617" y="2828133"/>
                <a:ext cx="612000" cy="61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82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noProof="0" dirty="0">
                    <a:solidFill>
                      <a:srgbClr val="282B59"/>
                    </a:solidFill>
                  </a:rPr>
                  <a:t>5</a:t>
                </a:r>
              </a:p>
            </p:txBody>
          </p:sp>
        </p:grp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C83CA6FA-BF96-8FD3-ED9F-961978B30256}"/>
              </a:ext>
            </a:extLst>
          </p:cNvPr>
          <p:cNvSpPr txBox="1"/>
          <p:nvPr/>
        </p:nvSpPr>
        <p:spPr>
          <a:xfrm>
            <a:off x="136527" y="4696473"/>
            <a:ext cx="2410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Sélection et nettoyage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Fusion dans un même </a:t>
            </a:r>
            <a:r>
              <a:rPr lang="fr-FR" sz="1600" noProof="0" dirty="0" err="1">
                <a:latin typeface="Calibri "/>
              </a:rPr>
              <a:t>DataFrame</a:t>
            </a:r>
            <a:endParaRPr lang="fr-FR" sz="1600" noProof="0" dirty="0">
              <a:latin typeface="Calibri 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3EDEEA9-3F03-1E46-94EB-4655F55F770E}"/>
              </a:ext>
            </a:extLst>
          </p:cNvPr>
          <p:cNvSpPr txBox="1"/>
          <p:nvPr/>
        </p:nvSpPr>
        <p:spPr>
          <a:xfrm>
            <a:off x="2723522" y="4696473"/>
            <a:ext cx="2434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Traitement des valeurs manquantes et extrêmes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Standardisation des données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2397B27-A8F5-EED8-94BE-3959755888B1}"/>
              </a:ext>
            </a:extLst>
          </p:cNvPr>
          <p:cNvSpPr txBox="1"/>
          <p:nvPr/>
        </p:nvSpPr>
        <p:spPr>
          <a:xfrm>
            <a:off x="5226069" y="4696473"/>
            <a:ext cx="2304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Analyse en composante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Définition des composantes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25A96C0-77F9-58CE-5CDC-8BD2D17CE014}"/>
              </a:ext>
            </a:extLst>
          </p:cNvPr>
          <p:cNvSpPr txBox="1"/>
          <p:nvPr/>
        </p:nvSpPr>
        <p:spPr>
          <a:xfrm>
            <a:off x="7267691" y="4701543"/>
            <a:ext cx="2636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Classification Ascendante Hiérarchique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 err="1">
                <a:latin typeface="Calibri "/>
              </a:rPr>
              <a:t>Kmeans</a:t>
            </a:r>
            <a:endParaRPr lang="fr-FR" sz="1600" noProof="0" dirty="0">
              <a:latin typeface="Calibri 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3786675-0436-59B0-BBAA-5B82C56140F3}"/>
              </a:ext>
            </a:extLst>
          </p:cNvPr>
          <p:cNvSpPr txBox="1"/>
          <p:nvPr/>
        </p:nvSpPr>
        <p:spPr>
          <a:xfrm>
            <a:off x="9878314" y="4700461"/>
            <a:ext cx="230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Analyse des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noProof="0" dirty="0">
              <a:latin typeface="Calibr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0" dirty="0">
                <a:latin typeface="Calibri "/>
              </a:rPr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31699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75A586-5E38-15CE-182E-46E388B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65523"/>
            <a:ext cx="10178322" cy="107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noProof="0" dirty="0">
                <a:solidFill>
                  <a:schemeClr val="tx1"/>
                </a:solidFill>
              </a:rPr>
              <a:t>Présentation du jeu de données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06FFBD2-1990-B3FB-C789-4B2543916C70}"/>
              </a:ext>
            </a:extLst>
          </p:cNvPr>
          <p:cNvGrpSpPr/>
          <p:nvPr/>
        </p:nvGrpSpPr>
        <p:grpSpPr>
          <a:xfrm>
            <a:off x="2420493" y="2225712"/>
            <a:ext cx="7962112" cy="4409545"/>
            <a:chOff x="1250950" y="1261414"/>
            <a:chExt cx="10179050" cy="4310933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9C0ABC1F-9CD3-F032-CB92-54C1379372A5}"/>
                </a:ext>
              </a:extLst>
            </p:cNvPr>
            <p:cNvSpPr/>
            <p:nvPr/>
          </p:nvSpPr>
          <p:spPr>
            <a:xfrm>
              <a:off x="1284711" y="1261414"/>
              <a:ext cx="10145289" cy="461366"/>
            </a:xfrm>
            <a:custGeom>
              <a:avLst/>
              <a:gdLst>
                <a:gd name="connsiteX0" fmla="*/ 0 w 10179050"/>
                <a:gd name="connsiteY0" fmla="*/ 119182 h 715076"/>
                <a:gd name="connsiteX1" fmla="*/ 119182 w 10179050"/>
                <a:gd name="connsiteY1" fmla="*/ 0 h 715076"/>
                <a:gd name="connsiteX2" fmla="*/ 10059868 w 10179050"/>
                <a:gd name="connsiteY2" fmla="*/ 0 h 715076"/>
                <a:gd name="connsiteX3" fmla="*/ 10179050 w 10179050"/>
                <a:gd name="connsiteY3" fmla="*/ 119182 h 715076"/>
                <a:gd name="connsiteX4" fmla="*/ 10179050 w 10179050"/>
                <a:gd name="connsiteY4" fmla="*/ 595894 h 715076"/>
                <a:gd name="connsiteX5" fmla="*/ 10059868 w 10179050"/>
                <a:gd name="connsiteY5" fmla="*/ 715076 h 715076"/>
                <a:gd name="connsiteX6" fmla="*/ 119182 w 10179050"/>
                <a:gd name="connsiteY6" fmla="*/ 715076 h 715076"/>
                <a:gd name="connsiteX7" fmla="*/ 0 w 10179050"/>
                <a:gd name="connsiteY7" fmla="*/ 595894 h 715076"/>
                <a:gd name="connsiteX8" fmla="*/ 0 w 10179050"/>
                <a:gd name="connsiteY8" fmla="*/ 119182 h 71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050" h="715076">
                  <a:moveTo>
                    <a:pt x="0" y="119182"/>
                  </a:moveTo>
                  <a:cubicBezTo>
                    <a:pt x="0" y="53360"/>
                    <a:pt x="53360" y="0"/>
                    <a:pt x="119182" y="0"/>
                  </a:cubicBezTo>
                  <a:lnTo>
                    <a:pt x="10059868" y="0"/>
                  </a:lnTo>
                  <a:cubicBezTo>
                    <a:pt x="10125690" y="0"/>
                    <a:pt x="10179050" y="53360"/>
                    <a:pt x="10179050" y="119182"/>
                  </a:cubicBezTo>
                  <a:lnTo>
                    <a:pt x="10179050" y="595894"/>
                  </a:lnTo>
                  <a:cubicBezTo>
                    <a:pt x="10179050" y="661716"/>
                    <a:pt x="10125690" y="715076"/>
                    <a:pt x="10059868" y="715076"/>
                  </a:cubicBezTo>
                  <a:lnTo>
                    <a:pt x="119182" y="715076"/>
                  </a:lnTo>
                  <a:cubicBezTo>
                    <a:pt x="53360" y="715076"/>
                    <a:pt x="0" y="661716"/>
                    <a:pt x="0" y="595894"/>
                  </a:cubicBezTo>
                  <a:lnTo>
                    <a:pt x="0" y="1191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47" tIns="88247" rIns="88247" bIns="88247" numCol="1" spcCol="1270" anchor="ctr" anchorCtr="0">
              <a:noAutofit/>
            </a:bodyPr>
            <a:lstStyle/>
            <a:p>
              <a:pPr marL="1703388" lvl="0" indent="-1703388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Politique</a:t>
              </a:r>
              <a:r>
                <a:rPr lang="fr-FR" sz="14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:               	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Stabilité Politique</a:t>
              </a:r>
              <a:b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endParaRPr lang="fr-FR" sz="1400" kern="12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A7A75836-61DE-AEBB-F002-DD35E391521B}"/>
                </a:ext>
              </a:extLst>
            </p:cNvPr>
            <p:cNvSpPr/>
            <p:nvPr/>
          </p:nvSpPr>
          <p:spPr>
            <a:xfrm>
              <a:off x="1250950" y="1731594"/>
              <a:ext cx="10179050" cy="1372951"/>
            </a:xfrm>
            <a:custGeom>
              <a:avLst/>
              <a:gdLst>
                <a:gd name="connsiteX0" fmla="*/ 0 w 10179050"/>
                <a:gd name="connsiteY0" fmla="*/ 151930 h 911563"/>
                <a:gd name="connsiteX1" fmla="*/ 151930 w 10179050"/>
                <a:gd name="connsiteY1" fmla="*/ 0 h 911563"/>
                <a:gd name="connsiteX2" fmla="*/ 10027120 w 10179050"/>
                <a:gd name="connsiteY2" fmla="*/ 0 h 911563"/>
                <a:gd name="connsiteX3" fmla="*/ 10179050 w 10179050"/>
                <a:gd name="connsiteY3" fmla="*/ 151930 h 911563"/>
                <a:gd name="connsiteX4" fmla="*/ 10179050 w 10179050"/>
                <a:gd name="connsiteY4" fmla="*/ 759633 h 911563"/>
                <a:gd name="connsiteX5" fmla="*/ 10027120 w 10179050"/>
                <a:gd name="connsiteY5" fmla="*/ 911563 h 911563"/>
                <a:gd name="connsiteX6" fmla="*/ 151930 w 10179050"/>
                <a:gd name="connsiteY6" fmla="*/ 911563 h 911563"/>
                <a:gd name="connsiteX7" fmla="*/ 0 w 10179050"/>
                <a:gd name="connsiteY7" fmla="*/ 759633 h 911563"/>
                <a:gd name="connsiteX8" fmla="*/ 0 w 10179050"/>
                <a:gd name="connsiteY8" fmla="*/ 151930 h 91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050" h="911563">
                  <a:moveTo>
                    <a:pt x="0" y="151930"/>
                  </a:moveTo>
                  <a:cubicBezTo>
                    <a:pt x="0" y="68021"/>
                    <a:pt x="68021" y="0"/>
                    <a:pt x="151930" y="0"/>
                  </a:cubicBezTo>
                  <a:lnTo>
                    <a:pt x="10027120" y="0"/>
                  </a:lnTo>
                  <a:cubicBezTo>
                    <a:pt x="10111029" y="0"/>
                    <a:pt x="10179050" y="68021"/>
                    <a:pt x="10179050" y="151930"/>
                  </a:cubicBezTo>
                  <a:lnTo>
                    <a:pt x="10179050" y="759633"/>
                  </a:lnTo>
                  <a:cubicBezTo>
                    <a:pt x="10179050" y="843542"/>
                    <a:pt x="10111029" y="911563"/>
                    <a:pt x="10027120" y="911563"/>
                  </a:cubicBezTo>
                  <a:lnTo>
                    <a:pt x="151930" y="911563"/>
                  </a:lnTo>
                  <a:cubicBezTo>
                    <a:pt x="68021" y="911563"/>
                    <a:pt x="0" y="843542"/>
                    <a:pt x="0" y="759633"/>
                  </a:cubicBezTo>
                  <a:lnTo>
                    <a:pt x="0" y="1519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39" tIns="97839" rIns="97839" bIns="97839" numCol="1" spcCol="1270" anchor="ctr" anchorCtr="0">
              <a:noAutofit/>
            </a:bodyPr>
            <a:lstStyle/>
            <a:p>
              <a:pPr marL="1703388" indent="-1703388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Économique</a:t>
              </a:r>
              <a:r>
                <a:rPr lang="fr-FR" sz="14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:          	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PIB (parité pouvoir achat)</a:t>
              </a:r>
              <a:b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Évolution du PIB (</a:t>
              </a:r>
              <a:r>
                <a:rPr lang="fr-FR" sz="1400" kern="1200" noProof="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ppa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b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Importations</a:t>
              </a:r>
              <a:b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Évolution des importations</a:t>
              </a:r>
            </a:p>
            <a:p>
              <a:pPr marL="1703388" indent="-1703388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                               • Part importations/consommation</a:t>
              </a:r>
            </a:p>
            <a:p>
              <a:pPr marL="1703388" indent="-1588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</a:t>
              </a:r>
              <a:r>
                <a:rPr lang="fr-FR" sz="1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Évolution de</a:t>
              </a:r>
              <a:r>
                <a:rPr lang="fr-FR" sz="1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la part 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importations/consommation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A724AD22-1561-D41D-70CB-080338C2E565}"/>
                </a:ext>
              </a:extLst>
            </p:cNvPr>
            <p:cNvSpPr/>
            <p:nvPr/>
          </p:nvSpPr>
          <p:spPr>
            <a:xfrm>
              <a:off x="1250950" y="3110567"/>
              <a:ext cx="10179050" cy="1079785"/>
            </a:xfrm>
            <a:custGeom>
              <a:avLst/>
              <a:gdLst>
                <a:gd name="connsiteX0" fmla="*/ 0 w 10179050"/>
                <a:gd name="connsiteY0" fmla="*/ 151930 h 911563"/>
                <a:gd name="connsiteX1" fmla="*/ 151930 w 10179050"/>
                <a:gd name="connsiteY1" fmla="*/ 0 h 911563"/>
                <a:gd name="connsiteX2" fmla="*/ 10027120 w 10179050"/>
                <a:gd name="connsiteY2" fmla="*/ 0 h 911563"/>
                <a:gd name="connsiteX3" fmla="*/ 10179050 w 10179050"/>
                <a:gd name="connsiteY3" fmla="*/ 151930 h 911563"/>
                <a:gd name="connsiteX4" fmla="*/ 10179050 w 10179050"/>
                <a:gd name="connsiteY4" fmla="*/ 759633 h 911563"/>
                <a:gd name="connsiteX5" fmla="*/ 10027120 w 10179050"/>
                <a:gd name="connsiteY5" fmla="*/ 911563 h 911563"/>
                <a:gd name="connsiteX6" fmla="*/ 151930 w 10179050"/>
                <a:gd name="connsiteY6" fmla="*/ 911563 h 911563"/>
                <a:gd name="connsiteX7" fmla="*/ 0 w 10179050"/>
                <a:gd name="connsiteY7" fmla="*/ 759633 h 911563"/>
                <a:gd name="connsiteX8" fmla="*/ 0 w 10179050"/>
                <a:gd name="connsiteY8" fmla="*/ 151930 h 91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050" h="911563">
                  <a:moveTo>
                    <a:pt x="0" y="151930"/>
                  </a:moveTo>
                  <a:cubicBezTo>
                    <a:pt x="0" y="68021"/>
                    <a:pt x="68021" y="0"/>
                    <a:pt x="151930" y="0"/>
                  </a:cubicBezTo>
                  <a:lnTo>
                    <a:pt x="10027120" y="0"/>
                  </a:lnTo>
                  <a:cubicBezTo>
                    <a:pt x="10111029" y="0"/>
                    <a:pt x="10179050" y="68021"/>
                    <a:pt x="10179050" y="151930"/>
                  </a:cubicBezTo>
                  <a:lnTo>
                    <a:pt x="10179050" y="759633"/>
                  </a:lnTo>
                  <a:cubicBezTo>
                    <a:pt x="10179050" y="843542"/>
                    <a:pt x="10111029" y="911563"/>
                    <a:pt x="10027120" y="911563"/>
                  </a:cubicBezTo>
                  <a:lnTo>
                    <a:pt x="151930" y="911563"/>
                  </a:lnTo>
                  <a:cubicBezTo>
                    <a:pt x="68021" y="911563"/>
                    <a:pt x="0" y="843542"/>
                    <a:pt x="0" y="759633"/>
                  </a:cubicBezTo>
                  <a:lnTo>
                    <a:pt x="0" y="1519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39" tIns="97839" rIns="97839" bIns="97839" numCol="1" spcCol="1270" anchor="ctr" anchorCtr="0">
              <a:noAutofit/>
            </a:bodyPr>
            <a:lstStyle/>
            <a:p>
              <a:pPr marL="1703388" lvl="0" indent="-1703388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Socioculturel</a:t>
              </a:r>
              <a:r>
                <a:rPr lang="fr-FR" sz="14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:         	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Population</a:t>
              </a:r>
              <a:b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Taux de population urbaine</a:t>
              </a:r>
              <a:b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Évolution démographique</a:t>
              </a:r>
              <a:b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Consommation par personne</a:t>
              </a:r>
              <a:b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Évolution de la consommation par personne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78CB22DC-9EC6-448B-E08C-53A3691CE5E5}"/>
                </a:ext>
              </a:extLst>
            </p:cNvPr>
            <p:cNvSpPr/>
            <p:nvPr/>
          </p:nvSpPr>
          <p:spPr>
            <a:xfrm>
              <a:off x="1250950" y="4188500"/>
              <a:ext cx="10179050" cy="461366"/>
            </a:xfrm>
            <a:custGeom>
              <a:avLst/>
              <a:gdLst>
                <a:gd name="connsiteX0" fmla="*/ 0 w 10179050"/>
                <a:gd name="connsiteY0" fmla="*/ 102997 h 617967"/>
                <a:gd name="connsiteX1" fmla="*/ 102997 w 10179050"/>
                <a:gd name="connsiteY1" fmla="*/ 0 h 617967"/>
                <a:gd name="connsiteX2" fmla="*/ 10076053 w 10179050"/>
                <a:gd name="connsiteY2" fmla="*/ 0 h 617967"/>
                <a:gd name="connsiteX3" fmla="*/ 10179050 w 10179050"/>
                <a:gd name="connsiteY3" fmla="*/ 102997 h 617967"/>
                <a:gd name="connsiteX4" fmla="*/ 10179050 w 10179050"/>
                <a:gd name="connsiteY4" fmla="*/ 514970 h 617967"/>
                <a:gd name="connsiteX5" fmla="*/ 10076053 w 10179050"/>
                <a:gd name="connsiteY5" fmla="*/ 617967 h 617967"/>
                <a:gd name="connsiteX6" fmla="*/ 102997 w 10179050"/>
                <a:gd name="connsiteY6" fmla="*/ 617967 h 617967"/>
                <a:gd name="connsiteX7" fmla="*/ 0 w 10179050"/>
                <a:gd name="connsiteY7" fmla="*/ 514970 h 617967"/>
                <a:gd name="connsiteX8" fmla="*/ 0 w 10179050"/>
                <a:gd name="connsiteY8" fmla="*/ 102997 h 61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050" h="617967">
                  <a:moveTo>
                    <a:pt x="0" y="102997"/>
                  </a:moveTo>
                  <a:cubicBezTo>
                    <a:pt x="0" y="46113"/>
                    <a:pt x="46113" y="0"/>
                    <a:pt x="102997" y="0"/>
                  </a:cubicBezTo>
                  <a:lnTo>
                    <a:pt x="10076053" y="0"/>
                  </a:lnTo>
                  <a:cubicBezTo>
                    <a:pt x="10132937" y="0"/>
                    <a:pt x="10179050" y="46113"/>
                    <a:pt x="10179050" y="102997"/>
                  </a:cubicBezTo>
                  <a:lnTo>
                    <a:pt x="10179050" y="514970"/>
                  </a:lnTo>
                  <a:cubicBezTo>
                    <a:pt x="10179050" y="571854"/>
                    <a:pt x="10132937" y="617967"/>
                    <a:pt x="10076053" y="617967"/>
                  </a:cubicBezTo>
                  <a:lnTo>
                    <a:pt x="102997" y="617967"/>
                  </a:lnTo>
                  <a:cubicBezTo>
                    <a:pt x="46113" y="617967"/>
                    <a:pt x="0" y="571854"/>
                    <a:pt x="0" y="514970"/>
                  </a:cubicBezTo>
                  <a:lnTo>
                    <a:pt x="0" y="10299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217" tIns="49217" rIns="49217" bIns="49217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Technologique</a:t>
              </a:r>
              <a:r>
                <a:rPr lang="fr-FR" sz="14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:                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(Aucune variable dans cette catégorie)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F838F178-CF74-A3D6-9CF7-EEAF4D0AE086}"/>
                </a:ext>
              </a:extLst>
            </p:cNvPr>
            <p:cNvSpPr/>
            <p:nvPr/>
          </p:nvSpPr>
          <p:spPr>
            <a:xfrm>
              <a:off x="1250950" y="4643590"/>
              <a:ext cx="10179050" cy="461366"/>
            </a:xfrm>
            <a:custGeom>
              <a:avLst/>
              <a:gdLst>
                <a:gd name="connsiteX0" fmla="*/ 0 w 10179050"/>
                <a:gd name="connsiteY0" fmla="*/ 151930 h 911563"/>
                <a:gd name="connsiteX1" fmla="*/ 151930 w 10179050"/>
                <a:gd name="connsiteY1" fmla="*/ 0 h 911563"/>
                <a:gd name="connsiteX2" fmla="*/ 10027120 w 10179050"/>
                <a:gd name="connsiteY2" fmla="*/ 0 h 911563"/>
                <a:gd name="connsiteX3" fmla="*/ 10179050 w 10179050"/>
                <a:gd name="connsiteY3" fmla="*/ 151930 h 911563"/>
                <a:gd name="connsiteX4" fmla="*/ 10179050 w 10179050"/>
                <a:gd name="connsiteY4" fmla="*/ 759633 h 911563"/>
                <a:gd name="connsiteX5" fmla="*/ 10027120 w 10179050"/>
                <a:gd name="connsiteY5" fmla="*/ 911563 h 911563"/>
                <a:gd name="connsiteX6" fmla="*/ 151930 w 10179050"/>
                <a:gd name="connsiteY6" fmla="*/ 911563 h 911563"/>
                <a:gd name="connsiteX7" fmla="*/ 0 w 10179050"/>
                <a:gd name="connsiteY7" fmla="*/ 759633 h 911563"/>
                <a:gd name="connsiteX8" fmla="*/ 0 w 10179050"/>
                <a:gd name="connsiteY8" fmla="*/ 151930 h 91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050" h="911563">
                  <a:moveTo>
                    <a:pt x="0" y="151930"/>
                  </a:moveTo>
                  <a:cubicBezTo>
                    <a:pt x="0" y="68021"/>
                    <a:pt x="68021" y="0"/>
                    <a:pt x="151930" y="0"/>
                  </a:cubicBezTo>
                  <a:lnTo>
                    <a:pt x="10027120" y="0"/>
                  </a:lnTo>
                  <a:cubicBezTo>
                    <a:pt x="10111029" y="0"/>
                    <a:pt x="10179050" y="68021"/>
                    <a:pt x="10179050" y="151930"/>
                  </a:cubicBezTo>
                  <a:lnTo>
                    <a:pt x="10179050" y="759633"/>
                  </a:lnTo>
                  <a:cubicBezTo>
                    <a:pt x="10179050" y="843542"/>
                    <a:pt x="10111029" y="911563"/>
                    <a:pt x="10027120" y="911563"/>
                  </a:cubicBezTo>
                  <a:lnTo>
                    <a:pt x="151930" y="911563"/>
                  </a:lnTo>
                  <a:cubicBezTo>
                    <a:pt x="68021" y="911563"/>
                    <a:pt x="0" y="843542"/>
                    <a:pt x="0" y="759633"/>
                  </a:cubicBezTo>
                  <a:lnTo>
                    <a:pt x="0" y="1519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49" tIns="63549" rIns="63549" bIns="63549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Environnemental</a:t>
              </a:r>
              <a:r>
                <a:rPr lang="fr-FR" sz="14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:  	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• Distance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708220E3-F13E-1AF9-77EF-7BD7259016EA}"/>
                </a:ext>
              </a:extLst>
            </p:cNvPr>
            <p:cNvSpPr/>
            <p:nvPr/>
          </p:nvSpPr>
          <p:spPr>
            <a:xfrm>
              <a:off x="1250950" y="5110980"/>
              <a:ext cx="10179050" cy="461367"/>
            </a:xfrm>
            <a:custGeom>
              <a:avLst/>
              <a:gdLst>
                <a:gd name="connsiteX0" fmla="*/ 0 w 10179050"/>
                <a:gd name="connsiteY0" fmla="*/ 151930 h 911563"/>
                <a:gd name="connsiteX1" fmla="*/ 151930 w 10179050"/>
                <a:gd name="connsiteY1" fmla="*/ 0 h 911563"/>
                <a:gd name="connsiteX2" fmla="*/ 10027120 w 10179050"/>
                <a:gd name="connsiteY2" fmla="*/ 0 h 911563"/>
                <a:gd name="connsiteX3" fmla="*/ 10179050 w 10179050"/>
                <a:gd name="connsiteY3" fmla="*/ 151930 h 911563"/>
                <a:gd name="connsiteX4" fmla="*/ 10179050 w 10179050"/>
                <a:gd name="connsiteY4" fmla="*/ 759633 h 911563"/>
                <a:gd name="connsiteX5" fmla="*/ 10027120 w 10179050"/>
                <a:gd name="connsiteY5" fmla="*/ 911563 h 911563"/>
                <a:gd name="connsiteX6" fmla="*/ 151930 w 10179050"/>
                <a:gd name="connsiteY6" fmla="*/ 911563 h 911563"/>
                <a:gd name="connsiteX7" fmla="*/ 0 w 10179050"/>
                <a:gd name="connsiteY7" fmla="*/ 759633 h 911563"/>
                <a:gd name="connsiteX8" fmla="*/ 0 w 10179050"/>
                <a:gd name="connsiteY8" fmla="*/ 151930 h 91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79050" h="911563">
                  <a:moveTo>
                    <a:pt x="0" y="151930"/>
                  </a:moveTo>
                  <a:cubicBezTo>
                    <a:pt x="0" y="68021"/>
                    <a:pt x="68021" y="0"/>
                    <a:pt x="151930" y="0"/>
                  </a:cubicBezTo>
                  <a:lnTo>
                    <a:pt x="10027120" y="0"/>
                  </a:lnTo>
                  <a:cubicBezTo>
                    <a:pt x="10111029" y="0"/>
                    <a:pt x="10179050" y="68021"/>
                    <a:pt x="10179050" y="151930"/>
                  </a:cubicBezTo>
                  <a:lnTo>
                    <a:pt x="10179050" y="759633"/>
                  </a:lnTo>
                  <a:cubicBezTo>
                    <a:pt x="10179050" y="843542"/>
                    <a:pt x="10111029" y="911563"/>
                    <a:pt x="10027120" y="911563"/>
                  </a:cubicBezTo>
                  <a:lnTo>
                    <a:pt x="151930" y="911563"/>
                  </a:lnTo>
                  <a:cubicBezTo>
                    <a:pt x="68021" y="911563"/>
                    <a:pt x="0" y="843542"/>
                    <a:pt x="0" y="759633"/>
                  </a:cubicBezTo>
                  <a:lnTo>
                    <a:pt x="0" y="1519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49" tIns="63549" rIns="63549" bIns="63549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Légal</a:t>
              </a:r>
              <a:r>
                <a:rPr lang="fr-FR" sz="1400" b="1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:                                </a:t>
              </a:r>
              <a:r>
                <a:rPr lang="fr-FR" sz="14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(Aucune variable dans cette catégorie</a:t>
              </a:r>
              <a:r>
                <a:rPr lang="fr-FR" sz="500" kern="12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F68C5B4-BA2E-7EF7-1C75-D7EE02CDCD38}"/>
              </a:ext>
            </a:extLst>
          </p:cNvPr>
          <p:cNvSpPr txBox="1"/>
          <p:nvPr/>
        </p:nvSpPr>
        <p:spPr>
          <a:xfrm>
            <a:off x="1654459" y="224168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0" dirty="0">
                <a:solidFill>
                  <a:srgbClr val="656A59"/>
                </a:solidFill>
              </a:rPr>
              <a:t>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72E1C-25F2-BE70-AA49-4A78DF849ECA}"/>
              </a:ext>
            </a:extLst>
          </p:cNvPr>
          <p:cNvSpPr txBox="1"/>
          <p:nvPr/>
        </p:nvSpPr>
        <p:spPr>
          <a:xfrm>
            <a:off x="1636067" y="3103245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0" dirty="0">
                <a:solidFill>
                  <a:srgbClr val="46B2B5"/>
                </a:solidFill>
              </a:rPr>
              <a:t>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5EE237-A3DD-663D-CD27-6AA309DD0EA7}"/>
              </a:ext>
            </a:extLst>
          </p:cNvPr>
          <p:cNvSpPr txBox="1"/>
          <p:nvPr/>
        </p:nvSpPr>
        <p:spPr>
          <a:xfrm>
            <a:off x="1619018" y="435910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0" dirty="0">
                <a:solidFill>
                  <a:srgbClr val="8CAA7E"/>
                </a:solidFill>
              </a:rPr>
              <a:t>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E0210D-9F0F-692A-EFBE-341E5E2EBFED}"/>
              </a:ext>
            </a:extLst>
          </p:cNvPr>
          <p:cNvSpPr txBox="1"/>
          <p:nvPr/>
        </p:nvSpPr>
        <p:spPr>
          <a:xfrm>
            <a:off x="1615228" y="5194104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0" dirty="0">
                <a:solidFill>
                  <a:srgbClr val="D36F68"/>
                </a:solidFill>
              </a:rPr>
              <a:t>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BF1B53B-47D9-7561-2F70-C64E80FCFD68}"/>
              </a:ext>
            </a:extLst>
          </p:cNvPr>
          <p:cNvSpPr txBox="1"/>
          <p:nvPr/>
        </p:nvSpPr>
        <p:spPr>
          <a:xfrm>
            <a:off x="1635314" y="5691674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0" dirty="0">
                <a:solidFill>
                  <a:srgbClr val="826276"/>
                </a:solidFill>
              </a:rPr>
              <a:t>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315DFA-B944-792A-9581-F20C76DDA493}"/>
              </a:ext>
            </a:extLst>
          </p:cNvPr>
          <p:cNvSpPr txBox="1"/>
          <p:nvPr/>
        </p:nvSpPr>
        <p:spPr>
          <a:xfrm>
            <a:off x="1646912" y="613768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0" dirty="0">
                <a:solidFill>
                  <a:srgbClr val="656A59"/>
                </a:solidFill>
              </a:rPr>
              <a:t>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5C384A-C54C-A661-3D05-3161FCD7A693}"/>
              </a:ext>
            </a:extLst>
          </p:cNvPr>
          <p:cNvSpPr txBox="1"/>
          <p:nvPr/>
        </p:nvSpPr>
        <p:spPr>
          <a:xfrm>
            <a:off x="1427480" y="1174997"/>
            <a:ext cx="933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13 variables sélectionnées sont issues de données open data de la FAO et de la banque mondiale.</a:t>
            </a:r>
          </a:p>
        </p:txBody>
      </p:sp>
    </p:spTree>
    <p:extLst>
      <p:ext uri="{BB962C8B-B14F-4D97-AF65-F5344CB8AC3E}">
        <p14:creationId xmlns:p14="http://schemas.microsoft.com/office/powerpoint/2010/main" val="253630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13" y="211201"/>
            <a:ext cx="11651851" cy="1178729"/>
          </a:xfrm>
        </p:spPr>
        <p:txBody>
          <a:bodyPr anchor="t">
            <a:noAutofit/>
          </a:bodyPr>
          <a:lstStyle/>
          <a:p>
            <a:pPr algn="l"/>
            <a:r>
              <a:rPr lang="fr-FR" sz="4400" noProof="0" dirty="0">
                <a:solidFill>
                  <a:schemeClr val="accent1"/>
                </a:solidFill>
              </a:rPr>
              <a:t>Préparation des données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94C862-322C-E348-C1EB-410806009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2390" y="1032931"/>
            <a:ext cx="10477497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Traitement des valeurs manquantes (NaN)</a:t>
            </a:r>
            <a:endParaRPr kumimoji="0" lang="fr-FR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variables ayant plus de </a:t>
            </a:r>
            <a:r>
              <a:rPr kumimoji="0" lang="fr-FR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</a:t>
            </a:r>
            <a:r>
              <a:rPr kumimoji="0" lang="fr-F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fr-FR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kumimoji="0" lang="fr-F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sont </a:t>
            </a:r>
            <a:r>
              <a:rPr kumimoji="0" lang="fr-FR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abandonnées</a:t>
            </a:r>
            <a:r>
              <a:rPr lang="fr-FR" sz="1800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taxes douanières, taux de change, coûts liés à la conformité aux frontières et documentaire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kumimoji="0" lang="fr-F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des </a:t>
            </a:r>
            <a:r>
              <a:rPr lang="fr-FR" sz="18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individus</a:t>
            </a:r>
            <a:r>
              <a:rPr kumimoji="0" lang="fr-FR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avec des valeurs manquantes </a:t>
            </a:r>
            <a:r>
              <a:rPr kumimoji="0" lang="fr-FR" sz="18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800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après suppression des pays &lt; 5M d’habitants) </a:t>
            </a:r>
            <a:r>
              <a:rPr kumimoji="0" lang="fr-F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0238" marR="0" lvl="0" indent="-920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Tentative d'imputation</a:t>
            </a:r>
            <a:r>
              <a:rPr kumimoji="0" lang="fr-F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lorsque cela est possible.</a:t>
            </a:r>
          </a:p>
          <a:p>
            <a:pPr marL="630238" marR="0" lvl="0" indent="-920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18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Suppression</a:t>
            </a:r>
            <a:r>
              <a:rPr lang="fr-FR" sz="1800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dernier recours.</a:t>
            </a:r>
            <a:endParaRPr lang="fr-F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sz="18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113 individus </a:t>
            </a:r>
            <a:r>
              <a:rPr lang="fr-FR" sz="1800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 conservés dans notre Data Frame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D0A502-0686-830F-4AF8-63798693A988}"/>
              </a:ext>
            </a:extLst>
          </p:cNvPr>
          <p:cNvSpPr txBox="1"/>
          <p:nvPr/>
        </p:nvSpPr>
        <p:spPr>
          <a:xfrm>
            <a:off x="1312389" y="3762966"/>
            <a:ext cx="99297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Traitements des valeurs extrêmes</a:t>
            </a:r>
          </a:p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Winsorisation</a:t>
            </a: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538163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Remplacement sur les variables de taux d’évolution, des 10 % les plus hauts et les plus bas par les seuils des percentiles.</a:t>
            </a:r>
          </a:p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fr-FR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logarithmique:</a:t>
            </a:r>
          </a:p>
          <a:p>
            <a:pPr marL="538163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logarithmique des variables présentant de grands écarts entre les individus (ex : population).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8C9715-7107-7328-76F9-FAB69B81C0DF}"/>
              </a:ext>
            </a:extLst>
          </p:cNvPr>
          <p:cNvSpPr txBox="1"/>
          <p:nvPr/>
        </p:nvSpPr>
        <p:spPr>
          <a:xfrm>
            <a:off x="1312389" y="5825069"/>
            <a:ext cx="9573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Standardisation des données</a:t>
            </a:r>
          </a:p>
          <a:p>
            <a:pPr marL="538163" algn="just"/>
            <a:r>
              <a:rPr lang="fr-FR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Standardisation des variables en les centrant sur une moyenne de 0 et un écart-type de 1, afin d’éviter l’effet de taille.</a:t>
            </a:r>
          </a:p>
        </p:txBody>
      </p:sp>
    </p:spTree>
    <p:extLst>
      <p:ext uri="{BB962C8B-B14F-4D97-AF65-F5344CB8AC3E}">
        <p14:creationId xmlns:p14="http://schemas.microsoft.com/office/powerpoint/2010/main" val="306072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100" noProof="0" dirty="0"/>
              <a:t>Analyse du Data frame de travail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4FC6C13-7AFC-1972-47C0-EBCDB287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2286001"/>
            <a:ext cx="4363595" cy="3593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17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Analyses univariées</a:t>
            </a:r>
          </a:p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17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Utilisation des mesures centrales, des box-plots et des histogrammes pour obtenir une </a:t>
            </a:r>
            <a:r>
              <a:rPr lang="fr-FR" sz="17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vue d'ensemble de nos données.</a:t>
            </a:r>
          </a:p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700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17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Analyses bivariées</a:t>
            </a:r>
          </a:p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sz="1700" noProof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</a:t>
            </a:r>
            <a:r>
              <a:rPr lang="fr-FR" sz="17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corrélation et </a:t>
            </a:r>
            <a:r>
              <a:rPr lang="fr-FR" sz="1700" noProof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</a:t>
            </a:r>
            <a:r>
              <a:rPr lang="fr-FR" sz="17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-plots pour comprendre les </a:t>
            </a:r>
            <a:r>
              <a:rPr lang="fr-FR" sz="17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 entre les variables.</a:t>
            </a:r>
          </a:p>
          <a:p>
            <a:pPr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endParaRPr lang="fr-FR" sz="1700" b="1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fr-FR" sz="17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 du KMO (Kaiser-Meyer-</a:t>
            </a:r>
            <a:r>
              <a:rPr lang="fr-FR" sz="1700" b="1" noProof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Olkin</a:t>
            </a:r>
            <a:r>
              <a:rPr lang="fr-FR" sz="17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/>
              <a:tabLst/>
            </a:pPr>
            <a:r>
              <a:rPr lang="fr-FR" sz="17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 du KMO pour </a:t>
            </a:r>
            <a:r>
              <a:rPr lang="fr-FR" sz="17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évaluer l'adéquation </a:t>
            </a:r>
            <a:r>
              <a:rPr lang="fr-FR" sz="17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notre jeu de données avec une analyse en composantes principales (ACP)</a:t>
            </a:r>
          </a:p>
          <a:p>
            <a:pPr marL="34290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/>
              <a:tabLst/>
            </a:pPr>
            <a:r>
              <a:rPr lang="fr-FR" sz="17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Sélection des variables </a:t>
            </a:r>
            <a:r>
              <a:rPr lang="fr-FR" sz="17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plus appropriées</a:t>
            </a:r>
            <a:endParaRPr lang="fr-FR" sz="1300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1A409-83F5-4C88-D06C-45381A9F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808" y="4022731"/>
            <a:ext cx="2915030" cy="271659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6610EC52-FCB7-4679-1648-AED41C8DF096}"/>
              </a:ext>
            </a:extLst>
          </p:cNvPr>
          <p:cNvGrpSpPr>
            <a:grpSpLocks noChangeAspect="1"/>
          </p:cNvGrpSpPr>
          <p:nvPr/>
        </p:nvGrpSpPr>
        <p:grpSpPr>
          <a:xfrm>
            <a:off x="7425171" y="118679"/>
            <a:ext cx="3945563" cy="3694562"/>
            <a:chOff x="1523991" y="1414498"/>
            <a:chExt cx="6521085" cy="6106237"/>
          </a:xfrm>
        </p:grpSpPr>
        <p:pic>
          <p:nvPicPr>
            <p:cNvPr id="24" name="Image 23" descr="Une image contenant texte, capture d’écran, diagramme&#10;&#10;Description générée automatiquement">
              <a:extLst>
                <a:ext uri="{FF2B5EF4-FFF2-40B4-BE49-F238E27FC236}">
                  <a16:creationId xmlns:a16="http://schemas.microsoft.com/office/drawing/2014/main" id="{B153DFF6-6929-81A6-2B70-B8A04D2D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65" r="28685" b="9536"/>
            <a:stretch/>
          </p:blipFill>
          <p:spPr>
            <a:xfrm>
              <a:off x="1523991" y="1611085"/>
              <a:ext cx="6521085" cy="4037874"/>
            </a:xfrm>
            <a:prstGeom prst="rect">
              <a:avLst/>
            </a:prstGeom>
          </p:spPr>
        </p:pic>
        <p:pic>
          <p:nvPicPr>
            <p:cNvPr id="26" name="Image 25" descr="Une image contenant texte, capture d’écran, diagramme&#10;&#10;Description générée automatiquement">
              <a:extLst>
                <a:ext uri="{FF2B5EF4-FFF2-40B4-BE49-F238E27FC236}">
                  <a16:creationId xmlns:a16="http://schemas.microsoft.com/office/drawing/2014/main" id="{3DC14A09-87B2-9F05-CC4C-FB6B07D75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89" t="14537" r="14288" b="15463"/>
            <a:stretch/>
          </p:blipFill>
          <p:spPr>
            <a:xfrm>
              <a:off x="7310453" y="1414498"/>
              <a:ext cx="685760" cy="3264415"/>
            </a:xfrm>
            <a:prstGeom prst="rect">
              <a:avLst/>
            </a:prstGeom>
          </p:spPr>
        </p:pic>
        <p:pic>
          <p:nvPicPr>
            <p:cNvPr id="28" name="Image 27" descr="Une image contenant texte, capture d’écran, diagramme&#10;&#10;Description générée automatiquement">
              <a:extLst>
                <a:ext uri="{FF2B5EF4-FFF2-40B4-BE49-F238E27FC236}">
                  <a16:creationId xmlns:a16="http://schemas.microsoft.com/office/drawing/2014/main" id="{61F32C4A-66B8-B163-79F3-BBDD94BE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82" r="72201" b="17611"/>
            <a:stretch/>
          </p:blipFill>
          <p:spPr>
            <a:xfrm rot="16200000">
              <a:off x="5156023" y="4732329"/>
              <a:ext cx="1837080" cy="3739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18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C22FB6-0923-E2C3-A646-9769C8ED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spc="800" noProof="0"/>
              <a:t>Analyse en composantes principales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4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7D9197-4A85-4276-8FC4-67873E20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noProof="0" dirty="0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01B5B487-A1DE-47E1-B06D-F13BBCCA7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noProof="0" dirty="0"/>
              <a:t>Analyses de la variance expliquée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45AF6B-4F42-45F1-A22C-AF0FCA89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BC91076-23D1-236D-D05E-6FCC25CC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1" y="2443140"/>
            <a:ext cx="6306309" cy="3930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rgbClr val="2A1A00"/>
              </a:buClr>
              <a:buSzTx/>
              <a:buFont typeface="+mj-lt"/>
              <a:buAutoNum type="arabicPeriod"/>
              <a:tabLst/>
            </a:pP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en Composantes Principales </a:t>
            </a:r>
            <a:r>
              <a:rPr kumimoji="0" lang="fr-FR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(ACP), </a:t>
            </a:r>
            <a:r>
              <a:rPr kumimoji="0" lang="fr-FR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puis i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dentification du 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optimal de composantes 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à retenir </a:t>
            </a:r>
            <a:r>
              <a:rPr lang="fr-FR" noProof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grâce au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graphique des éboulis propres :</a:t>
            </a:r>
            <a:endParaRPr lang="fr-FR" noProof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7675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constate un coude significatif au niveau de la 3</a:t>
            </a:r>
            <a:r>
              <a:rPr kumimoji="0" lang="fr-FR" b="0" i="0" u="none" strike="noStrike" cap="none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kumimoji="0" lang="fr-FR" b="0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composante.</a:t>
            </a:r>
            <a:endParaRPr lang="fr-FR" noProof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7675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b="1" noProof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0% de la variance </a:t>
            </a:r>
            <a:r>
              <a:rPr lang="fr-FR" noProof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expliquée par les </a:t>
            </a:r>
            <a:r>
              <a:rPr lang="fr-FR" b="1" noProof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premières composantes</a:t>
            </a:r>
            <a:r>
              <a:rPr lang="fr-FR" noProof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ce qui est très satisfaisant.</a:t>
            </a:r>
          </a:p>
          <a:p>
            <a:pPr marL="561975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+mj-lt"/>
              <a:buAutoNum type="arabicPeriod" startAt="2"/>
            </a:pPr>
            <a:endParaRPr kumimoji="0" lang="fr-FR" b="1" i="0" u="none" strike="noStrike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61975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+mj-lt"/>
              <a:buAutoNum type="arabicPeriod" startAt="2"/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fr-FR" b="1" i="0" u="none" strike="noStrike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otation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b="1" i="0" u="none" strike="noStrike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Varimax</a:t>
            </a:r>
            <a:r>
              <a:rPr kumimoji="0" lang="fr-FR" b="1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i="0" u="none" strike="noStrike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améliorer l'interprétabilité des dimensions sous-jacentes dans nos données.</a:t>
            </a:r>
          </a:p>
          <a:p>
            <a:pPr marL="561975" marR="0" lvl="0" indent="-3429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 startAt="2"/>
              <a:tabLst/>
            </a:pPr>
            <a:endParaRPr kumimoji="0" lang="fr-FR" b="0" i="0" u="none" strike="noStrike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noProof="0" dirty="0">
              <a:solidFill>
                <a:srgbClr val="000000"/>
              </a:solidFill>
            </a:endParaRPr>
          </a:p>
          <a:p>
            <a:pPr marR="0" lvl="0" indent="-228600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lang="fr-FR" sz="1300" b="1" noProof="0" dirty="0">
              <a:solidFill>
                <a:srgbClr val="000000"/>
              </a:solidFill>
            </a:endParaRPr>
          </a:p>
        </p:txBody>
      </p:sp>
      <p:pic>
        <p:nvPicPr>
          <p:cNvPr id="4" name="Image 3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C60532C5-D12A-162A-2806-29056AFF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7060" r="8854"/>
          <a:stretch/>
        </p:blipFill>
        <p:spPr>
          <a:xfrm>
            <a:off x="7576250" y="117980"/>
            <a:ext cx="4301347" cy="3426575"/>
          </a:xfrm>
          <a:prstGeom prst="rect">
            <a:avLst/>
          </a:prstGeom>
        </p:spPr>
      </p:pic>
      <p:pic>
        <p:nvPicPr>
          <p:cNvPr id="7" name="Image 6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51F8AD50-5781-13A6-5BD4-C3A131C0E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9"/>
          <a:stretch/>
        </p:blipFill>
        <p:spPr>
          <a:xfrm>
            <a:off x="7430180" y="3662535"/>
            <a:ext cx="4668695" cy="29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F2C9A-4CA9-916D-0966-B0AE35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noProof="0" dirty="0" err="1"/>
              <a:t>Interprétation</a:t>
            </a:r>
            <a:r>
              <a:rPr lang="en-US" sz="4100" noProof="0" dirty="0"/>
              <a:t> des </a:t>
            </a:r>
            <a:r>
              <a:rPr lang="en-US" sz="4100" noProof="0" dirty="0" err="1"/>
              <a:t>composants</a:t>
            </a:r>
            <a:endParaRPr lang="en-US" sz="4100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65604D-6F5F-2471-A067-7506F8BF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89" y="2397760"/>
            <a:ext cx="4935096" cy="4170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Composant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F1</a:t>
            </a:r>
          </a:p>
          <a:p>
            <a:pPr marL="28575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taux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population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urbaine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consommation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viande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personne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le PIB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sont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600" b="1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fortement</a:t>
            </a:r>
            <a:r>
              <a:rPr kumimoji="0" lang="en-US" sz="1600" b="1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600" b="1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corrélé</a:t>
            </a:r>
            <a:r>
              <a:rPr kumimoji="0" lang="en-US" sz="1600" b="1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à F1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L’évolution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démographique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 contraire,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lui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600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fortement</a:t>
            </a:r>
            <a:r>
              <a:rPr kumimoji="0" lang="en-US" sz="1600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600" b="1" i="0" u="none" strike="noStrike" cap="none" normalizeH="0" baseline="0" noProof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 </a:t>
            </a:r>
            <a:r>
              <a:rPr kumimoji="0" lang="en-US" sz="1600" b="1" i="0" u="none" strike="noStrike" cap="none" normalizeH="0" baseline="0" noProof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corrélé</a:t>
            </a:r>
            <a:endParaRPr kumimoji="0" lang="en-US" sz="1600" b="1" i="0" u="none" strike="noStrike" cap="none" normalizeH="0" baseline="0" noProof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peut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donc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être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interprétée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indicateur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US" sz="16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économique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600" i="0" u="none" strike="noStrike" cap="none" normalizeH="0" baseline="0" noProof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endParaRPr kumimoji="0" lang="en-US" sz="1600" i="0" u="none" strike="noStrike" cap="none" normalizeH="0" baseline="0" noProof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Composant</a:t>
            </a:r>
            <a:r>
              <a:rPr lang="en-US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F2</a:t>
            </a:r>
          </a:p>
          <a:p>
            <a:pPr marL="28575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F2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fortement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corrélée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à la part des importations dans la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consommation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57150" marR="0" lvl="0" indent="-228600" algn="just" defTabSz="914400" fontAlgn="base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tabLst/>
            </a:pP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F2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peut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donc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être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interprétée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6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indicateur</a:t>
            </a:r>
            <a:r>
              <a:rPr lang="en-US" sz="16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6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dépendance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économique</a:t>
            </a:r>
            <a:r>
              <a:rPr lang="en-US" sz="16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aux importations.</a:t>
            </a:r>
            <a:endParaRPr kumimoji="0" lang="en-US" sz="1600" b="1" i="0" u="none" strike="noStrike" cap="none" normalizeH="0" baseline="0" noProof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399BAB6-57CC-018A-2E60-D456F77B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33" y="1431424"/>
            <a:ext cx="5176744" cy="42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47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6805</TotalTime>
  <Words>1401</Words>
  <Application>Microsoft Office PowerPoint</Application>
  <PresentationFormat>Grand écran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</vt:lpstr>
      <vt:lpstr>Gill Sans MT</vt:lpstr>
      <vt:lpstr>Impact</vt:lpstr>
      <vt:lpstr>Wingdings</vt:lpstr>
      <vt:lpstr>Badge</vt:lpstr>
      <vt:lpstr>Mission Data International :  étude de marché pour une expansion mondiale</vt:lpstr>
      <vt:lpstr>Présentation de la Mission </vt:lpstr>
      <vt:lpstr>Méthode </vt:lpstr>
      <vt:lpstr>Présentation du jeu de données</vt:lpstr>
      <vt:lpstr>Préparation des données</vt:lpstr>
      <vt:lpstr>Analyse du Data frame de travail</vt:lpstr>
      <vt:lpstr>Analyse en composantes principales</vt:lpstr>
      <vt:lpstr>Analyses de la variance expliquée</vt:lpstr>
      <vt:lpstr>Interprétation des composants</vt:lpstr>
      <vt:lpstr>Analyse de la projection des individus</vt:lpstr>
      <vt:lpstr>Classification Ascendante Hiérarchique</vt:lpstr>
      <vt:lpstr>Détermination du nombre de clusters</vt:lpstr>
      <vt:lpstr>Projection des clusters sur F1 et F2</vt:lpstr>
      <vt:lpstr>Clustering avec Kmeans</vt:lpstr>
      <vt:lpstr>Détermination du nombre de clusters</vt:lpstr>
      <vt:lpstr>Projection des clusters sur F1 et F2</vt:lpstr>
      <vt:lpstr>Comparaison des clusters cah et kmeans</vt:lpstr>
      <vt:lpstr>Analyse des clusters Kmean</vt:lpstr>
      <vt:lpstr>Individu moyen de chaque cluster</vt:lpstr>
      <vt:lpstr>Sélection des pays du clusters 3 </vt:lpstr>
      <vt:lpstr>Sélection des pays du clusters 2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Margaux LAURET</dc:creator>
  <cp:lastModifiedBy>F vercellotti</cp:lastModifiedBy>
  <cp:revision>68</cp:revision>
  <dcterms:created xsi:type="dcterms:W3CDTF">2024-07-09T07:45:20Z</dcterms:created>
  <dcterms:modified xsi:type="dcterms:W3CDTF">2024-10-22T15:50:55Z</dcterms:modified>
</cp:coreProperties>
</file>