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73" r:id="rId5"/>
    <p:sldId id="277" r:id="rId6"/>
    <p:sldId id="290" r:id="rId7"/>
    <p:sldId id="276" r:id="rId8"/>
    <p:sldId id="274" r:id="rId9"/>
    <p:sldId id="278" r:id="rId10"/>
    <p:sldId id="279" r:id="rId11"/>
    <p:sldId id="281" r:id="rId12"/>
    <p:sldId id="291" r:id="rId13"/>
    <p:sldId id="282" r:id="rId14"/>
    <p:sldId id="283" r:id="rId15"/>
    <p:sldId id="287" r:id="rId16"/>
    <p:sldId id="288" r:id="rId17"/>
    <p:sldId id="289" r:id="rId18"/>
    <p:sldId id="292" r:id="rId19"/>
    <p:sldId id="293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209829D-B846-4E13-A78A-60E4B22CE27B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80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209829D-B846-4E13-A78A-60E4B22CE27B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91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35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209829D-B846-4E13-A78A-60E4B22CE27B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30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209829D-B846-4E13-A78A-60E4B22CE27B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2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209829D-B846-4E13-A78A-60E4B22CE27B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31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33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209829D-B846-4E13-A78A-60E4B22CE27B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73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209829D-B846-4E13-A78A-60E4B22CE27B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83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829D-B846-4E13-A78A-60E4B22CE27B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68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F47D5C-F016-5F16-64E7-BD161E888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fr-FR" sz="4100" b="1"/>
              <a:t>Analyse des Indicateurs de Vente et Comportement des Clients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9930C305-107A-AFCF-7D52-46BDE6176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fr-FR" sz="2000" i="1"/>
              <a:t>Librairie en Ligne - Présentation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26890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93" y="191750"/>
            <a:ext cx="11651851" cy="1178729"/>
          </a:xfrm>
        </p:spPr>
        <p:txBody>
          <a:bodyPr anchor="t">
            <a:noAutofit/>
          </a:bodyPr>
          <a:lstStyle/>
          <a:p>
            <a:pPr algn="l"/>
            <a:r>
              <a:rPr lang="en-US" sz="4400" dirty="0" err="1">
                <a:solidFill>
                  <a:schemeClr val="accent1"/>
                </a:solidFill>
              </a:rPr>
              <a:t>Profils</a:t>
            </a:r>
            <a:r>
              <a:rPr lang="en-US" sz="4400" dirty="0">
                <a:solidFill>
                  <a:schemeClr val="accent1"/>
                </a:solidFill>
              </a:rPr>
              <a:t> des clients </a:t>
            </a:r>
            <a:r>
              <a:rPr lang="en-US" sz="4400" dirty="0" err="1">
                <a:solidFill>
                  <a:schemeClr val="accent1"/>
                </a:solidFill>
              </a:rPr>
              <a:t>BtoC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pic>
        <p:nvPicPr>
          <p:cNvPr id="16" name="Image 15" descr="Une image contenant diagramme, capture d’écran, cercle, texte&#10;&#10;Description générée automatiquement">
            <a:extLst>
              <a:ext uri="{FF2B5EF4-FFF2-40B4-BE49-F238E27FC236}">
                <a16:creationId xmlns:a16="http://schemas.microsoft.com/office/drawing/2014/main" id="{3ED68BF3-2CCC-D24D-D910-C95D74E56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8" t="22181" r="2712" b="66985"/>
          <a:stretch/>
        </p:blipFill>
        <p:spPr>
          <a:xfrm>
            <a:off x="8166600" y="1370479"/>
            <a:ext cx="1349374" cy="742950"/>
          </a:xfrm>
          <a:prstGeom prst="rect">
            <a:avLst/>
          </a:prstGeom>
        </p:spPr>
      </p:pic>
      <p:pic>
        <p:nvPicPr>
          <p:cNvPr id="22" name="Image 21" descr="Une image contenant diagramme, capture d’écran, cercle&#10;&#10;Description générée automatiquement">
            <a:extLst>
              <a:ext uri="{FF2B5EF4-FFF2-40B4-BE49-F238E27FC236}">
                <a16:creationId xmlns:a16="http://schemas.microsoft.com/office/drawing/2014/main" id="{5EFB2A82-7C49-F4C2-08C2-F7621830EE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4" t="6574" r="11139" b="11922"/>
          <a:stretch/>
        </p:blipFill>
        <p:spPr>
          <a:xfrm>
            <a:off x="9387387" y="1114425"/>
            <a:ext cx="2689140" cy="2906569"/>
          </a:xfrm>
          <a:prstGeom prst="rect">
            <a:avLst/>
          </a:prstGeom>
        </p:spPr>
      </p:pic>
      <p:pic>
        <p:nvPicPr>
          <p:cNvPr id="24" name="Image 23" descr="Une image contenant diagramme, capture d’écran, cercle&#10;&#10;Description générée automatiquement">
            <a:extLst>
              <a:ext uri="{FF2B5EF4-FFF2-40B4-BE49-F238E27FC236}">
                <a16:creationId xmlns:a16="http://schemas.microsoft.com/office/drawing/2014/main" id="{4D274759-76D4-16A4-12A6-326C0F63E6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0" t="7812" r="11602" b="11922"/>
          <a:stretch/>
        </p:blipFill>
        <p:spPr>
          <a:xfrm>
            <a:off x="5812168" y="1158574"/>
            <a:ext cx="2648877" cy="2862420"/>
          </a:xfrm>
          <a:prstGeom prst="rect">
            <a:avLst/>
          </a:prstGeom>
        </p:spPr>
      </p:pic>
      <p:pic>
        <p:nvPicPr>
          <p:cNvPr id="27" name="Image 26" descr="Une image contenant Tracé, diagramme, ligne, texte&#10;&#10;Description générée automatiquement">
            <a:extLst>
              <a:ext uri="{FF2B5EF4-FFF2-40B4-BE49-F238E27FC236}">
                <a16:creationId xmlns:a16="http://schemas.microsoft.com/office/drawing/2014/main" id="{9F48D3CE-B0E6-B325-5416-D92477FDE7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t="6574" r="8663"/>
          <a:stretch/>
        </p:blipFill>
        <p:spPr>
          <a:xfrm>
            <a:off x="6611112" y="3954527"/>
            <a:ext cx="4315816" cy="281915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EDA9905-A0DC-411E-93A5-1AB0A2631BA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6855" y="2347597"/>
            <a:ext cx="452897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Diversité des Profils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répartition par sexe est relativement équilibrée, ce qui indique que les produits et services offerts attirent aussi bien les hommes que les femmes.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endParaRPr lang="fr-FR" alt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répartition par âge montre une clientèle diverse, avec une majorité de clients dans la tranche d'âge de 36 à 52 ans, mais aussi une présence notable de jeunes adultes et de personnes âgées.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53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93" y="191750"/>
            <a:ext cx="11651851" cy="1178729"/>
          </a:xfrm>
        </p:spPr>
        <p:txBody>
          <a:bodyPr anchor="t">
            <a:noAutofit/>
          </a:bodyPr>
          <a:lstStyle/>
          <a:p>
            <a:pPr algn="l"/>
            <a:r>
              <a:rPr lang="en-US" sz="4400" dirty="0" err="1">
                <a:solidFill>
                  <a:schemeClr val="accent1"/>
                </a:solidFill>
              </a:rPr>
              <a:t>Analyse</a:t>
            </a:r>
            <a:r>
              <a:rPr lang="en-US" sz="4400" dirty="0">
                <a:solidFill>
                  <a:schemeClr val="accent1"/>
                </a:solidFill>
              </a:rPr>
              <a:t> des </a:t>
            </a:r>
            <a:r>
              <a:rPr lang="en-US" sz="4400" dirty="0" err="1">
                <a:solidFill>
                  <a:schemeClr val="accent1"/>
                </a:solidFill>
              </a:rPr>
              <a:t>comportements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d’achats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pic>
        <p:nvPicPr>
          <p:cNvPr id="10" name="Image 9" descr="Une image contenant ligne, texte, Tracé, diagramme&#10;&#10;Description générée automatiquement">
            <a:extLst>
              <a:ext uri="{FF2B5EF4-FFF2-40B4-BE49-F238E27FC236}">
                <a16:creationId xmlns:a16="http://schemas.microsoft.com/office/drawing/2014/main" id="{AF782B08-585B-1AF3-0AB6-577D142BF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0" t="7151" r="8663"/>
          <a:stretch/>
        </p:blipFill>
        <p:spPr>
          <a:xfrm>
            <a:off x="6916804" y="1061324"/>
            <a:ext cx="4370321" cy="2852684"/>
          </a:xfrm>
          <a:prstGeom prst="rect">
            <a:avLst/>
          </a:prstGeom>
        </p:spPr>
      </p:pic>
      <p:pic>
        <p:nvPicPr>
          <p:cNvPr id="12" name="Image 11" descr="Une image contenant diagramme, Tracé, ligne, capture d’écran&#10;&#10;Description générée automatiquement">
            <a:extLst>
              <a:ext uri="{FF2B5EF4-FFF2-40B4-BE49-F238E27FC236}">
                <a16:creationId xmlns:a16="http://schemas.microsoft.com/office/drawing/2014/main" id="{833C40BF-68BA-1225-3939-464BD77B0B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" t="6944" r="7925"/>
          <a:stretch/>
        </p:blipFill>
        <p:spPr>
          <a:xfrm>
            <a:off x="6947143" y="3990331"/>
            <a:ext cx="4397491" cy="280798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83B5660-A05E-1398-500D-12D590B39DB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23864" y="1903978"/>
            <a:ext cx="5062536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Concentration des Dépenses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La courbe de </a:t>
            </a:r>
            <a:r>
              <a:rPr lang="fr-FR" altLang="fr-FR" sz="1600" dirty="0">
                <a:latin typeface="Calibri "/>
              </a:rPr>
              <a:t>Lorentz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montre que les dépenses sont concentrées parmi certains clients, dont une minorité effectue des achats significativement plus élevés.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Distribution des Montants des Paniers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fr-FR" altLang="fr-FR" sz="1600" dirty="0">
                <a:latin typeface="Calibri "/>
              </a:rPr>
              <a:t>Moyenne 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34.37 €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fr-FR" altLang="fr-FR" sz="1600" dirty="0">
                <a:latin typeface="Calibri "/>
              </a:rPr>
              <a:t>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édiane : 25.55 €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écart-type : 32.25 € </a:t>
            </a: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endParaRPr lang="fr-FR" altLang="fr-FR" sz="1600" dirty="0">
              <a:latin typeface="Calibri 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lang="fr-FR" altLang="fr-FR" sz="1600" dirty="0">
                <a:latin typeface="Calibri "/>
              </a:rPr>
              <a:t>Ces indicateurs confirment la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grande variabilité dans les montants des paniers</a:t>
            </a:r>
            <a:endParaRPr lang="fr-FR" altLang="fr-FR" sz="1600" dirty="0">
              <a:latin typeface="Calibri 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600" dirty="0">
                <a:latin typeface="Calibri "/>
              </a:rPr>
              <a:t>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a majorité des clients dépensent moins que la moyenne, avec des valeurs plus élevées provenant d'une minorité de clients à dépenses élevées.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2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4D9148-A12E-ECD0-5383-B6C25498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4800" b="1" dirty="0"/>
              <a:t>Analyses des liens et correlations entre les variables</a:t>
            </a:r>
          </a:p>
        </p:txBody>
      </p:sp>
    </p:spTree>
    <p:extLst>
      <p:ext uri="{BB962C8B-B14F-4D97-AF65-F5344CB8AC3E}">
        <p14:creationId xmlns:p14="http://schemas.microsoft.com/office/powerpoint/2010/main" val="405456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93" y="191750"/>
            <a:ext cx="11651851" cy="1178729"/>
          </a:xfrm>
        </p:spPr>
        <p:txBody>
          <a:bodyPr anchor="t">
            <a:noAutofit/>
          </a:bodyPr>
          <a:lstStyle/>
          <a:p>
            <a:pPr algn="l"/>
            <a:r>
              <a:rPr lang="fr-FR" sz="4400" dirty="0">
                <a:solidFill>
                  <a:schemeClr val="accent1"/>
                </a:solidFill>
              </a:rPr>
              <a:t>Lien entre genre et catégorie de livre acheté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pic>
        <p:nvPicPr>
          <p:cNvPr id="4" name="Image 3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5BA97BEE-6CE0-1E4E-F8B4-5DF5A3CEF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4"/>
          <a:stretch/>
        </p:blipFill>
        <p:spPr>
          <a:xfrm>
            <a:off x="5607352" y="1867680"/>
            <a:ext cx="6126492" cy="343902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E8DBE03-3E72-59B1-23E4-27AC89C303F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9374" y="2246683"/>
            <a:ext cx="509369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Significativité Statistique vs Pratique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sz="800" dirty="0">
              <a:latin typeface="Calibri "/>
            </a:endParaRP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Statistiquement significative mais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faible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En termes pratiques, il n'y a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pas de différence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marquante entre les sexes dans le choix des catégories de livres achetés.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Implications Marketing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Les campagnes marketing ne nécessitent pas de segmentation stricte par sexe, car les préférences de catégorie de livre ne diffèrent pas significativement entre les hommes et les femmes.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4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93" y="191750"/>
            <a:ext cx="11651851" cy="1178729"/>
          </a:xfrm>
        </p:spPr>
        <p:txBody>
          <a:bodyPr anchor="t">
            <a:noAutofit/>
          </a:bodyPr>
          <a:lstStyle/>
          <a:p>
            <a:pPr algn="l"/>
            <a:r>
              <a:rPr lang="fr-FR" sz="4400" dirty="0">
                <a:solidFill>
                  <a:schemeClr val="accent1"/>
                </a:solidFill>
              </a:rPr>
              <a:t>Corrélation entre l'âge et le montant total des achats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pic>
        <p:nvPicPr>
          <p:cNvPr id="6" name="Image 5" descr="Une image contenant diagramme, texte, carré, Plan&#10;&#10;Description générée automatiquement">
            <a:extLst>
              <a:ext uri="{FF2B5EF4-FFF2-40B4-BE49-F238E27FC236}">
                <a16:creationId xmlns:a16="http://schemas.microsoft.com/office/drawing/2014/main" id="{BFC21392-1190-5B05-DF5E-B1CC6F65E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0" t="7130" r="8315"/>
          <a:stretch/>
        </p:blipFill>
        <p:spPr>
          <a:xfrm>
            <a:off x="5027682" y="1710526"/>
            <a:ext cx="6897950" cy="37195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9BAA848-586B-DAC4-8EF3-AAF07D07835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5497" y="1978145"/>
            <a:ext cx="4494627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Corrélation Âge et Montant des Achats 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Statistiquement significative mais faible.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Variation des Montants d'Achats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Pas de variation significative entre les tranches d'âge.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Légère augmentation pour la tranche 31-40 ans.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Valeurs Aberrantes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Présence de nombreuses valeurs aberrantes.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fr-FR" altLang="fr-FR" sz="1600" dirty="0">
                <a:latin typeface="Calibri "/>
              </a:rPr>
              <a:t>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omportements d'achat individuels extrêmes, indépendamment de l'âge.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6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93" y="191750"/>
            <a:ext cx="11651851" cy="1178729"/>
          </a:xfrm>
        </p:spPr>
        <p:txBody>
          <a:bodyPr anchor="t">
            <a:noAutofit/>
          </a:bodyPr>
          <a:lstStyle/>
          <a:p>
            <a:pPr algn="l"/>
            <a:r>
              <a:rPr lang="fr-FR" sz="4400" dirty="0">
                <a:solidFill>
                  <a:schemeClr val="accent1"/>
                </a:solidFill>
              </a:rPr>
              <a:t>Corrélation entre l'âge et la fréquence d’achats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BAA848-586B-DAC4-8EF3-AAF07D07835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65126" y="2272168"/>
            <a:ext cx="475954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latin typeface="Calibri "/>
              </a:rPr>
              <a:t>Corrélation Âge et Fréquence d'Achat :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altLang="fr-FR" sz="1600" dirty="0">
                <a:latin typeface="Calibri "/>
              </a:rPr>
              <a:t>Statistiquement significative mais faible.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b="1" dirty="0">
              <a:latin typeface="Calibri 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latin typeface="Calibri "/>
              </a:rPr>
              <a:t>Variation des Fréquences d'Achats</a:t>
            </a:r>
            <a:r>
              <a:rPr lang="fr-FR" altLang="fr-FR" sz="1600" dirty="0">
                <a:latin typeface="Calibri "/>
              </a:rPr>
              <a:t> :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altLang="fr-FR" sz="1600" dirty="0">
                <a:latin typeface="Calibri "/>
              </a:rPr>
              <a:t>Les tranches d'âge 31-60 ans montrent des fréquences d'achat plus élevées et une plus grande dispersion.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altLang="fr-FR" sz="1600" dirty="0">
                <a:latin typeface="Calibri "/>
              </a:rPr>
              <a:t>Les tranches d'âge plus jeunes présentent des fréquences d'achat plus homogènes et faibles.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b="1" dirty="0">
              <a:latin typeface="Calibri 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latin typeface="Calibri "/>
              </a:rPr>
              <a:t>Valeurs Aberrantes</a:t>
            </a:r>
            <a:r>
              <a:rPr lang="fr-FR" altLang="fr-FR" sz="1600" dirty="0">
                <a:latin typeface="Calibri "/>
              </a:rPr>
              <a:t> :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altLang="fr-FR" sz="1600" dirty="0">
                <a:latin typeface="Calibri "/>
              </a:rPr>
              <a:t>Plus nombreuses dans les tranches d'âge 31-60 ans.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altLang="fr-FR" sz="1600" dirty="0">
                <a:latin typeface="Calibri "/>
              </a:rPr>
              <a:t>Indiquent des achats plus fréquents que la moyenne dans ces groupes.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b="1" dirty="0">
              <a:latin typeface="Calibri 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0ADE2AB-3B45-7E32-12C0-89BA93603A5D}"/>
              </a:ext>
            </a:extLst>
          </p:cNvPr>
          <p:cNvGrpSpPr/>
          <p:nvPr/>
        </p:nvGrpSpPr>
        <p:grpSpPr>
          <a:xfrm>
            <a:off x="5417044" y="1922447"/>
            <a:ext cx="6485676" cy="3895352"/>
            <a:chOff x="5417044" y="1922447"/>
            <a:chExt cx="6485676" cy="3895352"/>
          </a:xfrm>
        </p:grpSpPr>
        <p:pic>
          <p:nvPicPr>
            <p:cNvPr id="3" name="Image 2" descr="Une image contenant texte, diagramme, capture d’écran, carré&#10;&#10;Description générée automatiquement">
              <a:extLst>
                <a:ext uri="{FF2B5EF4-FFF2-40B4-BE49-F238E27FC236}">
                  <a16:creationId xmlns:a16="http://schemas.microsoft.com/office/drawing/2014/main" id="{434732E4-6D5A-468A-0F46-C67A95147C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44" t="6531" r="8582"/>
            <a:stretch/>
          </p:blipFill>
          <p:spPr>
            <a:xfrm>
              <a:off x="5446252" y="1922448"/>
              <a:ext cx="6456468" cy="3640946"/>
            </a:xfrm>
            <a:prstGeom prst="rect">
              <a:avLst/>
            </a:prstGeom>
          </p:spPr>
        </p:pic>
        <p:pic>
          <p:nvPicPr>
            <p:cNvPr id="7" name="Image 6" descr="Une image contenant texte, diagramme, capture d’écran&#10;&#10;Description générée automatiquement">
              <a:extLst>
                <a:ext uri="{FF2B5EF4-FFF2-40B4-BE49-F238E27FC236}">
                  <a16:creationId xmlns:a16="http://schemas.microsoft.com/office/drawing/2014/main" id="{A915CD50-6CD7-FBA5-B25D-A47D4D6F7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1" r="89015"/>
            <a:stretch/>
          </p:blipFill>
          <p:spPr>
            <a:xfrm>
              <a:off x="5417044" y="1922447"/>
              <a:ext cx="169370" cy="3895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0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93" y="191750"/>
            <a:ext cx="11651851" cy="1178729"/>
          </a:xfrm>
        </p:spPr>
        <p:txBody>
          <a:bodyPr anchor="t">
            <a:noAutofit/>
          </a:bodyPr>
          <a:lstStyle/>
          <a:p>
            <a:pPr algn="l"/>
            <a:r>
              <a:rPr lang="fr-FR" sz="4400" dirty="0">
                <a:solidFill>
                  <a:schemeClr val="accent1"/>
                </a:solidFill>
              </a:rPr>
              <a:t>Corrélation entre l'âge et le panier moyen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BAA848-586B-DAC4-8EF3-AAF07D07835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9826" y="2300894"/>
            <a:ext cx="444759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600" b="1" dirty="0">
                <a:latin typeface="Calibri "/>
              </a:rPr>
              <a:t>Corrélation Âge et Panier Moyen 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fr-FR" altLang="fr-FR" sz="1600" dirty="0">
                <a:latin typeface="Calibri "/>
              </a:rPr>
              <a:t>Statistiquement significative avec une corrélation négative modérée à forte.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endParaRPr lang="fr-FR" altLang="fr-FR" sz="1600" dirty="0">
              <a:latin typeface="Calibri 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600" b="1" dirty="0">
                <a:latin typeface="Calibri "/>
              </a:rPr>
              <a:t>Variation des Montants des Paniers 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fr-FR" altLang="fr-FR" sz="1600" dirty="0">
                <a:latin typeface="Calibri "/>
              </a:rPr>
              <a:t>Les tranches d'âge 0-30 ans présentent les montants de paniers les plus élevés et une large dispersion..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b="1" dirty="0">
              <a:latin typeface="Calibri 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latin typeface="Calibri "/>
              </a:rPr>
              <a:t>Valeurs Aberrantes</a:t>
            </a:r>
            <a:r>
              <a:rPr lang="fr-FR" altLang="fr-FR" sz="1600" dirty="0">
                <a:latin typeface="Calibri "/>
              </a:rPr>
              <a:t> :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altLang="fr-FR" sz="1600" dirty="0">
                <a:latin typeface="Calibri "/>
              </a:rPr>
              <a:t>Plus fréquentes dans les tranches d'âge 0-30 ans.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altLang="fr-FR" sz="1600" dirty="0">
                <a:latin typeface="Calibri "/>
              </a:rPr>
              <a:t>Indiquent des comportements d'achat plus variés et plus extrêmes dans ces groupes.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fr-FR" altLang="fr-FR" sz="1600" b="1" dirty="0">
              <a:latin typeface="Calibri "/>
            </a:endParaRPr>
          </a:p>
        </p:txBody>
      </p:sp>
      <p:pic>
        <p:nvPicPr>
          <p:cNvPr id="5" name="Image 4" descr="Une image contenant texte, diagramme, capture d’écran, Parallèle&#10;&#10;Description générée automatiquement">
            <a:extLst>
              <a:ext uri="{FF2B5EF4-FFF2-40B4-BE49-F238E27FC236}">
                <a16:creationId xmlns:a16="http://schemas.microsoft.com/office/drawing/2014/main" id="{AE9CF820-62DF-E72A-E0C1-BC8121ED40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1" t="6944" r="8316"/>
          <a:stretch/>
        </p:blipFill>
        <p:spPr>
          <a:xfrm>
            <a:off x="5236041" y="1900720"/>
            <a:ext cx="6835310" cy="37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4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7" y="75361"/>
            <a:ext cx="11942762" cy="1178729"/>
          </a:xfrm>
        </p:spPr>
        <p:txBody>
          <a:bodyPr anchor="t">
            <a:noAutofit/>
          </a:bodyPr>
          <a:lstStyle/>
          <a:p>
            <a:pPr algn="l"/>
            <a:r>
              <a:rPr lang="fr-FR" sz="4400" dirty="0">
                <a:solidFill>
                  <a:schemeClr val="accent1"/>
                </a:solidFill>
              </a:rPr>
              <a:t>Lien entre âge des clients et catégorie de livre acheté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BAA848-586B-DAC4-8EF3-AAF07D07835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3973" y="1913124"/>
            <a:ext cx="537025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600" b="1" dirty="0">
                <a:latin typeface="Calibri "/>
              </a:rPr>
              <a:t>Liaison entre âge et catégorie de livre 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endParaRPr lang="fr-FR" altLang="fr-FR" sz="800" dirty="0">
              <a:latin typeface="Calibri 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fr-FR" altLang="fr-FR" sz="1600" dirty="0">
                <a:latin typeface="Calibri "/>
              </a:rPr>
              <a:t>Il y a des différences significatives dans les distributions d'âge entre les catégories de livres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sz="1600" b="1" dirty="0">
              <a:latin typeface="Calibri 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600" b="1" dirty="0">
                <a:latin typeface="Calibri "/>
              </a:rPr>
              <a:t>Analyses 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endParaRPr lang="fr-FR" altLang="fr-FR" sz="800" dirty="0">
              <a:latin typeface="Calibri 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fr-FR" altLang="fr-FR" sz="1600" dirty="0">
                <a:latin typeface="Calibri "/>
              </a:rPr>
              <a:t>Catégorie 0 : public d'âge moyen, avec une gamme d'âges relativement large mais centrée autour de la tranche d'âge moyenne.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fr-FR" altLang="fr-FR" sz="1600" dirty="0">
                <a:latin typeface="Calibri "/>
              </a:rPr>
              <a:t>Catégorie 1 : audience plus variée en termes d'âge, y compris des personnes plus âgées.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fr-FR" altLang="fr-FR" sz="1600" dirty="0">
                <a:latin typeface="Calibri "/>
              </a:rPr>
              <a:t>Catégorie 2 : jeunes adultes, avec une gamme d'âge plus restreinte et une concentration plus marquée autour des jeunes.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endParaRPr lang="fr-FR" altLang="fr-FR" sz="1600" b="1" dirty="0">
              <a:latin typeface="Calibri "/>
            </a:endParaRPr>
          </a:p>
        </p:txBody>
      </p:sp>
      <p:pic>
        <p:nvPicPr>
          <p:cNvPr id="3" name="Image 2" descr="Une image contenant capture d’écran, diagramme, texte, Rectangle&#10;&#10;Description générée automatiquement">
            <a:extLst>
              <a:ext uri="{FF2B5EF4-FFF2-40B4-BE49-F238E27FC236}">
                <a16:creationId xmlns:a16="http://schemas.microsoft.com/office/drawing/2014/main" id="{F5E241D0-AFC7-7DC9-7B4C-18F95281AE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" t="7500" r="8051"/>
          <a:stretch/>
        </p:blipFill>
        <p:spPr>
          <a:xfrm>
            <a:off x="6654800" y="1596922"/>
            <a:ext cx="4699250" cy="37554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B90CAE-3DFF-2BFB-4542-2113CCBEB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787" y="5483339"/>
            <a:ext cx="2793276" cy="120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95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BE0076-2DC7-22E3-6DC9-AA7BB48B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95304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ADFFAA-ED72-0ED0-44A1-BB93249D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fr-FR" sz="4800" b="1"/>
              <a:t>Fidélisation 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596D-849A-6486-213A-CAA9F64F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3" y="1049676"/>
            <a:ext cx="4838898" cy="5462441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fr-FR" sz="8000" b="1" dirty="0">
                <a:latin typeface="Calibri "/>
              </a:rPr>
              <a:t>Analyse des Comportements :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6400" b="1" dirty="0">
                <a:latin typeface="Calibri "/>
              </a:rPr>
              <a:t>Montant des Achats :</a:t>
            </a:r>
            <a:r>
              <a:rPr lang="fr-FR" sz="6400" dirty="0">
                <a:latin typeface="Calibri "/>
              </a:rPr>
              <a:t> Les jeunes adultes (0-30 ans) dépensent plus par achat, tandis que les adultes plus âgés (31 ans et plus) présentent des paniers plus cohérents.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6400" b="1" dirty="0">
                <a:latin typeface="Calibri "/>
              </a:rPr>
              <a:t>Fréquence des Achats : </a:t>
            </a:r>
            <a:r>
              <a:rPr lang="fr-FR" sz="6400" dirty="0">
                <a:latin typeface="Calibri "/>
              </a:rPr>
              <a:t>Les tranches d'âge 31-60 ans montrent une fréquence d'achat plus élevée avec une plus grande variabilité.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fr-FR" sz="8000" b="1" dirty="0">
                <a:latin typeface="Calibri "/>
              </a:rPr>
              <a:t>Stratégies Appliquées :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6400" b="1" dirty="0">
                <a:latin typeface="Calibri "/>
              </a:rPr>
              <a:t>Programmes de Fidélité :</a:t>
            </a:r>
          </a:p>
          <a:p>
            <a:pPr marL="742950" lvl="1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6400" b="1" dirty="0">
                <a:latin typeface="Calibri "/>
              </a:rPr>
              <a:t>Jeunes Adultes (0-30 ans) : </a:t>
            </a:r>
            <a:r>
              <a:rPr lang="fr-FR" sz="6400" dirty="0">
                <a:latin typeface="Calibri "/>
              </a:rPr>
              <a:t>Créer des programmes de fidélité attrayants qui récompensent les gros acheteurs avec des offres spéciales et des réductions.</a:t>
            </a:r>
          </a:p>
          <a:p>
            <a:pPr marL="742950" lvl="1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6400" b="1" dirty="0">
                <a:latin typeface="Calibri "/>
              </a:rPr>
              <a:t>Adultes (31-60 ans) : </a:t>
            </a:r>
            <a:r>
              <a:rPr lang="fr-FR" sz="6400" dirty="0">
                <a:latin typeface="Calibri "/>
              </a:rPr>
              <a:t>Offrir des récompenses régulières et des avantages pour les achats fréquents afin de maintenir leur engagement.</a:t>
            </a:r>
          </a:p>
          <a:p>
            <a:pPr marL="742950" lvl="1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6400" b="1" dirty="0">
                <a:latin typeface="Calibri "/>
              </a:rPr>
              <a:t>Tous les Segments : </a:t>
            </a:r>
            <a:r>
              <a:rPr lang="fr-FR" sz="6400" dirty="0">
                <a:latin typeface="Calibri "/>
              </a:rPr>
              <a:t>Utiliser des newsletters personnalisées pour proposer des recommandations basées sur les comportements d'achat et les préférences spécifiques de chaque groupe d'âge.</a:t>
            </a:r>
          </a:p>
          <a:p>
            <a:pPr>
              <a:lnSpc>
                <a:spcPct val="110000"/>
              </a:lnSpc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4498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15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75A586-5E38-15CE-182E-46E388BC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349925"/>
            <a:ext cx="2764220" cy="245644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b="1" dirty="0" err="1"/>
              <a:t>Présentation</a:t>
            </a:r>
            <a:r>
              <a:rPr lang="en-US" b="1" dirty="0"/>
              <a:t> de la Mission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19F8E02-D2AE-FAF1-7A57-03968B38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319" y="1111249"/>
            <a:ext cx="6554001" cy="46355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R="0" lvl="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10000"/>
              <a:tabLst/>
            </a:pPr>
            <a:r>
              <a:rPr kumimoji="0" lang="en-US" altLang="fr-FR" sz="2600" b="1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Contexte</a:t>
            </a:r>
            <a:r>
              <a:rPr kumimoji="0" lang="en-US" altLang="fr-FR" sz="26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0"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kumimoji="0" lang="en-US" altLang="fr-FR" sz="2300" b="0" i="0" u="none" strike="noStrike" cap="none" normalizeH="0" baseline="0" dirty="0">
              <a:ln>
                <a:noFill/>
              </a:ln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Ouverture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librairie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ligne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il y a deux ans.</a:t>
            </a:r>
          </a:p>
          <a:p>
            <a:pPr marL="0"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Besoin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faire un point global sur les </a:t>
            </a: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indicateurs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chiffres </a:t>
            </a: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clés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kumimoji="0" lang="en-US" altLang="fr-FR" sz="2300" b="1" i="0" u="none" strike="noStrike" cap="none" normalizeH="0" baseline="0" dirty="0">
              <a:ln>
                <a:noFill/>
              </a:ln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10000"/>
              <a:tabLst/>
            </a:pPr>
            <a:r>
              <a:rPr kumimoji="0" lang="en-US" altLang="fr-FR" sz="2600" b="1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Objectif</a:t>
            </a:r>
            <a:r>
              <a:rPr kumimoji="0" lang="en-US" altLang="fr-FR" sz="26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0"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kumimoji="0" lang="en-US" altLang="fr-FR" sz="2300" b="0" i="0" u="none" strike="noStrike" cap="none" normalizeH="0" baseline="0" dirty="0">
              <a:ln>
                <a:noFill/>
              </a:ln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Décider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actions à </a:t>
            </a: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entreprendre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création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d'offres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ajustement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prix, </a:t>
            </a: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ciblage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clientèle.</a:t>
            </a:r>
          </a:p>
          <a:p>
            <a:pPr marL="0"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kumimoji="0" lang="en-US" altLang="fr-FR" sz="2300" b="1" i="0" u="none" strike="noStrike" cap="none" normalizeH="0" baseline="0" dirty="0">
              <a:ln>
                <a:noFill/>
              </a:ln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10000"/>
              <a:tabLst/>
            </a:pPr>
            <a:r>
              <a:rPr kumimoji="0" lang="en-US" altLang="fr-FR" sz="2600" b="1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Découpage</a:t>
            </a:r>
            <a:r>
              <a:rPr kumimoji="0" lang="en-US" altLang="fr-FR" sz="2600" b="1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fr-FR" sz="2600" b="1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l'analyse</a:t>
            </a:r>
            <a:r>
              <a:rPr kumimoji="0" lang="en-US" altLang="fr-FR" sz="26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0"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kumimoji="0" lang="en-US" altLang="fr-FR" sz="2300" b="0" i="0" u="none" strike="noStrike" cap="none" normalizeH="0" baseline="0" dirty="0">
              <a:ln>
                <a:noFill/>
              </a:ln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indicateurs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vente (</a:t>
            </a: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demandée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dans le brief).</a:t>
            </a:r>
          </a:p>
          <a:p>
            <a:pPr marL="0"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</a:t>
            </a: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comportement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clients </a:t>
            </a: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fr-FR" sz="2300" b="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ligne</a:t>
            </a:r>
            <a:r>
              <a:rPr kumimoji="0" lang="en-US" altLang="fr-FR" sz="2300" b="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(coordination avec Julie).</a:t>
            </a:r>
          </a:p>
          <a:p>
            <a:pPr marR="0" lvl="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10000"/>
              <a:tabLst/>
            </a:pPr>
            <a:endParaRPr kumimoji="0" lang="en-US" altLang="fr-FR" sz="1400" b="0" i="0" u="none" strike="noStrike" cap="none" normalizeH="0" baseline="0" dirty="0">
              <a:ln>
                <a:noFill/>
              </a:ln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6E67B3-BE5E-CCE7-1AE2-E14D879D166C}"/>
              </a:ext>
            </a:extLst>
          </p:cNvPr>
          <p:cNvSpPr txBox="1"/>
          <p:nvPr/>
        </p:nvSpPr>
        <p:spPr>
          <a:xfrm>
            <a:off x="1933905" y="2460171"/>
            <a:ext cx="8460826" cy="382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74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6AB56-32E6-3A69-6AD3-4BE35142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fr-FR" sz="4800" b="1"/>
              <a:t>Marketing ciblé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EBD54B-0CD1-F24C-18F2-B71683AD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52" y="1134142"/>
            <a:ext cx="5037680" cy="524862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fr-FR" sz="2000" b="1" dirty="0">
                <a:latin typeface="Calibri "/>
              </a:rPr>
              <a:t>Analyse des Comportements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Âge et Catégorie de Livre :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Les livres de chaque catégorie attirent différents groupes d'âge. La catégorie 1 a une portée plus large, tandis que les catégories 2 et 0 ciblent des groupes plus spécifiques.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fr-FR" sz="2000" b="1" dirty="0">
                <a:latin typeface="Calibri "/>
              </a:rPr>
              <a:t>Stratégies Appliquées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Campagnes Marketing Ciblées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Périodes de Faible Vente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Lancer des campagnes spécifiques pour encourager les achats pendant les périodes de faible vente.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attirer de nouveaux clients: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cibler les campagnes marketing par tranche d’âge, en adaptant le message, le type d’offre et les canaux de diffusion</a:t>
            </a: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6219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75A586-5E38-15CE-182E-46E388BC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4800"/>
              <a:t>Présentation du jeu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6E67B3-BE5E-CCE7-1AE2-E14D879D166C}"/>
              </a:ext>
            </a:extLst>
          </p:cNvPr>
          <p:cNvSpPr txBox="1"/>
          <p:nvPr/>
        </p:nvSpPr>
        <p:spPr>
          <a:xfrm>
            <a:off x="798577" y="803186"/>
            <a:ext cx="5427137" cy="524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Le jeu de données se compose de trois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fichiers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csv</a:t>
            </a:r>
          </a:p>
          <a:p>
            <a:pPr marL="457200" marR="0" lvl="0" indent="-228600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400050" marR="0" lvl="0" indent="-228600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customers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: 8623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lignes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, 3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colonnes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. </a:t>
            </a:r>
          </a:p>
          <a:p>
            <a:pPr marR="0" lvl="0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           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Identifiant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client,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sexe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et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année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de naissance</a:t>
            </a:r>
          </a:p>
          <a:p>
            <a:pPr marL="114300" marR="0" lvl="0" indent="-228600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400050" marR="0" lvl="0" indent="-228600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products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: 3287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lignes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, 3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colonnes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. </a:t>
            </a:r>
          </a:p>
          <a:p>
            <a:pPr marR="0" lvl="0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          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Identifiant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produit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, prix et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catégorie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114300" marR="0" lvl="0" indent="-228600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L="400050" marR="0" lvl="0" indent="-228600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transactions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: 679532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lignes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, 4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colonnes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  <a:p>
            <a:pPr marR="0" lvl="0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       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Identifiant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produit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, date,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identifiant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session,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identifiant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client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5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13" y="211201"/>
            <a:ext cx="11651851" cy="1178729"/>
          </a:xfrm>
        </p:spPr>
        <p:txBody>
          <a:bodyPr anchor="t">
            <a:noAutofit/>
          </a:bodyPr>
          <a:lstStyle/>
          <a:p>
            <a:pPr algn="l"/>
            <a:r>
              <a:rPr lang="fr-FR" sz="4400" dirty="0">
                <a:solidFill>
                  <a:schemeClr val="accent1"/>
                </a:solidFill>
              </a:rPr>
              <a:t>Évolution du Chiffre d’Affaires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7FC970-B16B-A21F-2EF4-79BD0AEDF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855" y="1521614"/>
            <a:ext cx="5225283" cy="5037868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Baisse initiale et stabilisation du chiffre d'affaires après le lancement (avril à août 2021)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de découverte du marché et mise en place du site.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boutique attire ses premiers clients tout en ajustant ses stratégies de vente.</a:t>
            </a:r>
          </a:p>
          <a:p>
            <a:pPr marL="0" indent="0" algn="just">
              <a:buNone/>
            </a:pP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Croissance rapide avec des pics significatifs (septembre 2021 à janvier 2022)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Pics liés aux évènements littéraires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Croissance rapide grâce à des campagnes marketing efficaces, et une meilleure reconnaissance de la marque.</a:t>
            </a:r>
          </a:p>
          <a:p>
            <a:pPr marL="0" indent="0" algn="just">
              <a:buNone/>
            </a:pP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Baisse suivie d’une période de stabilisation (février à décembre 2022)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Défis de l'acquisition de nouveaux clients et la rétention des clients actuels.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Malgré la baisse, le chiffre d'affaires se maintient à un niveau relativement élevé indiquant une base de clients établie.</a:t>
            </a:r>
          </a:p>
          <a:p>
            <a:pPr marL="0" marR="0" lvl="0" indent="0" defTabSz="914400" fontAlgn="base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10000"/>
              <a:buNone/>
              <a:tabLst/>
            </a:pPr>
            <a:endParaRPr lang="en-US" alt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0022648D-8664-9B8B-5E85-A700629BD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1"/>
          <a:stretch/>
        </p:blipFill>
        <p:spPr>
          <a:xfrm>
            <a:off x="5701626" y="2285666"/>
            <a:ext cx="6035052" cy="28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2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11" y="201200"/>
            <a:ext cx="11651851" cy="945591"/>
          </a:xfrm>
        </p:spPr>
        <p:txBody>
          <a:bodyPr anchor="t">
            <a:noAutofit/>
          </a:bodyPr>
          <a:lstStyle/>
          <a:p>
            <a:pPr algn="l"/>
            <a:r>
              <a:rPr lang="en-US" sz="4400" dirty="0">
                <a:solidFill>
                  <a:schemeClr val="accent1"/>
                </a:solidFill>
              </a:rPr>
              <a:t>Evolution du </a:t>
            </a:r>
            <a:r>
              <a:rPr lang="en-US" sz="4400" dirty="0" err="1">
                <a:solidFill>
                  <a:schemeClr val="accent1"/>
                </a:solidFill>
              </a:rPr>
              <a:t>nombre</a:t>
            </a:r>
            <a:r>
              <a:rPr lang="en-US" sz="4400" dirty="0">
                <a:solidFill>
                  <a:schemeClr val="accent1"/>
                </a:solidFill>
              </a:rPr>
              <a:t> de ventes et de clients par </a:t>
            </a:r>
            <a:r>
              <a:rPr lang="en-US" sz="4400" dirty="0" err="1">
                <a:solidFill>
                  <a:schemeClr val="accent1"/>
                </a:solidFill>
              </a:rPr>
              <a:t>mois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AC7C542-0B97-C453-84C1-5CA62E6BB81B}"/>
              </a:ext>
            </a:extLst>
          </p:cNvPr>
          <p:cNvGrpSpPr/>
          <p:nvPr/>
        </p:nvGrpSpPr>
        <p:grpSpPr>
          <a:xfrm>
            <a:off x="5548251" y="1383137"/>
            <a:ext cx="6045261" cy="5384786"/>
            <a:chOff x="5548251" y="1335703"/>
            <a:chExt cx="6045261" cy="538478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6ED71CDD-7593-51B8-6205-5C7C88B20AEC}"/>
                </a:ext>
              </a:extLst>
            </p:cNvPr>
            <p:cNvGrpSpPr/>
            <p:nvPr/>
          </p:nvGrpSpPr>
          <p:grpSpPr>
            <a:xfrm>
              <a:off x="5558460" y="1335703"/>
              <a:ext cx="6035052" cy="5384786"/>
              <a:chOff x="5558460" y="1335703"/>
              <a:chExt cx="6035052" cy="5384786"/>
            </a:xfrm>
          </p:grpSpPr>
          <p:pic>
            <p:nvPicPr>
              <p:cNvPr id="7" name="Image 6" descr="Une image contenant texte, diagramme, ligne, Tracé&#10;&#10;Description générée automatiquement">
                <a:extLst>
                  <a:ext uri="{FF2B5EF4-FFF2-40B4-BE49-F238E27FC236}">
                    <a16:creationId xmlns:a16="http://schemas.microsoft.com/office/drawing/2014/main" id="{593C3546-1F18-3208-A5AC-1D55A41344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50"/>
              <a:stretch/>
            </p:blipFill>
            <p:spPr>
              <a:xfrm>
                <a:off x="5558460" y="1335703"/>
                <a:ext cx="6035052" cy="2847036"/>
              </a:xfrm>
              <a:prstGeom prst="rect">
                <a:avLst/>
              </a:prstGeom>
            </p:spPr>
          </p:pic>
          <p:pic>
            <p:nvPicPr>
              <p:cNvPr id="5" name="Image 4" descr="Une image contenant texte, diagramme, ligne, Tracé&#10;&#10;Description générée automatiquement">
                <a:extLst>
                  <a:ext uri="{FF2B5EF4-FFF2-40B4-BE49-F238E27FC236}">
                    <a16:creationId xmlns:a16="http://schemas.microsoft.com/office/drawing/2014/main" id="{5B25FB9C-6946-D1DF-A346-BF5020DAEE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440" b="5650"/>
              <a:stretch/>
            </p:blipFill>
            <p:spPr>
              <a:xfrm>
                <a:off x="5558460" y="3900096"/>
                <a:ext cx="6035052" cy="2682883"/>
              </a:xfrm>
              <a:prstGeom prst="rect">
                <a:avLst/>
              </a:prstGeom>
            </p:spPr>
          </p:pic>
          <p:pic>
            <p:nvPicPr>
              <p:cNvPr id="6" name="Image 5" descr="Une image contenant texte, diagramme, ligne, Tracé&#10;&#10;Description générée automatiquement">
                <a:extLst>
                  <a:ext uri="{FF2B5EF4-FFF2-40B4-BE49-F238E27FC236}">
                    <a16:creationId xmlns:a16="http://schemas.microsoft.com/office/drawing/2014/main" id="{9B8C94CA-7F3A-675B-74A7-9350872D5F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23" t="779" r="24296" b="95180"/>
              <a:stretch/>
            </p:blipFill>
            <p:spPr>
              <a:xfrm>
                <a:off x="7576185" y="6598569"/>
                <a:ext cx="2666365" cy="121920"/>
              </a:xfrm>
              <a:prstGeom prst="rect">
                <a:avLst/>
              </a:prstGeom>
            </p:spPr>
          </p:pic>
        </p:grpSp>
        <p:pic>
          <p:nvPicPr>
            <p:cNvPr id="10" name="Image 9" descr="Une image contenant texte, diagramme, ligne, Tracé&#10;&#10;Description générée automatiquement">
              <a:extLst>
                <a:ext uri="{FF2B5EF4-FFF2-40B4-BE49-F238E27FC236}">
                  <a16:creationId xmlns:a16="http://schemas.microsoft.com/office/drawing/2014/main" id="{2518B3F7-E6DC-B3D2-BEAB-9543CB7C2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7106"/>
            <a:stretch/>
          </p:blipFill>
          <p:spPr>
            <a:xfrm>
              <a:off x="5548251" y="1335703"/>
              <a:ext cx="174654" cy="3017526"/>
            </a:xfrm>
            <a:prstGeom prst="rect">
              <a:avLst/>
            </a:prstGeom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34FC6C13-7AFC-1972-47C0-EBCDB2872E2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6127" y="1569809"/>
            <a:ext cx="5121361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Recommandations et Stratégies :</a:t>
            </a:r>
            <a:endParaRPr kumimoji="0" lang="fr-FR" altLang="fr-F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kumimoji="0" lang="fr-FR" altLang="fr-FR" sz="16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Fidélisation des clients 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fr-FR" alt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rogrammes de fidélité 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encourager les achats répétés.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fr-FR" alt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romotions exclusives et récompenses 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les clients fidèles.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fr-FR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ewsletters et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communications personnalisées 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maintenir l'engagement des clients.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endParaRPr lang="fr-FR" alt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lang="fr-FR" altLang="fr-FR" sz="1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kumimoji="0" lang="fr-FR" altLang="fr-FR" sz="16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ciblé 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fr-FR" alt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ampagnes marketing ciblées 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pendant les périodes de faible vente pour stimuler la demande.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Utilisation des données 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mettre en place des campagnes marketing adaptées </a:t>
            </a:r>
            <a:r>
              <a:rPr lang="fr-FR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attirer de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nouveaux clients.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endParaRPr lang="fr-FR" alt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lang="fr-FR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cela, nous devons </a:t>
            </a:r>
            <a:r>
              <a:rPr lang="fr-FR" alt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analyser</a:t>
            </a:r>
            <a:r>
              <a:rPr lang="fr-FR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les indicateurs de ventes et les profils clients afin de comprendre sur </a:t>
            </a:r>
            <a:r>
              <a:rPr lang="fr-FR" alt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quels leviers agir </a:t>
            </a:r>
            <a:r>
              <a:rPr lang="fr-FR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appliquer ces recommandations.</a:t>
            </a:r>
          </a:p>
        </p:txBody>
      </p:sp>
    </p:spTree>
    <p:extLst>
      <p:ext uri="{BB962C8B-B14F-4D97-AF65-F5344CB8AC3E}">
        <p14:creationId xmlns:p14="http://schemas.microsoft.com/office/powerpoint/2010/main" val="395018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C22FB6-0923-E2C3-A646-9769C8ED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b="1" dirty="0" err="1"/>
              <a:t>Analyse</a:t>
            </a:r>
            <a:r>
              <a:rPr lang="en-US" sz="4800" b="1" dirty="0"/>
              <a:t> des </a:t>
            </a:r>
            <a:r>
              <a:rPr lang="en-US" sz="4800" b="1" dirty="0" err="1"/>
              <a:t>indicateurs</a:t>
            </a:r>
            <a:r>
              <a:rPr lang="en-US" sz="4800" b="1" dirty="0"/>
              <a:t> de ventes et des </a:t>
            </a:r>
            <a:r>
              <a:rPr lang="en-US" sz="4800" b="1" dirty="0" err="1"/>
              <a:t>profils</a:t>
            </a:r>
            <a:r>
              <a:rPr lang="en-US" sz="4800" b="1" dirty="0"/>
              <a:t> clients</a:t>
            </a:r>
          </a:p>
        </p:txBody>
      </p:sp>
    </p:spTree>
    <p:extLst>
      <p:ext uri="{BB962C8B-B14F-4D97-AF65-F5344CB8AC3E}">
        <p14:creationId xmlns:p14="http://schemas.microsoft.com/office/powerpoint/2010/main" val="350543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82" y="203113"/>
            <a:ext cx="11651851" cy="766174"/>
          </a:xfrm>
        </p:spPr>
        <p:txBody>
          <a:bodyPr anchor="t">
            <a:noAutofit/>
          </a:bodyPr>
          <a:lstStyle/>
          <a:p>
            <a:pPr algn="l"/>
            <a:r>
              <a:rPr lang="en-US" sz="4400" dirty="0">
                <a:solidFill>
                  <a:schemeClr val="accent1"/>
                </a:solidFill>
              </a:rPr>
              <a:t>Analyses des </a:t>
            </a:r>
            <a:r>
              <a:rPr lang="en-US" sz="4400" dirty="0" err="1">
                <a:solidFill>
                  <a:schemeClr val="accent1"/>
                </a:solidFill>
              </a:rPr>
              <a:t>références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pic>
        <p:nvPicPr>
          <p:cNvPr id="4" name="Image 3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1F44F7AE-E237-1262-2C25-740DD8DDE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6"/>
          <a:stretch/>
        </p:blipFill>
        <p:spPr>
          <a:xfrm>
            <a:off x="5875961" y="3974218"/>
            <a:ext cx="6035052" cy="2840216"/>
          </a:xfrm>
          <a:prstGeom prst="rect">
            <a:avLst/>
          </a:prstGeom>
          <a:ln w="9525">
            <a:noFill/>
          </a:ln>
        </p:spPr>
      </p:pic>
      <p:pic>
        <p:nvPicPr>
          <p:cNvPr id="7" name="Image 6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2D2CE11C-96E2-F122-1781-3FA26049AA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4" t="7609" r="9740" b="2835"/>
          <a:stretch/>
        </p:blipFill>
        <p:spPr>
          <a:xfrm>
            <a:off x="7912577" y="1166931"/>
            <a:ext cx="4219809" cy="27023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451C6B3-8629-9F57-58A2-00C734F2D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284" y="2055039"/>
            <a:ext cx="2362405" cy="82303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BBC91076-23D1-236D-D05E-6FCC25CC6D1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0328" y="2264529"/>
            <a:ext cx="524045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La majorité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des références appartiennent à la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catégorie 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(70%) qui a le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prix moyen le plus bas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à 10.64, et une large gamme de prix allant de 0.62 à 40.99.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La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catégorie 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, bien que représentant le plus petit nombre de références, a le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prix moyen le plus élevé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à 76.21, avec un maximum atteignant 300.00.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endParaRPr lang="fr-FR" altLang="fr-FR" sz="1600" dirty="0">
              <a:latin typeface="Calibri 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fr-FR" altLang="fr-FR" sz="1600" b="1" dirty="0">
                <a:latin typeface="Calibri "/>
              </a:rPr>
              <a:t>Le top 10 </a:t>
            </a:r>
            <a:r>
              <a:rPr lang="fr-FR" altLang="fr-FR" sz="1600" dirty="0">
                <a:latin typeface="Calibri "/>
              </a:rPr>
              <a:t>des références se compose de livres de </a:t>
            </a:r>
            <a:r>
              <a:rPr lang="fr-FR" altLang="fr-FR" sz="1600" b="1" dirty="0">
                <a:latin typeface="Calibri "/>
              </a:rPr>
              <a:t>catégories 2</a:t>
            </a:r>
            <a:r>
              <a:rPr lang="fr-FR" altLang="fr-FR" sz="1600" dirty="0">
                <a:latin typeface="Calibri "/>
              </a:rPr>
              <a:t> au volume de ventes relativement </a:t>
            </a:r>
            <a:r>
              <a:rPr lang="fr-FR" altLang="fr-FR" sz="1600" b="1" dirty="0">
                <a:latin typeface="Calibri "/>
              </a:rPr>
              <a:t>bas </a:t>
            </a:r>
            <a:r>
              <a:rPr lang="fr-FR" altLang="fr-FR" sz="1600" dirty="0">
                <a:latin typeface="Calibri "/>
              </a:rPr>
              <a:t>mais au </a:t>
            </a:r>
            <a:r>
              <a:rPr lang="fr-FR" altLang="fr-FR" sz="1600" b="1" dirty="0">
                <a:latin typeface="Calibri "/>
              </a:rPr>
              <a:t>prix élevé</a:t>
            </a:r>
            <a:r>
              <a:rPr lang="fr-FR" altLang="fr-FR" sz="1600" dirty="0">
                <a:latin typeface="Calibri "/>
              </a:rPr>
              <a:t>, et de livres de </a:t>
            </a:r>
            <a:r>
              <a:rPr lang="fr-FR" altLang="fr-FR" sz="1600" b="1" dirty="0">
                <a:latin typeface="Calibri "/>
              </a:rPr>
              <a:t>catégorie 1</a:t>
            </a:r>
            <a:r>
              <a:rPr lang="fr-FR" altLang="fr-FR" sz="1600" dirty="0">
                <a:latin typeface="Calibri "/>
              </a:rPr>
              <a:t> au </a:t>
            </a:r>
            <a:r>
              <a:rPr lang="fr-FR" altLang="fr-FR" sz="1600" b="1" dirty="0">
                <a:latin typeface="Calibri "/>
              </a:rPr>
              <a:t>prix plus bas</a:t>
            </a:r>
            <a:r>
              <a:rPr lang="fr-FR" altLang="fr-FR" sz="1600" dirty="0">
                <a:latin typeface="Calibri "/>
              </a:rPr>
              <a:t> mais aux </a:t>
            </a:r>
            <a:r>
              <a:rPr lang="fr-FR" altLang="fr-FR" sz="1600" b="1" dirty="0">
                <a:latin typeface="Calibri "/>
              </a:rPr>
              <a:t>volumes de ventes plus important</a:t>
            </a: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</a:endParaRPr>
          </a:p>
        </p:txBody>
      </p:sp>
      <p:pic>
        <p:nvPicPr>
          <p:cNvPr id="12" name="Image 11" descr="Une image contenant diagramme, texte, capture d’écran, cercle&#10;&#10;Description générée automatiquement">
            <a:extLst>
              <a:ext uri="{FF2B5EF4-FFF2-40B4-BE49-F238E27FC236}">
                <a16:creationId xmlns:a16="http://schemas.microsoft.com/office/drawing/2014/main" id="{98F759AC-BF61-33FE-564F-4A30C4878A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0" t="7078" r="8709" b="8770"/>
          <a:stretch/>
        </p:blipFill>
        <p:spPr>
          <a:xfrm>
            <a:off x="5467270" y="1162875"/>
            <a:ext cx="2333785" cy="253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0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93" y="191750"/>
            <a:ext cx="11651851" cy="1178729"/>
          </a:xfrm>
        </p:spPr>
        <p:txBody>
          <a:bodyPr anchor="t">
            <a:noAutofit/>
          </a:bodyPr>
          <a:lstStyle/>
          <a:p>
            <a:pPr algn="l"/>
            <a:r>
              <a:rPr lang="en-US" sz="4400" dirty="0" err="1">
                <a:solidFill>
                  <a:schemeClr val="accent1"/>
                </a:solidFill>
              </a:rPr>
              <a:t>Répartition</a:t>
            </a:r>
            <a:r>
              <a:rPr lang="en-US" sz="4400" dirty="0">
                <a:solidFill>
                  <a:schemeClr val="accent1"/>
                </a:solidFill>
              </a:rPr>
              <a:t> du chiffre d’affaires par </a:t>
            </a:r>
            <a:r>
              <a:rPr lang="en-US" sz="4400" dirty="0" err="1">
                <a:solidFill>
                  <a:schemeClr val="accent1"/>
                </a:solidFill>
              </a:rPr>
              <a:t>catégorie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65604D-6F5F-2471-A067-7506F8BF6A3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4637" y="2523045"/>
            <a:ext cx="529364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Les </a:t>
            </a:r>
            <a:r>
              <a:rPr lang="fr-FR" altLang="fr-FR" sz="1600" b="1" dirty="0">
                <a:latin typeface="Calibri "/>
              </a:rPr>
              <a:t>c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atégorie 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domine en volume de ventes, mais avec un chiffre d'affaires par vente relativement bas.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fr-FR" altLang="fr-FR" sz="1600" b="1" dirty="0">
                <a:latin typeface="Calibri "/>
              </a:rPr>
              <a:t>Les c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atégorie 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équilibre un nombre de ventes modéré avec un chiffre d'affaires par vente plus élevé.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fr-FR" altLang="fr-FR" sz="1600" b="1" dirty="0">
                <a:latin typeface="Calibri "/>
              </a:rPr>
              <a:t>Les c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atégorie 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génèrent un chiffre d'affaires élevé par vente, mais en raison de leur volume de ventes plus faible, ils n'atteignent pas le niveau de chiffre d'affaires global des autres catégories.</a:t>
            </a:r>
          </a:p>
        </p:txBody>
      </p:sp>
      <p:pic>
        <p:nvPicPr>
          <p:cNvPr id="9" name="Image 8" descr="Une image contenant diagramme, capture d’écran, texte, cercle&#10;&#10;Description générée automatiquement">
            <a:extLst>
              <a:ext uri="{FF2B5EF4-FFF2-40B4-BE49-F238E27FC236}">
                <a16:creationId xmlns:a16="http://schemas.microsoft.com/office/drawing/2014/main" id="{F35603A1-44C9-FD7A-78E3-01E002D9B7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t="6018" r="8710" b="10975"/>
          <a:stretch/>
        </p:blipFill>
        <p:spPr>
          <a:xfrm>
            <a:off x="6504589" y="4161492"/>
            <a:ext cx="2348691" cy="2504758"/>
          </a:xfrm>
          <a:prstGeom prst="rect">
            <a:avLst/>
          </a:prstGeom>
        </p:spPr>
      </p:pic>
      <p:pic>
        <p:nvPicPr>
          <p:cNvPr id="11" name="Image 10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C1DD1221-9D32-9643-C342-721CF7C3A9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t="7635" r="7251" b="8709"/>
          <a:stretch/>
        </p:blipFill>
        <p:spPr>
          <a:xfrm>
            <a:off x="9393750" y="4207996"/>
            <a:ext cx="2392717" cy="2524342"/>
          </a:xfrm>
          <a:prstGeom prst="rect">
            <a:avLst/>
          </a:prstGeom>
        </p:spPr>
      </p:pic>
      <p:pic>
        <p:nvPicPr>
          <p:cNvPr id="13" name="Image 12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6E48F030-7C0A-EE71-554C-47D0B7E3C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37" y="1139204"/>
            <a:ext cx="5029210" cy="30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7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93" y="191750"/>
            <a:ext cx="11651851" cy="1178729"/>
          </a:xfrm>
        </p:spPr>
        <p:txBody>
          <a:bodyPr anchor="t">
            <a:noAutofit/>
          </a:bodyPr>
          <a:lstStyle/>
          <a:p>
            <a:pPr algn="l"/>
            <a:r>
              <a:rPr lang="en-US" sz="4400" dirty="0" err="1">
                <a:solidFill>
                  <a:schemeClr val="accent1"/>
                </a:solidFill>
              </a:rPr>
              <a:t>Analyse</a:t>
            </a:r>
            <a:r>
              <a:rPr lang="en-US" sz="4400" dirty="0">
                <a:solidFill>
                  <a:schemeClr val="accent1"/>
                </a:solidFill>
              </a:rPr>
              <a:t> des clients </a:t>
            </a:r>
            <a:r>
              <a:rPr lang="en-US" sz="4400" dirty="0" err="1">
                <a:solidFill>
                  <a:schemeClr val="accent1"/>
                </a:solidFill>
              </a:rPr>
              <a:t>BtoB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7FC970-B16B-A21F-2EF4-79BD0AEDF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2147886"/>
            <a:ext cx="4951413" cy="4121152"/>
          </a:xfrm>
        </p:spPr>
        <p:txBody>
          <a:bodyPr anchor="t">
            <a:normAutofit/>
          </a:bodyPr>
          <a:lstStyle/>
          <a:p>
            <a:pPr marL="0" marR="0" lvl="0" indent="-228600" algn="just" defTabSz="914400" fontAlgn="base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Ca total engendré par les quatre clients </a:t>
            </a:r>
            <a:r>
              <a:rPr kumimoji="0" lang="fr-FR" altLang="fr-FR" sz="1600" i="0" u="none" strike="noStrike" cap="none" normalizeH="0" baseline="0" dirty="0" err="1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BtoB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 d’environ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880 000€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soit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7.5 %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Ca total.</a:t>
            </a:r>
          </a:p>
          <a:p>
            <a:pPr marL="0" marR="0" lvl="0" indent="0" algn="just" defTabSz="914400" fontAlgn="base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10000"/>
              <a:buNone/>
              <a:tabLst/>
            </a:pPr>
            <a:endParaRPr lang="fr-FR" alt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algn="just" defTabSz="914400" fontAlgn="base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fr-FR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répartition </a:t>
            </a:r>
            <a:r>
              <a:rPr lang="fr-FR" alt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équilibrée</a:t>
            </a:r>
            <a:r>
              <a:rPr lang="fr-FR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entre les trois catégories de produits offre une certaine stabilité au chiffre d'affaires, en réduisant la dépendance à une seule catégorie de produits </a:t>
            </a:r>
          </a:p>
          <a:p>
            <a:pPr marL="0" marR="0" lvl="0" indent="-228600" algn="just" defTabSz="914400" fontAlgn="base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endParaRPr lang="fr-FR" alt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algn="just" defTabSz="914400" fontAlgn="base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tabLst/>
            </a:pPr>
            <a:r>
              <a:rPr lang="fr-FR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Mais </a:t>
            </a:r>
            <a:r>
              <a:rPr lang="fr-FR" alt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préférences variées des clients individuels </a:t>
            </a:r>
            <a:r>
              <a:rPr lang="fr-FR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indiquent des opportunités de </a:t>
            </a:r>
            <a:r>
              <a:rPr lang="fr-FR" alt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ciblé </a:t>
            </a:r>
            <a:r>
              <a:rPr lang="fr-FR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de </a:t>
            </a:r>
            <a:r>
              <a:rPr lang="fr-FR" alt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développement de produits adaptés </a:t>
            </a:r>
            <a:r>
              <a:rPr lang="fr-FR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aux besoins de cette clientèle.</a:t>
            </a:r>
            <a:endParaRPr kumimoji="0" lang="en-US" altLang="fr-FR" sz="1600" i="0" u="none" strike="noStrike" cap="none" normalizeH="0" baseline="0" dirty="0">
              <a:ln>
                <a:noFill/>
              </a:ln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D50B8F5-057E-90B3-4B84-6EA058EED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878" y="1772236"/>
            <a:ext cx="3436918" cy="1158340"/>
          </a:xfrm>
          <a:prstGeom prst="rect">
            <a:avLst/>
          </a:prstGeom>
        </p:spPr>
      </p:pic>
      <p:pic>
        <p:nvPicPr>
          <p:cNvPr id="13" name="Image 12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C626C2A4-4FAC-5422-66E6-A2EFB4716C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6105" r="7628" b="4898"/>
          <a:stretch/>
        </p:blipFill>
        <p:spPr>
          <a:xfrm>
            <a:off x="7038937" y="3796768"/>
            <a:ext cx="3949778" cy="2929645"/>
          </a:xfrm>
          <a:prstGeom prst="rect">
            <a:avLst/>
          </a:prstGeom>
        </p:spPr>
      </p:pic>
      <p:pic>
        <p:nvPicPr>
          <p:cNvPr id="5" name="Image 4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541DBBF5-3CE6-F92C-C969-49FEE6A4D7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t="6340" r="8582" b="11921"/>
          <a:stretch/>
        </p:blipFill>
        <p:spPr>
          <a:xfrm>
            <a:off x="9542121" y="1114425"/>
            <a:ext cx="2352554" cy="24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3206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3881</TotalTime>
  <Words>1457</Words>
  <Application>Microsoft Office PowerPoint</Application>
  <PresentationFormat>Grand écran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</vt:lpstr>
      <vt:lpstr>Calibri Light</vt:lpstr>
      <vt:lpstr>Rockwell</vt:lpstr>
      <vt:lpstr>Wingdings</vt:lpstr>
      <vt:lpstr>Atlas</vt:lpstr>
      <vt:lpstr>Analyse des Indicateurs de Vente et Comportement des Clients</vt:lpstr>
      <vt:lpstr>Présentation de la Mission </vt:lpstr>
      <vt:lpstr>Présentation du jeu de données</vt:lpstr>
      <vt:lpstr>Évolution du Chiffre d’Affaires</vt:lpstr>
      <vt:lpstr>Evolution du nombre de ventes et de clients par mois</vt:lpstr>
      <vt:lpstr>Analyse des indicateurs de ventes et des profils clients</vt:lpstr>
      <vt:lpstr>Analyses des références</vt:lpstr>
      <vt:lpstr>Répartition du chiffre d’affaires par catégorie</vt:lpstr>
      <vt:lpstr>Analyse des clients BtoB</vt:lpstr>
      <vt:lpstr>Profils des clients BtoC</vt:lpstr>
      <vt:lpstr>Analyse des comportements d’achats</vt:lpstr>
      <vt:lpstr>Analyses des liens et correlations entre les variables</vt:lpstr>
      <vt:lpstr>Lien entre genre et catégorie de livre acheté</vt:lpstr>
      <vt:lpstr>Corrélation entre l'âge et le montant total des achats</vt:lpstr>
      <vt:lpstr>Corrélation entre l'âge et la fréquence d’achats</vt:lpstr>
      <vt:lpstr>Corrélation entre l'âge et le panier moyen</vt:lpstr>
      <vt:lpstr>Lien entre âge des clients et catégorie de livre acheté</vt:lpstr>
      <vt:lpstr>Conclusions</vt:lpstr>
      <vt:lpstr>Fidélisation des clients</vt:lpstr>
      <vt:lpstr>Marketing ciblé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Margaux LAURET</dc:creator>
  <cp:lastModifiedBy>F vercellotti</cp:lastModifiedBy>
  <cp:revision>43</cp:revision>
  <dcterms:created xsi:type="dcterms:W3CDTF">2024-07-09T07:45:20Z</dcterms:created>
  <dcterms:modified xsi:type="dcterms:W3CDTF">2024-08-07T12:55:29Z</dcterms:modified>
</cp:coreProperties>
</file>