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22"/>
  </p:notesMasterIdLst>
  <p:sldIdLst>
    <p:sldId id="256" r:id="rId2"/>
    <p:sldId id="257" r:id="rId3"/>
    <p:sldId id="264" r:id="rId4"/>
    <p:sldId id="290" r:id="rId5"/>
    <p:sldId id="296" r:id="rId6"/>
    <p:sldId id="302" r:id="rId7"/>
    <p:sldId id="303" r:id="rId8"/>
    <p:sldId id="273" r:id="rId9"/>
    <p:sldId id="305" r:id="rId10"/>
    <p:sldId id="311" r:id="rId11"/>
    <p:sldId id="277" r:id="rId12"/>
    <p:sldId id="307" r:id="rId13"/>
    <p:sldId id="276" r:id="rId14"/>
    <p:sldId id="308" r:id="rId15"/>
    <p:sldId id="312" r:id="rId16"/>
    <p:sldId id="313" r:id="rId17"/>
    <p:sldId id="279" r:id="rId18"/>
    <p:sldId id="281" r:id="rId19"/>
    <p:sldId id="310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A59"/>
    <a:srgbClr val="826276"/>
    <a:srgbClr val="D36F68"/>
    <a:srgbClr val="8CAA7E"/>
    <a:srgbClr val="46B2B5"/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BAF23-DB12-4E1B-A4E5-DC925490585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80566-AD84-4C20-8125-3DD61491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2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7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68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90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29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307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3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9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4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6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46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19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226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14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3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18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30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96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829D-B846-4E13-A78A-60E4B22CE27B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73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45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9" name="Rectangle 118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EF47D5C-F016-5F16-64E7-BD161E88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fr-FR" b="1"/>
              <a:t>Lutte contre la Contrefaçon Monétaire</a:t>
            </a:r>
            <a:endParaRPr lang="fr-FR" b="1" noProof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9930C305-107A-AFCF-7D52-46BDE6176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r>
              <a:rPr lang="fr-FR"/>
              <a:t>Application de Machine Learning d’Identification de faux Billets</a:t>
            </a:r>
            <a:endParaRPr lang="fr-FR" i="1" noProof="0"/>
          </a:p>
        </p:txBody>
      </p:sp>
      <p:pic>
        <p:nvPicPr>
          <p:cNvPr id="41" name="Picture 28" descr="Des mains allant vers l’avant">
            <a:extLst>
              <a:ext uri="{FF2B5EF4-FFF2-40B4-BE49-F238E27FC236}">
                <a16:creationId xmlns:a16="http://schemas.microsoft.com/office/drawing/2014/main" id="{B48E4799-D56A-8881-6151-83A1F1D8C8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21" r="27926" b="2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20" name="Group 49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4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9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1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75" name="Group 105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7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890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5DEF9-EB8D-884A-3523-82AB4817C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31E638-73D3-BB21-97A1-A140DCB78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DA34B38-5E3C-60D2-491E-037D27BD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B58291-CFD0-9407-73D3-2A9EB793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42" y="270193"/>
            <a:ext cx="7206458" cy="1531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Evaluation de la </a:t>
            </a:r>
            <a:r>
              <a:rPr lang="en-US" sz="3200" dirty="0" err="1"/>
              <a:t>régression</a:t>
            </a:r>
            <a:r>
              <a:rPr lang="en-US" sz="3200" dirty="0"/>
              <a:t> </a:t>
            </a:r>
            <a:r>
              <a:rPr lang="en-US" sz="3200" dirty="0" err="1"/>
              <a:t>linéaire</a:t>
            </a:r>
            <a:r>
              <a:rPr lang="en-US" sz="3200" dirty="0"/>
              <a:t> </a:t>
            </a:r>
            <a:r>
              <a:rPr lang="fr-FR" sz="2800" i="1" dirty="0"/>
              <a:t>validation des </a:t>
            </a:r>
            <a:r>
              <a:rPr lang="fr-FR" sz="2800" i="1" dirty="0" err="1"/>
              <a:t>hypotheses</a:t>
            </a:r>
            <a:br>
              <a:rPr lang="en-US" sz="2800" dirty="0"/>
            </a:br>
            <a:endParaRPr lang="en-US" sz="2800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2759FB-7E96-695A-E1BB-315BFE6398EE}"/>
              </a:ext>
            </a:extLst>
          </p:cNvPr>
          <p:cNvSpPr txBox="1"/>
          <p:nvPr/>
        </p:nvSpPr>
        <p:spPr>
          <a:xfrm>
            <a:off x="1006473" y="1420812"/>
            <a:ext cx="7324565" cy="36945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/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Homoscédasticité des résidus :</a:t>
            </a:r>
          </a:p>
          <a:p>
            <a:pPr algn="just"/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L’analyse graphique et les tests statistiques (</a:t>
            </a:r>
            <a:r>
              <a:rPr lang="fr-F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Breusch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-Pagan), rejettent l’hypothèse.</a:t>
            </a:r>
          </a:p>
          <a:p>
            <a:pPr algn="just"/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Colinéarité des variables :</a:t>
            </a:r>
          </a:p>
          <a:p>
            <a:pPr algn="just"/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scores du VIF (Variance Inflation Factor) tous &lt;2 montrent qu’il n’y a pas de multi colinéarité entre les variables explicatives, l’hypothèse est validée.</a:t>
            </a:r>
          </a:p>
          <a:p>
            <a:pPr algn="just"/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Normalité des résidus :</a:t>
            </a:r>
          </a:p>
          <a:p>
            <a:pPr algn="just"/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L’analyse graphique et les tests statistiques (Shapiro-</a:t>
            </a:r>
            <a:r>
              <a:rPr lang="fr-F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Wilk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Anderson-Darling), rejettent l’hypothèse.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DBF0F0-C8CF-FDAD-121E-5B7C09E1B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91AA9FA4-8861-A1AC-72D3-7B0D117D3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85FF1A0-B54D-BA75-B26E-E73B30A7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24FD3256-7414-967F-8932-C69648332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AE43538-8E9A-3B37-1D67-412A76F0A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0A256BC-A54F-2C5A-A13F-7F38BDB4A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5091FB1-F8C8-CF1E-A36C-9847AAB6E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35A290E-3047-E2BB-6DC7-AEFD4521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BC8E1600-6E81-45EE-C301-382C73639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11CD5C0-D9D3-A41B-EAF3-5760916B5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044ABCE-A55B-72EC-8344-D0A3A6FB6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6402346-6415-DC8D-ABE1-428CFAAA2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88BDDAD3-4244-E8CD-C95F-5B0736DE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40482A01-D33A-2512-AD20-5CDEB7FA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0EF1B00E-57F8-9573-685A-824329666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5102E227-529E-F3CC-EDFD-6F0E14EC9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3616DE05-B3E7-0007-5A36-77ED6F93F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49C9F7CE-32A2-574F-54D5-2EE392CE2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D65C623-6596-0C93-4F3E-EC513576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FE695255-62E7-64C1-F3C3-CEB316E53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D90271E4-D79D-662D-260F-C21EFC724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14CFF5E-7747-2D31-0497-D491B7F8C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D2C86F6-AE3B-08C6-08E3-091A5F81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FBDD0979-C52C-72EB-197E-68FA50AB1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D8E3F30-ADAC-9B25-3FAE-7EE8521A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CB34654D-289C-E946-D834-5D079A96D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4B17EBB5-2AC9-3DCA-B454-983BEFEC1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F55F6CF-DFA4-0906-7929-A1D4DA689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2DA67AFC-EFDD-9C53-E87B-2F1072A5D4D7}"/>
              </a:ext>
            </a:extLst>
          </p:cNvPr>
          <p:cNvSpPr txBox="1"/>
          <p:nvPr/>
        </p:nvSpPr>
        <p:spPr>
          <a:xfrm>
            <a:off x="1020762" y="5056188"/>
            <a:ext cx="103044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 algn="just"/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performances du modèle sont acceptables, mais la non validation de certaines des hypothèses mets en doute la robustesse de celui-ci. </a:t>
            </a:r>
          </a:p>
          <a:p>
            <a:pPr algn="just"/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 la variable cible de l’imputation est déterminante pour discriminer les vrais et faux billets, et comme le taux de valeurs manquantes est inférieur à 5%, nous prenons le parti de ne pas utiliser ce modèle pour l’imputation et de supprimer les lignes contenant des valeurs manquantes.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325035-24C4-8FA3-DACC-584FF03F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977" y="891143"/>
            <a:ext cx="2559463" cy="202453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E752CE-D8C3-85E9-E462-E4BFA4F48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426" y="3127756"/>
            <a:ext cx="2636996" cy="21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28545"/>
            <a:ext cx="10442483" cy="1320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100" noProof="0" dirty="0"/>
              <a:t>Transformations polynomiales et sélection de variables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4FC6C13-7AFC-1972-47C0-EBCDB287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14" y="1619238"/>
            <a:ext cx="10943152" cy="34887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/>
          </a:bodyPr>
          <a:lstStyle/>
          <a:p>
            <a:pPr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fr-FR" sz="22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Objectif :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Enrichir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capturant les relations non linéaires à travers des transformations polynomiales.</a:t>
            </a:r>
          </a:p>
          <a:p>
            <a:pPr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 : </a:t>
            </a:r>
          </a:p>
          <a:p>
            <a:pPr algn="just"/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Appliquer des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transformations polynomiales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augmenter la complexité du modèle.</a:t>
            </a:r>
          </a:p>
          <a:p>
            <a:pPr marL="342900" indent="-342900" algn="just">
              <a:buFont typeface="+mj-lt"/>
              <a:buAutoNum type="arabicParenR" startAt="2"/>
            </a:pP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 startAt="2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Entraîner un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Forest Classifier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un modèle simple, robuste et adapté pour comparer différentes configurations.</a:t>
            </a:r>
          </a:p>
          <a:p>
            <a:pPr marL="342900" indent="-342900" algn="just">
              <a:buFont typeface="+mj-lt"/>
              <a:buAutoNum type="arabicParenR" startAt="3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Évaluation 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croisée et courbe d’apprentissage pour contrôler la robustesse et limiter les risques de surapprentissage.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Rapports de classification et matrice de confusion pour évaluer les performances de prédiction.</a:t>
            </a:r>
          </a:p>
          <a:p>
            <a:pPr algn="just"/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Résultats : 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meilleures performances sont obtenues avec une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 polynomiale de degré 2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sélection des 10 variables les plus significatives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sz="1300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B0BD82-6974-85EF-4DB1-86DBD87EA483}"/>
              </a:ext>
            </a:extLst>
          </p:cNvPr>
          <p:cNvSpPr txBox="1"/>
          <p:nvPr/>
        </p:nvSpPr>
        <p:spPr>
          <a:xfrm>
            <a:off x="1112214" y="5525869"/>
            <a:ext cx="100994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Prochaine étape : </a:t>
            </a:r>
            <a:r>
              <a:rPr lang="fr-F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Utiliser cette configuration comme base de comparaison pour tester les performances d'autres modèles.</a:t>
            </a:r>
          </a:p>
        </p:txBody>
      </p:sp>
    </p:spTree>
    <p:extLst>
      <p:ext uri="{BB962C8B-B14F-4D97-AF65-F5344CB8AC3E}">
        <p14:creationId xmlns:p14="http://schemas.microsoft.com/office/powerpoint/2010/main" val="395018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7D1F35-2E48-539F-B5F9-C104CD67C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A5686A-F7FC-943F-6D2D-FD4A5D61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spc="800" noProof="0"/>
              <a:t>Modelisation</a:t>
            </a:r>
            <a:br>
              <a:rPr lang="en-US" sz="5100" b="1" spc="800" noProof="0"/>
            </a:br>
            <a:br>
              <a:rPr lang="en-US" sz="5100" b="1" spc="800" noProof="0"/>
            </a:br>
            <a:endParaRPr lang="en-US" sz="5100" b="1" spc="800" noProof="0"/>
          </a:p>
        </p:txBody>
      </p:sp>
    </p:spTree>
    <p:extLst>
      <p:ext uri="{BB962C8B-B14F-4D97-AF65-F5344CB8AC3E}">
        <p14:creationId xmlns:p14="http://schemas.microsoft.com/office/powerpoint/2010/main" val="17072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72" y="273488"/>
            <a:ext cx="10607539" cy="766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noProof="0" dirty="0"/>
              <a:t>Modèle d'apprentissage non supervisé - </a:t>
            </a:r>
            <a:r>
              <a:rPr lang="fr-FR" noProof="0" dirty="0" err="1"/>
              <a:t>KMeans</a:t>
            </a:r>
            <a:endParaRPr lang="fr-FR" noProof="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BC91076-23D1-236D-D05E-6FCC25CC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00" y="1109499"/>
            <a:ext cx="6306309" cy="24967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tape 1: ACP</a:t>
            </a:r>
          </a:p>
          <a:p>
            <a:pPr marL="342900" marR="0" lvl="0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arenR"/>
              <a:tabLst/>
            </a:pP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de transformation :</a:t>
            </a:r>
          </a:p>
          <a:p>
            <a:pPr marL="57150" marR="0" lvl="0" indent="-28575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Standardisation des données.</a:t>
            </a:r>
          </a:p>
          <a:p>
            <a:pPr marL="57150" marR="0" lvl="0" indent="-28575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 polynomiale (degré 2).</a:t>
            </a:r>
          </a:p>
          <a:p>
            <a:pPr marL="57150" marR="0" lvl="0" indent="-28575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Sélection de variables : 15 variables les plus significatives.</a:t>
            </a:r>
          </a:p>
          <a:p>
            <a:pPr marL="57150" marR="0" lvl="0" indent="-28575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en Composantes Principales (ACP).</a:t>
            </a:r>
          </a:p>
          <a:p>
            <a:pPr marL="342900" marR="0" lvl="0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arenR" startAt="2"/>
              <a:tabLst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 : 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graphique des éboulis propres présente un coude significatif  pour 3 composantes principales.</a:t>
            </a:r>
          </a:p>
          <a:p>
            <a:pPr marL="342900" marR="0" lvl="0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+mj-lt"/>
              <a:buAutoNum type="arabicParenR" startAt="2"/>
              <a:tabLst/>
            </a:pPr>
            <a:endParaRPr lang="fr-FR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sz="13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460042-3C56-18A0-59B3-676F5D2C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988" y="1041840"/>
            <a:ext cx="3317653" cy="26320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F55908F-EFBC-638A-2337-2C7C62E54DF6}"/>
              </a:ext>
            </a:extLst>
          </p:cNvPr>
          <p:cNvSpPr txBox="1"/>
          <p:nvPr/>
        </p:nvSpPr>
        <p:spPr>
          <a:xfrm>
            <a:off x="862400" y="3739144"/>
            <a:ext cx="6715559" cy="214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 2: Clustering </a:t>
            </a:r>
          </a:p>
          <a:p>
            <a:pPr algn="just"/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arenR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 du coude 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Réduction marquée de l'inertie avec un faible nombre de clusters.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de coupure optimal autour de 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ou 3 clusters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arenR" startAt="2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de silhouette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clair pour 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clusters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avec 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iminution notable à partir de ce point</a:t>
            </a:r>
            <a:r>
              <a:rPr lang="fr-FR" dirty="0"/>
              <a:t>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6CAC588-FBD9-3D43-E6D3-9372FDFB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988" y="3846075"/>
            <a:ext cx="3333750" cy="259556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C0A6119-4744-3199-81BC-FED081A98556}"/>
              </a:ext>
            </a:extLst>
          </p:cNvPr>
          <p:cNvSpPr txBox="1"/>
          <p:nvPr/>
        </p:nvSpPr>
        <p:spPr>
          <a:xfrm>
            <a:off x="1233859" y="6118472"/>
            <a:ext cx="658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Choisir </a:t>
            </a:r>
            <a:r>
              <a:rPr lang="fr-FR" b="1" dirty="0"/>
              <a:t>2 clusters</a:t>
            </a:r>
            <a:r>
              <a:rPr lang="fr-FR" dirty="0"/>
              <a:t> semble optimal, à la fois pour les résultats de clustering et en raison de la nature des données (</a:t>
            </a:r>
            <a:r>
              <a:rPr lang="fr-FR" b="1" dirty="0"/>
              <a:t>vrai vs faux billets</a:t>
            </a:r>
            <a:r>
              <a:rPr lang="fr-F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1980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08FFF0-C116-7AD9-982F-842D12C99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06D61-229E-A7FC-1F38-DAF4850D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72" y="273488"/>
            <a:ext cx="10607539" cy="766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noProof="0" dirty="0"/>
              <a:t> </a:t>
            </a:r>
            <a:r>
              <a:rPr lang="fr-FR" noProof="0" dirty="0" err="1"/>
              <a:t>Kmeans-evaluation</a:t>
            </a:r>
            <a:endParaRPr lang="fr-FR" noProof="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F8E7298-1FCD-DA7D-08A3-35C8F581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5" y="1635104"/>
            <a:ext cx="5286152" cy="36795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Rapport de Classification :</a:t>
            </a:r>
          </a:p>
          <a:p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globale (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99%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pour les vrais billets (classe 1):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98%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pour les faux billets (classe 0):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Rappel (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 0 : 96% (4 faux positifs).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 1 : 100% (aucun faux négatif).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Moyenne pondérée de 99%.</a:t>
            </a:r>
          </a:p>
          <a:p>
            <a:pPr marR="0" lvl="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sz="13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BCA5563-7A12-2549-C53F-106CC03F2482}"/>
              </a:ext>
            </a:extLst>
          </p:cNvPr>
          <p:cNvGrpSpPr/>
          <p:nvPr/>
        </p:nvGrpSpPr>
        <p:grpSpPr>
          <a:xfrm>
            <a:off x="6406905" y="944995"/>
            <a:ext cx="5049372" cy="1827089"/>
            <a:chOff x="6501498" y="1386398"/>
            <a:chExt cx="5049372" cy="2258514"/>
          </a:xfrm>
        </p:grpSpPr>
        <p:graphicFrame>
          <p:nvGraphicFramePr>
            <p:cNvPr id="3" name="Tableau 2">
              <a:extLst>
                <a:ext uri="{FF2B5EF4-FFF2-40B4-BE49-F238E27FC236}">
                  <a16:creationId xmlns:a16="http://schemas.microsoft.com/office/drawing/2014/main" id="{0A73A3F6-DD5E-7566-A1E6-1406EA3CE6D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77211268"/>
                </p:ext>
              </p:extLst>
            </p:nvPr>
          </p:nvGraphicFramePr>
          <p:xfrm>
            <a:off x="6501498" y="1907335"/>
            <a:ext cx="5049372" cy="173757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683124">
                    <a:extLst>
                      <a:ext uri="{9D8B030D-6E8A-4147-A177-3AD203B41FA5}">
                        <a16:colId xmlns:a16="http://schemas.microsoft.com/office/drawing/2014/main" val="1578685023"/>
                      </a:ext>
                    </a:extLst>
                  </a:gridCol>
                  <a:gridCol w="1683124">
                    <a:extLst>
                      <a:ext uri="{9D8B030D-6E8A-4147-A177-3AD203B41FA5}">
                        <a16:colId xmlns:a16="http://schemas.microsoft.com/office/drawing/2014/main" val="934704291"/>
                      </a:ext>
                    </a:extLst>
                  </a:gridCol>
                  <a:gridCol w="1683124">
                    <a:extLst>
                      <a:ext uri="{9D8B030D-6E8A-4147-A177-3AD203B41FA5}">
                        <a16:colId xmlns:a16="http://schemas.microsoft.com/office/drawing/2014/main" val="4086773564"/>
                      </a:ext>
                    </a:extLst>
                  </a:gridCol>
                </a:tblGrid>
                <a:tr h="347386">
                  <a:tc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Prédit 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Prédit 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439072858"/>
                    </a:ext>
                  </a:extLst>
                </a:tr>
                <a:tr h="519951">
                  <a:tc>
                    <a:txBody>
                      <a:bodyPr/>
                      <a:lstStyle/>
                      <a:p>
                        <a:r>
                          <a:rPr lang="fr-FR" b="1" dirty="0"/>
                          <a:t>Réel 0</a:t>
                        </a:r>
                        <a:r>
                          <a:rPr lang="fr-FR" dirty="0"/>
                          <a:t> (fb)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93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4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173417943"/>
                    </a:ext>
                  </a:extLst>
                </a:tr>
                <a:tr h="519951">
                  <a:tc>
                    <a:txBody>
                      <a:bodyPr/>
                      <a:lstStyle/>
                      <a:p>
                        <a:r>
                          <a:rPr lang="fr-FR" b="1" dirty="0"/>
                          <a:t>Réel 1</a:t>
                        </a:r>
                        <a:r>
                          <a:rPr lang="fr-FR" dirty="0"/>
                          <a:t> (</a:t>
                        </a:r>
                        <a:r>
                          <a:rPr lang="fr-FR" dirty="0" err="1"/>
                          <a:t>vb</a:t>
                        </a:r>
                        <a:r>
                          <a:rPr lang="fr-FR" dirty="0"/>
                          <a:t>)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199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90983802"/>
                    </a:ext>
                  </a:extLst>
                </a:tr>
              </a:tbl>
            </a:graphicData>
          </a:graphic>
        </p:graphicFrame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3599104-D41C-333B-5830-FC1AD130176D}"/>
                </a:ext>
              </a:extLst>
            </p:cNvPr>
            <p:cNvSpPr txBox="1">
              <a:spLocks/>
            </p:cNvSpPr>
            <p:nvPr/>
          </p:nvSpPr>
          <p:spPr>
            <a:xfrm>
              <a:off x="7641675" y="1386398"/>
              <a:ext cx="304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Matrice de confusion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06C10E9E-36CE-F0BB-79AE-21B5F923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52" y="5910208"/>
            <a:ext cx="101635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dirty="0"/>
              <a:t>Le modèle atteint une précision de 99%, avec une excellente détection des vrais billets (100%) et seulement 4 erreurs pour les faux billets. Ces résultats confirment que K-</a:t>
            </a:r>
            <a:r>
              <a:rPr lang="fr-FR" dirty="0" err="1"/>
              <a:t>Means</a:t>
            </a:r>
            <a:r>
              <a:rPr lang="fr-FR" dirty="0"/>
              <a:t> est efficace pour séparer les classes, même sans supervision.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6508AE0-3358-C1C7-AA46-47D6312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11" t="5548" r="6417"/>
          <a:stretch/>
        </p:blipFill>
        <p:spPr>
          <a:xfrm>
            <a:off x="7378263" y="2924504"/>
            <a:ext cx="3107676" cy="28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BF05E-61B3-428D-30F1-27880F73E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FCD37F-05A0-CDF7-0994-A0D6FD7F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171147"/>
            <a:ext cx="7921307" cy="12496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/>
              <a:t>Modeles</a:t>
            </a:r>
            <a:r>
              <a:rPr lang="en-US" sz="3200" dirty="0"/>
              <a:t> supervises : </a:t>
            </a:r>
            <a:r>
              <a:rPr lang="en-US" sz="3200" dirty="0" err="1"/>
              <a:t>comparaison</a:t>
            </a:r>
            <a:endParaRPr lang="en-US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B361DC9-904A-B3A1-EC44-8954E5AB0515}"/>
              </a:ext>
            </a:extLst>
          </p:cNvPr>
          <p:cNvSpPr txBox="1"/>
          <p:nvPr/>
        </p:nvSpPr>
        <p:spPr>
          <a:xfrm>
            <a:off x="1379156" y="4358332"/>
            <a:ext cx="620110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Modèles testés :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Bagging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Boosting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AdaBoostClassifier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Régression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LogisticRegression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SVC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Basique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1972F3-E453-4645-BC46-46B11339350F}"/>
              </a:ext>
            </a:extLst>
          </p:cNvPr>
          <p:cNvSpPr txBox="1"/>
          <p:nvPr/>
        </p:nvSpPr>
        <p:spPr>
          <a:xfrm>
            <a:off x="1363472" y="1477964"/>
            <a:ext cx="8385048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Objectif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Tester 5 modèles différents après prétraitement pour comparer leurs performances et sélectionner les meilleurs.</a:t>
            </a:r>
          </a:p>
          <a:p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Étapes :</a:t>
            </a:r>
          </a:p>
          <a:p>
            <a:pPr>
              <a:buFont typeface="+mj-lt"/>
              <a:buAutoNum type="arabicPeriod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Entraînement et évaluation initiale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Soumettre les 5 modèles avec les réglages de base.</a:t>
            </a:r>
          </a:p>
          <a:p>
            <a:pPr>
              <a:buFont typeface="+mj-lt"/>
              <a:buAutoNum type="arabicPeriod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 startAt="2"/>
            </a:pP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 startAt="2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Sélection des meilleurs modèles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Retenir les modèles ayant les meilleurs scores de validation croisée en évitant le surapprentissage, et les meilleurs scores de test.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1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59F0A1-790D-CE54-8881-BC7B46BDA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809E6-91DC-6D1C-4AA9-381CAEF9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72" y="273488"/>
            <a:ext cx="10607539" cy="7661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noProof="0" dirty="0"/>
              <a:t> </a:t>
            </a:r>
            <a:r>
              <a:rPr lang="en-US" dirty="0" err="1"/>
              <a:t>Modeles</a:t>
            </a:r>
            <a:r>
              <a:rPr lang="en-US" dirty="0"/>
              <a:t> supervises : selection du linear regressor</a:t>
            </a:r>
            <a:endParaRPr lang="fr-FR" noProof="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C91695-377F-33AA-55E2-9F761C97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45" y="1227062"/>
            <a:ext cx="5286152" cy="27133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fr-FR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Rapport de Classification :</a:t>
            </a:r>
            <a:endParaRPr lang="fr-FR" sz="8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pour les vrais billets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pour les faux billets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99%</a:t>
            </a: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Rappel (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 0 : 99% (1 faux positifs).</a:t>
            </a:r>
          </a:p>
          <a:p>
            <a:pPr marL="1619250" lvl="1"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 1 : 100%</a:t>
            </a: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Moyenne pondérée de 99.3%.</a:t>
            </a:r>
            <a:endParaRPr kumimoji="0" lang="fr-FR" altLang="fr-F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croisée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Scores : [0.997, 0.994, 0.990, 0.997, 0.987].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2088E05-F5AC-2C5F-9C19-1201DAA1A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45" y="3869220"/>
            <a:ext cx="679403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Arguments en faveur de la régression logistique :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Précision et robustesse :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Scores élevés, stables, et sans surapprentissage.</a:t>
            </a:r>
          </a:p>
          <a:p>
            <a:pPr algn="just">
              <a:buFont typeface="+mj-lt"/>
              <a:buAutoNum type="arabicPeriod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Simplicité et rapidité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Modèle facile à entraîner et à optimiser.</a:t>
            </a:r>
          </a:p>
          <a:p>
            <a:pPr algn="just">
              <a:buFont typeface="+mj-lt"/>
              <a:buAutoNum type="arabicPeriod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Interprétabilité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Compréhension directe des contributions des variables.</a:t>
            </a:r>
          </a:p>
          <a:p>
            <a:pPr algn="just">
              <a:buFont typeface="+mj-lt"/>
              <a:buAutoNum type="arabicPeriod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Efficacité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Performances proches de modèles plus complexes 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Forest, SVM) tout en demandant moins de ressources.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66DB1FE-6F0C-E066-0346-216793AF913A}"/>
              </a:ext>
            </a:extLst>
          </p:cNvPr>
          <p:cNvGrpSpPr/>
          <p:nvPr/>
        </p:nvGrpSpPr>
        <p:grpSpPr>
          <a:xfrm>
            <a:off x="6385882" y="1160440"/>
            <a:ext cx="5049372" cy="1802841"/>
            <a:chOff x="6501498" y="1310150"/>
            <a:chExt cx="5309528" cy="2710694"/>
          </a:xfrm>
        </p:grpSpPr>
        <p:graphicFrame>
          <p:nvGraphicFramePr>
            <p:cNvPr id="6" name="Tableau 5">
              <a:extLst>
                <a:ext uri="{FF2B5EF4-FFF2-40B4-BE49-F238E27FC236}">
                  <a16:creationId xmlns:a16="http://schemas.microsoft.com/office/drawing/2014/main" id="{B7572A30-BE6F-D986-7928-DD59DBFE3F7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8152732"/>
                </p:ext>
              </p:extLst>
            </p:nvPr>
          </p:nvGraphicFramePr>
          <p:xfrm>
            <a:off x="6501498" y="1907336"/>
            <a:ext cx="5309528" cy="211350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683124">
                    <a:extLst>
                      <a:ext uri="{9D8B030D-6E8A-4147-A177-3AD203B41FA5}">
                        <a16:colId xmlns:a16="http://schemas.microsoft.com/office/drawing/2014/main" val="1578685023"/>
                      </a:ext>
                    </a:extLst>
                  </a:gridCol>
                  <a:gridCol w="1683124">
                    <a:extLst>
                      <a:ext uri="{9D8B030D-6E8A-4147-A177-3AD203B41FA5}">
                        <a16:colId xmlns:a16="http://schemas.microsoft.com/office/drawing/2014/main" val="934704291"/>
                      </a:ext>
                    </a:extLst>
                  </a:gridCol>
                  <a:gridCol w="1683124">
                    <a:extLst>
                      <a:ext uri="{9D8B030D-6E8A-4147-A177-3AD203B41FA5}">
                        <a16:colId xmlns:a16="http://schemas.microsoft.com/office/drawing/2014/main" val="4086773564"/>
                      </a:ext>
                    </a:extLst>
                  </a:gridCol>
                </a:tblGrid>
                <a:tr h="347386">
                  <a:tc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Prédit 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Prédit 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439072858"/>
                    </a:ext>
                  </a:extLst>
                </a:tr>
                <a:tr h="519951">
                  <a:tc>
                    <a:txBody>
                      <a:bodyPr/>
                      <a:lstStyle/>
                      <a:p>
                        <a:r>
                          <a:rPr lang="fr-FR" b="1" dirty="0"/>
                          <a:t>Réel 0</a:t>
                        </a:r>
                        <a:r>
                          <a:rPr lang="fr-FR" dirty="0"/>
                          <a:t> (fb)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96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173417943"/>
                    </a:ext>
                  </a:extLst>
                </a:tr>
                <a:tr h="519951">
                  <a:tc>
                    <a:txBody>
                      <a:bodyPr/>
                      <a:lstStyle/>
                      <a:p>
                        <a:r>
                          <a:rPr lang="fr-FR" b="1" dirty="0"/>
                          <a:t>Réel 1</a:t>
                        </a:r>
                        <a:r>
                          <a:rPr lang="fr-FR" dirty="0"/>
                          <a:t> (</a:t>
                        </a:r>
                        <a:r>
                          <a:rPr lang="fr-FR" dirty="0" err="1"/>
                          <a:t>vb</a:t>
                        </a:r>
                        <a:r>
                          <a:rPr lang="fr-FR" dirty="0"/>
                          <a:t>)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/>
                          <a:t>199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90983802"/>
                    </a:ext>
                  </a:extLst>
                </a:tr>
              </a:tbl>
            </a:graphicData>
          </a:graphic>
        </p:graphicFrame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4C69007-55FF-183B-1C21-1B08DCEC1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67265" y="1310150"/>
              <a:ext cx="3204353" cy="46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Matrice de confusion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CE4B54C1-F4F1-8019-4A08-D6AB632F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874" y="3546615"/>
            <a:ext cx="3979450" cy="272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64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spc="800" noProof="0"/>
              <a:t>Optimisation</a:t>
            </a:r>
          </a:p>
        </p:txBody>
      </p:sp>
    </p:spTree>
    <p:extLst>
      <p:ext uri="{BB962C8B-B14F-4D97-AF65-F5344CB8AC3E}">
        <p14:creationId xmlns:p14="http://schemas.microsoft.com/office/powerpoint/2010/main" val="255253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672" y="265086"/>
            <a:ext cx="7779859" cy="5960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dirty="0"/>
              <a:t>Optimisation du </a:t>
            </a:r>
            <a:r>
              <a:rPr lang="fr-FR" sz="3200" dirty="0" err="1"/>
              <a:t>modele</a:t>
            </a:r>
            <a:endParaRPr lang="fr-FR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3B5660-A05E-1398-500D-12D590B3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44" y="1055618"/>
            <a:ext cx="6913507" cy="1728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Optimisation des Hyperparamètres </a:t>
            </a:r>
            <a:endParaRPr lang="fr-FR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sz="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Objectif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Identifier les réglages qui maximisent les performances du modèle tout en maintenant sa robustesse.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sz="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Utilisation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pour tester rapidement une large combinaison de paramètres sans consommer trop de temps.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40BC36-2E77-121E-6291-202D7F99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3"/>
          <a:stretch/>
        </p:blipFill>
        <p:spPr>
          <a:xfrm>
            <a:off x="8726347" y="949775"/>
            <a:ext cx="3359398" cy="26870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2B2F480-2ECD-8A1F-D8ED-67C7B432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347" y="3940582"/>
            <a:ext cx="3356705" cy="26523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A351470-1AC4-AC00-D47E-6D84DA011D48}"/>
              </a:ext>
            </a:extLst>
          </p:cNvPr>
          <p:cNvSpPr txBox="1"/>
          <p:nvPr/>
        </p:nvSpPr>
        <p:spPr>
          <a:xfrm>
            <a:off x="759044" y="4699541"/>
            <a:ext cx="68842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Ajustement du Seuil (</a:t>
            </a:r>
            <a:r>
              <a:rPr lang="fr-FR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fr-FR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fr-FR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sz="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Stratégie :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Ajuster le seuil de décision pour prioriser le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les faux billets et garantir qu’aucun billet contrefait ne soit mal classé.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modifiant le seuil de décision (&gt;0.6), on obtient sur les faux billets une précision de 0.99 et un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1.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3E5E590-2F39-8258-7C45-0031DC4F7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44" y="2880280"/>
            <a:ext cx="7566297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 de la meilleure combinaison de paramètres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Score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99.36% avec une faible variation (std : 0.46%), ce qui indique une excellente généralisation du modèle.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Score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99.31% et une variance encore plus faible (std : 0.19%), reflétant la robustesse et l'absence de surapprentissage. </a:t>
            </a:r>
          </a:p>
        </p:txBody>
      </p:sp>
    </p:spTree>
    <p:extLst>
      <p:ext uri="{BB962C8B-B14F-4D97-AF65-F5344CB8AC3E}">
        <p14:creationId xmlns:p14="http://schemas.microsoft.com/office/powerpoint/2010/main" val="383682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FC28C-5154-C205-2FA3-8E62DC7F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21C07-8056-C424-3BEB-52C07C02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spc="800"/>
              <a:t>conclus</a:t>
            </a:r>
            <a:r>
              <a:rPr lang="en-US" sz="6000" spc="800" noProof="0"/>
              <a:t>ion</a:t>
            </a:r>
          </a:p>
        </p:txBody>
      </p:sp>
    </p:spTree>
    <p:extLst>
      <p:ext uri="{BB962C8B-B14F-4D97-AF65-F5344CB8AC3E}">
        <p14:creationId xmlns:p14="http://schemas.microsoft.com/office/powerpoint/2010/main" val="1829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5A586-5E38-15CE-182E-46E388BC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4400" noProof="0" dirty="0"/>
              <a:t>Présentation de la Mission</a:t>
            </a:r>
            <a:br>
              <a:rPr lang="fr-FR" noProof="0" dirty="0"/>
            </a:br>
            <a:endParaRPr lang="fr-FR" noProof="0" dirty="0"/>
          </a:p>
        </p:txBody>
      </p:sp>
      <p:pic>
        <p:nvPicPr>
          <p:cNvPr id="20" name="Graphic 19" descr="Mille">
            <a:extLst>
              <a:ext uri="{FF2B5EF4-FFF2-40B4-BE49-F238E27FC236}">
                <a16:creationId xmlns:a16="http://schemas.microsoft.com/office/drawing/2014/main" id="{F5AD33C7-666F-5E6B-2EE0-E2A23D2D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7662" y="2286001"/>
            <a:ext cx="2960017" cy="2960017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19F8E02-D2AE-FAF1-7A57-03968B38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1564641"/>
            <a:ext cx="6349999" cy="49377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R="0" lvl="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tabLst/>
            </a:pPr>
            <a:r>
              <a:rPr kumimoji="0" lang="fr-FR" sz="4200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Contexte</a:t>
            </a:r>
            <a:r>
              <a:rPr kumimoji="0" lang="fr-FR" sz="4200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R="0" lvl="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tabLst/>
            </a:pPr>
            <a:r>
              <a:rPr lang="fr-F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L'Organisation nationale de lutte contre le faux-monnayage (ONCFM) est chargée de détecter et de prévenir la circulation de billets contrefaits, mais les processus actuels sont longs et nécessitent une automatisation pour être plus efficaces. </a:t>
            </a:r>
          </a:p>
          <a:p>
            <a:pPr marR="0" lvl="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tabLst/>
            </a:pPr>
            <a:r>
              <a:rPr lang="fr-F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Nous devons dans ce cadre développer une application de machine </a:t>
            </a:r>
            <a:r>
              <a:rPr lang="fr-FR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fr-F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capable de prédire, en se basant sur les caractéristiques des billets, s'il s'agit d'un billet authentique ou falsifié.</a:t>
            </a:r>
          </a:p>
          <a:p>
            <a:pPr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</a:pPr>
            <a:r>
              <a:rPr lang="fr-FR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Objectifs :</a:t>
            </a: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r>
              <a:rPr kumimoji="0" lang="fr-FR" sz="380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Développer une application de machine </a:t>
            </a:r>
            <a:r>
              <a:rPr kumimoji="0" lang="fr-FR" sz="3800" i="0" u="none" strike="noStrike" cap="none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kumimoji="0" lang="fr-FR" sz="380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permettant de prédire la nature d'un billet (vrai ou faux) à partir de ses caractéristiques physiques</a:t>
            </a:r>
            <a:r>
              <a:rPr kumimoji="0" lang="fr-FR" sz="3800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r>
              <a:rPr lang="fr-F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Tester et comparer plusieurs algorithmes afin de déterminer le modèle le plus performant pour cette tâche. </a:t>
            </a: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r>
              <a:rPr lang="fr-F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Intégrer le modèle final dans une application fonctionnelle qui pourra être utilisée par les équipes de l'ONCFM sur le terrain.</a:t>
            </a:r>
          </a:p>
          <a:p>
            <a:pPr marR="0" lvl="0" indent="-228600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endParaRPr kumimoji="0" lang="fr-FR" sz="1400" b="0" i="0" u="none" strike="noStrike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9BAA848-586B-DAC4-8EF3-AAF07D078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71" y="2030983"/>
            <a:ext cx="10004549" cy="35935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Après avoir préparé notre </a:t>
            </a:r>
            <a:r>
              <a:rPr lang="fr-FR" sz="2000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sélectionné le modèle le plus performant et l’avoir optimisé, nous obtenons un modèle à la fois robuste et performant dans la détection de faux billets. </a:t>
            </a: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endParaRPr lang="fr-FR" sz="2000" b="1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score de </a:t>
            </a:r>
            <a:r>
              <a:rPr lang="fr-FR" sz="2000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presque parfait montre la capacité de notre modèle à ne laisser passer aucun faux billet, tout en restant fiable pour ne pas classer des vrais billets comme faux (précision). </a:t>
            </a: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objectifs fixés sont donc atteints.</a:t>
            </a: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endParaRPr lang="fr-FR" sz="2000" b="1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modèle est chargé et prêt à être utilisé dans un notebook nommé 'Application détection faux billets'.</a:t>
            </a:r>
          </a:p>
        </p:txBody>
      </p:sp>
    </p:spTree>
    <p:extLst>
      <p:ext uri="{BB962C8B-B14F-4D97-AF65-F5344CB8AC3E}">
        <p14:creationId xmlns:p14="http://schemas.microsoft.com/office/powerpoint/2010/main" val="15310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CCDC3A5-DF2A-A33B-0903-A699A397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673" y="236606"/>
            <a:ext cx="6677553" cy="1492319"/>
          </a:xfrm>
        </p:spPr>
        <p:txBody>
          <a:bodyPr anchor="b">
            <a:normAutofit/>
          </a:bodyPr>
          <a:lstStyle/>
          <a:p>
            <a:pPr algn="l"/>
            <a:r>
              <a:rPr lang="fr-FR" sz="4400" noProof="0" dirty="0">
                <a:solidFill>
                  <a:schemeClr val="tx1"/>
                </a:solidFill>
              </a:rPr>
              <a:t>Méthode</a:t>
            </a:r>
            <a:br>
              <a:rPr lang="fr-FR" sz="3600" noProof="0" dirty="0">
                <a:solidFill>
                  <a:schemeClr val="tx1"/>
                </a:solidFill>
              </a:rPr>
            </a:br>
            <a:endParaRPr lang="fr-FR" sz="3600" noProof="0" dirty="0">
              <a:solidFill>
                <a:schemeClr val="tx1"/>
              </a:solidFill>
            </a:endParaRPr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C645B8CE-61C8-4F57-6CA5-71C7BA00FB0D}"/>
              </a:ext>
            </a:extLst>
          </p:cNvPr>
          <p:cNvGrpSpPr/>
          <p:nvPr/>
        </p:nvGrpSpPr>
        <p:grpSpPr>
          <a:xfrm>
            <a:off x="685319" y="1837993"/>
            <a:ext cx="2094872" cy="2317235"/>
            <a:chOff x="217658" y="2660650"/>
            <a:chExt cx="2094872" cy="2317235"/>
          </a:xfrm>
        </p:grpSpPr>
        <p:pic>
          <p:nvPicPr>
            <p:cNvPr id="9" name="Graphique 8" descr="Loupe avec un remplissage uni">
              <a:extLst>
                <a:ext uri="{FF2B5EF4-FFF2-40B4-BE49-F238E27FC236}">
                  <a16:creationId xmlns:a16="http://schemas.microsoft.com/office/drawing/2014/main" id="{5D8C0E5E-3214-21B3-D5B7-69104D277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3607" y="2660650"/>
              <a:ext cx="914400" cy="914400"/>
            </a:xfrm>
            <a:prstGeom prst="rect">
              <a:avLst/>
            </a:prstGeom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958C3AB6-D728-DCAF-754D-36C726FC09C0}"/>
                </a:ext>
              </a:extLst>
            </p:cNvPr>
            <p:cNvGrpSpPr/>
            <p:nvPr/>
          </p:nvGrpSpPr>
          <p:grpSpPr>
            <a:xfrm>
              <a:off x="217658" y="3448378"/>
              <a:ext cx="2094872" cy="1529507"/>
              <a:chOff x="2534210" y="3332719"/>
              <a:chExt cx="2094872" cy="1529507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2DF55C3C-8AC0-F639-01B2-41B8F94086D9}"/>
                  </a:ext>
                </a:extLst>
              </p:cNvPr>
              <p:cNvSpPr/>
              <p:nvPr/>
            </p:nvSpPr>
            <p:spPr>
              <a:xfrm>
                <a:off x="2771253" y="3610369"/>
                <a:ext cx="1857829" cy="125185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fr-FR" b="1" noProof="0" dirty="0" err="1">
                    <a:solidFill>
                      <a:schemeClr val="bg1"/>
                    </a:solidFill>
                  </a:rPr>
                  <a:t>Exploratory</a:t>
                </a:r>
                <a:r>
                  <a:rPr lang="fr-FR" b="1" noProof="0" dirty="0">
                    <a:solidFill>
                      <a:schemeClr val="bg1"/>
                    </a:solidFill>
                  </a:rPr>
                  <a:t> Data </a:t>
                </a:r>
                <a:r>
                  <a:rPr lang="fr-FR" b="1" dirty="0">
                    <a:solidFill>
                      <a:schemeClr val="bg1"/>
                    </a:solidFill>
                  </a:rPr>
                  <a:t>A</a:t>
                </a:r>
                <a:r>
                  <a:rPr lang="fr-FR" b="1" noProof="0" dirty="0" err="1">
                    <a:solidFill>
                      <a:schemeClr val="bg1"/>
                    </a:solidFill>
                  </a:rPr>
                  <a:t>nalysis</a:t>
                </a:r>
                <a:endParaRPr lang="fr-FR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ED65B7CB-77E5-0C4E-73F0-C83102BFFF7B}"/>
                  </a:ext>
                </a:extLst>
              </p:cNvPr>
              <p:cNvSpPr/>
              <p:nvPr/>
            </p:nvSpPr>
            <p:spPr>
              <a:xfrm>
                <a:off x="2534210" y="3332719"/>
                <a:ext cx="612000" cy="61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82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noProof="0" dirty="0">
                    <a:solidFill>
                      <a:srgbClr val="282B59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49854E25-15E5-2602-53B3-430D6E30A4E3}"/>
              </a:ext>
            </a:extLst>
          </p:cNvPr>
          <p:cNvGrpSpPr/>
          <p:nvPr/>
        </p:nvGrpSpPr>
        <p:grpSpPr>
          <a:xfrm>
            <a:off x="3708161" y="2045617"/>
            <a:ext cx="2094872" cy="2129931"/>
            <a:chOff x="2657640" y="2294038"/>
            <a:chExt cx="2094872" cy="2129931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2B43EC10-4373-8912-FB9C-E2E190C1ED15}"/>
                </a:ext>
              </a:extLst>
            </p:cNvPr>
            <p:cNvGrpSpPr/>
            <p:nvPr/>
          </p:nvGrpSpPr>
          <p:grpSpPr>
            <a:xfrm>
              <a:off x="2657640" y="2894462"/>
              <a:ext cx="2094872" cy="1529507"/>
              <a:chOff x="2534210" y="3332719"/>
              <a:chExt cx="2094872" cy="1529507"/>
            </a:xfrm>
          </p:grpSpPr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92CC7E04-85DD-23B3-A9A7-319C1B84041D}"/>
                  </a:ext>
                </a:extLst>
              </p:cNvPr>
              <p:cNvSpPr/>
              <p:nvPr/>
            </p:nvSpPr>
            <p:spPr>
              <a:xfrm>
                <a:off x="2771253" y="3610369"/>
                <a:ext cx="1857829" cy="1251857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fr-FR" b="1" noProof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noProof="0" dirty="0" err="1">
                    <a:solidFill>
                      <a:schemeClr val="bg1"/>
                    </a:solidFill>
                  </a:rPr>
                  <a:t>Preprocessing</a:t>
                </a:r>
                <a:endParaRPr lang="fr-FR" b="1" noProof="0" dirty="0">
                  <a:solidFill>
                    <a:schemeClr val="bg1"/>
                  </a:solidFill>
                </a:endParaRPr>
              </a:p>
              <a:p>
                <a:pPr algn="ctr"/>
                <a:endParaRPr lang="fr-FR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21BA0AA0-B3DD-6867-4D2F-AEB82135C0B3}"/>
                  </a:ext>
                </a:extLst>
              </p:cNvPr>
              <p:cNvSpPr/>
              <p:nvPr/>
            </p:nvSpPr>
            <p:spPr>
              <a:xfrm>
                <a:off x="2534210" y="3332719"/>
                <a:ext cx="612000" cy="61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82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noProof="0" dirty="0">
                    <a:solidFill>
                      <a:srgbClr val="282B59"/>
                    </a:solidFill>
                  </a:rPr>
                  <a:t>2</a:t>
                </a:r>
              </a:p>
            </p:txBody>
          </p:sp>
        </p:grpSp>
        <p:sp>
          <p:nvSpPr>
            <p:cNvPr id="41" name="Graphique 34" descr="Engrenage avec un remplissage uni">
              <a:extLst>
                <a:ext uri="{FF2B5EF4-FFF2-40B4-BE49-F238E27FC236}">
                  <a16:creationId xmlns:a16="http://schemas.microsoft.com/office/drawing/2014/main" id="{1301CC3C-D9ED-ED95-6483-B6624B848543}"/>
                </a:ext>
              </a:extLst>
            </p:cNvPr>
            <p:cNvSpPr/>
            <p:nvPr/>
          </p:nvSpPr>
          <p:spPr>
            <a:xfrm>
              <a:off x="3564722" y="2294038"/>
              <a:ext cx="665638" cy="684518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chemeClr val="bg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noProof="0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B0CB94-1273-69BD-101A-60ABCB259654}"/>
              </a:ext>
            </a:extLst>
          </p:cNvPr>
          <p:cNvGrpSpPr/>
          <p:nvPr/>
        </p:nvGrpSpPr>
        <p:grpSpPr>
          <a:xfrm>
            <a:off x="6705480" y="1728925"/>
            <a:ext cx="2094872" cy="2427369"/>
            <a:chOff x="5048564" y="1996600"/>
            <a:chExt cx="2094872" cy="2427369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4F5F93-B066-9826-DADB-085971CC7E24}"/>
                </a:ext>
              </a:extLst>
            </p:cNvPr>
            <p:cNvGrpSpPr/>
            <p:nvPr/>
          </p:nvGrpSpPr>
          <p:grpSpPr>
            <a:xfrm>
              <a:off x="5048564" y="2894462"/>
              <a:ext cx="2094872" cy="1529507"/>
              <a:chOff x="2534210" y="3332719"/>
              <a:chExt cx="2094872" cy="1529507"/>
            </a:xfrm>
          </p:grpSpPr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C7628A37-92D8-3F9A-6E71-CBE25F911A53}"/>
                  </a:ext>
                </a:extLst>
              </p:cNvPr>
              <p:cNvSpPr/>
              <p:nvPr/>
            </p:nvSpPr>
            <p:spPr>
              <a:xfrm>
                <a:off x="2771253" y="3610369"/>
                <a:ext cx="1857829" cy="12518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fr-FR" b="1" dirty="0">
                    <a:solidFill>
                      <a:schemeClr val="bg1"/>
                    </a:solidFill>
                  </a:rPr>
                  <a:t>Modélisation</a:t>
                </a: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8E4084A6-C510-ABFF-A7F7-41507DF03C3B}"/>
                  </a:ext>
                </a:extLst>
              </p:cNvPr>
              <p:cNvSpPr/>
              <p:nvPr/>
            </p:nvSpPr>
            <p:spPr>
              <a:xfrm>
                <a:off x="2534210" y="3332719"/>
                <a:ext cx="612000" cy="612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282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noProof="0" dirty="0">
                    <a:solidFill>
                      <a:srgbClr val="282B59"/>
                    </a:solidFill>
                  </a:rPr>
                  <a:t>3</a:t>
                </a:r>
              </a:p>
            </p:txBody>
          </p:sp>
        </p:grp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28CB49E-F480-DE0E-9A20-630D9F2BF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79476" y="1996600"/>
              <a:ext cx="1207768" cy="1259778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765D420-2D55-325F-AB18-ED130207A78A}"/>
              </a:ext>
            </a:extLst>
          </p:cNvPr>
          <p:cNvGrpSpPr/>
          <p:nvPr/>
        </p:nvGrpSpPr>
        <p:grpSpPr>
          <a:xfrm>
            <a:off x="9605684" y="1850146"/>
            <a:ext cx="2125352" cy="2305082"/>
            <a:chOff x="7436667" y="2130447"/>
            <a:chExt cx="2125352" cy="2305082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B620715-8457-3661-3540-148AE665444F}"/>
                </a:ext>
              </a:extLst>
            </p:cNvPr>
            <p:cNvGrpSpPr/>
            <p:nvPr/>
          </p:nvGrpSpPr>
          <p:grpSpPr>
            <a:xfrm>
              <a:off x="7436667" y="2906022"/>
              <a:ext cx="2125352" cy="1529507"/>
              <a:chOff x="2534210" y="3332719"/>
              <a:chExt cx="2125352" cy="1529507"/>
            </a:xfrm>
          </p:grpSpPr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13654CE0-3B49-C389-21FB-008344ECC0F2}"/>
                  </a:ext>
                </a:extLst>
              </p:cNvPr>
              <p:cNvSpPr/>
              <p:nvPr/>
            </p:nvSpPr>
            <p:spPr>
              <a:xfrm>
                <a:off x="2801733" y="3610369"/>
                <a:ext cx="1857829" cy="12518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fr-FR" b="1" dirty="0">
                    <a:solidFill>
                      <a:schemeClr val="bg1"/>
                    </a:solidFill>
                  </a:rPr>
                  <a:t>Application</a:t>
                </a:r>
                <a:endParaRPr lang="fr-FR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0E2B4CB9-12C0-EC84-42A3-8DB7613901B9}"/>
                  </a:ext>
                </a:extLst>
              </p:cNvPr>
              <p:cNvSpPr/>
              <p:nvPr/>
            </p:nvSpPr>
            <p:spPr>
              <a:xfrm>
                <a:off x="2534210" y="3332719"/>
                <a:ext cx="612000" cy="612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282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noProof="0" dirty="0">
                    <a:solidFill>
                      <a:srgbClr val="282B59"/>
                    </a:solidFill>
                  </a:rPr>
                  <a:t>4</a:t>
                </a:r>
              </a:p>
            </p:txBody>
          </p:sp>
        </p:grpSp>
        <p:pic>
          <p:nvPicPr>
            <p:cNvPr id="42" name="Graphique 41" descr="Mille avec un remplissage uni">
              <a:extLst>
                <a:ext uri="{FF2B5EF4-FFF2-40B4-BE49-F238E27FC236}">
                  <a16:creationId xmlns:a16="http://schemas.microsoft.com/office/drawing/2014/main" id="{4FD3A9F2-AECF-3764-D98F-2488E14CE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40979" y="2130447"/>
              <a:ext cx="914400" cy="914400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C83CA6FA-BF96-8FD3-ED9F-961978B30256}"/>
              </a:ext>
            </a:extLst>
          </p:cNvPr>
          <p:cNvSpPr txBox="1"/>
          <p:nvPr/>
        </p:nvSpPr>
        <p:spPr>
          <a:xfrm>
            <a:off x="659990" y="4634495"/>
            <a:ext cx="2727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Exploration du jeu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noProof="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 "/>
              </a:rPr>
              <a:t>Analyse des distributions, des corrélations et des relations entre les variables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3EDEEA9-3F03-1E46-94EB-4655F55F770E}"/>
              </a:ext>
            </a:extLst>
          </p:cNvPr>
          <p:cNvSpPr txBox="1"/>
          <p:nvPr/>
        </p:nvSpPr>
        <p:spPr>
          <a:xfrm>
            <a:off x="3772460" y="4641417"/>
            <a:ext cx="2434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Optimisation du jeu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noProof="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 "/>
              </a:rPr>
              <a:t>Transformation et s</a:t>
            </a:r>
            <a:r>
              <a:rPr lang="fr-FR" sz="1600" noProof="0" dirty="0">
                <a:latin typeface="Calibri "/>
              </a:rPr>
              <a:t>élection des variables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2397B27-A8F5-EED8-94BE-3959755888B1}"/>
              </a:ext>
            </a:extLst>
          </p:cNvPr>
          <p:cNvSpPr txBox="1"/>
          <p:nvPr/>
        </p:nvSpPr>
        <p:spPr>
          <a:xfrm>
            <a:off x="6751686" y="4634495"/>
            <a:ext cx="23049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Comparaisons des 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noProof="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Sélection du modèle le plus performants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Calibri "/>
              </a:rPr>
              <a:t>Sélection des meilleurs paramètres</a:t>
            </a:r>
            <a:endParaRPr lang="fr-FR" sz="1600" noProof="0" dirty="0">
              <a:latin typeface="Calibri 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B25A96C0-77F9-58CE-5CDC-8BD2D17CE014}"/>
              </a:ext>
            </a:extLst>
          </p:cNvPr>
          <p:cNvSpPr txBox="1"/>
          <p:nvPr/>
        </p:nvSpPr>
        <p:spPr>
          <a:xfrm>
            <a:off x="9662857" y="4641417"/>
            <a:ext cx="2636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Déploiement de l’application</a:t>
            </a:r>
          </a:p>
          <a:p>
            <a:endParaRPr lang="fr-FR" sz="1600" noProof="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16995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C22FB6-0923-E2C3-A646-9769C8ED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spc="800" noProof="0"/>
              <a:t>Explorating data </a:t>
            </a:r>
            <a:br>
              <a:rPr lang="en-US" sz="6000" b="1" spc="800" noProof="0"/>
            </a:br>
            <a:r>
              <a:rPr lang="en-US" sz="6000" b="1" spc="800" noProof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054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075A586-5E38-15CE-182E-46E388BC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noProof="0" dirty="0" err="1"/>
              <a:t>Présentation</a:t>
            </a:r>
            <a:r>
              <a:rPr lang="en-US" sz="3400" noProof="0" dirty="0"/>
              <a:t> du jeu de données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25C384A-C54C-A661-3D05-3161FCD7A693}"/>
              </a:ext>
            </a:extLst>
          </p:cNvPr>
          <p:cNvSpPr txBox="1"/>
          <p:nvPr/>
        </p:nvSpPr>
        <p:spPr>
          <a:xfrm>
            <a:off x="5126842" y="1082672"/>
            <a:ext cx="6247595" cy="5033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Dimensions :</a:t>
            </a:r>
          </a:p>
          <a:p>
            <a:pPr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dataset 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composé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1500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lignes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7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colonnes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9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de variables :</a:t>
            </a:r>
          </a:p>
          <a:p>
            <a:pPr marL="28575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Qualitatives</a:t>
            </a:r>
            <a:r>
              <a:rPr lang="en-US" sz="16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variable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cible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booléenne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avec 1000 billets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vrais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500 billets faux.</a:t>
            </a:r>
          </a:p>
          <a:p>
            <a:pPr marL="28575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900" b="1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b="1" u="sng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Quantitatives</a:t>
            </a:r>
            <a:r>
              <a:rPr lang="en-US" sz="16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 variables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caractéristiques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physiques des billets</a:t>
            </a:r>
          </a:p>
          <a:p>
            <a:pPr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9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07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 : longueur du billet</a:t>
            </a:r>
          </a:p>
          <a:p>
            <a:pPr marL="7207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height_left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hauteur du billet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mesurée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le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côté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gauche </a:t>
            </a:r>
          </a:p>
          <a:p>
            <a:pPr marL="7207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height_right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hauteur du billet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mesurée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le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côté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droit  </a:t>
            </a:r>
          </a:p>
          <a:p>
            <a:pPr marL="7207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margin_up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marge entre le bord supérieur du billet et son image</a:t>
            </a:r>
          </a:p>
          <a:p>
            <a:pPr marL="7207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marge entre le bord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inférieur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billet et son image</a:t>
            </a:r>
          </a:p>
          <a:p>
            <a:pPr marL="7207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diagonal :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diagonale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billet.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Valeurs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manquantes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37 dans la variable ‘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’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,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soit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2.37 %.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3630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0511C6-EB4E-E9B8-EBB3-99E2CCB25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4C333-D19C-7843-A14E-A7FC66BC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728" y="82947"/>
            <a:ext cx="9905998" cy="9375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Relation entre les variables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CF674D-2BC2-B701-CE8A-BD99D13CC6C7}"/>
              </a:ext>
            </a:extLst>
          </p:cNvPr>
          <p:cNvSpPr txBox="1"/>
          <p:nvPr/>
        </p:nvSpPr>
        <p:spPr>
          <a:xfrm>
            <a:off x="6336727" y="1384928"/>
            <a:ext cx="5767809" cy="5163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Cible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/Variables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plupart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variables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montrent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fortes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différences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entre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vrais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faux billets,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sauf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"diagonal".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variables "length" et "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particulièrement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discriminantes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Variables/Variables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relations entre variables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linéaires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"length" et "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permettent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distinguer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deux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groupes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séparés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dans le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pairplot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et "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margin_up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fortement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anticorrélées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à "length".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variable "diagonal"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semble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peu informative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raison de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faible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corrélation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avec les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autres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variables.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938D802-EA93-3486-06E5-F5002BA60D10}"/>
              </a:ext>
            </a:extLst>
          </p:cNvPr>
          <p:cNvGrpSpPr>
            <a:grpSpLocks noChangeAspect="1"/>
          </p:cNvGrpSpPr>
          <p:nvPr/>
        </p:nvGrpSpPr>
        <p:grpSpPr>
          <a:xfrm>
            <a:off x="87464" y="1262470"/>
            <a:ext cx="6008536" cy="5512583"/>
            <a:chOff x="1610936" y="2934281"/>
            <a:chExt cx="4717668" cy="4649488"/>
          </a:xfrm>
        </p:grpSpPr>
        <p:pic>
          <p:nvPicPr>
            <p:cNvPr id="12" name="Image 11" descr="Une image contenant dessin, texte, origami, conception&#10;&#10;Description générée automatiquement">
              <a:extLst>
                <a:ext uri="{FF2B5EF4-FFF2-40B4-BE49-F238E27FC236}">
                  <a16:creationId xmlns:a16="http://schemas.microsoft.com/office/drawing/2014/main" id="{B9598E29-8761-D7E7-2D0F-D72E059C8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3"/>
            <a:stretch/>
          </p:blipFill>
          <p:spPr>
            <a:xfrm>
              <a:off x="1610936" y="2934281"/>
              <a:ext cx="4717668" cy="4649488"/>
            </a:xfrm>
            <a:prstGeom prst="rect">
              <a:avLst/>
            </a:prstGeom>
          </p:spPr>
        </p:pic>
        <p:pic>
          <p:nvPicPr>
            <p:cNvPr id="14" name="Image 13" descr="Une image contenant dessin, texte, origami, conception&#10;&#10;Description générée automatiquement">
              <a:extLst>
                <a:ext uri="{FF2B5EF4-FFF2-40B4-BE49-F238E27FC236}">
                  <a16:creationId xmlns:a16="http://schemas.microsoft.com/office/drawing/2014/main" id="{DDDD3643-0F7A-C01D-1D96-7E8113CAC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557" t="47816" b="46207"/>
            <a:stretch/>
          </p:blipFill>
          <p:spPr>
            <a:xfrm>
              <a:off x="5323289" y="5504492"/>
              <a:ext cx="958487" cy="828440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DA562F0-530A-F9E4-BE40-D87A69847600}"/>
              </a:ext>
            </a:extLst>
          </p:cNvPr>
          <p:cNvGrpSpPr>
            <a:grpSpLocks noChangeAspect="1"/>
          </p:cNvGrpSpPr>
          <p:nvPr/>
        </p:nvGrpSpPr>
        <p:grpSpPr>
          <a:xfrm>
            <a:off x="3196425" y="1384927"/>
            <a:ext cx="2899576" cy="2622530"/>
            <a:chOff x="6340111" y="3174046"/>
            <a:chExt cx="3304061" cy="3299511"/>
          </a:xfrm>
          <a:solidFill>
            <a:srgbClr val="7030A0"/>
          </a:solidFill>
        </p:grpSpPr>
        <p:pic>
          <p:nvPicPr>
            <p:cNvPr id="17" name="Image 16" descr="Une image contenant texte, capture d’écran, diagramme, Police&#10;&#10;Description générée automatiquement">
              <a:extLst>
                <a:ext uri="{FF2B5EF4-FFF2-40B4-BE49-F238E27FC236}">
                  <a16:creationId xmlns:a16="http://schemas.microsoft.com/office/drawing/2014/main" id="{9CB2C1C7-9505-F3DC-69E9-B2F8CCDD6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93" r="26273"/>
            <a:stretch/>
          </p:blipFill>
          <p:spPr>
            <a:xfrm>
              <a:off x="6340111" y="3174046"/>
              <a:ext cx="3304061" cy="3299511"/>
            </a:xfrm>
            <a:prstGeom prst="rect">
              <a:avLst/>
            </a:prstGeom>
            <a:grpFill/>
          </p:spPr>
        </p:pic>
        <p:pic>
          <p:nvPicPr>
            <p:cNvPr id="19" name="Image 18" descr="Une image contenant texte, capture d’écran, diagramme, Police&#10;&#10;Description générée automatiquement">
              <a:extLst>
                <a:ext uri="{FF2B5EF4-FFF2-40B4-BE49-F238E27FC236}">
                  <a16:creationId xmlns:a16="http://schemas.microsoft.com/office/drawing/2014/main" id="{22A4E46A-5813-BFE3-0653-0E960669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54" t="-150" r="30963" b="93989"/>
            <a:stretch/>
          </p:blipFill>
          <p:spPr>
            <a:xfrm>
              <a:off x="7796222" y="3294606"/>
              <a:ext cx="1572228" cy="24338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21735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EC09F-EA58-E7B6-292F-5BCA4B04A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ED11FD-DA12-7AF7-E342-AEEB3120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700" b="1" spc="800" noProof="0"/>
              <a:t>Preprocessing</a:t>
            </a:r>
            <a:br>
              <a:rPr lang="en-US" sz="4700" b="1" spc="800" noProof="0"/>
            </a:br>
            <a:endParaRPr lang="en-US" sz="4700" b="1" spc="800" noProof="0"/>
          </a:p>
        </p:txBody>
      </p:sp>
    </p:spTree>
    <p:extLst>
      <p:ext uri="{BB962C8B-B14F-4D97-AF65-F5344CB8AC3E}">
        <p14:creationId xmlns:p14="http://schemas.microsoft.com/office/powerpoint/2010/main" val="64164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33" y="374677"/>
            <a:ext cx="9905998" cy="946122"/>
          </a:xfrm>
        </p:spPr>
        <p:txBody>
          <a:bodyPr>
            <a:normAutofit/>
          </a:bodyPr>
          <a:lstStyle/>
          <a:p>
            <a:pPr algn="r"/>
            <a:r>
              <a:rPr lang="fr-FR" sz="4000" dirty="0"/>
              <a:t>Traitements des valeurs manquantes</a:t>
            </a:r>
            <a:endParaRPr lang="fr-FR" sz="4000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0D70C-E884-E2BE-04CA-550D9ACD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931" y="1320799"/>
            <a:ext cx="9739949" cy="3541714"/>
          </a:xfrm>
        </p:spPr>
        <p:txBody>
          <a:bodyPr anchor="t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Nous allons modéliser une régression linéaire afin d’imputer les valeurs manquantes. Pour cela nous allons suivre plusieurs étapes:</a:t>
            </a:r>
          </a:p>
          <a:p>
            <a:pPr marL="457200" indent="-457200" algn="just">
              <a:lnSpc>
                <a:spcPct val="110000"/>
              </a:lnSpc>
              <a:buAutoNum type="arabicParenR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Préparation des données </a:t>
            </a:r>
          </a:p>
          <a:p>
            <a:pPr indent="219075" algn="just">
              <a:lnSpc>
                <a:spcPct val="110000"/>
              </a:lnSpc>
            </a:pPr>
            <a:r>
              <a:rPr lang="fr-FR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Standardisation des variables en les centrant sur une moyenne de 0 et un écart-type de 1</a:t>
            </a:r>
          </a:p>
          <a:p>
            <a:pPr indent="219075" algn="just">
              <a:lnSpc>
                <a:spcPct val="110000"/>
              </a:lnSpc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des données en jeu d’entraînement et de test, la régression se fait sur le premier</a:t>
            </a:r>
          </a:p>
          <a:p>
            <a:pPr indent="219075" algn="just">
              <a:lnSpc>
                <a:spcPct val="110000"/>
              </a:lnSpc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Création de deux sous-ensembles de données : avec et sans NaN dans la colonne cible des valeurs manquantes</a:t>
            </a:r>
          </a:p>
          <a:p>
            <a:pPr indent="219075" algn="just">
              <a:lnSpc>
                <a:spcPct val="110000"/>
              </a:lnSpc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du jeu sans NaN en deux ensembles d’entraînement et de validation ( la variable ‘</a:t>
            </a:r>
            <a:r>
              <a:rPr lang="fr-F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is_genuine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est écartée)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arenR" startAt="2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Entraînement du modèle sur l’ensemble d’entraînement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arenR" startAt="3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Évaluation du modèle sur l’ensemble de validation</a:t>
            </a:r>
          </a:p>
          <a:p>
            <a:pPr indent="-46038" algn="just">
              <a:lnSpc>
                <a:spcPct val="110000"/>
              </a:lnSpc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par les métriques de performances (R2, RMSE, MAE, MSE)</a:t>
            </a:r>
          </a:p>
          <a:p>
            <a:pPr indent="-46038" algn="just">
              <a:lnSpc>
                <a:spcPct val="110000"/>
              </a:lnSpc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Vérification de la validation des hypothèses par les tests statistiques (colinéarité des variables, homoscédasticité, normalité des résidus)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arenR" startAt="4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Décision d’imputer ou non par cette méthode</a:t>
            </a:r>
          </a:p>
        </p:txBody>
      </p:sp>
    </p:spTree>
    <p:extLst>
      <p:ext uri="{BB962C8B-B14F-4D97-AF65-F5344CB8AC3E}">
        <p14:creationId xmlns:p14="http://schemas.microsoft.com/office/powerpoint/2010/main" val="306072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16A7B6-065D-2A6A-8FE4-D4BBAE048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0D3078B-565D-BA04-288E-48F51FDA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42" y="270193"/>
            <a:ext cx="7206458" cy="1531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Evaluation de la </a:t>
            </a:r>
            <a:r>
              <a:rPr lang="en-US" sz="3200" dirty="0" err="1"/>
              <a:t>régression</a:t>
            </a:r>
            <a:r>
              <a:rPr lang="en-US" sz="3200" dirty="0"/>
              <a:t> </a:t>
            </a:r>
            <a:r>
              <a:rPr lang="en-US" sz="3200" dirty="0" err="1"/>
              <a:t>linéaire</a:t>
            </a:r>
            <a:r>
              <a:rPr lang="en-US" sz="3200" dirty="0"/>
              <a:t> </a:t>
            </a:r>
            <a:r>
              <a:rPr lang="fr-FR" sz="2800" i="1" dirty="0"/>
              <a:t>Métriques de performances</a:t>
            </a:r>
            <a:br>
              <a:rPr lang="en-US" sz="2800" dirty="0"/>
            </a:br>
            <a:endParaRPr lang="en-US" sz="2800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C25C60-0747-1A29-31B4-BBA8D805046E}"/>
              </a:ext>
            </a:extLst>
          </p:cNvPr>
          <p:cNvSpPr txBox="1"/>
          <p:nvPr/>
        </p:nvSpPr>
        <p:spPr>
          <a:xfrm>
            <a:off x="1141412" y="2249487"/>
            <a:ext cx="5345108" cy="39650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modèle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explique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46 % de la variance de ‘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MAE de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0.57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unité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qu’en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moyenne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les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prédictions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modèle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s'écartent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0.57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écart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-type 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unité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après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standardisation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 rapport aux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valeurs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réelles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63525"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l’écart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-type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d’origine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(0.68mm), on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le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modèle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trompe de 0.39 mm sur la variable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margin_low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standardisée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6F8931C-FCD5-17E2-8750-C6BE61A9A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64063"/>
              </p:ext>
            </p:extLst>
          </p:nvPr>
        </p:nvGraphicFramePr>
        <p:xfrm>
          <a:off x="6946896" y="1925321"/>
          <a:ext cx="5006979" cy="42724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64608">
                  <a:extLst>
                    <a:ext uri="{9D8B030D-6E8A-4147-A177-3AD203B41FA5}">
                      <a16:colId xmlns:a16="http://schemas.microsoft.com/office/drawing/2014/main" val="3604134129"/>
                    </a:ext>
                  </a:extLst>
                </a:gridCol>
                <a:gridCol w="1442371">
                  <a:extLst>
                    <a:ext uri="{9D8B030D-6E8A-4147-A177-3AD203B41FA5}">
                      <a16:colId xmlns:a16="http://schemas.microsoft.com/office/drawing/2014/main" val="1197670491"/>
                    </a:ext>
                  </a:extLst>
                </a:gridCol>
              </a:tblGrid>
              <a:tr h="506811">
                <a:tc>
                  <a:txBody>
                    <a:bodyPr/>
                    <a:lstStyle/>
                    <a:p>
                      <a:pPr algn="ctr"/>
                      <a:r>
                        <a:rPr lang="fr-FR" sz="2900"/>
                        <a:t>Métrique</a:t>
                      </a:r>
                      <a:endParaRPr lang="fr-FR" sz="2900" dirty="0"/>
                    </a:p>
                  </a:txBody>
                  <a:tcPr marL="147356" marR="147356" marT="73678" marB="73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900" dirty="0"/>
                        <a:t>Valeur</a:t>
                      </a:r>
                    </a:p>
                  </a:txBody>
                  <a:tcPr marL="147356" marR="147356" marT="73678" marB="73678"/>
                </a:tc>
                <a:extLst>
                  <a:ext uri="{0D108BD9-81ED-4DB2-BD59-A6C34878D82A}">
                    <a16:rowId xmlns:a16="http://schemas.microsoft.com/office/drawing/2014/main" val="3795328032"/>
                  </a:ext>
                </a:extLst>
              </a:tr>
              <a:tr h="849152">
                <a:tc>
                  <a:txBody>
                    <a:bodyPr/>
                    <a:lstStyle/>
                    <a:p>
                      <a:pPr algn="ctr"/>
                      <a:r>
                        <a:rPr lang="fr-FR" sz="2900" dirty="0" err="1"/>
                        <a:t>Mean</a:t>
                      </a:r>
                      <a:r>
                        <a:rPr lang="fr-FR" sz="2900" dirty="0"/>
                        <a:t> </a:t>
                      </a:r>
                      <a:r>
                        <a:rPr lang="fr-FR" sz="2900" dirty="0" err="1"/>
                        <a:t>Squared</a:t>
                      </a:r>
                      <a:r>
                        <a:rPr lang="fr-FR" sz="2900" dirty="0"/>
                        <a:t> </a:t>
                      </a:r>
                      <a:r>
                        <a:rPr lang="fr-FR" sz="2900" dirty="0" err="1"/>
                        <a:t>Error</a:t>
                      </a:r>
                      <a:r>
                        <a:rPr lang="fr-FR" sz="2900" dirty="0"/>
                        <a:t> (MSE)</a:t>
                      </a:r>
                    </a:p>
                  </a:txBody>
                  <a:tcPr marL="147356" marR="147356" marT="73678" marB="73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900"/>
                        <a:t>0.54</a:t>
                      </a:r>
                    </a:p>
                  </a:txBody>
                  <a:tcPr marL="147356" marR="147356" marT="73678" marB="73678"/>
                </a:tc>
                <a:extLst>
                  <a:ext uri="{0D108BD9-81ED-4DB2-BD59-A6C34878D82A}">
                    <a16:rowId xmlns:a16="http://schemas.microsoft.com/office/drawing/2014/main" val="299879272"/>
                  </a:ext>
                </a:extLst>
              </a:tr>
              <a:tr h="84915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Root Mean Squared Error (RMSE)</a:t>
                      </a:r>
                      <a:endParaRPr lang="fr-FR" sz="2900"/>
                    </a:p>
                  </a:txBody>
                  <a:tcPr marL="147356" marR="147356" marT="73678" marB="73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900"/>
                        <a:t>0.73</a:t>
                      </a:r>
                    </a:p>
                  </a:txBody>
                  <a:tcPr marL="147356" marR="147356" marT="73678" marB="73678"/>
                </a:tc>
                <a:extLst>
                  <a:ext uri="{0D108BD9-81ED-4DB2-BD59-A6C34878D82A}">
                    <a16:rowId xmlns:a16="http://schemas.microsoft.com/office/drawing/2014/main" val="510197489"/>
                  </a:ext>
                </a:extLst>
              </a:tr>
              <a:tr h="849152">
                <a:tc>
                  <a:txBody>
                    <a:bodyPr/>
                    <a:lstStyle/>
                    <a:p>
                      <a:pPr algn="ctr"/>
                      <a:r>
                        <a:rPr lang="fr-FR" sz="2900"/>
                        <a:t>Mean Absolute Error (MAE)</a:t>
                      </a:r>
                    </a:p>
                  </a:txBody>
                  <a:tcPr marL="147356" marR="147356" marT="73678" marB="73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900"/>
                        <a:t>0.57</a:t>
                      </a:r>
                    </a:p>
                  </a:txBody>
                  <a:tcPr marL="147356" marR="147356" marT="73678" marB="73678"/>
                </a:tc>
                <a:extLst>
                  <a:ext uri="{0D108BD9-81ED-4DB2-BD59-A6C34878D82A}">
                    <a16:rowId xmlns:a16="http://schemas.microsoft.com/office/drawing/2014/main" val="573354039"/>
                  </a:ext>
                </a:extLst>
              </a:tr>
              <a:tr h="485243">
                <a:tc>
                  <a:txBody>
                    <a:bodyPr/>
                    <a:lstStyle/>
                    <a:p>
                      <a:pPr algn="ctr"/>
                      <a:r>
                        <a:rPr lang="fr-FR" sz="2900"/>
                        <a:t>R² Score</a:t>
                      </a:r>
                    </a:p>
                  </a:txBody>
                  <a:tcPr marL="147356" marR="147356" marT="73678" marB="73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900" dirty="0"/>
                        <a:t>0.46</a:t>
                      </a:r>
                    </a:p>
                  </a:txBody>
                  <a:tcPr marL="147356" marR="147356" marT="73678" marB="73678"/>
                </a:tc>
                <a:extLst>
                  <a:ext uri="{0D108BD9-81ED-4DB2-BD59-A6C34878D82A}">
                    <a16:rowId xmlns:a16="http://schemas.microsoft.com/office/drawing/2014/main" val="416873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22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7728</TotalTime>
  <Words>1743</Words>
  <Application>Microsoft Office PowerPoint</Application>
  <PresentationFormat>Grand écran</PresentationFormat>
  <Paragraphs>231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Calibri </vt:lpstr>
      <vt:lpstr>Tw Cen MT</vt:lpstr>
      <vt:lpstr>Circuit</vt:lpstr>
      <vt:lpstr>Lutte contre la Contrefaçon Monétaire</vt:lpstr>
      <vt:lpstr>Présentation de la Mission </vt:lpstr>
      <vt:lpstr>Méthode </vt:lpstr>
      <vt:lpstr>Explorating data  analysis</vt:lpstr>
      <vt:lpstr>Présentation du jeu de données</vt:lpstr>
      <vt:lpstr>Relation entre les variables</vt:lpstr>
      <vt:lpstr>Preprocessing </vt:lpstr>
      <vt:lpstr>Traitements des valeurs manquantes</vt:lpstr>
      <vt:lpstr>Evaluation de la régression linéaire Métriques de performances </vt:lpstr>
      <vt:lpstr>Evaluation de la régression linéaire validation des hypotheses </vt:lpstr>
      <vt:lpstr>Transformations polynomiales et sélection de variables</vt:lpstr>
      <vt:lpstr>Modelisation  </vt:lpstr>
      <vt:lpstr>Modèle d'apprentissage non supervisé - KMeans</vt:lpstr>
      <vt:lpstr> Kmeans-evaluation</vt:lpstr>
      <vt:lpstr>Modeles supervises : comparaison</vt:lpstr>
      <vt:lpstr> Modeles supervises : selection du linear regressor</vt:lpstr>
      <vt:lpstr>Optimisation</vt:lpstr>
      <vt:lpstr>Optimisation du modele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Margaux LAURET</dc:creator>
  <cp:lastModifiedBy>F vercellotti</cp:lastModifiedBy>
  <cp:revision>88</cp:revision>
  <dcterms:created xsi:type="dcterms:W3CDTF">2024-07-09T07:45:20Z</dcterms:created>
  <dcterms:modified xsi:type="dcterms:W3CDTF">2024-11-19T16:31:28Z</dcterms:modified>
</cp:coreProperties>
</file>