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66" r:id="rId24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26"/>
      <p:bold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c099360e7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5c099360e7_3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c099360e7_3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0328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620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955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4132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6809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8292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8648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04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202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c099360e7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5c099360e7_3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5c099360e7_3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312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698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099360e7_3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25c099360e7_3_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5c099360e7_3_2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les pannes de matériel, les erreurs humaines, les attaques de logiciels malveillants ou les catastrophes naturelles</a:t>
            </a:r>
            <a:endParaRPr dirty="0"/>
          </a:p>
        </p:txBody>
      </p:sp>
      <p:sp>
        <p:nvSpPr>
          <p:cNvPr id="274" name="Google Shape;274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c099360e7_3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5c099360e7_3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5c099360e7_3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099360e7_3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25c099360e7_3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25c099360e7_3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c099360e7_3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5c099360e7_3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5c099360e7_3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avec image">
  <p:cSld name="Diapositive de titre avec 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8" name="Google Shape;58;p1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4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1" name="Google Shape;61;p14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rgbClr val="E2606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 01">
  <p:cSld name="DISPOSITION DU TEXTE 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15"/>
          <p:cNvCxnSpPr/>
          <p:nvPr/>
        </p:nvCxnSpPr>
        <p:spPr>
          <a:xfrm rot="10800000" flipH="1">
            <a:off x="4781550" y="3785308"/>
            <a:ext cx="1143431" cy="1352550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5" title="Sous-titre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3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 avec sous-titre">
  <p:cSld name="Comparaison avec sous-tit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4" name="Google Shape;74;p1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75" name="Google Shape;75;p1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" name="Google Shape;76;p1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" name="Google Shape;77;p1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 title="Puces"/>
          <p:cNvSpPr txBox="1">
            <a:spLocks noGrp="1"/>
          </p:cNvSpPr>
          <p:nvPr>
            <p:ph type="body" idx="2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6" title="Puces"/>
          <p:cNvSpPr txBox="1">
            <a:spLocks noGrp="1"/>
          </p:cNvSpPr>
          <p:nvPr>
            <p:ph type="body" idx="4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 title="Sous-titre"/>
          <p:cNvSpPr txBox="1">
            <a:spLocks noGrp="1"/>
          </p:cNvSpPr>
          <p:nvPr>
            <p:ph type="body" idx="5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6" name="Google Shape;86;p1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 avec image">
  <p:cSld name="En-tête de section avec imag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rgbClr val="EE95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7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3" name="Google Shape;93;p17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7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7" name="Google Shape;97;p17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7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que">
  <p:cSld name="Graphiqu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01" name="Google Shape;101;p1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18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" name="Google Shape;103;p1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8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08" name="Google Shape;108;p18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398860" y="1504321"/>
            <a:ext cx="3919323" cy="306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 title="Graphique"/>
          <p:cNvSpPr>
            <a:spLocks noGrp="1"/>
          </p:cNvSpPr>
          <p:nvPr>
            <p:ph type="chart" idx="3"/>
          </p:nvPr>
        </p:nvSpPr>
        <p:spPr>
          <a:xfrm>
            <a:off x="4347086" y="1504322"/>
            <a:ext cx="4289548" cy="306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 02">
  <p:cSld name="Disposition du texte 0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>
            <a:spLocks noGrp="1"/>
          </p:cNvSpPr>
          <p:nvPr>
            <p:ph type="pic" idx="2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4" name="Google Shape;114;p19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rot="10800000" flipH="1">
            <a:off x="7764236" y="889089"/>
            <a:ext cx="1379764" cy="122546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9" title="Sous-titre"/>
          <p:cNvSpPr txBox="1">
            <a:spLocks noGrp="1"/>
          </p:cNvSpPr>
          <p:nvPr>
            <p:ph type="body" idx="3"/>
          </p:nvPr>
        </p:nvSpPr>
        <p:spPr>
          <a:xfrm>
            <a:off x="398534" y="1922608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8305038" y="178308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19" name="Google Shape;119;p19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au">
  <p:cSld name="Tableau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 title="Tableau"/>
          <p:cNvSpPr>
            <a:spLocks noGrp="1"/>
          </p:cNvSpPr>
          <p:nvPr>
            <p:ph type="tbl" idx="2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5" name="Google Shape;125;p2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2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7" name="Google Shape;127;p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32" name="Google Shape;132;p20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nde photo">
  <p:cSld name="Grande pho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 rot="10800000" flipH="1">
            <a:off x="0" y="-4"/>
            <a:ext cx="8810625" cy="4724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 title="Image"/>
          <p:cNvSpPr>
            <a:spLocks noGrp="1"/>
          </p:cNvSpPr>
          <p:nvPr>
            <p:ph type="pic" idx="2"/>
          </p:nvPr>
        </p:nvSpPr>
        <p:spPr>
          <a:xfrm>
            <a:off x="269422" y="244928"/>
            <a:ext cx="8605156" cy="465364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36" name="Google Shape;136;p21"/>
          <p:cNvCxnSpPr/>
          <p:nvPr/>
        </p:nvCxnSpPr>
        <p:spPr>
          <a:xfrm rot="10800000" flipH="1">
            <a:off x="0" y="4008665"/>
            <a:ext cx="1771650" cy="9307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1" title="Titre "/>
          <p:cNvSpPr txBox="1">
            <a:spLocks noGrp="1"/>
          </p:cNvSpPr>
          <p:nvPr>
            <p:ph type="title"/>
          </p:nvPr>
        </p:nvSpPr>
        <p:spPr>
          <a:xfrm>
            <a:off x="269422" y="419101"/>
            <a:ext cx="6249917" cy="704849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16000" tIns="34275" rIns="68575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rci">
  <p:cSld name="Merci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5117197" y="2595872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2"/>
          </p:nvPr>
        </p:nvSpPr>
        <p:spPr>
          <a:xfrm>
            <a:off x="5117197" y="287958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3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5117197" y="344621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844204" y="2628935"/>
            <a:ext cx="194156" cy="194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880717" y="2923490"/>
            <a:ext cx="121130" cy="2220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4844204" y="3245959"/>
            <a:ext cx="194156" cy="1412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853787" y="3487561"/>
            <a:ext cx="174989" cy="1749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2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22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2"/>
          <p:cNvSpPr>
            <a:spLocks noGrp="1"/>
          </p:cNvSpPr>
          <p:nvPr>
            <p:ph type="pic" idx="5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 title="Titre"/>
          <p:cNvSpPr txBox="1">
            <a:spLocks noGrp="1"/>
          </p:cNvSpPr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23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3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>
  <p:cSld name="En-tête de sec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24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4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24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4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5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3" name="Google Shape;173;p25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74" name="Google Shape;174;p2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6" name="Google Shape;176;p2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5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78" name="Google Shape;178;p25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81" name="Google Shape;181;p25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89008" y="1253943"/>
            <a:ext cx="8126342" cy="337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5" name="Google Shape;185;p2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86" name="Google Shape;186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" name="Google Shape;188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90" name="Google Shape;190;p2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93" name="Google Shape;193;p2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2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7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8" name="Google Shape;198;p27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9" name="Google Shape;199;p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7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1" name="Google Shape;201;p2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203" name="Google Shape;203;p27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06" name="Google Shape;206;p27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2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3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4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>
  <p:cSld name="Contenu avec légen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8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8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28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2"/>
          </p:nvPr>
        </p:nvSpPr>
        <p:spPr>
          <a:xfrm>
            <a:off x="4620987" y="1718035"/>
            <a:ext cx="4352754" cy="325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>
  <p:cSld name="Image avec légen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9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9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9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4" name="Google Shape;224;p29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29"/>
          <p:cNvSpPr>
            <a:spLocks noGrp="1"/>
          </p:cNvSpPr>
          <p:nvPr>
            <p:ph type="pic" idx="2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29" name="Google Shape;229;p3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0" name="Google Shape;230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3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" name="Google Shape;232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>
  <p:cSld name="Titre uniquem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38" name="Google Shape;238;p31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9" name="Google Shape;239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3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1" name="Google Shape;241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31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ctrTitle"/>
          </p:nvPr>
        </p:nvSpPr>
        <p:spPr>
          <a:xfrm>
            <a:off x="4781790" y="1429829"/>
            <a:ext cx="430378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sz="2800" dirty="0"/>
              <a:t>Création et utilisation d’une nouvelle base de données</a:t>
            </a:r>
            <a:endParaRPr sz="2800" dirty="0"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dirty="0"/>
              <a:t>François Vercellotti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57" name="Google Shape;257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0217" y="3713672"/>
            <a:ext cx="4303784" cy="142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5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1;p42">
            <a:extLst>
              <a:ext uri="{FF2B5EF4-FFF2-40B4-BE49-F238E27FC236}">
                <a16:creationId xmlns:a16="http://schemas.microsoft.com/office/drawing/2014/main" id="{0E9D286C-E8D2-B6DD-A57A-A075163E7818}"/>
              </a:ext>
            </a:extLst>
          </p:cNvPr>
          <p:cNvSpPr txBox="1">
            <a:spLocks/>
          </p:cNvSpPr>
          <p:nvPr/>
        </p:nvSpPr>
        <p:spPr>
          <a:xfrm>
            <a:off x="215038" y="243329"/>
            <a:ext cx="6249917" cy="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0" dirty="0"/>
              <a:t>Requête 1</a:t>
            </a:r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89008" y="871718"/>
            <a:ext cx="7037510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sz="1400" dirty="0">
                <a:latin typeface="Montserrat-Regular"/>
                <a:ea typeface="Calibri" panose="020F0502020204030204" pitchFamily="34" charset="0"/>
              </a:rPr>
              <a:t>Nombre total d’appartements vendus au 1er semestre 2020</a:t>
            </a:r>
            <a:endParaRPr sz="1400" dirty="0">
              <a:latin typeface="Montserrat-Regular"/>
              <a:ea typeface="Calibri" panose="020F0502020204030204" pitchFamily="34" charset="0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504538" y="1777217"/>
            <a:ext cx="8284738" cy="126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count(*) as "Appartements vendus au premier semestre"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Vente v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Bien b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b.Type_local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'Appartement’ and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v.Date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"2020/01/01" and "2020/06/30";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6FC9AD-5652-68A6-9EA7-285009A5D992}"/>
              </a:ext>
            </a:extLst>
          </p:cNvPr>
          <p:cNvSpPr txBox="1"/>
          <p:nvPr/>
        </p:nvSpPr>
        <p:spPr>
          <a:xfrm>
            <a:off x="457200" y="333208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accent6"/>
                </a:solidFill>
                <a:latin typeface="Montserrat-Regular"/>
                <a:ea typeface="Calibri" panose="020F0502020204030204" pitchFamily="34" charset="0"/>
                <a:sym typeface="Calibri"/>
              </a:rPr>
              <a:t>Résultat: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332208-DCF2-E8E1-03B3-3DA668B29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498" y="3398400"/>
            <a:ext cx="2512303" cy="4060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41;p42">
            <a:extLst>
              <a:ext uri="{FF2B5EF4-FFF2-40B4-BE49-F238E27FC236}">
                <a16:creationId xmlns:a16="http://schemas.microsoft.com/office/drawing/2014/main" id="{FF7AABFF-E72A-4218-40C4-82997E6872C2}"/>
              </a:ext>
            </a:extLst>
          </p:cNvPr>
          <p:cNvSpPr txBox="1">
            <a:spLocks/>
          </p:cNvSpPr>
          <p:nvPr/>
        </p:nvSpPr>
        <p:spPr>
          <a:xfrm>
            <a:off x="215038" y="243329"/>
            <a:ext cx="6249917" cy="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0" dirty="0"/>
              <a:t>Requête 2</a:t>
            </a:r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0" y="825011"/>
            <a:ext cx="884445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atin typeface="Montserrat-Regular"/>
                <a:ea typeface="Calibri" panose="020F0502020204030204" pitchFamily="34" charset="0"/>
              </a:rPr>
              <a:t>Nombre de ventes d’appartement par région pour le 1er semestre 2020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6FC9AD-5652-68A6-9EA7-285009A5D992}"/>
              </a:ext>
            </a:extLst>
          </p:cNvPr>
          <p:cNvSpPr txBox="1"/>
          <p:nvPr/>
        </p:nvSpPr>
        <p:spPr>
          <a:xfrm>
            <a:off x="5516226" y="1690016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accent6"/>
                </a:solidFill>
                <a:latin typeface="Montserrat-Regular"/>
                <a:ea typeface="Calibri" panose="020F0502020204030204" pitchFamily="34" charset="0"/>
                <a:sym typeface="Calibri"/>
              </a:rPr>
              <a:t>Résultat: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5CA570B-DD12-CAA8-22F3-6834D908F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26" y="2207182"/>
            <a:ext cx="2597579" cy="221121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0764A3F-F527-8639-6FA0-86FF936C9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115" y="4418393"/>
            <a:ext cx="2585690" cy="44580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AC31EC7-693F-850C-04D1-0F31984AA2C3}"/>
              </a:ext>
            </a:extLst>
          </p:cNvPr>
          <p:cNvSpPr txBox="1"/>
          <p:nvPr/>
        </p:nvSpPr>
        <p:spPr>
          <a:xfrm>
            <a:off x="497074" y="1874682"/>
            <a:ext cx="457594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r.Nom_region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count(*) as "Nombre d'appartements vendus"</a:t>
            </a:r>
          </a:p>
          <a:p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((Vente v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Bien b)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Commune c)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</a:t>
            </a:r>
          </a:p>
          <a:p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b.Type_local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'Appartement' </a:t>
            </a:r>
          </a:p>
          <a:p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v.Date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'2020/01/01' and '2020/06/30’</a:t>
            </a:r>
          </a:p>
          <a:p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r.Nom_region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count(*) </a:t>
            </a:r>
            <a:r>
              <a:rPr lang="fr-F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71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1;p42">
            <a:extLst>
              <a:ext uri="{FF2B5EF4-FFF2-40B4-BE49-F238E27FC236}">
                <a16:creationId xmlns:a16="http://schemas.microsoft.com/office/drawing/2014/main" id="{4BC9B943-98E9-39F7-104A-324C364BB340}"/>
              </a:ext>
            </a:extLst>
          </p:cNvPr>
          <p:cNvSpPr txBox="1">
            <a:spLocks/>
          </p:cNvSpPr>
          <p:nvPr/>
        </p:nvSpPr>
        <p:spPr>
          <a:xfrm>
            <a:off x="215038" y="243329"/>
            <a:ext cx="6249917" cy="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0" dirty="0"/>
              <a:t>Requête 3</a:t>
            </a:r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0" y="768646"/>
            <a:ext cx="884445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atin typeface="Montserrat-Regular"/>
                <a:ea typeface="Calibri" panose="020F0502020204030204" pitchFamily="34" charset="0"/>
              </a:rPr>
              <a:t>Proportion des ventes d’appartements par le nombre de pièces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6FC9AD-5652-68A6-9EA7-285009A5D992}"/>
              </a:ext>
            </a:extLst>
          </p:cNvPr>
          <p:cNvSpPr txBox="1"/>
          <p:nvPr/>
        </p:nvSpPr>
        <p:spPr>
          <a:xfrm>
            <a:off x="5516226" y="1690016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accent6"/>
                </a:solidFill>
                <a:latin typeface="Montserrat-Regular"/>
                <a:ea typeface="Calibri" panose="020F0502020204030204" pitchFamily="34" charset="0"/>
                <a:sym typeface="Calibri"/>
              </a:rPr>
              <a:t>Résultat: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637FCD-AD4C-013A-1E44-CF89ED1C19C2}"/>
              </a:ext>
            </a:extLst>
          </p:cNvPr>
          <p:cNvSpPr txBox="1">
            <a:spLocks noChangeAspect="1"/>
          </p:cNvSpPr>
          <p:nvPr/>
        </p:nvSpPr>
        <p:spPr>
          <a:xfrm>
            <a:off x="318063" y="1742613"/>
            <a:ext cx="4575940" cy="309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fr-FR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b.Total_piece</a:t>
            </a:r>
            <a:r>
              <a:rPr lang="fr-FR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count(*) as 'Nombre de ventes', 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round((count(*)*100.00/(</a:t>
            </a:r>
            <a:r>
              <a:rPr lang="fr-FR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fr-FR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count(*) </a:t>
            </a:r>
            <a:r>
              <a:rPr lang="fr-FR" b="1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Vente v </a:t>
            </a:r>
            <a:r>
              <a:rPr lang="fr-FR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Bien b </a:t>
            </a:r>
            <a:r>
              <a:rPr lang="fr-FR" b="1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b.Type_local</a:t>
            </a:r>
            <a:r>
              <a:rPr lang="fr-FR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'Appartement')),2) as "Proportion des ventes par nombres de pièces"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Vente v </a:t>
            </a:r>
            <a:r>
              <a:rPr lang="fr-FR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Bien b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b.Type_local</a:t>
            </a:r>
            <a:r>
              <a:rPr lang="fr-FR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'Appartement'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</a:t>
            </a:r>
            <a:r>
              <a:rPr lang="fr-FR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b.Total_piece</a:t>
            </a:r>
            <a:r>
              <a:rPr lang="fr-FR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fr-FR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`Proportion des ventes par nombres de pièces` </a:t>
            </a:r>
            <a:r>
              <a:rPr lang="fr-FR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50D08DD-2608-DBBF-D8E2-73AA84D340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1"/>
          <a:stretch/>
        </p:blipFill>
        <p:spPr>
          <a:xfrm>
            <a:off x="5171090" y="2080722"/>
            <a:ext cx="384025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1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215038" y="243329"/>
            <a:ext cx="6249917" cy="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r>
              <a:rPr lang="fr" sz="2400" b="0" dirty="0"/>
              <a:t>Requête 4</a:t>
            </a:r>
            <a:endParaRPr sz="2400" b="0"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70945" y="873241"/>
            <a:ext cx="884445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atin typeface="Montserrat-Regular"/>
                <a:ea typeface="Calibri" panose="020F0502020204030204" pitchFamily="34" charset="0"/>
              </a:rPr>
              <a:t>Liste des 10 départements où le prix du mètre carré est le plus élevé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6FC9AD-5652-68A6-9EA7-285009A5D992}"/>
              </a:ext>
            </a:extLst>
          </p:cNvPr>
          <p:cNvSpPr txBox="1"/>
          <p:nvPr/>
        </p:nvSpPr>
        <p:spPr>
          <a:xfrm>
            <a:off x="5374336" y="204474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accent6"/>
                </a:solidFill>
                <a:latin typeface="Montserrat-Regular"/>
                <a:ea typeface="Calibri" panose="020F0502020204030204" pitchFamily="34" charset="0"/>
                <a:sym typeface="Calibri"/>
              </a:rPr>
              <a:t>Résultat: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2D03B5-E814-6C63-A71C-493AD580797F}"/>
              </a:ext>
            </a:extLst>
          </p:cNvPr>
          <p:cNvSpPr txBox="1"/>
          <p:nvPr/>
        </p:nvSpPr>
        <p:spPr>
          <a:xfrm>
            <a:off x="132656" y="1874682"/>
            <a:ext cx="47496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c.Code_departement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'Département', round(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v.Valeur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b.Surface_carrez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 as 'Prix au m2’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(Bien b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Commune c)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Vente v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v.Valeur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!= ‘NULL’ </a:t>
            </a: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c.Code_departement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`Prix au m2`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76EFE9C-CE42-B21F-9BE2-845DDFF8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276" y="2571750"/>
            <a:ext cx="1501270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6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215038" y="243329"/>
            <a:ext cx="6249917" cy="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r>
              <a:rPr lang="fr" sz="2400" b="0" dirty="0"/>
              <a:t>Requête 5</a:t>
            </a:r>
            <a:endParaRPr sz="2400" b="0"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70945" y="873241"/>
            <a:ext cx="884445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atin typeface="Montserrat-Regular"/>
                <a:ea typeface="Calibri" panose="020F0502020204030204" pitchFamily="34" charset="0"/>
              </a:rPr>
              <a:t>Prix moyen du mètre carré d’une maison en Île-de-France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6FC9AD-5652-68A6-9EA7-285009A5D992}"/>
              </a:ext>
            </a:extLst>
          </p:cNvPr>
          <p:cNvSpPr txBox="1"/>
          <p:nvPr/>
        </p:nvSpPr>
        <p:spPr>
          <a:xfrm>
            <a:off x="5543783" y="249458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accent6"/>
                </a:solidFill>
                <a:latin typeface="Montserrat-Regular"/>
                <a:ea typeface="Calibri" panose="020F0502020204030204" pitchFamily="34" charset="0"/>
                <a:sym typeface="Calibri"/>
              </a:rPr>
              <a:t>Résultat: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BAE3280-4AF1-A02B-E416-26A245F05B1F}"/>
              </a:ext>
            </a:extLst>
          </p:cNvPr>
          <p:cNvSpPr txBox="1"/>
          <p:nvPr/>
        </p:nvSpPr>
        <p:spPr>
          <a:xfrm>
            <a:off x="132656" y="1953027"/>
            <a:ext cx="5038434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round(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v.Valeur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b.Surface_carrez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 as 'Prix moyen au m2’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((Vente v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Bien b)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Commune c)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v.Valeur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!= ‘NULL’ and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r.Nom_region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'Ile-de-France' and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b.Type_local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'Maison'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C4DC2E1-366A-BEC0-1D13-FBCB4AF14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857" y="3067935"/>
            <a:ext cx="1089754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8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215038" y="243329"/>
            <a:ext cx="6249917" cy="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r>
              <a:rPr lang="fr" sz="2400" b="0" dirty="0"/>
              <a:t>Requête 6</a:t>
            </a:r>
            <a:endParaRPr sz="2400" b="0"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70945" y="873241"/>
            <a:ext cx="884445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atin typeface="Montserrat-Regular"/>
                <a:ea typeface="Calibri" panose="020F0502020204030204" pitchFamily="34" charset="0"/>
              </a:rPr>
              <a:t>Les 10 appartements les plus chers avec la région et le nombre de mètres carrés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6FC9AD-5652-68A6-9EA7-285009A5D992}"/>
              </a:ext>
            </a:extLst>
          </p:cNvPr>
          <p:cNvSpPr txBox="1"/>
          <p:nvPr/>
        </p:nvSpPr>
        <p:spPr>
          <a:xfrm>
            <a:off x="5717204" y="212957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accent6"/>
                </a:solidFill>
                <a:latin typeface="Montserrat-Regular"/>
                <a:ea typeface="Calibri" panose="020F0502020204030204" pitchFamily="34" charset="0"/>
                <a:sym typeface="Calibri"/>
              </a:rPr>
              <a:t>Résultat: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25678E-7E65-243B-0A81-578EF80AD7ED}"/>
              </a:ext>
            </a:extLst>
          </p:cNvPr>
          <p:cNvSpPr txBox="1"/>
          <p:nvPr/>
        </p:nvSpPr>
        <p:spPr>
          <a:xfrm>
            <a:off x="253897" y="1756384"/>
            <a:ext cx="457594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b.Id_bien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v.Valeur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'Prix de vente', round(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b.Surface_carrez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'Surface en m2',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r.Nom_region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'Région’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((Vente v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Bien b)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Commune c)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b.Type_local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'Appartement' and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v.Valeur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!= 'NULL’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v.Valeur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D3722E0-250C-8948-6384-13BF40D3A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603" y="2620177"/>
            <a:ext cx="2972058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31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215038" y="243329"/>
            <a:ext cx="6249917" cy="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r>
              <a:rPr lang="fr" sz="2400" b="0" dirty="0"/>
              <a:t>Requête 7</a:t>
            </a:r>
            <a:endParaRPr sz="2400" b="0"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70945" y="873241"/>
            <a:ext cx="8954814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atin typeface="Montserrat-Regular"/>
                <a:ea typeface="Calibri" panose="020F0502020204030204" pitchFamily="34" charset="0"/>
              </a:rPr>
              <a:t>Taux d’évolution des ventes entre premier et second trimestre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6FC9AD-5652-68A6-9EA7-285009A5D992}"/>
              </a:ext>
            </a:extLst>
          </p:cNvPr>
          <p:cNvSpPr txBox="1"/>
          <p:nvPr/>
        </p:nvSpPr>
        <p:spPr>
          <a:xfrm>
            <a:off x="5717204" y="212957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accent6"/>
                </a:solidFill>
                <a:latin typeface="Montserrat-Regular"/>
                <a:ea typeface="Calibri" panose="020F0502020204030204" pitchFamily="34" charset="0"/>
                <a:sym typeface="Calibri"/>
              </a:rPr>
              <a:t>Résultat: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FF7D641-65A5-22F6-6DDB-5A24BA5A0DD8}"/>
              </a:ext>
            </a:extLst>
          </p:cNvPr>
          <p:cNvSpPr txBox="1"/>
          <p:nvPr/>
        </p:nvSpPr>
        <p:spPr>
          <a:xfrm>
            <a:off x="356696" y="1736753"/>
            <a:ext cx="4743449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Vente_1T as (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count(*) as 'Vente 1er trimestre'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Vente v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'2020/01/01' and '2020/03/31'),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Vente_2T as (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count(*) as 'vente 2ème trimestre'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Vente v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'2020/04/01' and '2020/06/30’)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round((`vente 2ème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trimestre`-`Vente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1er trimestre`)*100.00/`Vente 1er trimestre`,2) as "Taux d'évolution des ventes entre le premier et le deuxième trimestre"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Vente_1T,Vente_2T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2054438-8A47-420D-09D8-FA5F1CEE1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213" y="2682795"/>
            <a:ext cx="3528366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5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215038" y="243329"/>
            <a:ext cx="6249917" cy="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2400" b="0" dirty="0"/>
              <a:t>Requête 8</a:t>
            </a:r>
            <a:endParaRPr sz="2400" b="0"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70945" y="873241"/>
            <a:ext cx="8954814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atin typeface="Montserrat-Regular"/>
                <a:ea typeface="Calibri" panose="020F0502020204030204" pitchFamily="34" charset="0"/>
              </a:rPr>
              <a:t>Classement régions par rapport au prix au mètre carré des appartements de plus de 4 pièces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6FC9AD-5652-68A6-9EA7-285009A5D992}"/>
              </a:ext>
            </a:extLst>
          </p:cNvPr>
          <p:cNvSpPr txBox="1"/>
          <p:nvPr/>
        </p:nvSpPr>
        <p:spPr>
          <a:xfrm>
            <a:off x="5520135" y="1944906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accent6"/>
                </a:solidFill>
                <a:latin typeface="Montserrat-Regular"/>
                <a:ea typeface="Calibri" panose="020F0502020204030204" pitchFamily="34" charset="0"/>
                <a:sym typeface="Calibri"/>
              </a:rPr>
              <a:t>Résultat: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0AE616-A323-7361-8453-59B8127D6411}"/>
              </a:ext>
            </a:extLst>
          </p:cNvPr>
          <p:cNvSpPr txBox="1"/>
          <p:nvPr/>
        </p:nvSpPr>
        <p:spPr>
          <a:xfrm>
            <a:off x="324842" y="1650309"/>
            <a:ext cx="45759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r.Nom_region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"Région", round(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v.Valeur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b.Surface_carrez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),2) as "Prix moyen du m2"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((Vente v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Bien b)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Commune c)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b.Total_piece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4 and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b.Type_local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"Appartement" and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v.Valeur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!= 'NULL’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`Région`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`Prix moyen du m2`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7B06E64-334B-A107-A855-0438890FFE62}"/>
              </a:ext>
            </a:extLst>
          </p:cNvPr>
          <p:cNvGrpSpPr/>
          <p:nvPr/>
        </p:nvGrpSpPr>
        <p:grpSpPr>
          <a:xfrm>
            <a:off x="5764161" y="2314238"/>
            <a:ext cx="2129594" cy="2453025"/>
            <a:chOff x="5764161" y="2314238"/>
            <a:chExt cx="2129594" cy="245302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26715CD-903A-AB8D-725E-3542A92A6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4161" y="2314238"/>
              <a:ext cx="2129594" cy="2290085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E62BF05-043A-9471-62C7-7BDE64E428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2960"/>
            <a:stretch/>
          </p:blipFill>
          <p:spPr>
            <a:xfrm>
              <a:off x="5785766" y="4627331"/>
              <a:ext cx="2086384" cy="139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178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215038" y="243329"/>
            <a:ext cx="6249917" cy="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2400" b="0" dirty="0"/>
              <a:t>Requête 9</a:t>
            </a:r>
            <a:endParaRPr sz="2400" b="0"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70945" y="873241"/>
            <a:ext cx="8954814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atin typeface="Montserrat-Regular"/>
                <a:ea typeface="Calibri" panose="020F0502020204030204" pitchFamily="34" charset="0"/>
              </a:rPr>
              <a:t>Liste des communes ayant eu au moins 50 ventes au 1er trimestre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6FC9AD-5652-68A6-9EA7-285009A5D992}"/>
              </a:ext>
            </a:extLst>
          </p:cNvPr>
          <p:cNvSpPr txBox="1"/>
          <p:nvPr/>
        </p:nvSpPr>
        <p:spPr>
          <a:xfrm>
            <a:off x="4860388" y="1526361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accent6"/>
                </a:solidFill>
                <a:latin typeface="Montserrat-Regular"/>
                <a:ea typeface="Calibri" panose="020F0502020204030204" pitchFamily="34" charset="0"/>
                <a:sym typeface="Calibri"/>
              </a:rPr>
              <a:t>Résultat: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6CAECE-F598-0444-35C0-6413AD5F162E}"/>
              </a:ext>
            </a:extLst>
          </p:cNvPr>
          <p:cNvSpPr txBox="1"/>
          <p:nvPr/>
        </p:nvSpPr>
        <p:spPr>
          <a:xfrm>
            <a:off x="289155" y="1661797"/>
            <a:ext cx="4421747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c.Nom_commune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"Commune", count(*) as "Nombres de ventes"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(Bien b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Commune c)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Vente v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v.Date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'2020/01/01' and '2020/03/31’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c.Nom_commune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having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count(*) &gt;= 50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`Nombres de ventes`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E945C7B-BFFD-5FE8-1F16-0D267B3B2EFF}"/>
              </a:ext>
            </a:extLst>
          </p:cNvPr>
          <p:cNvGrpSpPr/>
          <p:nvPr/>
        </p:nvGrpSpPr>
        <p:grpSpPr>
          <a:xfrm>
            <a:off x="5113573" y="1857574"/>
            <a:ext cx="1807994" cy="3066593"/>
            <a:chOff x="4901842" y="1857574"/>
            <a:chExt cx="1807994" cy="3066593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0E752F1-C379-E8BC-A116-0E3A85D3A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6" t="32549" r="30280"/>
            <a:stretch/>
          </p:blipFill>
          <p:spPr bwMode="auto">
            <a:xfrm>
              <a:off x="4901842" y="1857574"/>
              <a:ext cx="1807994" cy="184764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E600DFE-8CCC-2005-D9BE-F9C21CC45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985"/>
            <a:stretch/>
          </p:blipFill>
          <p:spPr bwMode="auto">
            <a:xfrm>
              <a:off x="4901842" y="3710568"/>
              <a:ext cx="1763421" cy="1213599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E0CAA5F-A778-0A13-58EF-47159542512F}"/>
              </a:ext>
            </a:extLst>
          </p:cNvPr>
          <p:cNvGrpSpPr>
            <a:grpSpLocks/>
          </p:cNvGrpSpPr>
          <p:nvPr/>
        </p:nvGrpSpPr>
        <p:grpSpPr>
          <a:xfrm>
            <a:off x="7167365" y="1857573"/>
            <a:ext cx="1681434" cy="3066593"/>
            <a:chOff x="6820521" y="1857574"/>
            <a:chExt cx="1817292" cy="3446172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284DF4A3-F20F-E464-3871-4622E270F568}"/>
                </a:ext>
              </a:extLst>
            </p:cNvPr>
            <p:cNvGrpSpPr/>
            <p:nvPr/>
          </p:nvGrpSpPr>
          <p:grpSpPr>
            <a:xfrm>
              <a:off x="6829819" y="1857574"/>
              <a:ext cx="1807994" cy="629111"/>
              <a:chOff x="6709836" y="1857976"/>
              <a:chExt cx="1807994" cy="629111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CAD1E262-E9BD-310E-E0FF-84A3C1E241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6" t="32730" r="30280" b="63110"/>
              <a:stretch/>
            </p:blipFill>
            <p:spPr bwMode="auto">
              <a:xfrm>
                <a:off x="6709836" y="1857976"/>
                <a:ext cx="1807994" cy="113953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CF15BEA9-15DA-7157-ADC4-20BDA592A2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9855"/>
              <a:stretch/>
            </p:blipFill>
            <p:spPr bwMode="auto">
              <a:xfrm>
                <a:off x="6709836" y="1971929"/>
                <a:ext cx="1763421" cy="515158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DC57958C-3060-B659-444B-2F17CC429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0521" y="2499189"/>
              <a:ext cx="1782015" cy="1951194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4FEB0B80-1286-F549-C31C-2323257C76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7010"/>
            <a:stretch/>
          </p:blipFill>
          <p:spPr>
            <a:xfrm>
              <a:off x="6829816" y="4450382"/>
              <a:ext cx="1782015" cy="853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0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215038" y="243329"/>
            <a:ext cx="6249917" cy="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r>
              <a:rPr lang="fr" sz="2400" b="0" dirty="0"/>
              <a:t>Requête 10</a:t>
            </a:r>
            <a:endParaRPr sz="2400" b="0"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70945" y="873241"/>
            <a:ext cx="8954814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atin typeface="Montserrat-Regular"/>
                <a:ea typeface="Calibri" panose="020F0502020204030204" pitchFamily="34" charset="0"/>
              </a:rPr>
              <a:t>Différence en pourcentage du prix au m2 entre un appartement 2 pièces et un 3 pièces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6FC9AD-5652-68A6-9EA7-285009A5D992}"/>
              </a:ext>
            </a:extLst>
          </p:cNvPr>
          <p:cNvSpPr txBox="1"/>
          <p:nvPr/>
        </p:nvSpPr>
        <p:spPr>
          <a:xfrm>
            <a:off x="5717995" y="212957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accent6"/>
                </a:solidFill>
                <a:latin typeface="Montserrat-Regular"/>
                <a:ea typeface="Calibri" panose="020F0502020204030204" pitchFamily="34" charset="0"/>
                <a:sym typeface="Calibri"/>
              </a:rPr>
              <a:t>Résultat: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20AC96-0599-F293-CF0D-42619BCCF73B}"/>
              </a:ext>
            </a:extLst>
          </p:cNvPr>
          <p:cNvSpPr txBox="1"/>
          <p:nvPr/>
        </p:nvSpPr>
        <p:spPr>
          <a:xfrm>
            <a:off x="284894" y="1329912"/>
            <a:ext cx="45759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Pm2_2P as (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v.Valeur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b.Surface_carrez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"Moyenne prix au m2 2 pièces" </a:t>
            </a:r>
          </a:p>
          <a:p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Bien b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Vente v</a:t>
            </a:r>
          </a:p>
          <a:p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b.Total_piece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2 and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b.Type_local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"Appartement" and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v.Valeur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!= 'NULL'),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Pm2_3P as (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v.Valeur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b.Surface_carrez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"Moyenne prix au m2 3 pièces" </a:t>
            </a:r>
          </a:p>
          <a:p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Bien b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Vente v</a:t>
            </a:r>
          </a:p>
          <a:p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b.Total_piece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3 and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b.Type_local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"Appartement" and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v.Valeur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!= 'NULL’) </a:t>
            </a:r>
          </a:p>
          <a:p>
            <a:endParaRPr lang="fr-F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round((`Moyenne prix au m2 2 pièces`- `Moyenne prix au m2 3 pièces`)*100.00/ `Moyenne prix au m2 3 pièces`,2) as "Différence en % du prix au m2"</a:t>
            </a:r>
          </a:p>
          <a:p>
            <a:endParaRPr lang="fr-F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Pm2_2P, Pm2_3p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293EE49-1CE3-8A38-6866-E665814DA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955" y="2869502"/>
            <a:ext cx="1760373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5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262601" y="333136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dirty="0"/>
              <a:t>Contexte du projet</a:t>
            </a:r>
            <a:endParaRPr dirty="0"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2"/>
          </p:nvPr>
        </p:nvSpPr>
        <p:spPr>
          <a:xfrm>
            <a:off x="328793" y="1577334"/>
            <a:ext cx="5235100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sz="1800" dirty="0"/>
              <a:t>Développer un outil d’analyse performant du marché immobilier pour un accompagnement client optimal</a:t>
            </a:r>
            <a:endParaRPr lang="da-DK" sz="1800"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460527" y="2823202"/>
            <a:ext cx="4196714" cy="150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" dirty="0"/>
              <a:t>Modernisation de la base de donnée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fr"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" dirty="0"/>
              <a:t>Intégration des nouvelles données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fr" dirty="0"/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" dirty="0"/>
              <a:t>Analyse des tendances du marché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fr"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dirty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68" name="Google Shape;268;p34" title="Horizon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312" r="23313"/>
          <a:stretch/>
        </p:blipFill>
        <p:spPr>
          <a:xfrm>
            <a:off x="5718874" y="0"/>
            <a:ext cx="3425125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215038" y="243329"/>
            <a:ext cx="6249917" cy="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r>
              <a:rPr lang="fr" sz="2400" b="0" dirty="0"/>
              <a:t>Requête 11</a:t>
            </a:r>
            <a:endParaRPr sz="2400" b="0"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70945" y="873241"/>
            <a:ext cx="8954814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atin typeface="Montserrat-Regular"/>
                <a:ea typeface="Calibri" panose="020F0502020204030204" pitchFamily="34" charset="0"/>
              </a:rPr>
              <a:t>Moyennes de valeurs foncières pour le top 3 des communes des départements 6, 13, 33, 59 et 69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6FC9AD-5652-68A6-9EA7-285009A5D992}"/>
              </a:ext>
            </a:extLst>
          </p:cNvPr>
          <p:cNvSpPr txBox="1"/>
          <p:nvPr/>
        </p:nvSpPr>
        <p:spPr>
          <a:xfrm>
            <a:off x="6703340" y="1656607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accent6"/>
                </a:solidFill>
                <a:latin typeface="Montserrat-Regular"/>
                <a:ea typeface="Calibri" panose="020F0502020204030204" pitchFamily="34" charset="0"/>
                <a:sym typeface="Calibri"/>
              </a:rPr>
              <a:t>Résultat: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682422-06F5-DE09-4F71-23CDA9A1200E}"/>
              </a:ext>
            </a:extLst>
          </p:cNvPr>
          <p:cNvSpPr txBox="1"/>
          <p:nvPr/>
        </p:nvSpPr>
        <p:spPr>
          <a:xfrm>
            <a:off x="118241" y="1388626"/>
            <a:ext cx="585689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Classement_commune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(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row_number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over(partition by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c.Code_departement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round(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v.Valeur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Classement, </a:t>
            </a:r>
          </a:p>
          <a:p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c.Nom_commune,c.Code_departement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round (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v.Valeur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 as "Moyenne des valeurs foncières" </a:t>
            </a:r>
          </a:p>
          <a:p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(Commune c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Bien b )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Vente v </a:t>
            </a:r>
          </a:p>
          <a:p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c.Code_departement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('06', '13', '33', '59', '69') and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v.Valeur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!= 'NULL’</a:t>
            </a:r>
          </a:p>
          <a:p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c.Nom_commune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c.Code_departement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case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Classement=1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Code_departement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 " end as '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Code_departement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Nom_commune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'Commune', `Moyenne des valeurs foncières` 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Classement_commune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Classement &lt;=3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D00DDB4-1971-094D-3149-9183062EB55A}"/>
              </a:ext>
            </a:extLst>
          </p:cNvPr>
          <p:cNvGrpSpPr/>
          <p:nvPr/>
        </p:nvGrpSpPr>
        <p:grpSpPr>
          <a:xfrm>
            <a:off x="6013507" y="2125531"/>
            <a:ext cx="3012252" cy="2311109"/>
            <a:chOff x="6013507" y="2125531"/>
            <a:chExt cx="3012252" cy="2311109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7034336E-78D7-6946-3522-D5ABE4D69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5522" y="2125531"/>
              <a:ext cx="3010237" cy="218873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A75C5281-2808-F0B6-35B5-CFE7B024A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3794"/>
            <a:stretch/>
          </p:blipFill>
          <p:spPr>
            <a:xfrm>
              <a:off x="6013507" y="4319016"/>
              <a:ext cx="3004369" cy="117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7913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215038" y="354304"/>
            <a:ext cx="6249917" cy="37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r>
              <a:rPr lang="fr" sz="2400" b="0" dirty="0"/>
              <a:t>Requête 12</a:t>
            </a:r>
            <a:endParaRPr sz="2400" b="0"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0" y="784987"/>
            <a:ext cx="8954814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kern="0" dirty="0">
                <a:effectLst/>
                <a:latin typeface="Montserrat-Regular"/>
                <a:ea typeface="Calibri" panose="020F0502020204030204" pitchFamily="34" charset="0"/>
                <a:cs typeface="Montserrat-Regular"/>
              </a:rPr>
              <a:t>20 communes avec le plus de transactions pour 1000 habitants pour les communes de plus de 10 000 habitants</a:t>
            </a:r>
            <a:endParaRPr lang="fr-FR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6FC9AD-5652-68A6-9EA7-285009A5D992}"/>
              </a:ext>
            </a:extLst>
          </p:cNvPr>
          <p:cNvSpPr txBox="1"/>
          <p:nvPr/>
        </p:nvSpPr>
        <p:spPr>
          <a:xfrm>
            <a:off x="5201228" y="154973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accent6"/>
                </a:solidFill>
                <a:latin typeface="Montserrat-Regular"/>
                <a:ea typeface="Calibri" panose="020F0502020204030204" pitchFamily="34" charset="0"/>
                <a:sym typeface="Calibri"/>
              </a:rPr>
              <a:t>Résultat: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9DBDC8-600F-1774-AC2C-B150CD720F88}"/>
              </a:ext>
            </a:extLst>
          </p:cNvPr>
          <p:cNvSpPr txBox="1"/>
          <p:nvPr/>
        </p:nvSpPr>
        <p:spPr>
          <a:xfrm>
            <a:off x="403143" y="1441320"/>
            <a:ext cx="45759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c.Nom_commune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Commune, round(count(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v.Id_vente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)*1000.00/(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c.Population_mun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c.Population_cap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),2)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as'Nombre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ventes pour 1000 habitants’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(Commune c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Bien b )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Vente v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c.Population_mun+c.Population_cap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)&gt;10000</a:t>
            </a:r>
          </a:p>
          <a:p>
            <a:endParaRPr lang="fr-F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c.Nom_commune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c.Population_mun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c.Population_cap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`Nombre de ventes pour 1000 habitants`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1E4BC97-1987-AA97-F228-594ABDF06988}"/>
              </a:ext>
            </a:extLst>
          </p:cNvPr>
          <p:cNvGrpSpPr>
            <a:grpSpLocks noChangeAspect="1"/>
          </p:cNvGrpSpPr>
          <p:nvPr/>
        </p:nvGrpSpPr>
        <p:grpSpPr>
          <a:xfrm>
            <a:off x="5797706" y="1919073"/>
            <a:ext cx="2630784" cy="3061677"/>
            <a:chOff x="5946393" y="2154569"/>
            <a:chExt cx="2717027" cy="316204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667EDD0-6176-7351-927B-1BCE8F89B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7019"/>
            <a:stretch/>
          </p:blipFill>
          <p:spPr>
            <a:xfrm>
              <a:off x="5954275" y="4410957"/>
              <a:ext cx="2709145" cy="905658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B0E7AE83-90E3-4F59-74B7-5A15C1B53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6393" y="2154569"/>
              <a:ext cx="2715165" cy="2239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8619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fr"/>
              <a:t>Merci !</a:t>
            </a:r>
            <a:endParaRPr/>
          </a:p>
        </p:txBody>
      </p:sp>
      <p:pic>
        <p:nvPicPr>
          <p:cNvPr id="354" name="Google Shape;354;p4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80103" y="1578297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389008" y="193729"/>
            <a:ext cx="7290402" cy="70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sz="2800" b="0" dirty="0"/>
              <a:t>La stratégie de sauvegarde et la conformité RGPD</a:t>
            </a:r>
            <a:endParaRPr sz="2800" b="0" dirty="0"/>
          </a:p>
        </p:txBody>
      </p:sp>
      <p:sp>
        <p:nvSpPr>
          <p:cNvPr id="277" name="Google Shape;277;p35"/>
          <p:cNvSpPr txBox="1">
            <a:spLocks noGrp="1"/>
          </p:cNvSpPr>
          <p:nvPr>
            <p:ph type="body" idx="2"/>
          </p:nvPr>
        </p:nvSpPr>
        <p:spPr>
          <a:xfrm>
            <a:off x="460266" y="1658319"/>
            <a:ext cx="6978592" cy="236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7800" indent="-177800">
              <a:spcBef>
                <a:spcPts val="0"/>
              </a:spcBef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stratégie de sauvegarde se base sur des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sauvegardes régulières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un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stockage hors site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la mise en place de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tests de restauration </a:t>
            </a:r>
            <a:endParaRPr lang="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Selon les exigences du RGPD, les données utilisées dans notre base sont </a:t>
            </a:r>
            <a:r>
              <a:rPr lang="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anonymisées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9" name="Google Shape;279;p3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>
            <a:spLocks noGrp="1"/>
          </p:cNvSpPr>
          <p:nvPr>
            <p:ph type="body" idx="2"/>
          </p:nvPr>
        </p:nvSpPr>
        <p:spPr>
          <a:xfrm>
            <a:off x="517744" y="1731349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Données open data des demandes de valeurs foncières </a:t>
            </a:r>
            <a:r>
              <a:rPr lang="fr-FR" dirty="0">
                <a:solidFill>
                  <a:srgbClr val="271A38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(DVF), </a:t>
            </a:r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regroupant les </a:t>
            </a:r>
            <a:r>
              <a:rPr lang="fr-FR" b="1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transactions immobilières </a:t>
            </a:r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 1</a:t>
            </a:r>
            <a:r>
              <a:rPr lang="fr-FR" b="0" i="0" baseline="3000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semestre 2020 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b="0" i="0" dirty="0">
              <a:solidFill>
                <a:srgbClr val="271A38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71A38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71A38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Données de l’INSEE sur les </a:t>
            </a:r>
            <a:r>
              <a:rPr lang="fr-FR" b="1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recensements de la population </a:t>
            </a:r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 commune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71A38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fr-FR" b="0" i="0" dirty="0">
              <a:solidFill>
                <a:srgbClr val="271A38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271A38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Données g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éographiques administratives </a:t>
            </a:r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fr-FR" b="0" i="0" dirty="0" err="1">
                <a:solidFill>
                  <a:srgbClr val="271A38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data.gouv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8A89C0D-5748-C75E-1124-6E2614F0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08" y="156771"/>
            <a:ext cx="7670111" cy="1028849"/>
          </a:xfrm>
        </p:spPr>
        <p:txBody>
          <a:bodyPr>
            <a:noAutofit/>
          </a:bodyPr>
          <a:lstStyle/>
          <a:p>
            <a:r>
              <a:rPr lang="fr" sz="2800" b="0" dirty="0"/>
              <a:t>Données initiales utilisées pour la création de notre nouvelle base</a:t>
            </a:r>
            <a:endParaRPr lang="fr-FR" sz="28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389007" y="302590"/>
            <a:ext cx="7524655" cy="81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sz="2800" b="0" dirty="0"/>
              <a:t>La phase de conception grâce au dictionnaire des données</a:t>
            </a:r>
            <a:endParaRPr sz="2800" b="0" dirty="0"/>
          </a:p>
        </p:txBody>
      </p:sp>
      <p:sp>
        <p:nvSpPr>
          <p:cNvPr id="297" name="Google Shape;297;p3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567F9F3-6048-48B1-C622-782652B938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69"/>
          <a:stretch/>
        </p:blipFill>
        <p:spPr>
          <a:xfrm>
            <a:off x="478551" y="2836980"/>
            <a:ext cx="6132794" cy="165155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F084EB1-BB7B-7DFA-2E68-90516603145D}"/>
              </a:ext>
            </a:extLst>
          </p:cNvPr>
          <p:cNvSpPr txBox="1"/>
          <p:nvPr/>
        </p:nvSpPr>
        <p:spPr>
          <a:xfrm>
            <a:off x="4212939" y="4563911"/>
            <a:ext cx="4147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Dictionnaire des données du fichier des valeurs foncières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E4FE432-A001-1DF4-2CBF-9A3D8BCA5422}"/>
              </a:ext>
            </a:extLst>
          </p:cNvPr>
          <p:cNvSpPr txBox="1"/>
          <p:nvPr/>
        </p:nvSpPr>
        <p:spPr>
          <a:xfrm>
            <a:off x="626346" y="1461345"/>
            <a:ext cx="75246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71A38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Répertorie et documente </a:t>
            </a:r>
            <a:r>
              <a:rPr lang="fr-FR" sz="1800" dirty="0">
                <a:solidFill>
                  <a:srgbClr val="271A38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les données qui seront utilisées dans la base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71A38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Garantie la cohérence </a:t>
            </a:r>
            <a:r>
              <a:rPr lang="fr-FR" sz="1800" dirty="0">
                <a:solidFill>
                  <a:srgbClr val="271A38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de la base et permet une </a:t>
            </a:r>
            <a:r>
              <a:rPr lang="fr-FR" sz="1800" b="1" dirty="0">
                <a:solidFill>
                  <a:srgbClr val="271A38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meilleure communication </a:t>
            </a:r>
            <a:r>
              <a:rPr lang="fr-FR" sz="1800" dirty="0">
                <a:solidFill>
                  <a:srgbClr val="271A38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entre les différents intervenants du projet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365760" y="384474"/>
            <a:ext cx="8096315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sz="2800" b="0" dirty="0"/>
              <a:t>Le schéma relationnel, véritable plan architectural de la BDD</a:t>
            </a:r>
            <a:endParaRPr sz="2800" b="0" dirty="0"/>
          </a:p>
        </p:txBody>
      </p:sp>
      <p:sp>
        <p:nvSpPr>
          <p:cNvPr id="306" name="Google Shape;306;p3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CCA32A-D942-4C82-9ABE-A6866CF04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22" y="1287594"/>
            <a:ext cx="6673413" cy="320982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D92472E-7219-B85E-B2B5-832AB2E0134E}"/>
              </a:ext>
            </a:extLst>
          </p:cNvPr>
          <p:cNvSpPr txBox="1"/>
          <p:nvPr/>
        </p:nvSpPr>
        <p:spPr>
          <a:xfrm>
            <a:off x="5920402" y="4497416"/>
            <a:ext cx="2717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1100" b="0" dirty="0"/>
              <a:t>Le schéma relationnel normalisé en 3NF</a:t>
            </a:r>
            <a:endParaRPr lang="fr-FR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267417" y="204149"/>
            <a:ext cx="7735710" cy="92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-FR" sz="2800" b="0" dirty="0"/>
              <a:t>La phase de la construction : création de la structure et des tables</a:t>
            </a:r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196D8F3-8FB2-01CC-7BC0-7EBFBC858B31}"/>
              </a:ext>
            </a:extLst>
          </p:cNvPr>
          <p:cNvSpPr txBox="1"/>
          <p:nvPr/>
        </p:nvSpPr>
        <p:spPr>
          <a:xfrm>
            <a:off x="253897" y="1717670"/>
            <a:ext cx="4020205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fr-FR" sz="7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</a:p>
          <a:p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fr-FR" sz="7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Id_region</a:t>
            </a:r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INTEGER NOT NULL,</a:t>
            </a:r>
          </a:p>
          <a:p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fr-FR" sz="7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Nom_region</a:t>
            </a:r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</a:p>
          <a:p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CONSTRAINT </a:t>
            </a:r>
            <a:r>
              <a:rPr lang="fr-FR" sz="7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Id_region</a:t>
            </a:r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PRIMARY KEY (</a:t>
            </a:r>
            <a:r>
              <a:rPr lang="fr-FR" sz="7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Id_region</a:t>
            </a:r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 TABLE Commune (</a:t>
            </a:r>
          </a:p>
          <a:p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fr-FR" sz="7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Codedep_codecommune</a:t>
            </a:r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VARCHAR(6) NOT NULL,</a:t>
            </a:r>
          </a:p>
          <a:p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fr-FR" sz="7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Nom_commune</a:t>
            </a:r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VARCHAR(100) NOT NULL,</a:t>
            </a:r>
          </a:p>
          <a:p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fr-FR" sz="7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Population_mun</a:t>
            </a:r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INTEGER,</a:t>
            </a:r>
          </a:p>
          <a:p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fr-FR" sz="7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Population_cap</a:t>
            </a:r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INTEGER,</a:t>
            </a:r>
          </a:p>
          <a:p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fr-FR" sz="7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Code_departement</a:t>
            </a:r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VARCHAR(10) NOT NULL,</a:t>
            </a:r>
          </a:p>
          <a:p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fr-FR" sz="7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Id_region</a:t>
            </a:r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INTEGER NOT NULL,</a:t>
            </a:r>
          </a:p>
          <a:p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CONSTRAINT </a:t>
            </a:r>
            <a:r>
              <a:rPr lang="fr-FR" sz="7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Commune_pk</a:t>
            </a:r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PRIMARY KEY (</a:t>
            </a:r>
            <a:r>
              <a:rPr lang="fr-FR" sz="7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Codedep_codecommune</a:t>
            </a:r>
            <a:r>
              <a:rPr lang="fr-FR" sz="7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7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7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ED38DC-1E46-3EF7-5B9F-E29B8AD9772E}"/>
              </a:ext>
            </a:extLst>
          </p:cNvPr>
          <p:cNvSpPr txBox="1"/>
          <p:nvPr/>
        </p:nvSpPr>
        <p:spPr>
          <a:xfrm>
            <a:off x="253897" y="3425830"/>
            <a:ext cx="3454942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 TABLE Bien (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Id_bien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INTEGER NOT NULL,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No_voie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INTEGER,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BTQ VARCHAR(10),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Type_voie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Voie VARCHAR(100),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Surface_carrez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FLOAT,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Type_local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VARCHAR(20),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Surface_local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INTEGER,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Total_piece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INTEGER,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Codedep_codecommune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VARCHAR(6),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CONSTRAINT 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Bien_pk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PRIMARY KEY (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Id_bien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fr-FR" sz="7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7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7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28CD708-E40D-6940-B134-4445B8733598}"/>
              </a:ext>
            </a:extLst>
          </p:cNvPr>
          <p:cNvSpPr txBox="1"/>
          <p:nvPr/>
        </p:nvSpPr>
        <p:spPr>
          <a:xfrm>
            <a:off x="5235250" y="2794338"/>
            <a:ext cx="45798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ALTER TABLE Commune ADD CONSTRAINT 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Region_Commune_fk</a:t>
            </a:r>
            <a:endParaRPr lang="fr-FR" sz="700" kern="1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FOREIGN KEY (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Id_region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REFERENCES 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Id_region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 DELETE NO ACTION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 UPDATE NO ACTION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 DEFERRABLE;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ALTER TABLE Bien ADD CONSTRAINT 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Commune_Bien_fk</a:t>
            </a:r>
            <a:endParaRPr lang="fr-FR" sz="700" kern="1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FOREIGN KEY (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Codedep_codecommune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REFERENCES Commune (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Codedep_codecommune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 DELETE SET NULL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 UPDATE NO ACTION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 DEFERRABLE;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ALTER TABLE Vente ADD CONSTRAINT 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Bien_Vente_fk</a:t>
            </a:r>
            <a:endParaRPr lang="fr-FR" sz="700" kern="1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FOREIGN KEY (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Id_bien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REFERENCES Bien (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Id_bien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 DELETE NO ACTION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 UPDATE NO ACTION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 DEFERRABLE;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44F1BDD-1563-AC4F-AED2-BB46252DB1E4}"/>
              </a:ext>
            </a:extLst>
          </p:cNvPr>
          <p:cNvSpPr txBox="1"/>
          <p:nvPr/>
        </p:nvSpPr>
        <p:spPr>
          <a:xfrm>
            <a:off x="5235250" y="1634514"/>
            <a:ext cx="3582747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 TABLE Vente (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Id_vente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INTEGER NOT NULL,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Id_bien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INTEGER NOT NULL,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Valeur INTEGER,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Date 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   CONSTRAINT 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Vente_pk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PRIMARY KEY (</a:t>
            </a:r>
            <a:r>
              <a:rPr lang="fr-FR" sz="700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Id_vente</a:t>
            </a:r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7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72354-38A0-C48D-4141-B92124C47F3B}"/>
              </a:ext>
            </a:extLst>
          </p:cNvPr>
          <p:cNvSpPr/>
          <p:nvPr/>
        </p:nvSpPr>
        <p:spPr>
          <a:xfrm>
            <a:off x="166977" y="1550504"/>
            <a:ext cx="3582747" cy="3490603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151F07-E62E-E762-D499-BE7AC70DDA74}"/>
              </a:ext>
            </a:extLst>
          </p:cNvPr>
          <p:cNvSpPr/>
          <p:nvPr/>
        </p:nvSpPr>
        <p:spPr>
          <a:xfrm>
            <a:off x="4863272" y="1548987"/>
            <a:ext cx="3582747" cy="3490603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>
            <a:spLocks noGrp="1"/>
          </p:cNvSpPr>
          <p:nvPr>
            <p:ph type="title"/>
          </p:nvPr>
        </p:nvSpPr>
        <p:spPr>
          <a:xfrm>
            <a:off x="208839" y="472717"/>
            <a:ext cx="6478680" cy="60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fr" sz="2800" b="0" dirty="0"/>
              <a:t>Dernière étape: le chargement des données et leur vérification</a:t>
            </a:r>
            <a:endParaRPr sz="2800" b="0" dirty="0"/>
          </a:p>
        </p:txBody>
      </p:sp>
      <p:sp>
        <p:nvSpPr>
          <p:cNvPr id="324" name="Google Shape;324;p4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828973A-6112-28AD-45ED-CF831E203579}"/>
              </a:ext>
            </a:extLst>
          </p:cNvPr>
          <p:cNvSpPr txBox="1"/>
          <p:nvPr/>
        </p:nvSpPr>
        <p:spPr>
          <a:xfrm>
            <a:off x="253897" y="2283917"/>
            <a:ext cx="1730697" cy="260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Table Vente chargée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0841725-4AD1-D50E-870D-D85DE14F01A5}"/>
              </a:ext>
            </a:extLst>
          </p:cNvPr>
          <p:cNvSpPr txBox="1"/>
          <p:nvPr/>
        </p:nvSpPr>
        <p:spPr>
          <a:xfrm>
            <a:off x="6918362" y="2184060"/>
            <a:ext cx="1225148" cy="204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Table Bien chargée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A082477-9362-DA3F-B374-4FB3A433D107}"/>
              </a:ext>
            </a:extLst>
          </p:cNvPr>
          <p:cNvSpPr txBox="1">
            <a:spLocks noChangeAspect="1"/>
          </p:cNvSpPr>
          <p:nvPr/>
        </p:nvSpPr>
        <p:spPr>
          <a:xfrm>
            <a:off x="208839" y="4411651"/>
            <a:ext cx="220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 Commune chargée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19EBBE-29F9-7DD7-87E8-3E8E8432A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213" y="1240242"/>
            <a:ext cx="4983303" cy="7658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654355-2BCF-895D-F486-E542EFA72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39" y="1224295"/>
            <a:ext cx="3565555" cy="90259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A58C70C-6D5A-4554-72D9-F5F6FBBB2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789" y="3305473"/>
            <a:ext cx="3527146" cy="94145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AB4D621-B555-171A-A045-60BD1EF05261}"/>
              </a:ext>
            </a:extLst>
          </p:cNvPr>
          <p:cNvSpPr txBox="1"/>
          <p:nvPr/>
        </p:nvSpPr>
        <p:spPr>
          <a:xfrm>
            <a:off x="6558554" y="4411650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 </a:t>
            </a:r>
            <a:r>
              <a:rPr lang="fr-FR" dirty="0" err="1"/>
              <a:t>Region</a:t>
            </a:r>
            <a:r>
              <a:rPr lang="fr-FR" dirty="0"/>
              <a:t> chargée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0EBA55E-BCF2-1447-89CA-D39ED2A07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897" y="3295872"/>
            <a:ext cx="4023709" cy="9510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fr" b="0" dirty="0">
                <a:latin typeface="Calibri"/>
                <a:ea typeface="Calibri"/>
                <a:cs typeface="Calibri"/>
                <a:sym typeface="Calibri"/>
              </a:rPr>
              <a:t>Requêtes SQL et résultats</a:t>
            </a:r>
            <a:endParaRPr dirty="0"/>
          </a:p>
        </p:txBody>
      </p:sp>
      <p:sp>
        <p:nvSpPr>
          <p:cNvPr id="333" name="Google Shape;333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41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1901</Words>
  <Application>Microsoft Office PowerPoint</Application>
  <PresentationFormat>Affichage à l'écran (16:9)</PresentationFormat>
  <Paragraphs>284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Söhne</vt:lpstr>
      <vt:lpstr>Arial Black</vt:lpstr>
      <vt:lpstr>Montserrat-Regular</vt:lpstr>
      <vt:lpstr>Consolas</vt:lpstr>
      <vt:lpstr>Courier New</vt:lpstr>
      <vt:lpstr>Calibri</vt:lpstr>
      <vt:lpstr>Arial</vt:lpstr>
      <vt:lpstr>Simple Light</vt:lpstr>
      <vt:lpstr>Thème Office</vt:lpstr>
      <vt:lpstr>Création et utilisation d’une nouvelle base de données</vt:lpstr>
      <vt:lpstr>Contexte du projet</vt:lpstr>
      <vt:lpstr>La stratégie de sauvegarde et la conformité RGPD</vt:lpstr>
      <vt:lpstr>Données initiales utilisées pour la création de notre nouvelle base</vt:lpstr>
      <vt:lpstr>La phase de conception grâce au dictionnaire des données</vt:lpstr>
      <vt:lpstr>Le schéma relationnel, véritable plan architectural de la BDD</vt:lpstr>
      <vt:lpstr>La phase de la construction : création de la structure et des tables</vt:lpstr>
      <vt:lpstr>Dernière étape: le chargement des données et leur vérification</vt:lpstr>
      <vt:lpstr>Requêtes SQL et résultats</vt:lpstr>
      <vt:lpstr>Présentation PowerPoint</vt:lpstr>
      <vt:lpstr>Présentation PowerPoint</vt:lpstr>
      <vt:lpstr>Présentation PowerPoint</vt:lpstr>
      <vt:lpstr>Requête 4</vt:lpstr>
      <vt:lpstr>Requête 5</vt:lpstr>
      <vt:lpstr>Requête 6</vt:lpstr>
      <vt:lpstr>Requête 7</vt:lpstr>
      <vt:lpstr>Requête 8</vt:lpstr>
      <vt:lpstr>Requête 9</vt:lpstr>
      <vt:lpstr>Requête 10</vt:lpstr>
      <vt:lpstr>Requête 11</vt:lpstr>
      <vt:lpstr>Requête 12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utilisation de la base de données</dc:title>
  <cp:lastModifiedBy>Margaux LAURET</cp:lastModifiedBy>
  <cp:revision>19</cp:revision>
  <dcterms:modified xsi:type="dcterms:W3CDTF">2024-05-12T19:42:48Z</dcterms:modified>
</cp:coreProperties>
</file>