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2" r:id="rId5"/>
    <p:sldId id="267" r:id="rId6"/>
    <p:sldId id="265" r:id="rId7"/>
    <p:sldId id="266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3B1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 varScale="1">
        <p:scale>
          <a:sx n="87" d="100"/>
          <a:sy n="87" d="100"/>
        </p:scale>
        <p:origin x="31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5E19A9-0B12-4BA1-AF61-08BC8A250CEA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F2FFC23-29D2-4AF7-BD9A-685FF56DAD33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Exploration et traitement des données</a:t>
          </a:r>
          <a:endParaRPr lang="en-US" dirty="0"/>
        </a:p>
      </dgm:t>
    </dgm:pt>
    <dgm:pt modelId="{7CE24675-DF68-407E-AC46-51A5BB2DD629}" type="parTrans" cxnId="{97493AFB-332D-4B4F-813D-B8D8CEBF5E85}">
      <dgm:prSet/>
      <dgm:spPr/>
      <dgm:t>
        <a:bodyPr/>
        <a:lstStyle/>
        <a:p>
          <a:endParaRPr lang="en-US"/>
        </a:p>
      </dgm:t>
    </dgm:pt>
    <dgm:pt modelId="{C6C26DA7-3533-4A89-B0FB-177CF7B3B558}" type="sibTrans" cxnId="{97493AFB-332D-4B4F-813D-B8D8CEBF5E85}">
      <dgm:prSet/>
      <dgm:spPr/>
      <dgm:t>
        <a:bodyPr/>
        <a:lstStyle/>
        <a:p>
          <a:endParaRPr lang="en-US"/>
        </a:p>
      </dgm:t>
    </dgm:pt>
    <dgm:pt modelId="{3D9E9105-156E-49B8-8F3F-F6009A9009D1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Elaboration d’un </a:t>
          </a:r>
          <a:r>
            <a:rPr lang="fr-FR" dirty="0" err="1"/>
            <a:t>Blueprint</a:t>
          </a:r>
          <a:r>
            <a:rPr lang="fr-FR" dirty="0"/>
            <a:t> </a:t>
          </a:r>
          <a:endParaRPr lang="en-US" dirty="0"/>
        </a:p>
      </dgm:t>
    </dgm:pt>
    <dgm:pt modelId="{AAF650B9-88D4-4AF4-AC21-483C4F1D0903}" type="parTrans" cxnId="{A150308F-9A2A-49F4-9C22-1F29495006EF}">
      <dgm:prSet/>
      <dgm:spPr/>
      <dgm:t>
        <a:bodyPr/>
        <a:lstStyle/>
        <a:p>
          <a:endParaRPr lang="en-US"/>
        </a:p>
      </dgm:t>
    </dgm:pt>
    <dgm:pt modelId="{3149D353-F55E-4CC1-A922-05E44F615ECC}" type="sibTrans" cxnId="{A150308F-9A2A-49F4-9C22-1F29495006EF}">
      <dgm:prSet/>
      <dgm:spPr/>
      <dgm:t>
        <a:bodyPr/>
        <a:lstStyle/>
        <a:p>
          <a:endParaRPr lang="en-US"/>
        </a:p>
      </dgm:t>
    </dgm:pt>
    <dgm:pt modelId="{5E48FFB7-7E5A-43B1-B777-7E4A3F9EA3B7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Création d’un </a:t>
          </a:r>
          <a:r>
            <a:rPr lang="fr-FR" dirty="0" err="1"/>
            <a:t>Mockup</a:t>
          </a:r>
          <a:r>
            <a:rPr lang="fr-FR" dirty="0"/>
            <a:t> </a:t>
          </a:r>
          <a:endParaRPr lang="en-US" dirty="0"/>
        </a:p>
      </dgm:t>
    </dgm:pt>
    <dgm:pt modelId="{541313DA-21AC-4B53-9065-538E4040F1D9}" type="parTrans" cxnId="{C37B3406-D80A-449E-A376-D5C1B6707509}">
      <dgm:prSet/>
      <dgm:spPr/>
      <dgm:t>
        <a:bodyPr/>
        <a:lstStyle/>
        <a:p>
          <a:endParaRPr lang="en-US"/>
        </a:p>
      </dgm:t>
    </dgm:pt>
    <dgm:pt modelId="{6AD33745-EF21-4BB4-BFA7-541A03694AAF}" type="sibTrans" cxnId="{C37B3406-D80A-449E-A376-D5C1B6707509}">
      <dgm:prSet/>
      <dgm:spPr/>
      <dgm:t>
        <a:bodyPr/>
        <a:lstStyle/>
        <a:p>
          <a:endParaRPr lang="en-US"/>
        </a:p>
      </dgm:t>
    </dgm:pt>
    <dgm:pt modelId="{2CA9B82F-6D55-4044-A735-1CCDF804169E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Construction du rapport</a:t>
          </a:r>
          <a:endParaRPr lang="en-US" dirty="0"/>
        </a:p>
      </dgm:t>
    </dgm:pt>
    <dgm:pt modelId="{0E5E8854-6772-4F3E-8742-280F077C99E7}" type="parTrans" cxnId="{9A6C3960-E80D-4F9F-A17E-563F1FA303A7}">
      <dgm:prSet/>
      <dgm:spPr/>
      <dgm:t>
        <a:bodyPr/>
        <a:lstStyle/>
        <a:p>
          <a:endParaRPr lang="en-US"/>
        </a:p>
      </dgm:t>
    </dgm:pt>
    <dgm:pt modelId="{D64924BF-55E5-4FFD-A974-DFB068FA6F6E}" type="sibTrans" cxnId="{9A6C3960-E80D-4F9F-A17E-563F1FA303A7}">
      <dgm:prSet/>
      <dgm:spPr/>
      <dgm:t>
        <a:bodyPr/>
        <a:lstStyle/>
        <a:p>
          <a:endParaRPr lang="en-US"/>
        </a:p>
      </dgm:t>
    </dgm:pt>
    <dgm:pt modelId="{68EE72A3-C049-4668-90B2-1DE15049A58C}" type="pres">
      <dgm:prSet presAssocID="{865E19A9-0B12-4BA1-AF61-08BC8A250CEA}" presName="root" presStyleCnt="0">
        <dgm:presLayoutVars>
          <dgm:dir/>
          <dgm:resizeHandles val="exact"/>
        </dgm:presLayoutVars>
      </dgm:prSet>
      <dgm:spPr/>
    </dgm:pt>
    <dgm:pt modelId="{6666E3C8-E77B-4DE8-ADB4-50EB97A11C5B}" type="pres">
      <dgm:prSet presAssocID="{EF2FFC23-29D2-4AF7-BD9A-685FF56DAD33}" presName="compNode" presStyleCnt="0"/>
      <dgm:spPr/>
    </dgm:pt>
    <dgm:pt modelId="{E0481181-7705-4AAB-9829-650827629D27}" type="pres">
      <dgm:prSet presAssocID="{EF2FFC23-29D2-4AF7-BD9A-685FF56DAD33}" presName="bgRect" presStyleLbl="bgShp" presStyleIdx="0" presStyleCnt="4"/>
      <dgm:spPr/>
    </dgm:pt>
    <dgm:pt modelId="{1A29CC2A-7736-4654-ADDA-F2E034FB52D1}" type="pres">
      <dgm:prSet presAssocID="{EF2FFC23-29D2-4AF7-BD9A-685FF56DAD3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38442721-C00F-4E8E-96A1-9163E8145E36}" type="pres">
      <dgm:prSet presAssocID="{EF2FFC23-29D2-4AF7-BD9A-685FF56DAD33}" presName="spaceRect" presStyleCnt="0"/>
      <dgm:spPr/>
    </dgm:pt>
    <dgm:pt modelId="{F3EF7570-47E1-4EED-B72F-74638C5E6B64}" type="pres">
      <dgm:prSet presAssocID="{EF2FFC23-29D2-4AF7-BD9A-685FF56DAD33}" presName="parTx" presStyleLbl="revTx" presStyleIdx="0" presStyleCnt="4">
        <dgm:presLayoutVars>
          <dgm:chMax val="0"/>
          <dgm:chPref val="0"/>
        </dgm:presLayoutVars>
      </dgm:prSet>
      <dgm:spPr/>
    </dgm:pt>
    <dgm:pt modelId="{816701B6-1FB8-4FDA-A8AE-7CBA4959B3A6}" type="pres">
      <dgm:prSet presAssocID="{C6C26DA7-3533-4A89-B0FB-177CF7B3B558}" presName="sibTrans" presStyleCnt="0"/>
      <dgm:spPr/>
    </dgm:pt>
    <dgm:pt modelId="{14F4A515-F008-4343-A0FF-F77F8597124F}" type="pres">
      <dgm:prSet presAssocID="{3D9E9105-156E-49B8-8F3F-F6009A9009D1}" presName="compNode" presStyleCnt="0"/>
      <dgm:spPr/>
    </dgm:pt>
    <dgm:pt modelId="{2CE205E0-426E-4F68-B5C1-2339A0FA7AD8}" type="pres">
      <dgm:prSet presAssocID="{3D9E9105-156E-49B8-8F3F-F6009A9009D1}" presName="bgRect" presStyleLbl="bgShp" presStyleIdx="1" presStyleCnt="4"/>
      <dgm:spPr/>
    </dgm:pt>
    <dgm:pt modelId="{0CB08268-E97B-4F49-AF72-4AAE20180A57}" type="pres">
      <dgm:prSet presAssocID="{3D9E9105-156E-49B8-8F3F-F6009A9009D1}" presName="iconRect" presStyleLbl="node1" presStyleIdx="1" presStyleCnt="4" custLinFactY="100000" custLinFactNeighborX="-6693" custLinFactNeighborY="14930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ngrenages"/>
        </a:ext>
      </dgm:extLst>
    </dgm:pt>
    <dgm:pt modelId="{FD654F12-8F47-40F6-8711-8600E531E359}" type="pres">
      <dgm:prSet presAssocID="{3D9E9105-156E-49B8-8F3F-F6009A9009D1}" presName="spaceRect" presStyleCnt="0"/>
      <dgm:spPr/>
    </dgm:pt>
    <dgm:pt modelId="{0F01C542-E52F-4215-B4D5-DC8D762065F5}" type="pres">
      <dgm:prSet presAssocID="{3D9E9105-156E-49B8-8F3F-F6009A9009D1}" presName="parTx" presStyleLbl="revTx" presStyleIdx="1" presStyleCnt="4">
        <dgm:presLayoutVars>
          <dgm:chMax val="0"/>
          <dgm:chPref val="0"/>
        </dgm:presLayoutVars>
      </dgm:prSet>
      <dgm:spPr/>
    </dgm:pt>
    <dgm:pt modelId="{F0CEDF52-5D21-41FE-95F2-589C3DA62DE1}" type="pres">
      <dgm:prSet presAssocID="{3149D353-F55E-4CC1-A922-05E44F615ECC}" presName="sibTrans" presStyleCnt="0"/>
      <dgm:spPr/>
    </dgm:pt>
    <dgm:pt modelId="{609F71ED-DBC9-4907-97BC-8B1089B6725D}" type="pres">
      <dgm:prSet presAssocID="{5E48FFB7-7E5A-43B1-B777-7E4A3F9EA3B7}" presName="compNode" presStyleCnt="0"/>
      <dgm:spPr/>
    </dgm:pt>
    <dgm:pt modelId="{57DC99AA-9237-49B1-8AD5-08AF9BB7CE07}" type="pres">
      <dgm:prSet presAssocID="{5E48FFB7-7E5A-43B1-B777-7E4A3F9EA3B7}" presName="bgRect" presStyleLbl="bgShp" presStyleIdx="2" presStyleCnt="4" custLinFactNeighborX="189" custLinFactNeighborY="1133"/>
      <dgm:spPr/>
    </dgm:pt>
    <dgm:pt modelId="{0F846D9D-14EB-40CD-835C-7DC6B044098A}" type="pres">
      <dgm:prSet presAssocID="{5E48FFB7-7E5A-43B1-B777-7E4A3F9EA3B7}" presName="iconRect" presStyleLbl="node1" presStyleIdx="2" presStyleCnt="4" custLinFactY="-100000" custLinFactNeighborX="-1253" custLinFactNeighborY="-127551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tilisateurs"/>
        </a:ext>
      </dgm:extLst>
    </dgm:pt>
    <dgm:pt modelId="{1EA5250F-F0C7-410A-B919-CAC15FC19738}" type="pres">
      <dgm:prSet presAssocID="{5E48FFB7-7E5A-43B1-B777-7E4A3F9EA3B7}" presName="spaceRect" presStyleCnt="0"/>
      <dgm:spPr/>
    </dgm:pt>
    <dgm:pt modelId="{B7CE7DCB-71B2-4EA3-A061-648DA8A4130A}" type="pres">
      <dgm:prSet presAssocID="{5E48FFB7-7E5A-43B1-B777-7E4A3F9EA3B7}" presName="parTx" presStyleLbl="revTx" presStyleIdx="2" presStyleCnt="4">
        <dgm:presLayoutVars>
          <dgm:chMax val="0"/>
          <dgm:chPref val="0"/>
        </dgm:presLayoutVars>
      </dgm:prSet>
      <dgm:spPr/>
    </dgm:pt>
    <dgm:pt modelId="{7B1808AD-A68E-4127-B92B-277CF8243B90}" type="pres">
      <dgm:prSet presAssocID="{6AD33745-EF21-4BB4-BFA7-541A03694AAF}" presName="sibTrans" presStyleCnt="0"/>
      <dgm:spPr/>
    </dgm:pt>
    <dgm:pt modelId="{B9778987-14D3-4B4D-AD99-3C1D87A48A8E}" type="pres">
      <dgm:prSet presAssocID="{2CA9B82F-6D55-4044-A735-1CCDF804169E}" presName="compNode" presStyleCnt="0"/>
      <dgm:spPr/>
    </dgm:pt>
    <dgm:pt modelId="{94956820-8C93-49F1-A1C9-B298ED8D9592}" type="pres">
      <dgm:prSet presAssocID="{2CA9B82F-6D55-4044-A735-1CCDF804169E}" presName="bgRect" presStyleLbl="bgShp" presStyleIdx="3" presStyleCnt="4"/>
      <dgm:spPr/>
    </dgm:pt>
    <dgm:pt modelId="{AD9AC092-70C3-4CAD-9436-6FF4EC639964}" type="pres">
      <dgm:prSet presAssocID="{2CA9B82F-6D55-4044-A735-1CCDF804169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9E64ED0C-CD0B-4532-8C96-6AF44DAEC188}" type="pres">
      <dgm:prSet presAssocID="{2CA9B82F-6D55-4044-A735-1CCDF804169E}" presName="spaceRect" presStyleCnt="0"/>
      <dgm:spPr/>
    </dgm:pt>
    <dgm:pt modelId="{286B49CE-AB55-4592-91F3-B34BB540485E}" type="pres">
      <dgm:prSet presAssocID="{2CA9B82F-6D55-4044-A735-1CCDF804169E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C37B3406-D80A-449E-A376-D5C1B6707509}" srcId="{865E19A9-0B12-4BA1-AF61-08BC8A250CEA}" destId="{5E48FFB7-7E5A-43B1-B777-7E4A3F9EA3B7}" srcOrd="2" destOrd="0" parTransId="{541313DA-21AC-4B53-9065-538E4040F1D9}" sibTransId="{6AD33745-EF21-4BB4-BFA7-541A03694AAF}"/>
    <dgm:cxn modelId="{3096555C-08B9-4DFA-8066-97558B3CE8E3}" type="presOf" srcId="{EF2FFC23-29D2-4AF7-BD9A-685FF56DAD33}" destId="{F3EF7570-47E1-4EED-B72F-74638C5E6B64}" srcOrd="0" destOrd="0" presId="urn:microsoft.com/office/officeart/2018/2/layout/IconVerticalSolidList"/>
    <dgm:cxn modelId="{9A6C3960-E80D-4F9F-A17E-563F1FA303A7}" srcId="{865E19A9-0B12-4BA1-AF61-08BC8A250CEA}" destId="{2CA9B82F-6D55-4044-A735-1CCDF804169E}" srcOrd="3" destOrd="0" parTransId="{0E5E8854-6772-4F3E-8742-280F077C99E7}" sibTransId="{D64924BF-55E5-4FFD-A974-DFB068FA6F6E}"/>
    <dgm:cxn modelId="{47C4666C-DC01-4D99-B19C-FBC7D0DA2F0D}" type="presOf" srcId="{5E48FFB7-7E5A-43B1-B777-7E4A3F9EA3B7}" destId="{B7CE7DCB-71B2-4EA3-A061-648DA8A4130A}" srcOrd="0" destOrd="0" presId="urn:microsoft.com/office/officeart/2018/2/layout/IconVerticalSolidList"/>
    <dgm:cxn modelId="{A3D92E77-6933-42A2-B212-7B949BBC2D68}" type="presOf" srcId="{865E19A9-0B12-4BA1-AF61-08BC8A250CEA}" destId="{68EE72A3-C049-4668-90B2-1DE15049A58C}" srcOrd="0" destOrd="0" presId="urn:microsoft.com/office/officeart/2018/2/layout/IconVerticalSolidList"/>
    <dgm:cxn modelId="{F36BD48B-E4E8-4471-BD1D-AD8E640491C0}" type="presOf" srcId="{3D9E9105-156E-49B8-8F3F-F6009A9009D1}" destId="{0F01C542-E52F-4215-B4D5-DC8D762065F5}" srcOrd="0" destOrd="0" presId="urn:microsoft.com/office/officeart/2018/2/layout/IconVerticalSolidList"/>
    <dgm:cxn modelId="{A150308F-9A2A-49F4-9C22-1F29495006EF}" srcId="{865E19A9-0B12-4BA1-AF61-08BC8A250CEA}" destId="{3D9E9105-156E-49B8-8F3F-F6009A9009D1}" srcOrd="1" destOrd="0" parTransId="{AAF650B9-88D4-4AF4-AC21-483C4F1D0903}" sibTransId="{3149D353-F55E-4CC1-A922-05E44F615ECC}"/>
    <dgm:cxn modelId="{8D4BC3E2-7B68-4197-84B2-1D0CF346EDB0}" type="presOf" srcId="{2CA9B82F-6D55-4044-A735-1CCDF804169E}" destId="{286B49CE-AB55-4592-91F3-B34BB540485E}" srcOrd="0" destOrd="0" presId="urn:microsoft.com/office/officeart/2018/2/layout/IconVerticalSolidList"/>
    <dgm:cxn modelId="{97493AFB-332D-4B4F-813D-B8D8CEBF5E85}" srcId="{865E19A9-0B12-4BA1-AF61-08BC8A250CEA}" destId="{EF2FFC23-29D2-4AF7-BD9A-685FF56DAD33}" srcOrd="0" destOrd="0" parTransId="{7CE24675-DF68-407E-AC46-51A5BB2DD629}" sibTransId="{C6C26DA7-3533-4A89-B0FB-177CF7B3B558}"/>
    <dgm:cxn modelId="{6F0CB518-ACF6-49EC-BEB3-A6052194F75D}" type="presParOf" srcId="{68EE72A3-C049-4668-90B2-1DE15049A58C}" destId="{6666E3C8-E77B-4DE8-ADB4-50EB97A11C5B}" srcOrd="0" destOrd="0" presId="urn:microsoft.com/office/officeart/2018/2/layout/IconVerticalSolidList"/>
    <dgm:cxn modelId="{EF2D91E9-0BD8-4ABF-BF53-D9A4E97E0E14}" type="presParOf" srcId="{6666E3C8-E77B-4DE8-ADB4-50EB97A11C5B}" destId="{E0481181-7705-4AAB-9829-650827629D27}" srcOrd="0" destOrd="0" presId="urn:microsoft.com/office/officeart/2018/2/layout/IconVerticalSolidList"/>
    <dgm:cxn modelId="{CE9EA2AA-B63D-4EE6-B240-AB2B9AAE830D}" type="presParOf" srcId="{6666E3C8-E77B-4DE8-ADB4-50EB97A11C5B}" destId="{1A29CC2A-7736-4654-ADDA-F2E034FB52D1}" srcOrd="1" destOrd="0" presId="urn:microsoft.com/office/officeart/2018/2/layout/IconVerticalSolidList"/>
    <dgm:cxn modelId="{A62775E3-B45D-4112-A848-F0A8676883B4}" type="presParOf" srcId="{6666E3C8-E77B-4DE8-ADB4-50EB97A11C5B}" destId="{38442721-C00F-4E8E-96A1-9163E8145E36}" srcOrd="2" destOrd="0" presId="urn:microsoft.com/office/officeart/2018/2/layout/IconVerticalSolidList"/>
    <dgm:cxn modelId="{DE0DA383-9922-4FB1-A0AC-DFD39D4DA71C}" type="presParOf" srcId="{6666E3C8-E77B-4DE8-ADB4-50EB97A11C5B}" destId="{F3EF7570-47E1-4EED-B72F-74638C5E6B64}" srcOrd="3" destOrd="0" presId="urn:microsoft.com/office/officeart/2018/2/layout/IconVerticalSolidList"/>
    <dgm:cxn modelId="{4BBA195A-AFAD-458F-A2C5-408EB7D6B3FB}" type="presParOf" srcId="{68EE72A3-C049-4668-90B2-1DE15049A58C}" destId="{816701B6-1FB8-4FDA-A8AE-7CBA4959B3A6}" srcOrd="1" destOrd="0" presId="urn:microsoft.com/office/officeart/2018/2/layout/IconVerticalSolidList"/>
    <dgm:cxn modelId="{1E698451-58BC-44A2-A72A-1A2FB44B1D31}" type="presParOf" srcId="{68EE72A3-C049-4668-90B2-1DE15049A58C}" destId="{14F4A515-F008-4343-A0FF-F77F8597124F}" srcOrd="2" destOrd="0" presId="urn:microsoft.com/office/officeart/2018/2/layout/IconVerticalSolidList"/>
    <dgm:cxn modelId="{001D6044-A19C-4999-BC42-0F66F930F7C9}" type="presParOf" srcId="{14F4A515-F008-4343-A0FF-F77F8597124F}" destId="{2CE205E0-426E-4F68-B5C1-2339A0FA7AD8}" srcOrd="0" destOrd="0" presId="urn:microsoft.com/office/officeart/2018/2/layout/IconVerticalSolidList"/>
    <dgm:cxn modelId="{693298F3-8FA2-4334-9550-0C7F2640BE7C}" type="presParOf" srcId="{14F4A515-F008-4343-A0FF-F77F8597124F}" destId="{0CB08268-E97B-4F49-AF72-4AAE20180A57}" srcOrd="1" destOrd="0" presId="urn:microsoft.com/office/officeart/2018/2/layout/IconVerticalSolidList"/>
    <dgm:cxn modelId="{B2477365-4AB3-481B-9F17-E30BF9439F4D}" type="presParOf" srcId="{14F4A515-F008-4343-A0FF-F77F8597124F}" destId="{FD654F12-8F47-40F6-8711-8600E531E359}" srcOrd="2" destOrd="0" presId="urn:microsoft.com/office/officeart/2018/2/layout/IconVerticalSolidList"/>
    <dgm:cxn modelId="{2B5E639C-E5A7-4C10-BB9D-211A68427B36}" type="presParOf" srcId="{14F4A515-F008-4343-A0FF-F77F8597124F}" destId="{0F01C542-E52F-4215-B4D5-DC8D762065F5}" srcOrd="3" destOrd="0" presId="urn:microsoft.com/office/officeart/2018/2/layout/IconVerticalSolidList"/>
    <dgm:cxn modelId="{97CE8164-0C22-4B2F-B852-5988D0C10CE9}" type="presParOf" srcId="{68EE72A3-C049-4668-90B2-1DE15049A58C}" destId="{F0CEDF52-5D21-41FE-95F2-589C3DA62DE1}" srcOrd="3" destOrd="0" presId="urn:microsoft.com/office/officeart/2018/2/layout/IconVerticalSolidList"/>
    <dgm:cxn modelId="{EB4CAE59-479A-483B-9F37-E7F8B09CE107}" type="presParOf" srcId="{68EE72A3-C049-4668-90B2-1DE15049A58C}" destId="{609F71ED-DBC9-4907-97BC-8B1089B6725D}" srcOrd="4" destOrd="0" presId="urn:microsoft.com/office/officeart/2018/2/layout/IconVerticalSolidList"/>
    <dgm:cxn modelId="{1DF7B836-4FFD-473A-A4DC-12C592241ADC}" type="presParOf" srcId="{609F71ED-DBC9-4907-97BC-8B1089B6725D}" destId="{57DC99AA-9237-49B1-8AD5-08AF9BB7CE07}" srcOrd="0" destOrd="0" presId="urn:microsoft.com/office/officeart/2018/2/layout/IconVerticalSolidList"/>
    <dgm:cxn modelId="{DB9C3232-F579-4F92-B976-BA9E3F31D8B6}" type="presParOf" srcId="{609F71ED-DBC9-4907-97BC-8B1089B6725D}" destId="{0F846D9D-14EB-40CD-835C-7DC6B044098A}" srcOrd="1" destOrd="0" presId="urn:microsoft.com/office/officeart/2018/2/layout/IconVerticalSolidList"/>
    <dgm:cxn modelId="{AE1C50F8-89CA-48D3-8A83-0CBDA60467D4}" type="presParOf" srcId="{609F71ED-DBC9-4907-97BC-8B1089B6725D}" destId="{1EA5250F-F0C7-410A-B919-CAC15FC19738}" srcOrd="2" destOrd="0" presId="urn:microsoft.com/office/officeart/2018/2/layout/IconVerticalSolidList"/>
    <dgm:cxn modelId="{D6401501-1D2D-44EB-B172-98A2225CFC81}" type="presParOf" srcId="{609F71ED-DBC9-4907-97BC-8B1089B6725D}" destId="{B7CE7DCB-71B2-4EA3-A061-648DA8A4130A}" srcOrd="3" destOrd="0" presId="urn:microsoft.com/office/officeart/2018/2/layout/IconVerticalSolidList"/>
    <dgm:cxn modelId="{7416326A-C028-41B3-A03B-DD0AA2A5DD00}" type="presParOf" srcId="{68EE72A3-C049-4668-90B2-1DE15049A58C}" destId="{7B1808AD-A68E-4127-B92B-277CF8243B90}" srcOrd="5" destOrd="0" presId="urn:microsoft.com/office/officeart/2018/2/layout/IconVerticalSolidList"/>
    <dgm:cxn modelId="{9BF6E3F6-B79D-485F-BA73-575DB58C8C3A}" type="presParOf" srcId="{68EE72A3-C049-4668-90B2-1DE15049A58C}" destId="{B9778987-14D3-4B4D-AD99-3C1D87A48A8E}" srcOrd="6" destOrd="0" presId="urn:microsoft.com/office/officeart/2018/2/layout/IconVerticalSolidList"/>
    <dgm:cxn modelId="{8F773177-B760-4F78-BEDA-259E2C953FD4}" type="presParOf" srcId="{B9778987-14D3-4B4D-AD99-3C1D87A48A8E}" destId="{94956820-8C93-49F1-A1C9-B298ED8D9592}" srcOrd="0" destOrd="0" presId="urn:microsoft.com/office/officeart/2018/2/layout/IconVerticalSolidList"/>
    <dgm:cxn modelId="{0FBFD3D9-8CA1-41BC-A164-E745F23418B3}" type="presParOf" srcId="{B9778987-14D3-4B4D-AD99-3C1D87A48A8E}" destId="{AD9AC092-70C3-4CAD-9436-6FF4EC639964}" srcOrd="1" destOrd="0" presId="urn:microsoft.com/office/officeart/2018/2/layout/IconVerticalSolidList"/>
    <dgm:cxn modelId="{E8DBFFF2-6906-4326-81D3-9F9784809FA6}" type="presParOf" srcId="{B9778987-14D3-4B4D-AD99-3C1D87A48A8E}" destId="{9E64ED0C-CD0B-4532-8C96-6AF44DAEC188}" srcOrd="2" destOrd="0" presId="urn:microsoft.com/office/officeart/2018/2/layout/IconVerticalSolidList"/>
    <dgm:cxn modelId="{33F46F99-BFD0-4DB7-8346-FF03A05E458F}" type="presParOf" srcId="{B9778987-14D3-4B4D-AD99-3C1D87A48A8E}" destId="{286B49CE-AB55-4592-91F3-B34BB540485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0DE4B83-2DBA-4B63-BA4D-D413383E377D}" type="doc">
      <dgm:prSet loTypeId="urn:microsoft.com/office/officeart/2016/7/layout/VerticalSolidAction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652C45D-CB46-4747-A5E8-7DAC9F14A761}">
      <dgm:prSet custT="1"/>
      <dgm:spPr/>
      <dgm:t>
        <a:bodyPr/>
        <a:lstStyle/>
        <a:p>
          <a:r>
            <a:rPr lang="fr-FR" sz="2100" kern="1200" dirty="0">
              <a:solidFill>
                <a:prstClr val="white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Nettoyage des données </a:t>
          </a:r>
          <a:endParaRPr lang="en-US" sz="2100" kern="1200" dirty="0">
            <a:solidFill>
              <a:prstClr val="white"/>
            </a:solidFill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A502B85A-1340-49AE-840F-817E43BE4C6B}" type="parTrans" cxnId="{473D31FA-1729-48A3-9796-44598C6AF2D9}">
      <dgm:prSet/>
      <dgm:spPr/>
      <dgm:t>
        <a:bodyPr/>
        <a:lstStyle/>
        <a:p>
          <a:endParaRPr lang="en-US"/>
        </a:p>
      </dgm:t>
    </dgm:pt>
    <dgm:pt modelId="{BAF592DA-DC90-4CEE-9D93-DFFA7F9382AA}" type="sibTrans" cxnId="{473D31FA-1729-48A3-9796-44598C6AF2D9}">
      <dgm:prSet/>
      <dgm:spPr/>
      <dgm:t>
        <a:bodyPr/>
        <a:lstStyle/>
        <a:p>
          <a:endParaRPr lang="en-US"/>
        </a:p>
      </dgm:t>
    </dgm:pt>
    <dgm:pt modelId="{F32E1CF1-EE5F-4283-8EBF-13DB84BBC721}">
      <dgm:prSet/>
      <dgm:spPr/>
      <dgm:t>
        <a:bodyPr/>
        <a:lstStyle/>
        <a:p>
          <a:r>
            <a:rPr lang="fr-FR" dirty="0">
              <a:latin typeface="+mj-lt"/>
            </a:rPr>
            <a:t>Traitement des valeurs manquantes, pays sans région attribuée, populations comptées en double, etc…</a:t>
          </a:r>
          <a:endParaRPr lang="en-US" dirty="0">
            <a:latin typeface="+mj-lt"/>
          </a:endParaRPr>
        </a:p>
      </dgm:t>
    </dgm:pt>
    <dgm:pt modelId="{72FB6218-12A4-4195-A3AB-7726E7EED1B1}" type="parTrans" cxnId="{48E9DBE4-E051-4E77-8A93-004616CE8A55}">
      <dgm:prSet/>
      <dgm:spPr/>
      <dgm:t>
        <a:bodyPr/>
        <a:lstStyle/>
        <a:p>
          <a:endParaRPr lang="en-US"/>
        </a:p>
      </dgm:t>
    </dgm:pt>
    <dgm:pt modelId="{5909414D-921E-4744-B995-FAAC7DF9CD73}" type="sibTrans" cxnId="{48E9DBE4-E051-4E77-8A93-004616CE8A55}">
      <dgm:prSet/>
      <dgm:spPr/>
      <dgm:t>
        <a:bodyPr/>
        <a:lstStyle/>
        <a:p>
          <a:endParaRPr lang="en-US"/>
        </a:p>
      </dgm:t>
    </dgm:pt>
    <dgm:pt modelId="{420A8EEA-5E12-4192-B7AA-A6DC49CBD04C}">
      <dgm:prSet custT="1"/>
      <dgm:spPr/>
      <dgm:t>
        <a:bodyPr/>
        <a:lstStyle/>
        <a:p>
          <a:r>
            <a:rPr lang="fr-FR" sz="2100" kern="1200" dirty="0">
              <a:solidFill>
                <a:prstClr val="white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Optimisation du jeu de donnée </a:t>
          </a:r>
          <a:endParaRPr lang="en-US" sz="2100" kern="1200" dirty="0">
            <a:solidFill>
              <a:prstClr val="white"/>
            </a:solidFill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D7C91AB7-F7DD-4109-930F-88598C02340E}" type="parTrans" cxnId="{C51F5F6F-5B01-4471-9651-A841F7B051D5}">
      <dgm:prSet/>
      <dgm:spPr/>
      <dgm:t>
        <a:bodyPr/>
        <a:lstStyle/>
        <a:p>
          <a:endParaRPr lang="en-US"/>
        </a:p>
      </dgm:t>
    </dgm:pt>
    <dgm:pt modelId="{AA5E9135-AD66-4064-8BC0-DDAB59AB3759}" type="sibTrans" cxnId="{C51F5F6F-5B01-4471-9651-A841F7B051D5}">
      <dgm:prSet/>
      <dgm:spPr/>
      <dgm:t>
        <a:bodyPr/>
        <a:lstStyle/>
        <a:p>
          <a:endParaRPr lang="en-US"/>
        </a:p>
      </dgm:t>
    </dgm:pt>
    <dgm:pt modelId="{22211DE2-0A89-403D-8549-0E1D51B1D401}">
      <dgm:prSet custT="1"/>
      <dgm:spPr/>
      <dgm:t>
        <a:bodyPr/>
        <a:lstStyle/>
        <a:p>
          <a:r>
            <a:rPr lang="fr-FR" sz="17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 Light" panose="020F0302020204030204"/>
              <a:ea typeface="+mn-ea"/>
              <a:cs typeface="+mn-cs"/>
            </a:rPr>
            <a:t>Suppression de lignes et colonnes inutiles, jointure de fichier</a:t>
          </a:r>
          <a:endParaRPr lang="en-US" sz="17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 Light" panose="020F0302020204030204"/>
            <a:ea typeface="+mn-ea"/>
            <a:cs typeface="+mn-cs"/>
          </a:endParaRPr>
        </a:p>
      </dgm:t>
    </dgm:pt>
    <dgm:pt modelId="{9440020C-54EF-407D-BADC-0DA05FA4CE74}" type="parTrans" cxnId="{B30D213D-6F3F-458A-9EE6-DDEFFBFE92D1}">
      <dgm:prSet/>
      <dgm:spPr/>
      <dgm:t>
        <a:bodyPr/>
        <a:lstStyle/>
        <a:p>
          <a:endParaRPr lang="en-US"/>
        </a:p>
      </dgm:t>
    </dgm:pt>
    <dgm:pt modelId="{FEB135C9-CC0C-4440-9368-1A8D00F5427B}" type="sibTrans" cxnId="{B30D213D-6F3F-458A-9EE6-DDEFFBFE92D1}">
      <dgm:prSet/>
      <dgm:spPr/>
      <dgm:t>
        <a:bodyPr/>
        <a:lstStyle/>
        <a:p>
          <a:endParaRPr lang="en-US"/>
        </a:p>
      </dgm:t>
    </dgm:pt>
    <dgm:pt modelId="{C5A3746A-DFED-45EC-A9A4-3E72EF0AAAC1}">
      <dgm:prSet custT="1"/>
      <dgm:spPr/>
      <dgm:t>
        <a:bodyPr/>
        <a:lstStyle/>
        <a:p>
          <a:r>
            <a:rPr lang="fr-FR" sz="2100" kern="1200" dirty="0">
              <a:solidFill>
                <a:prstClr val="white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Modélisation des données </a:t>
          </a:r>
          <a:endParaRPr lang="en-US" sz="2100" kern="1200" dirty="0">
            <a:solidFill>
              <a:prstClr val="white"/>
            </a:solidFill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A8800C69-F181-445D-8730-0DB8E4ACADF0}" type="parTrans" cxnId="{D1932693-A9E1-4895-9981-7C2D35A6FE33}">
      <dgm:prSet/>
      <dgm:spPr/>
      <dgm:t>
        <a:bodyPr/>
        <a:lstStyle/>
        <a:p>
          <a:endParaRPr lang="en-US"/>
        </a:p>
      </dgm:t>
    </dgm:pt>
    <dgm:pt modelId="{E655AC4E-3016-484E-89DC-79CA36C7BF6F}" type="sibTrans" cxnId="{D1932693-A9E1-4895-9981-7C2D35A6FE33}">
      <dgm:prSet/>
      <dgm:spPr/>
      <dgm:t>
        <a:bodyPr/>
        <a:lstStyle/>
        <a:p>
          <a:endParaRPr lang="en-US"/>
        </a:p>
      </dgm:t>
    </dgm:pt>
    <dgm:pt modelId="{CB18DE25-7D88-4112-A0CB-5CB50A4CD977}">
      <dgm:prSet custT="1"/>
      <dgm:spPr/>
      <dgm:t>
        <a:bodyPr/>
        <a:lstStyle/>
        <a:p>
          <a:r>
            <a:rPr lang="fr-FR" sz="17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 Light" panose="020F0302020204030204"/>
              <a:ea typeface="+mn-ea"/>
              <a:cs typeface="+mn-cs"/>
            </a:rPr>
            <a:t>Création d’un lien entre la table de dimensions et les tables de faits</a:t>
          </a:r>
          <a:endParaRPr lang="en-US" sz="17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 Light" panose="020F0302020204030204"/>
            <a:ea typeface="+mn-ea"/>
            <a:cs typeface="+mn-cs"/>
          </a:endParaRPr>
        </a:p>
      </dgm:t>
    </dgm:pt>
    <dgm:pt modelId="{FA3F8110-6AF6-4E3C-BE8F-48B63FE63009}" type="parTrans" cxnId="{98CCA5B4-81DD-4A7E-8AE5-ECF56B84CB06}">
      <dgm:prSet/>
      <dgm:spPr/>
      <dgm:t>
        <a:bodyPr/>
        <a:lstStyle/>
        <a:p>
          <a:endParaRPr lang="en-US"/>
        </a:p>
      </dgm:t>
    </dgm:pt>
    <dgm:pt modelId="{E609BECA-FC36-4095-B9F1-609A40F4F2C5}" type="sibTrans" cxnId="{98CCA5B4-81DD-4A7E-8AE5-ECF56B84CB06}">
      <dgm:prSet/>
      <dgm:spPr/>
      <dgm:t>
        <a:bodyPr/>
        <a:lstStyle/>
        <a:p>
          <a:endParaRPr lang="en-US"/>
        </a:p>
      </dgm:t>
    </dgm:pt>
    <dgm:pt modelId="{B49437F0-39DD-44C4-8C1A-D357D4683318}" type="pres">
      <dgm:prSet presAssocID="{E0DE4B83-2DBA-4B63-BA4D-D413383E377D}" presName="Name0" presStyleCnt="0">
        <dgm:presLayoutVars>
          <dgm:dir/>
          <dgm:animLvl val="lvl"/>
          <dgm:resizeHandles val="exact"/>
        </dgm:presLayoutVars>
      </dgm:prSet>
      <dgm:spPr/>
    </dgm:pt>
    <dgm:pt modelId="{36AA4ACA-DC00-4A58-9AA8-C0245C088BA8}" type="pres">
      <dgm:prSet presAssocID="{9652C45D-CB46-4747-A5E8-7DAC9F14A761}" presName="linNode" presStyleCnt="0"/>
      <dgm:spPr/>
    </dgm:pt>
    <dgm:pt modelId="{4B81005C-AF7F-45C3-B662-70F736035DFA}" type="pres">
      <dgm:prSet presAssocID="{9652C45D-CB46-4747-A5E8-7DAC9F14A761}" presName="parentText" presStyleLbl="alignNode1" presStyleIdx="0" presStyleCnt="3" custScaleX="156733">
        <dgm:presLayoutVars>
          <dgm:chMax val="1"/>
          <dgm:bulletEnabled/>
        </dgm:presLayoutVars>
      </dgm:prSet>
      <dgm:spPr/>
    </dgm:pt>
    <dgm:pt modelId="{D751C419-BCE6-4344-9AD4-BB29F976DDEE}" type="pres">
      <dgm:prSet presAssocID="{9652C45D-CB46-4747-A5E8-7DAC9F14A761}" presName="descendantText" presStyleLbl="alignAccFollowNode1" presStyleIdx="0" presStyleCnt="3">
        <dgm:presLayoutVars>
          <dgm:bulletEnabled/>
        </dgm:presLayoutVars>
      </dgm:prSet>
      <dgm:spPr/>
    </dgm:pt>
    <dgm:pt modelId="{183E2C26-8990-4E51-8E91-199A857F0D24}" type="pres">
      <dgm:prSet presAssocID="{BAF592DA-DC90-4CEE-9D93-DFFA7F9382AA}" presName="sp" presStyleCnt="0"/>
      <dgm:spPr/>
    </dgm:pt>
    <dgm:pt modelId="{7F375B5F-B0A0-4931-AEDE-44BDEFDEF580}" type="pres">
      <dgm:prSet presAssocID="{420A8EEA-5E12-4192-B7AA-A6DC49CBD04C}" presName="linNode" presStyleCnt="0"/>
      <dgm:spPr/>
    </dgm:pt>
    <dgm:pt modelId="{8F68459C-7A23-4AE7-B33C-5C6D4AF8A909}" type="pres">
      <dgm:prSet presAssocID="{420A8EEA-5E12-4192-B7AA-A6DC49CBD04C}" presName="parentText" presStyleLbl="alignNode1" presStyleIdx="1" presStyleCnt="3" custScaleX="187237">
        <dgm:presLayoutVars>
          <dgm:chMax val="1"/>
          <dgm:bulletEnabled/>
        </dgm:presLayoutVars>
      </dgm:prSet>
      <dgm:spPr/>
    </dgm:pt>
    <dgm:pt modelId="{CF7256BA-55BD-4C2A-A846-000E8CB8D4B9}" type="pres">
      <dgm:prSet presAssocID="{420A8EEA-5E12-4192-B7AA-A6DC49CBD04C}" presName="descendantText" presStyleLbl="alignAccFollowNode1" presStyleIdx="1" presStyleCnt="3" custScaleX="118753">
        <dgm:presLayoutVars>
          <dgm:bulletEnabled/>
        </dgm:presLayoutVars>
      </dgm:prSet>
      <dgm:spPr/>
    </dgm:pt>
    <dgm:pt modelId="{3814B811-C397-458F-81EA-AB446363D991}" type="pres">
      <dgm:prSet presAssocID="{AA5E9135-AD66-4064-8BC0-DDAB59AB3759}" presName="sp" presStyleCnt="0"/>
      <dgm:spPr/>
    </dgm:pt>
    <dgm:pt modelId="{B2670984-F0CF-4224-98A4-16A8E72D31A2}" type="pres">
      <dgm:prSet presAssocID="{C5A3746A-DFED-45EC-A9A4-3E72EF0AAAC1}" presName="linNode" presStyleCnt="0"/>
      <dgm:spPr/>
    </dgm:pt>
    <dgm:pt modelId="{0FA144BA-BB59-49CF-AE0E-DD9A986F9B76}" type="pres">
      <dgm:prSet presAssocID="{C5A3746A-DFED-45EC-A9A4-3E72EF0AAAC1}" presName="parentText" presStyleLbl="alignNode1" presStyleIdx="2" presStyleCnt="3" custScaleX="187703">
        <dgm:presLayoutVars>
          <dgm:chMax val="1"/>
          <dgm:bulletEnabled/>
        </dgm:presLayoutVars>
      </dgm:prSet>
      <dgm:spPr/>
    </dgm:pt>
    <dgm:pt modelId="{B899DE6E-E16D-4BFF-A30B-05C2DE2D4D22}" type="pres">
      <dgm:prSet presAssocID="{C5A3746A-DFED-45EC-A9A4-3E72EF0AAAC1}" presName="descendantText" presStyleLbl="alignAccFollowNode1" presStyleIdx="2" presStyleCnt="3" custScaleX="119909" custLinFactNeighborX="985">
        <dgm:presLayoutVars>
          <dgm:bulletEnabled/>
        </dgm:presLayoutVars>
      </dgm:prSet>
      <dgm:spPr/>
    </dgm:pt>
  </dgm:ptLst>
  <dgm:cxnLst>
    <dgm:cxn modelId="{96F6991E-70E5-4652-8736-C154C5A428E1}" type="presOf" srcId="{E0DE4B83-2DBA-4B63-BA4D-D413383E377D}" destId="{B49437F0-39DD-44C4-8C1A-D357D4683318}" srcOrd="0" destOrd="0" presId="urn:microsoft.com/office/officeart/2016/7/layout/VerticalSolidActionList"/>
    <dgm:cxn modelId="{B30D213D-6F3F-458A-9EE6-DDEFFBFE92D1}" srcId="{420A8EEA-5E12-4192-B7AA-A6DC49CBD04C}" destId="{22211DE2-0A89-403D-8549-0E1D51B1D401}" srcOrd="0" destOrd="0" parTransId="{9440020C-54EF-407D-BADC-0DA05FA4CE74}" sibTransId="{FEB135C9-CC0C-4440-9368-1A8D00F5427B}"/>
    <dgm:cxn modelId="{DC781869-D34D-4F3B-A5A9-9C36A0988458}" type="presOf" srcId="{F32E1CF1-EE5F-4283-8EBF-13DB84BBC721}" destId="{D751C419-BCE6-4344-9AD4-BB29F976DDEE}" srcOrd="0" destOrd="0" presId="urn:microsoft.com/office/officeart/2016/7/layout/VerticalSolidActionList"/>
    <dgm:cxn modelId="{C51F5F6F-5B01-4471-9651-A841F7B051D5}" srcId="{E0DE4B83-2DBA-4B63-BA4D-D413383E377D}" destId="{420A8EEA-5E12-4192-B7AA-A6DC49CBD04C}" srcOrd="1" destOrd="0" parTransId="{D7C91AB7-F7DD-4109-930F-88598C02340E}" sibTransId="{AA5E9135-AD66-4064-8BC0-DDAB59AB3759}"/>
    <dgm:cxn modelId="{59232751-4510-42E0-844D-F1B109E0D572}" type="presOf" srcId="{CB18DE25-7D88-4112-A0CB-5CB50A4CD977}" destId="{B899DE6E-E16D-4BFF-A30B-05C2DE2D4D22}" srcOrd="0" destOrd="0" presId="urn:microsoft.com/office/officeart/2016/7/layout/VerticalSolidActionList"/>
    <dgm:cxn modelId="{D5851355-176A-47DB-8573-0118B7874ACC}" type="presOf" srcId="{9652C45D-CB46-4747-A5E8-7DAC9F14A761}" destId="{4B81005C-AF7F-45C3-B662-70F736035DFA}" srcOrd="0" destOrd="0" presId="urn:microsoft.com/office/officeart/2016/7/layout/VerticalSolidActionList"/>
    <dgm:cxn modelId="{3D991891-6CC7-4BC1-88CD-38635586601F}" type="presOf" srcId="{420A8EEA-5E12-4192-B7AA-A6DC49CBD04C}" destId="{8F68459C-7A23-4AE7-B33C-5C6D4AF8A909}" srcOrd="0" destOrd="0" presId="urn:microsoft.com/office/officeart/2016/7/layout/VerticalSolidActionList"/>
    <dgm:cxn modelId="{D1932693-A9E1-4895-9981-7C2D35A6FE33}" srcId="{E0DE4B83-2DBA-4B63-BA4D-D413383E377D}" destId="{C5A3746A-DFED-45EC-A9A4-3E72EF0AAAC1}" srcOrd="2" destOrd="0" parTransId="{A8800C69-F181-445D-8730-0DB8E4ACADF0}" sibTransId="{E655AC4E-3016-484E-89DC-79CA36C7BF6F}"/>
    <dgm:cxn modelId="{98CCA5B4-81DD-4A7E-8AE5-ECF56B84CB06}" srcId="{C5A3746A-DFED-45EC-A9A4-3E72EF0AAAC1}" destId="{CB18DE25-7D88-4112-A0CB-5CB50A4CD977}" srcOrd="0" destOrd="0" parTransId="{FA3F8110-6AF6-4E3C-BE8F-48B63FE63009}" sibTransId="{E609BECA-FC36-4095-B9F1-609A40F4F2C5}"/>
    <dgm:cxn modelId="{FFEB54C7-C9BF-4F8C-9D62-4578D0E74AF0}" type="presOf" srcId="{C5A3746A-DFED-45EC-A9A4-3E72EF0AAAC1}" destId="{0FA144BA-BB59-49CF-AE0E-DD9A986F9B76}" srcOrd="0" destOrd="0" presId="urn:microsoft.com/office/officeart/2016/7/layout/VerticalSolidActionList"/>
    <dgm:cxn modelId="{48E9DBE4-E051-4E77-8A93-004616CE8A55}" srcId="{9652C45D-CB46-4747-A5E8-7DAC9F14A761}" destId="{F32E1CF1-EE5F-4283-8EBF-13DB84BBC721}" srcOrd="0" destOrd="0" parTransId="{72FB6218-12A4-4195-A3AB-7726E7EED1B1}" sibTransId="{5909414D-921E-4744-B995-FAAC7DF9CD73}"/>
    <dgm:cxn modelId="{47B94EF8-6051-4CFA-AE18-EB998B3E0312}" type="presOf" srcId="{22211DE2-0A89-403D-8549-0E1D51B1D401}" destId="{CF7256BA-55BD-4C2A-A846-000E8CB8D4B9}" srcOrd="0" destOrd="0" presId="urn:microsoft.com/office/officeart/2016/7/layout/VerticalSolidActionList"/>
    <dgm:cxn modelId="{473D31FA-1729-48A3-9796-44598C6AF2D9}" srcId="{E0DE4B83-2DBA-4B63-BA4D-D413383E377D}" destId="{9652C45D-CB46-4747-A5E8-7DAC9F14A761}" srcOrd="0" destOrd="0" parTransId="{A502B85A-1340-49AE-840F-817E43BE4C6B}" sibTransId="{BAF592DA-DC90-4CEE-9D93-DFFA7F9382AA}"/>
    <dgm:cxn modelId="{D1B9E646-8385-4AC8-B1D3-D761CF2554AF}" type="presParOf" srcId="{B49437F0-39DD-44C4-8C1A-D357D4683318}" destId="{36AA4ACA-DC00-4A58-9AA8-C0245C088BA8}" srcOrd="0" destOrd="0" presId="urn:microsoft.com/office/officeart/2016/7/layout/VerticalSolidActionList"/>
    <dgm:cxn modelId="{88EF84C2-6D0A-4AB3-8F06-C3FAA379E146}" type="presParOf" srcId="{36AA4ACA-DC00-4A58-9AA8-C0245C088BA8}" destId="{4B81005C-AF7F-45C3-B662-70F736035DFA}" srcOrd="0" destOrd="0" presId="urn:microsoft.com/office/officeart/2016/7/layout/VerticalSolidActionList"/>
    <dgm:cxn modelId="{08F8D0BF-3101-4F72-B991-394C5CD519AD}" type="presParOf" srcId="{36AA4ACA-DC00-4A58-9AA8-C0245C088BA8}" destId="{D751C419-BCE6-4344-9AD4-BB29F976DDEE}" srcOrd="1" destOrd="0" presId="urn:microsoft.com/office/officeart/2016/7/layout/VerticalSolidActionList"/>
    <dgm:cxn modelId="{9CF8185C-D048-4EA4-9EBE-52AC65860C41}" type="presParOf" srcId="{B49437F0-39DD-44C4-8C1A-D357D4683318}" destId="{183E2C26-8990-4E51-8E91-199A857F0D24}" srcOrd="1" destOrd="0" presId="urn:microsoft.com/office/officeart/2016/7/layout/VerticalSolidActionList"/>
    <dgm:cxn modelId="{967B1898-A301-44DF-9758-D6A018CB60CC}" type="presParOf" srcId="{B49437F0-39DD-44C4-8C1A-D357D4683318}" destId="{7F375B5F-B0A0-4931-AEDE-44BDEFDEF580}" srcOrd="2" destOrd="0" presId="urn:microsoft.com/office/officeart/2016/7/layout/VerticalSolidActionList"/>
    <dgm:cxn modelId="{C15CF231-D342-44D9-A671-297892F9C146}" type="presParOf" srcId="{7F375B5F-B0A0-4931-AEDE-44BDEFDEF580}" destId="{8F68459C-7A23-4AE7-B33C-5C6D4AF8A909}" srcOrd="0" destOrd="0" presId="urn:microsoft.com/office/officeart/2016/7/layout/VerticalSolidActionList"/>
    <dgm:cxn modelId="{CE77CAE6-88AC-47B1-B0E6-8673CF0EDE88}" type="presParOf" srcId="{7F375B5F-B0A0-4931-AEDE-44BDEFDEF580}" destId="{CF7256BA-55BD-4C2A-A846-000E8CB8D4B9}" srcOrd="1" destOrd="0" presId="urn:microsoft.com/office/officeart/2016/7/layout/VerticalSolidActionList"/>
    <dgm:cxn modelId="{603EF24C-15EF-4374-AEBB-2AC8EC37E466}" type="presParOf" srcId="{B49437F0-39DD-44C4-8C1A-D357D4683318}" destId="{3814B811-C397-458F-81EA-AB446363D991}" srcOrd="3" destOrd="0" presId="urn:microsoft.com/office/officeart/2016/7/layout/VerticalSolidActionList"/>
    <dgm:cxn modelId="{1C3404C0-F123-40D7-8FAA-8072CB109891}" type="presParOf" srcId="{B49437F0-39DD-44C4-8C1A-D357D4683318}" destId="{B2670984-F0CF-4224-98A4-16A8E72D31A2}" srcOrd="4" destOrd="0" presId="urn:microsoft.com/office/officeart/2016/7/layout/VerticalSolidActionList"/>
    <dgm:cxn modelId="{A2A6CAC4-67AB-4A0E-88AA-676510D6B00A}" type="presParOf" srcId="{B2670984-F0CF-4224-98A4-16A8E72D31A2}" destId="{0FA144BA-BB59-49CF-AE0E-DD9A986F9B76}" srcOrd="0" destOrd="0" presId="urn:microsoft.com/office/officeart/2016/7/layout/VerticalSolidActionList"/>
    <dgm:cxn modelId="{7FFBE646-1D73-464C-9408-E176CB031658}" type="presParOf" srcId="{B2670984-F0CF-4224-98A4-16A8E72D31A2}" destId="{B899DE6E-E16D-4BFF-A30B-05C2DE2D4D22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481181-7705-4AAB-9829-650827629D27}">
      <dsp:nvSpPr>
        <dsp:cNvPr id="0" name=""/>
        <dsp:cNvSpPr/>
      </dsp:nvSpPr>
      <dsp:spPr>
        <a:xfrm>
          <a:off x="0" y="2178"/>
          <a:ext cx="5427136" cy="110405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29CC2A-7736-4654-ADDA-F2E034FB52D1}">
      <dsp:nvSpPr>
        <dsp:cNvPr id="0" name=""/>
        <dsp:cNvSpPr/>
      </dsp:nvSpPr>
      <dsp:spPr>
        <a:xfrm>
          <a:off x="333976" y="250590"/>
          <a:ext cx="607230" cy="6072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EF7570-47E1-4EED-B72F-74638C5E6B64}">
      <dsp:nvSpPr>
        <dsp:cNvPr id="0" name=""/>
        <dsp:cNvSpPr/>
      </dsp:nvSpPr>
      <dsp:spPr>
        <a:xfrm>
          <a:off x="1275184" y="2178"/>
          <a:ext cx="4151952" cy="1104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846" tIns="116846" rIns="116846" bIns="116846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Exploration et traitement des données</a:t>
          </a:r>
          <a:endParaRPr lang="en-US" sz="2200" kern="1200" dirty="0"/>
        </a:p>
      </dsp:txBody>
      <dsp:txXfrm>
        <a:off x="1275184" y="2178"/>
        <a:ext cx="4151952" cy="1104055"/>
      </dsp:txXfrm>
    </dsp:sp>
    <dsp:sp modelId="{2CE205E0-426E-4F68-B5C1-2339A0FA7AD8}">
      <dsp:nvSpPr>
        <dsp:cNvPr id="0" name=""/>
        <dsp:cNvSpPr/>
      </dsp:nvSpPr>
      <dsp:spPr>
        <a:xfrm>
          <a:off x="0" y="1382248"/>
          <a:ext cx="5427136" cy="110405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B08268-E97B-4F49-AF72-4AAE20180A57}">
      <dsp:nvSpPr>
        <dsp:cNvPr id="0" name=""/>
        <dsp:cNvSpPr/>
      </dsp:nvSpPr>
      <dsp:spPr>
        <a:xfrm>
          <a:off x="293334" y="3144499"/>
          <a:ext cx="607230" cy="6072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01C542-E52F-4215-B4D5-DC8D762065F5}">
      <dsp:nvSpPr>
        <dsp:cNvPr id="0" name=""/>
        <dsp:cNvSpPr/>
      </dsp:nvSpPr>
      <dsp:spPr>
        <a:xfrm>
          <a:off x="1275184" y="1382248"/>
          <a:ext cx="4151952" cy="1104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846" tIns="116846" rIns="116846" bIns="116846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Elaboration d’un </a:t>
          </a:r>
          <a:r>
            <a:rPr lang="fr-FR" sz="2200" kern="1200" dirty="0" err="1"/>
            <a:t>Blueprint</a:t>
          </a:r>
          <a:r>
            <a:rPr lang="fr-FR" sz="2200" kern="1200" dirty="0"/>
            <a:t> </a:t>
          </a:r>
          <a:endParaRPr lang="en-US" sz="2200" kern="1200" dirty="0"/>
        </a:p>
      </dsp:txBody>
      <dsp:txXfrm>
        <a:off x="1275184" y="1382248"/>
        <a:ext cx="4151952" cy="1104055"/>
      </dsp:txXfrm>
    </dsp:sp>
    <dsp:sp modelId="{57DC99AA-9237-49B1-8AD5-08AF9BB7CE07}">
      <dsp:nvSpPr>
        <dsp:cNvPr id="0" name=""/>
        <dsp:cNvSpPr/>
      </dsp:nvSpPr>
      <dsp:spPr>
        <a:xfrm>
          <a:off x="0" y="2774826"/>
          <a:ext cx="5427136" cy="110405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846D9D-14EB-40CD-835C-7DC6B044098A}">
      <dsp:nvSpPr>
        <dsp:cNvPr id="0" name=""/>
        <dsp:cNvSpPr/>
      </dsp:nvSpPr>
      <dsp:spPr>
        <a:xfrm>
          <a:off x="326368" y="1628970"/>
          <a:ext cx="607230" cy="6072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CE7DCB-71B2-4EA3-A061-648DA8A4130A}">
      <dsp:nvSpPr>
        <dsp:cNvPr id="0" name=""/>
        <dsp:cNvSpPr/>
      </dsp:nvSpPr>
      <dsp:spPr>
        <a:xfrm>
          <a:off x="1275184" y="2762317"/>
          <a:ext cx="4151952" cy="1104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846" tIns="116846" rIns="116846" bIns="116846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Création d’un </a:t>
          </a:r>
          <a:r>
            <a:rPr lang="fr-FR" sz="2200" kern="1200" dirty="0" err="1"/>
            <a:t>Mockup</a:t>
          </a:r>
          <a:r>
            <a:rPr lang="fr-FR" sz="2200" kern="1200" dirty="0"/>
            <a:t> </a:t>
          </a:r>
          <a:endParaRPr lang="en-US" sz="2200" kern="1200" dirty="0"/>
        </a:p>
      </dsp:txBody>
      <dsp:txXfrm>
        <a:off x="1275184" y="2762317"/>
        <a:ext cx="4151952" cy="1104055"/>
      </dsp:txXfrm>
    </dsp:sp>
    <dsp:sp modelId="{94956820-8C93-49F1-A1C9-B298ED8D9592}">
      <dsp:nvSpPr>
        <dsp:cNvPr id="0" name=""/>
        <dsp:cNvSpPr/>
      </dsp:nvSpPr>
      <dsp:spPr>
        <a:xfrm>
          <a:off x="0" y="4142387"/>
          <a:ext cx="5427136" cy="110405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9AC092-70C3-4CAD-9436-6FF4EC639964}">
      <dsp:nvSpPr>
        <dsp:cNvPr id="0" name=""/>
        <dsp:cNvSpPr/>
      </dsp:nvSpPr>
      <dsp:spPr>
        <a:xfrm>
          <a:off x="333976" y="4390800"/>
          <a:ext cx="607230" cy="6072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6B49CE-AB55-4592-91F3-B34BB540485E}">
      <dsp:nvSpPr>
        <dsp:cNvPr id="0" name=""/>
        <dsp:cNvSpPr/>
      </dsp:nvSpPr>
      <dsp:spPr>
        <a:xfrm>
          <a:off x="1275184" y="4142387"/>
          <a:ext cx="4151952" cy="1104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846" tIns="116846" rIns="116846" bIns="116846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Construction du rapport</a:t>
          </a:r>
          <a:endParaRPr lang="en-US" sz="2200" kern="1200" dirty="0"/>
        </a:p>
      </dsp:txBody>
      <dsp:txXfrm>
        <a:off x="1275184" y="4142387"/>
        <a:ext cx="4151952" cy="11040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51C419-BCE6-4344-9AD4-BB29F976DDEE}">
      <dsp:nvSpPr>
        <dsp:cNvPr id="0" name=""/>
        <dsp:cNvSpPr/>
      </dsp:nvSpPr>
      <dsp:spPr>
        <a:xfrm>
          <a:off x="1953691" y="1035"/>
          <a:ext cx="4984627" cy="106153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716" tIns="269630" rIns="96716" bIns="26963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>
              <a:latin typeface="+mj-lt"/>
            </a:rPr>
            <a:t>Traitement des valeurs manquantes, pays sans région attribuée, populations comptées en double, etc…</a:t>
          </a:r>
          <a:endParaRPr lang="en-US" sz="1700" kern="1200" dirty="0">
            <a:latin typeface="+mj-lt"/>
          </a:endParaRPr>
        </a:p>
      </dsp:txBody>
      <dsp:txXfrm>
        <a:off x="1953691" y="1035"/>
        <a:ext cx="4984627" cy="1061536"/>
      </dsp:txXfrm>
    </dsp:sp>
    <dsp:sp modelId="{4B81005C-AF7F-45C3-B662-70F736035DFA}">
      <dsp:nvSpPr>
        <dsp:cNvPr id="0" name=""/>
        <dsp:cNvSpPr/>
      </dsp:nvSpPr>
      <dsp:spPr>
        <a:xfrm>
          <a:off x="552" y="1035"/>
          <a:ext cx="1953138" cy="10615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5942" tIns="104856" rIns="65942" bIns="104856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>
              <a:solidFill>
                <a:prstClr val="white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Nettoyage des données </a:t>
          </a:r>
          <a:endParaRPr lang="en-US" sz="2100" kern="1200" dirty="0">
            <a:solidFill>
              <a:prstClr val="white"/>
            </a:solidFill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552" y="1035"/>
        <a:ext cx="1953138" cy="1061536"/>
      </dsp:txXfrm>
    </dsp:sp>
    <dsp:sp modelId="{CF7256BA-55BD-4C2A-A846-000E8CB8D4B9}">
      <dsp:nvSpPr>
        <dsp:cNvPr id="0" name=""/>
        <dsp:cNvSpPr/>
      </dsp:nvSpPr>
      <dsp:spPr>
        <a:xfrm>
          <a:off x="1963137" y="1126264"/>
          <a:ext cx="4978990" cy="106153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351" tIns="269630" rIns="81351" bIns="26963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 Light" panose="020F0302020204030204"/>
              <a:ea typeface="+mn-ea"/>
              <a:cs typeface="+mn-cs"/>
            </a:rPr>
            <a:t>Suppression de lignes et colonnes inutiles, jointure de fichier</a:t>
          </a:r>
          <a:endParaRPr lang="en-US" sz="17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 Light" panose="020F0302020204030204"/>
            <a:ea typeface="+mn-ea"/>
            <a:cs typeface="+mn-cs"/>
          </a:endParaRPr>
        </a:p>
      </dsp:txBody>
      <dsp:txXfrm>
        <a:off x="1963137" y="1126264"/>
        <a:ext cx="4978990" cy="1061536"/>
      </dsp:txXfrm>
    </dsp:sp>
    <dsp:sp modelId="{8F68459C-7A23-4AE7-B33C-5C6D4AF8A909}">
      <dsp:nvSpPr>
        <dsp:cNvPr id="0" name=""/>
        <dsp:cNvSpPr/>
      </dsp:nvSpPr>
      <dsp:spPr>
        <a:xfrm>
          <a:off x="552" y="1126264"/>
          <a:ext cx="1962584" cy="10615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466" tIns="104856" rIns="55466" bIns="104856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>
              <a:solidFill>
                <a:prstClr val="white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Optimisation du jeu de donnée </a:t>
          </a:r>
          <a:endParaRPr lang="en-US" sz="2100" kern="1200" dirty="0">
            <a:solidFill>
              <a:prstClr val="white"/>
            </a:solidFill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552" y="1126264"/>
        <a:ext cx="1962584" cy="1061536"/>
      </dsp:txXfrm>
    </dsp:sp>
    <dsp:sp modelId="{B899DE6E-E16D-4BFF-A30B-05C2DE2D4D22}">
      <dsp:nvSpPr>
        <dsp:cNvPr id="0" name=""/>
        <dsp:cNvSpPr/>
      </dsp:nvSpPr>
      <dsp:spPr>
        <a:xfrm>
          <a:off x="1954244" y="2251492"/>
          <a:ext cx="4988435" cy="106153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719" tIns="269630" rIns="80719" bIns="26963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 Light" panose="020F0302020204030204"/>
              <a:ea typeface="+mn-ea"/>
              <a:cs typeface="+mn-cs"/>
            </a:rPr>
            <a:t>Création d’un lien entre la table de dimensions et les tables de faits</a:t>
          </a:r>
          <a:endParaRPr lang="en-US" sz="17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 Light" panose="020F0302020204030204"/>
            <a:ea typeface="+mn-ea"/>
            <a:cs typeface="+mn-cs"/>
          </a:endParaRPr>
        </a:p>
      </dsp:txBody>
      <dsp:txXfrm>
        <a:off x="1954244" y="2251492"/>
        <a:ext cx="4988435" cy="1061536"/>
      </dsp:txXfrm>
    </dsp:sp>
    <dsp:sp modelId="{0FA144BA-BB59-49CF-AE0E-DD9A986F9B76}">
      <dsp:nvSpPr>
        <dsp:cNvPr id="0" name=""/>
        <dsp:cNvSpPr/>
      </dsp:nvSpPr>
      <dsp:spPr>
        <a:xfrm>
          <a:off x="552" y="2251492"/>
          <a:ext cx="1952197" cy="10615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036" tIns="104856" rIns="55036" bIns="104856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>
              <a:solidFill>
                <a:prstClr val="white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Modélisation des données </a:t>
          </a:r>
          <a:endParaRPr lang="en-US" sz="2100" kern="1200" dirty="0">
            <a:solidFill>
              <a:prstClr val="white"/>
            </a:solidFill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552" y="2251492"/>
        <a:ext cx="1952197" cy="10615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A209829D-B846-4E13-A78A-60E4B22CE27B}" type="datetimeFigureOut">
              <a:rPr lang="fr-FR" smtClean="0"/>
              <a:t>20/09/2024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A32D6CC7-A938-4981-B007-B4904525AA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4161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9829D-B846-4E13-A78A-60E4B22CE27B}" type="datetimeFigureOut">
              <a:rPr lang="fr-FR" smtClean="0"/>
              <a:t>20/09/2024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D6CC7-A938-4981-B007-B4904525AA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8418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A209829D-B846-4E13-A78A-60E4B22CE27B}" type="datetimeFigureOut">
              <a:rPr lang="fr-FR" smtClean="0"/>
              <a:t>20/09/2024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A32D6CC7-A938-4981-B007-B4904525AA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6103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9829D-B846-4E13-A78A-60E4B22CE27B}" type="datetimeFigureOut">
              <a:rPr lang="fr-FR" smtClean="0"/>
              <a:t>20/09/2024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D6CC7-A938-4981-B007-B4904525AA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8084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A209829D-B846-4E13-A78A-60E4B22CE27B}" type="datetimeFigureOut">
              <a:rPr lang="fr-FR" smtClean="0"/>
              <a:t>20/09/2024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A32D6CC7-A938-4981-B007-B4904525AA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3302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A209829D-B846-4E13-A78A-60E4B22CE27B}" type="datetimeFigureOut">
              <a:rPr lang="fr-FR" smtClean="0"/>
              <a:t>20/09/2024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A32D6CC7-A938-4981-B007-B4904525AA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3390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A209829D-B846-4E13-A78A-60E4B22CE27B}" type="datetimeFigureOut">
              <a:rPr lang="fr-FR" smtClean="0"/>
              <a:t>20/09/2024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A32D6CC7-A938-4981-B007-B4904525AA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6795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9829D-B846-4E13-A78A-60E4B22CE27B}" type="datetimeFigureOut">
              <a:rPr lang="fr-FR" smtClean="0"/>
              <a:t>20/09/2024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D6CC7-A938-4981-B007-B4904525AA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4243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A209829D-B846-4E13-A78A-60E4B22CE27B}" type="datetimeFigureOut">
              <a:rPr lang="fr-FR" smtClean="0"/>
              <a:t>20/09/2024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A32D6CC7-A938-4981-B007-B4904525AA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0111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9829D-B846-4E13-A78A-60E4B22CE27B}" type="datetimeFigureOut">
              <a:rPr lang="fr-FR" smtClean="0"/>
              <a:t>20/09/2024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D6CC7-A938-4981-B007-B4904525AA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8968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A209829D-B846-4E13-A78A-60E4B22CE27B}" type="datetimeFigureOut">
              <a:rPr lang="fr-FR" smtClean="0"/>
              <a:t>20/09/2024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A32D6CC7-A938-4981-B007-B4904525AA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0129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9829D-B846-4E13-A78A-60E4B22CE27B}" type="datetimeFigureOut">
              <a:rPr lang="fr-FR" smtClean="0"/>
              <a:t>20/09/2024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D6CC7-A938-4981-B007-B4904525AA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5692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0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" name="Rectangle 102">
            <a:extLst>
              <a:ext uri="{FF2B5EF4-FFF2-40B4-BE49-F238E27FC236}">
                <a16:creationId xmlns:a16="http://schemas.microsoft.com/office/drawing/2014/main" id="{FD8F1113-2E3C-46E3-B54F-B7F421EEF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Freeform 5">
            <a:extLst>
              <a:ext uri="{FF2B5EF4-FFF2-40B4-BE49-F238E27FC236}">
                <a16:creationId xmlns:a16="http://schemas.microsoft.com/office/drawing/2014/main" id="{B54A4D14-513F-4121-92D3-5CCB46896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29674" y="1290909"/>
            <a:ext cx="9702800" cy="5573512"/>
          </a:xfrm>
          <a:custGeom>
            <a:avLst/>
            <a:gdLst>
              <a:gd name="T0" fmla="*/ 1752 w 2038"/>
              <a:gd name="T1" fmla="*/ 1169 h 1169"/>
              <a:gd name="T2" fmla="*/ 1487 w 2038"/>
              <a:gd name="T3" fmla="*/ 334 h 1169"/>
              <a:gd name="T4" fmla="*/ 860 w 2038"/>
              <a:gd name="T5" fmla="*/ 22 h 1169"/>
              <a:gd name="T6" fmla="*/ 199 w 2038"/>
              <a:gd name="T7" fmla="*/ 318 h 1169"/>
              <a:gd name="T8" fmla="*/ 399 w 2038"/>
              <a:gd name="T9" fmla="*/ 1165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8" h="1169">
                <a:moveTo>
                  <a:pt x="1752" y="1169"/>
                </a:moveTo>
                <a:cubicBezTo>
                  <a:pt x="2038" y="928"/>
                  <a:pt x="1673" y="513"/>
                  <a:pt x="1487" y="334"/>
                </a:cubicBezTo>
                <a:cubicBezTo>
                  <a:pt x="1316" y="170"/>
                  <a:pt x="1099" y="43"/>
                  <a:pt x="860" y="22"/>
                </a:cubicBezTo>
                <a:cubicBezTo>
                  <a:pt x="621" y="0"/>
                  <a:pt x="341" y="128"/>
                  <a:pt x="199" y="318"/>
                </a:cubicBezTo>
                <a:cubicBezTo>
                  <a:pt x="0" y="586"/>
                  <a:pt x="184" y="965"/>
                  <a:pt x="399" y="116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" name="Freeform 6">
            <a:extLst>
              <a:ext uri="{FF2B5EF4-FFF2-40B4-BE49-F238E27FC236}">
                <a16:creationId xmlns:a16="http://schemas.microsoft.com/office/drawing/2014/main" id="{6C3411F1-AD17-499D-AFEF-2F300F6DF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70451" y="2010741"/>
            <a:ext cx="7373938" cy="4848892"/>
          </a:xfrm>
          <a:custGeom>
            <a:avLst/>
            <a:gdLst>
              <a:gd name="T0" fmla="*/ 1025 w 1549"/>
              <a:gd name="T1" fmla="*/ 1016 h 1017"/>
              <a:gd name="T2" fmla="*/ 1443 w 1549"/>
              <a:gd name="T3" fmla="*/ 592 h 1017"/>
              <a:gd name="T4" fmla="*/ 782 w 1549"/>
              <a:gd name="T5" fmla="*/ 53 h 1017"/>
              <a:gd name="T6" fmla="*/ 150 w 1549"/>
              <a:gd name="T7" fmla="*/ 329 h 1017"/>
              <a:gd name="T8" fmla="*/ 477 w 1549"/>
              <a:gd name="T9" fmla="*/ 101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9" h="1017">
                <a:moveTo>
                  <a:pt x="1025" y="1016"/>
                </a:moveTo>
                <a:cubicBezTo>
                  <a:pt x="1223" y="971"/>
                  <a:pt x="1549" y="857"/>
                  <a:pt x="1443" y="592"/>
                </a:cubicBezTo>
                <a:cubicBezTo>
                  <a:pt x="1344" y="344"/>
                  <a:pt x="1041" y="111"/>
                  <a:pt x="782" y="53"/>
                </a:cubicBezTo>
                <a:cubicBezTo>
                  <a:pt x="545" y="0"/>
                  <a:pt x="275" y="117"/>
                  <a:pt x="150" y="329"/>
                </a:cubicBezTo>
                <a:cubicBezTo>
                  <a:pt x="0" y="584"/>
                  <a:pt x="243" y="911"/>
                  <a:pt x="477" y="1017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" name="Freeform 7">
            <a:extLst>
              <a:ext uri="{FF2B5EF4-FFF2-40B4-BE49-F238E27FC236}">
                <a16:creationId xmlns:a16="http://schemas.microsoft.com/office/drawing/2014/main" id="{60BF2CBE-B1E9-4C42-89DC-C35E4E651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51351" y="1780905"/>
            <a:ext cx="8035925" cy="5083516"/>
          </a:xfrm>
          <a:custGeom>
            <a:avLst/>
            <a:gdLst>
              <a:gd name="T0" fmla="*/ 1302 w 1688"/>
              <a:gd name="T1" fmla="*/ 1066 h 1066"/>
              <a:gd name="T2" fmla="*/ 1613 w 1688"/>
              <a:gd name="T3" fmla="*/ 850 h 1066"/>
              <a:gd name="T4" fmla="*/ 1517 w 1688"/>
              <a:gd name="T5" fmla="*/ 471 h 1066"/>
              <a:gd name="T6" fmla="*/ 798 w 1688"/>
              <a:gd name="T7" fmla="*/ 28 h 1066"/>
              <a:gd name="T8" fmla="*/ 181 w 1688"/>
              <a:gd name="T9" fmla="*/ 333 h 1066"/>
              <a:gd name="T10" fmla="*/ 420 w 1688"/>
              <a:gd name="T11" fmla="*/ 1066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88" h="1066">
                <a:moveTo>
                  <a:pt x="1302" y="1066"/>
                </a:moveTo>
                <a:cubicBezTo>
                  <a:pt x="1416" y="1024"/>
                  <a:pt x="1551" y="962"/>
                  <a:pt x="1613" y="850"/>
                </a:cubicBezTo>
                <a:cubicBezTo>
                  <a:pt x="1688" y="715"/>
                  <a:pt x="1606" y="575"/>
                  <a:pt x="1517" y="471"/>
                </a:cubicBezTo>
                <a:cubicBezTo>
                  <a:pt x="1336" y="258"/>
                  <a:pt x="1084" y="62"/>
                  <a:pt x="798" y="28"/>
                </a:cubicBezTo>
                <a:cubicBezTo>
                  <a:pt x="559" y="0"/>
                  <a:pt x="317" y="138"/>
                  <a:pt x="181" y="333"/>
                </a:cubicBezTo>
                <a:cubicBezTo>
                  <a:pt x="0" y="592"/>
                  <a:pt x="191" y="907"/>
                  <a:pt x="420" y="10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" name="Freeform 8">
            <a:extLst>
              <a:ext uri="{FF2B5EF4-FFF2-40B4-BE49-F238E27FC236}">
                <a16:creationId xmlns:a16="http://schemas.microsoft.com/office/drawing/2014/main" id="{72C95A87-DCDB-41C4-B774-744B3ECBE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542347"/>
            <a:ext cx="10334625" cy="6322075"/>
          </a:xfrm>
          <a:custGeom>
            <a:avLst/>
            <a:gdLst>
              <a:gd name="T0" fmla="*/ 1873 w 2171"/>
              <a:gd name="T1" fmla="*/ 1326 h 1326"/>
              <a:gd name="T2" fmla="*/ 1609 w 2171"/>
              <a:gd name="T3" fmla="*/ 473 h 1326"/>
              <a:gd name="T4" fmla="*/ 880 w 2171"/>
              <a:gd name="T5" fmla="*/ 63 h 1326"/>
              <a:gd name="T6" fmla="*/ 0 w 2171"/>
              <a:gd name="T7" fmla="*/ 423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71" h="1326">
                <a:moveTo>
                  <a:pt x="1873" y="1326"/>
                </a:moveTo>
                <a:cubicBezTo>
                  <a:pt x="2171" y="1045"/>
                  <a:pt x="1825" y="678"/>
                  <a:pt x="1609" y="473"/>
                </a:cubicBezTo>
                <a:cubicBezTo>
                  <a:pt x="1406" y="281"/>
                  <a:pt x="1159" y="116"/>
                  <a:pt x="880" y="63"/>
                </a:cubicBezTo>
                <a:cubicBezTo>
                  <a:pt x="545" y="0"/>
                  <a:pt x="214" y="161"/>
                  <a:pt x="0" y="423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" name="Freeform 9">
            <a:extLst>
              <a:ext uri="{FF2B5EF4-FFF2-40B4-BE49-F238E27FC236}">
                <a16:creationId xmlns:a16="http://schemas.microsoft.com/office/drawing/2014/main" id="{BCB97515-32FF-43A6-A51C-B140193AB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6178751"/>
            <a:ext cx="504825" cy="681527"/>
          </a:xfrm>
          <a:custGeom>
            <a:avLst/>
            <a:gdLst>
              <a:gd name="T0" fmla="*/ 0 w 106"/>
              <a:gd name="T1" fmla="*/ 0 h 143"/>
              <a:gd name="T2" fmla="*/ 106 w 106"/>
              <a:gd name="T3" fmla="*/ 143 h 14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6" h="143">
                <a:moveTo>
                  <a:pt x="0" y="0"/>
                </a:moveTo>
                <a:cubicBezTo>
                  <a:pt x="35" y="54"/>
                  <a:pt x="70" y="101"/>
                  <a:pt x="106" y="143"/>
                </a:cubicBezTo>
              </a:path>
            </a:pathLst>
          </a:custGeom>
          <a:noFill/>
          <a:ln w="4763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" name="Freeform 10">
            <a:extLst>
              <a:ext uri="{FF2B5EF4-FFF2-40B4-BE49-F238E27FC236}">
                <a16:creationId xmlns:a16="http://schemas.microsoft.com/office/drawing/2014/main" id="{9C6379D3-7045-4B76-9409-6D23D753D0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59376"/>
            <a:ext cx="11091863" cy="6923796"/>
          </a:xfrm>
          <a:custGeom>
            <a:avLst/>
            <a:gdLst>
              <a:gd name="T0" fmla="*/ 2046 w 2330"/>
              <a:gd name="T1" fmla="*/ 1452 h 1452"/>
              <a:gd name="T2" fmla="*/ 1813 w 2330"/>
              <a:gd name="T3" fmla="*/ 601 h 1452"/>
              <a:gd name="T4" fmla="*/ 956 w 2330"/>
              <a:gd name="T5" fmla="*/ 97 h 1452"/>
              <a:gd name="T6" fmla="*/ 0 w 2330"/>
              <a:gd name="T7" fmla="*/ 366 h 1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0" h="1452">
                <a:moveTo>
                  <a:pt x="2046" y="1452"/>
                </a:moveTo>
                <a:cubicBezTo>
                  <a:pt x="2330" y="1153"/>
                  <a:pt x="2049" y="821"/>
                  <a:pt x="1813" y="601"/>
                </a:cubicBezTo>
                <a:cubicBezTo>
                  <a:pt x="1569" y="375"/>
                  <a:pt x="1282" y="179"/>
                  <a:pt x="956" y="97"/>
                </a:cubicBezTo>
                <a:cubicBezTo>
                  <a:pt x="572" y="0"/>
                  <a:pt x="292" y="101"/>
                  <a:pt x="0" y="3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" name="Freeform 12">
            <a:extLst>
              <a:ext uri="{FF2B5EF4-FFF2-40B4-BE49-F238E27FC236}">
                <a16:creationId xmlns:a16="http://schemas.microsoft.com/office/drawing/2014/main" id="{61B1C1DE-4201-4989-BE65-41ADC2472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1057275" cy="614491"/>
          </a:xfrm>
          <a:custGeom>
            <a:avLst/>
            <a:gdLst>
              <a:gd name="T0" fmla="*/ 222 w 222"/>
              <a:gd name="T1" fmla="*/ 0 h 129"/>
              <a:gd name="T2" fmla="*/ 0 w 222"/>
              <a:gd name="T3" fmla="*/ 129 h 1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22" h="129">
                <a:moveTo>
                  <a:pt x="222" y="0"/>
                </a:moveTo>
                <a:cubicBezTo>
                  <a:pt x="152" y="35"/>
                  <a:pt x="76" y="78"/>
                  <a:pt x="0" y="129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" name="Freeform 14">
            <a:extLst>
              <a:ext uri="{FF2B5EF4-FFF2-40B4-BE49-F238E27FC236}">
                <a16:creationId xmlns:a16="http://schemas.microsoft.com/office/drawing/2014/main" id="{806398CC-D327-4E06-838C-31119BD56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-6705"/>
            <a:ext cx="595313" cy="352734"/>
          </a:xfrm>
          <a:custGeom>
            <a:avLst/>
            <a:gdLst>
              <a:gd name="T0" fmla="*/ 125 w 125"/>
              <a:gd name="T1" fmla="*/ 0 h 74"/>
              <a:gd name="T2" fmla="*/ 0 w 125"/>
              <a:gd name="T3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5" h="74">
                <a:moveTo>
                  <a:pt x="125" y="0"/>
                </a:moveTo>
                <a:cubicBezTo>
                  <a:pt x="85" y="22"/>
                  <a:pt x="43" y="47"/>
                  <a:pt x="0" y="74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" name="Freeform 16">
            <a:extLst>
              <a:ext uri="{FF2B5EF4-FFF2-40B4-BE49-F238E27FC236}">
                <a16:creationId xmlns:a16="http://schemas.microsoft.com/office/drawing/2014/main" id="{70A741CC-E736-448A-A94E-5C8BB9711D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357188" cy="213875"/>
          </a:xfrm>
          <a:custGeom>
            <a:avLst/>
            <a:gdLst>
              <a:gd name="T0" fmla="*/ 75 w 75"/>
              <a:gd name="T1" fmla="*/ 0 h 45"/>
              <a:gd name="T2" fmla="*/ 0 w 75"/>
              <a:gd name="T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5" h="45">
                <a:moveTo>
                  <a:pt x="75" y="0"/>
                </a:moveTo>
                <a:cubicBezTo>
                  <a:pt x="50" y="14"/>
                  <a:pt x="25" y="29"/>
                  <a:pt x="0" y="45"/>
                </a:cubicBezTo>
              </a:path>
            </a:pathLst>
          </a:custGeom>
          <a:noFill/>
          <a:ln w="12700" cap="flat">
            <a:solidFill>
              <a:schemeClr val="tx1">
                <a:alpha val="20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" name="Freeform 11">
            <a:extLst>
              <a:ext uri="{FF2B5EF4-FFF2-40B4-BE49-F238E27FC236}">
                <a16:creationId xmlns:a16="http://schemas.microsoft.com/office/drawing/2014/main" id="{7C324CDD-B30F-47DD-8627-E2171D5E8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26601" y="-1916"/>
            <a:ext cx="5788025" cy="6847184"/>
          </a:xfrm>
          <a:custGeom>
            <a:avLst/>
            <a:gdLst>
              <a:gd name="T0" fmla="*/ 1094 w 1216"/>
              <a:gd name="T1" fmla="*/ 1436 h 1436"/>
              <a:gd name="T2" fmla="*/ 709 w 1216"/>
              <a:gd name="T3" fmla="*/ 551 h 1436"/>
              <a:gd name="T4" fmla="*/ 0 w 1216"/>
              <a:gd name="T5" fmla="*/ 0 h 1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6" h="1436">
                <a:moveTo>
                  <a:pt x="1094" y="1436"/>
                </a:moveTo>
                <a:cubicBezTo>
                  <a:pt x="1216" y="1114"/>
                  <a:pt x="904" y="770"/>
                  <a:pt x="709" y="551"/>
                </a:cubicBezTo>
                <a:cubicBezTo>
                  <a:pt x="509" y="327"/>
                  <a:pt x="274" y="127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5" name="Freeform 21">
            <a:extLst>
              <a:ext uri="{FF2B5EF4-FFF2-40B4-BE49-F238E27FC236}">
                <a16:creationId xmlns:a16="http://schemas.microsoft.com/office/drawing/2014/main" id="{79C8D19E-E3D6-45A6-BCA2-5918A37D7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235014" y="2872"/>
            <a:ext cx="2951163" cy="2555325"/>
          </a:xfrm>
          <a:custGeom>
            <a:avLst/>
            <a:gdLst>
              <a:gd name="T0" fmla="*/ 620 w 620"/>
              <a:gd name="T1" fmla="*/ 536 h 536"/>
              <a:gd name="T2" fmla="*/ 0 w 620"/>
              <a:gd name="T3" fmla="*/ 0 h 5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20" h="536">
                <a:moveTo>
                  <a:pt x="620" y="536"/>
                </a:moveTo>
                <a:cubicBezTo>
                  <a:pt x="404" y="314"/>
                  <a:pt x="196" y="138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EF47D5C-F016-5F16-64E7-BD161E888C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15777" y="1519649"/>
            <a:ext cx="7210777" cy="1358265"/>
          </a:xfrm>
        </p:spPr>
        <p:txBody>
          <a:bodyPr>
            <a:normAutofit fontScale="90000"/>
          </a:bodyPr>
          <a:lstStyle/>
          <a:p>
            <a:pPr algn="l"/>
            <a:r>
              <a:rPr lang="fr-FR" sz="5300" b="1" dirty="0">
                <a:solidFill>
                  <a:schemeClr val="tx2"/>
                </a:solidFill>
              </a:rPr>
              <a:t>Présentation du projet data visualisation Power bi</a:t>
            </a:r>
            <a:endParaRPr lang="fr-FR" sz="3400" b="1" dirty="0">
              <a:solidFill>
                <a:schemeClr val="tx2"/>
              </a:solidFill>
            </a:endParaRP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9930C305-107A-AFCF-7D52-46BDE61764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7169" y="3543647"/>
            <a:ext cx="4827214" cy="521706"/>
          </a:xfrm>
        </p:spPr>
        <p:txBody>
          <a:bodyPr>
            <a:normAutofit/>
          </a:bodyPr>
          <a:lstStyle/>
          <a:p>
            <a:pPr algn="l"/>
            <a:r>
              <a:rPr lang="fr-FR" sz="2000" i="1" dirty="0">
                <a:solidFill>
                  <a:schemeClr val="accent1"/>
                </a:solidFill>
              </a:rPr>
              <a:t>De l’accès à l’eau potable dans le monde</a:t>
            </a:r>
          </a:p>
        </p:txBody>
      </p:sp>
      <p:sp>
        <p:nvSpPr>
          <p:cNvPr id="127" name="Freeform 22">
            <a:extLst>
              <a:ext uri="{FF2B5EF4-FFF2-40B4-BE49-F238E27FC236}">
                <a16:creationId xmlns:a16="http://schemas.microsoft.com/office/drawing/2014/main" id="{43280283-E04A-43CA-BFA1-F285486A2F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020826" y="-1916"/>
            <a:ext cx="2165350" cy="1358265"/>
          </a:xfrm>
          <a:custGeom>
            <a:avLst/>
            <a:gdLst>
              <a:gd name="T0" fmla="*/ 0 w 455"/>
              <a:gd name="T1" fmla="*/ 0 h 285"/>
              <a:gd name="T2" fmla="*/ 455 w 455"/>
              <a:gd name="T3" fmla="*/ 285 h 2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55" h="285">
                <a:moveTo>
                  <a:pt x="0" y="0"/>
                </a:moveTo>
                <a:cubicBezTo>
                  <a:pt x="153" y="85"/>
                  <a:pt x="308" y="180"/>
                  <a:pt x="455" y="28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" name="Freeform 23">
            <a:extLst>
              <a:ext uri="{FF2B5EF4-FFF2-40B4-BE49-F238E27FC236}">
                <a16:creationId xmlns:a16="http://schemas.microsoft.com/office/drawing/2014/main" id="{38328CB6-0FC5-4AEA-BC7E-489267CB6F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90826" y="-1916"/>
            <a:ext cx="895350" cy="534687"/>
          </a:xfrm>
          <a:custGeom>
            <a:avLst/>
            <a:gdLst>
              <a:gd name="T0" fmla="*/ 0 w 188"/>
              <a:gd name="T1" fmla="*/ 0 h 112"/>
              <a:gd name="T2" fmla="*/ 188 w 188"/>
              <a:gd name="T3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8" h="112">
                <a:moveTo>
                  <a:pt x="0" y="0"/>
                </a:moveTo>
                <a:cubicBezTo>
                  <a:pt x="63" y="36"/>
                  <a:pt x="126" y="73"/>
                  <a:pt x="188" y="112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1" name="Freeform: Shape 130">
            <a:extLst>
              <a:ext uri="{FF2B5EF4-FFF2-40B4-BE49-F238E27FC236}">
                <a16:creationId xmlns:a16="http://schemas.microsoft.com/office/drawing/2014/main" id="{138AF5D2-3A9C-4E8F-B879-36865366A1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752078" y="2218040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4" name="Image 3" descr="Une image contenant logo, Police, conception, Graphique&#10;&#10;Description générée automatiquement">
            <a:extLst>
              <a:ext uri="{FF2B5EF4-FFF2-40B4-BE49-F238E27FC236}">
                <a16:creationId xmlns:a16="http://schemas.microsoft.com/office/drawing/2014/main" id="{95E7ABDC-C588-F9BB-207B-740C6CD067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6" r="6558" b="2"/>
          <a:stretch/>
        </p:blipFill>
        <p:spPr>
          <a:xfrm>
            <a:off x="1935173" y="2960829"/>
            <a:ext cx="3605561" cy="2481023"/>
          </a:xfrm>
          <a:custGeom>
            <a:avLst/>
            <a:gdLst/>
            <a:ahLst/>
            <a:cxnLst/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E7928A58-1494-9D46-D55B-2A034DB44550}"/>
              </a:ext>
            </a:extLst>
          </p:cNvPr>
          <p:cNvSpPr txBox="1"/>
          <p:nvPr/>
        </p:nvSpPr>
        <p:spPr>
          <a:xfrm>
            <a:off x="8657681" y="5873183"/>
            <a:ext cx="4033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accent1"/>
                </a:solidFill>
                <a:latin typeface="+mj-lt"/>
              </a:rPr>
              <a:t>François Vercellotti </a:t>
            </a:r>
          </a:p>
          <a:p>
            <a:r>
              <a:rPr lang="fr-FR" b="1" dirty="0">
                <a:solidFill>
                  <a:schemeClr val="accent1"/>
                </a:solidFill>
                <a:latin typeface="+mj-lt"/>
              </a:rPr>
              <a:t>Formation Data </a:t>
            </a:r>
            <a:r>
              <a:rPr lang="fr-FR" b="1" dirty="0" err="1">
                <a:solidFill>
                  <a:schemeClr val="accent1"/>
                </a:solidFill>
                <a:latin typeface="+mj-lt"/>
              </a:rPr>
              <a:t>Analyst</a:t>
            </a:r>
            <a:r>
              <a:rPr lang="fr-FR" b="1" dirty="0">
                <a:solidFill>
                  <a:schemeClr val="accent1"/>
                </a:solidFill>
                <a:latin typeface="+mj-lt"/>
              </a:rPr>
              <a:t> projet n°10</a:t>
            </a:r>
          </a:p>
        </p:txBody>
      </p:sp>
    </p:spTree>
    <p:extLst>
      <p:ext uri="{BB962C8B-B14F-4D97-AF65-F5344CB8AC3E}">
        <p14:creationId xmlns:p14="http://schemas.microsoft.com/office/powerpoint/2010/main" val="2689043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3C5918A-1DC5-4CF3-AA27-00AA3088A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B786683A-6FD6-4BF7-B3B0-DC39767739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274788" y="-15796"/>
            <a:ext cx="7911916" cy="6889592"/>
          </a:xfrm>
          <a:custGeom>
            <a:avLst/>
            <a:gdLst>
              <a:gd name="connsiteX0" fmla="*/ 1144064 w 7911916"/>
              <a:gd name="connsiteY0" fmla="*/ 0 h 6889592"/>
              <a:gd name="connsiteX1" fmla="*/ 7911916 w 7911916"/>
              <a:gd name="connsiteY1" fmla="*/ 0 h 6889592"/>
              <a:gd name="connsiteX2" fmla="*/ 7911916 w 7911916"/>
              <a:gd name="connsiteY2" fmla="*/ 6889592 h 6889592"/>
              <a:gd name="connsiteX3" fmla="*/ 1282780 w 7911916"/>
              <a:gd name="connsiteY3" fmla="*/ 6889592 h 6889592"/>
              <a:gd name="connsiteX4" fmla="*/ 1021588 w 7911916"/>
              <a:gd name="connsiteY4" fmla="*/ 6461391 h 6889592"/>
              <a:gd name="connsiteX5" fmla="*/ 841264 w 7911916"/>
              <a:gd name="connsiteY5" fmla="*/ 370936 h 6889592"/>
              <a:gd name="connsiteX6" fmla="*/ 1119707 w 7911916"/>
              <a:gd name="connsiteY6" fmla="*/ 26053 h 6889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911916" h="6889592">
                <a:moveTo>
                  <a:pt x="1144064" y="0"/>
                </a:moveTo>
                <a:lnTo>
                  <a:pt x="7911916" y="0"/>
                </a:lnTo>
                <a:lnTo>
                  <a:pt x="7911916" y="6889592"/>
                </a:lnTo>
                <a:lnTo>
                  <a:pt x="1282780" y="6889592"/>
                </a:lnTo>
                <a:lnTo>
                  <a:pt x="1021588" y="6461391"/>
                </a:lnTo>
                <a:cubicBezTo>
                  <a:pt x="-73086" y="4533675"/>
                  <a:pt x="-509682" y="2192905"/>
                  <a:pt x="841264" y="370936"/>
                </a:cubicBezTo>
                <a:cubicBezTo>
                  <a:pt x="928899" y="253509"/>
                  <a:pt x="1021859" y="138477"/>
                  <a:pt x="1119707" y="26053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05169E50-59FB-4AEE-B61D-44A882A4C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249750" y="-6726"/>
            <a:ext cx="5931659" cy="6871452"/>
          </a:xfrm>
          <a:custGeom>
            <a:avLst/>
            <a:gdLst>
              <a:gd name="connsiteX0" fmla="*/ 2429503 w 5931659"/>
              <a:gd name="connsiteY0" fmla="*/ 0 h 6871452"/>
              <a:gd name="connsiteX1" fmla="*/ 5931659 w 5931659"/>
              <a:gd name="connsiteY1" fmla="*/ 0 h 6871452"/>
              <a:gd name="connsiteX2" fmla="*/ 5931659 w 5931659"/>
              <a:gd name="connsiteY2" fmla="*/ 6871452 h 6871452"/>
              <a:gd name="connsiteX3" fmla="*/ 1302090 w 5931659"/>
              <a:gd name="connsiteY3" fmla="*/ 6871452 h 6871452"/>
              <a:gd name="connsiteX4" fmla="*/ 1257860 w 5931659"/>
              <a:gd name="connsiteY4" fmla="*/ 6820098 h 6871452"/>
              <a:gd name="connsiteX5" fmla="*/ 456609 w 5931659"/>
              <a:gd name="connsiteY5" fmla="*/ 1965059 h 6871452"/>
              <a:gd name="connsiteX6" fmla="*/ 2356353 w 5931659"/>
              <a:gd name="connsiteY6" fmla="*/ 42030 h 6871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31659" h="6871452">
                <a:moveTo>
                  <a:pt x="2429503" y="0"/>
                </a:moveTo>
                <a:lnTo>
                  <a:pt x="5931659" y="0"/>
                </a:lnTo>
                <a:lnTo>
                  <a:pt x="5931659" y="6871452"/>
                </a:lnTo>
                <a:lnTo>
                  <a:pt x="1302090" y="6871452"/>
                </a:lnTo>
                <a:lnTo>
                  <a:pt x="1257860" y="6820098"/>
                </a:lnTo>
                <a:cubicBezTo>
                  <a:pt x="121068" y="5395213"/>
                  <a:pt x="-469022" y="3541076"/>
                  <a:pt x="456609" y="1965059"/>
                </a:cubicBezTo>
                <a:cubicBezTo>
                  <a:pt x="919425" y="1178905"/>
                  <a:pt x="1583566" y="524859"/>
                  <a:pt x="2356353" y="42030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17C30F0-5A38-4B60-B632-3AF7C2780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33528" y="-3116"/>
            <a:ext cx="6766974" cy="6864232"/>
          </a:xfrm>
          <a:custGeom>
            <a:avLst/>
            <a:gdLst>
              <a:gd name="connsiteX0" fmla="*/ 2135088 w 6766974"/>
              <a:gd name="connsiteY0" fmla="*/ 0 h 6864232"/>
              <a:gd name="connsiteX1" fmla="*/ 6766974 w 6766974"/>
              <a:gd name="connsiteY1" fmla="*/ 0 h 6864232"/>
              <a:gd name="connsiteX2" fmla="*/ 6766974 w 6766974"/>
              <a:gd name="connsiteY2" fmla="*/ 6864232 h 6864232"/>
              <a:gd name="connsiteX3" fmla="*/ 1128977 w 6766974"/>
              <a:gd name="connsiteY3" fmla="*/ 6864232 h 6864232"/>
              <a:gd name="connsiteX4" fmla="*/ 1004776 w 6766974"/>
              <a:gd name="connsiteY4" fmla="*/ 6687663 h 6864232"/>
              <a:gd name="connsiteX5" fmla="*/ 709736 w 6766974"/>
              <a:gd name="connsiteY5" fmla="*/ 1521351 h 6864232"/>
              <a:gd name="connsiteX6" fmla="*/ 1896284 w 6766974"/>
              <a:gd name="connsiteY6" fmla="*/ 197391 h 6864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66974" h="6864232">
                <a:moveTo>
                  <a:pt x="2135088" y="0"/>
                </a:moveTo>
                <a:lnTo>
                  <a:pt x="6766974" y="0"/>
                </a:lnTo>
                <a:lnTo>
                  <a:pt x="6766974" y="6864232"/>
                </a:lnTo>
                <a:lnTo>
                  <a:pt x="1128977" y="6864232"/>
                </a:lnTo>
                <a:lnTo>
                  <a:pt x="1004776" y="6687663"/>
                </a:lnTo>
                <a:cubicBezTo>
                  <a:pt x="-54053" y="5122098"/>
                  <a:pt x="-463081" y="3202457"/>
                  <a:pt x="709736" y="1521351"/>
                </a:cubicBezTo>
                <a:cubicBezTo>
                  <a:pt x="1045443" y="1039181"/>
                  <a:pt x="1446565" y="592246"/>
                  <a:pt x="1896284" y="197391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A200CBA5-3F2B-4AAC-9F86-99AFECC19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3136" y="0"/>
            <a:ext cx="5238864" cy="6858000"/>
          </a:xfrm>
          <a:custGeom>
            <a:avLst/>
            <a:gdLst>
              <a:gd name="connsiteX0" fmla="*/ 2829115 w 5238864"/>
              <a:gd name="connsiteY0" fmla="*/ 0 h 6864726"/>
              <a:gd name="connsiteX1" fmla="*/ 5238864 w 5238864"/>
              <a:gd name="connsiteY1" fmla="*/ 0 h 6864726"/>
              <a:gd name="connsiteX2" fmla="*/ 5238864 w 5238864"/>
              <a:gd name="connsiteY2" fmla="*/ 6864726 h 6864726"/>
              <a:gd name="connsiteX3" fmla="*/ 1518091 w 5238864"/>
              <a:gd name="connsiteY3" fmla="*/ 6864726 h 6864726"/>
              <a:gd name="connsiteX4" fmla="*/ 1435414 w 5238864"/>
              <a:gd name="connsiteY4" fmla="*/ 6778879 h 6864726"/>
              <a:gd name="connsiteX5" fmla="*/ 406006 w 5238864"/>
              <a:gd name="connsiteY5" fmla="*/ 2093910 h 6864726"/>
              <a:gd name="connsiteX6" fmla="*/ 2559142 w 5238864"/>
              <a:gd name="connsiteY6" fmla="*/ 124487 h 6864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38864" h="6864726">
                <a:moveTo>
                  <a:pt x="2829115" y="0"/>
                </a:moveTo>
                <a:lnTo>
                  <a:pt x="5238864" y="0"/>
                </a:lnTo>
                <a:lnTo>
                  <a:pt x="5238864" y="6864726"/>
                </a:lnTo>
                <a:lnTo>
                  <a:pt x="1518091" y="6864726"/>
                </a:lnTo>
                <a:lnTo>
                  <a:pt x="1435414" y="6778879"/>
                </a:lnTo>
                <a:cubicBezTo>
                  <a:pt x="226066" y="5476104"/>
                  <a:pt x="-499346" y="3635393"/>
                  <a:pt x="406006" y="2093910"/>
                </a:cubicBezTo>
                <a:cubicBezTo>
                  <a:pt x="907547" y="1241972"/>
                  <a:pt x="1674986" y="564513"/>
                  <a:pt x="2559142" y="12448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79070B6-77B3-8D42-CA87-9B765232A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928" y="1134142"/>
            <a:ext cx="3456122" cy="4589717"/>
          </a:xfrm>
        </p:spPr>
        <p:txBody>
          <a:bodyPr>
            <a:normAutofit/>
          </a:bodyPr>
          <a:lstStyle/>
          <a:p>
            <a:pPr algn="l"/>
            <a:r>
              <a:rPr lang="fr-FR" sz="4800" b="1"/>
              <a:t>Contexte et objectifs du projet</a:t>
            </a:r>
            <a:br>
              <a:rPr lang="fr-FR" sz="4800" b="1"/>
            </a:br>
            <a:endParaRPr lang="fr-FR" sz="4800" b="1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ED78525-6AC0-0E7B-6A23-8E2312806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577" y="803186"/>
            <a:ext cx="5427137" cy="5248622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fr-FR" sz="2400" b="1" u="sng" dirty="0">
                <a:solidFill>
                  <a:schemeClr val="accent1"/>
                </a:solidFill>
                <a:latin typeface="+mj-lt"/>
              </a:rPr>
              <a:t>Contexte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fr-FR" sz="1600" b="1" dirty="0">
                <a:latin typeface="+mj-lt"/>
              </a:rPr>
              <a:t>DWFA  sollicite un financement pour investir, dans un pays à déterminer, parmi ses trois domaines d’expertise :</a:t>
            </a:r>
          </a:p>
          <a:p>
            <a:pPr>
              <a:lnSpc>
                <a:spcPct val="110000"/>
              </a:lnSpc>
              <a:buFont typeface="+mj-lt"/>
              <a:buAutoNum type="arabicPeriod"/>
            </a:pPr>
            <a:r>
              <a:rPr lang="fr-FR" sz="1600" dirty="0">
                <a:latin typeface="+mj-lt"/>
              </a:rPr>
              <a:t>Création de services d'accès à l'eau potable</a:t>
            </a:r>
          </a:p>
          <a:p>
            <a:pPr>
              <a:lnSpc>
                <a:spcPct val="110000"/>
              </a:lnSpc>
              <a:buFont typeface="+mj-lt"/>
              <a:buAutoNum type="arabicPeriod"/>
            </a:pPr>
            <a:r>
              <a:rPr lang="fr-FR" sz="1600" dirty="0">
                <a:latin typeface="+mj-lt"/>
              </a:rPr>
              <a:t>Modernisation de services existants</a:t>
            </a:r>
          </a:p>
          <a:p>
            <a:pPr>
              <a:lnSpc>
                <a:spcPct val="110000"/>
              </a:lnSpc>
              <a:buFont typeface="+mj-lt"/>
              <a:buAutoNum type="arabicPeriod"/>
            </a:pPr>
            <a:r>
              <a:rPr lang="fr-FR" sz="1600" dirty="0">
                <a:latin typeface="+mj-lt"/>
              </a:rPr>
              <a:t>Consulting pour les politiques d'accès à l’eau</a:t>
            </a:r>
          </a:p>
          <a:p>
            <a:pPr marL="0" indent="0">
              <a:lnSpc>
                <a:spcPct val="110000"/>
              </a:lnSpc>
              <a:buNone/>
            </a:pPr>
            <a:endParaRPr lang="fr-FR" sz="1600" dirty="0">
              <a:latin typeface="+mj-lt"/>
            </a:endParaRPr>
          </a:p>
          <a:p>
            <a:pPr marL="0" indent="0">
              <a:buNone/>
            </a:pPr>
            <a:r>
              <a:rPr lang="fr-FR" sz="2400" b="1" u="sng" dirty="0">
                <a:solidFill>
                  <a:schemeClr val="accent1"/>
                </a:solidFill>
                <a:latin typeface="+mj-lt"/>
              </a:rPr>
              <a:t>Objectifs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fr-FR" sz="1600" b="1" dirty="0">
                <a:latin typeface="+mj-lt"/>
              </a:rPr>
              <a:t>Création d’un rapport Power bi pour analyser et visualiser les données:</a:t>
            </a:r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fr-FR" sz="1600" dirty="0">
                <a:latin typeface="+mj-lt"/>
              </a:rPr>
              <a:t>Sélection d'indicateurs pertinents pour évaluer l'accès à l'eau potable par pays.</a:t>
            </a:r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fr-FR" sz="1600" dirty="0">
                <a:latin typeface="+mj-lt"/>
              </a:rPr>
              <a:t>Création de trois vues distinctes pour refléter les domaines d'expertise et les priorités d'action.</a:t>
            </a:r>
          </a:p>
          <a:p>
            <a:pPr marL="0" indent="0">
              <a:lnSpc>
                <a:spcPct val="110000"/>
              </a:lnSpc>
              <a:buNone/>
            </a:pP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2777855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3C5918A-1DC5-4CF3-AA27-00AA3088A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B786683A-6FD6-4BF7-B3B0-DC39767739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274788" y="-15796"/>
            <a:ext cx="7911916" cy="6889592"/>
          </a:xfrm>
          <a:custGeom>
            <a:avLst/>
            <a:gdLst>
              <a:gd name="connsiteX0" fmla="*/ 1144064 w 7911916"/>
              <a:gd name="connsiteY0" fmla="*/ 0 h 6889592"/>
              <a:gd name="connsiteX1" fmla="*/ 7911916 w 7911916"/>
              <a:gd name="connsiteY1" fmla="*/ 0 h 6889592"/>
              <a:gd name="connsiteX2" fmla="*/ 7911916 w 7911916"/>
              <a:gd name="connsiteY2" fmla="*/ 6889592 h 6889592"/>
              <a:gd name="connsiteX3" fmla="*/ 1282780 w 7911916"/>
              <a:gd name="connsiteY3" fmla="*/ 6889592 h 6889592"/>
              <a:gd name="connsiteX4" fmla="*/ 1021588 w 7911916"/>
              <a:gd name="connsiteY4" fmla="*/ 6461391 h 6889592"/>
              <a:gd name="connsiteX5" fmla="*/ 841264 w 7911916"/>
              <a:gd name="connsiteY5" fmla="*/ 370936 h 6889592"/>
              <a:gd name="connsiteX6" fmla="*/ 1119707 w 7911916"/>
              <a:gd name="connsiteY6" fmla="*/ 26053 h 6889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911916" h="6889592">
                <a:moveTo>
                  <a:pt x="1144064" y="0"/>
                </a:moveTo>
                <a:lnTo>
                  <a:pt x="7911916" y="0"/>
                </a:lnTo>
                <a:lnTo>
                  <a:pt x="7911916" y="6889592"/>
                </a:lnTo>
                <a:lnTo>
                  <a:pt x="1282780" y="6889592"/>
                </a:lnTo>
                <a:lnTo>
                  <a:pt x="1021588" y="6461391"/>
                </a:lnTo>
                <a:cubicBezTo>
                  <a:pt x="-73086" y="4533675"/>
                  <a:pt x="-509682" y="2192905"/>
                  <a:pt x="841264" y="370936"/>
                </a:cubicBezTo>
                <a:cubicBezTo>
                  <a:pt x="928899" y="253509"/>
                  <a:pt x="1021859" y="138477"/>
                  <a:pt x="1119707" y="26053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05169E50-59FB-4AEE-B61D-44A882A4C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249750" y="-6726"/>
            <a:ext cx="5931659" cy="6871452"/>
          </a:xfrm>
          <a:custGeom>
            <a:avLst/>
            <a:gdLst>
              <a:gd name="connsiteX0" fmla="*/ 2429503 w 5931659"/>
              <a:gd name="connsiteY0" fmla="*/ 0 h 6871452"/>
              <a:gd name="connsiteX1" fmla="*/ 5931659 w 5931659"/>
              <a:gd name="connsiteY1" fmla="*/ 0 h 6871452"/>
              <a:gd name="connsiteX2" fmla="*/ 5931659 w 5931659"/>
              <a:gd name="connsiteY2" fmla="*/ 6871452 h 6871452"/>
              <a:gd name="connsiteX3" fmla="*/ 1302090 w 5931659"/>
              <a:gd name="connsiteY3" fmla="*/ 6871452 h 6871452"/>
              <a:gd name="connsiteX4" fmla="*/ 1257860 w 5931659"/>
              <a:gd name="connsiteY4" fmla="*/ 6820098 h 6871452"/>
              <a:gd name="connsiteX5" fmla="*/ 456609 w 5931659"/>
              <a:gd name="connsiteY5" fmla="*/ 1965059 h 6871452"/>
              <a:gd name="connsiteX6" fmla="*/ 2356353 w 5931659"/>
              <a:gd name="connsiteY6" fmla="*/ 42030 h 6871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31659" h="6871452">
                <a:moveTo>
                  <a:pt x="2429503" y="0"/>
                </a:moveTo>
                <a:lnTo>
                  <a:pt x="5931659" y="0"/>
                </a:lnTo>
                <a:lnTo>
                  <a:pt x="5931659" y="6871452"/>
                </a:lnTo>
                <a:lnTo>
                  <a:pt x="1302090" y="6871452"/>
                </a:lnTo>
                <a:lnTo>
                  <a:pt x="1257860" y="6820098"/>
                </a:lnTo>
                <a:cubicBezTo>
                  <a:pt x="121068" y="5395213"/>
                  <a:pt x="-469022" y="3541076"/>
                  <a:pt x="456609" y="1965059"/>
                </a:cubicBezTo>
                <a:cubicBezTo>
                  <a:pt x="919425" y="1178905"/>
                  <a:pt x="1583566" y="524859"/>
                  <a:pt x="2356353" y="42030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17C30F0-5A38-4B60-B632-3AF7C2780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33528" y="-3116"/>
            <a:ext cx="6766974" cy="6864232"/>
          </a:xfrm>
          <a:custGeom>
            <a:avLst/>
            <a:gdLst>
              <a:gd name="connsiteX0" fmla="*/ 2135088 w 6766974"/>
              <a:gd name="connsiteY0" fmla="*/ 0 h 6864232"/>
              <a:gd name="connsiteX1" fmla="*/ 6766974 w 6766974"/>
              <a:gd name="connsiteY1" fmla="*/ 0 h 6864232"/>
              <a:gd name="connsiteX2" fmla="*/ 6766974 w 6766974"/>
              <a:gd name="connsiteY2" fmla="*/ 6864232 h 6864232"/>
              <a:gd name="connsiteX3" fmla="*/ 1128977 w 6766974"/>
              <a:gd name="connsiteY3" fmla="*/ 6864232 h 6864232"/>
              <a:gd name="connsiteX4" fmla="*/ 1004776 w 6766974"/>
              <a:gd name="connsiteY4" fmla="*/ 6687663 h 6864232"/>
              <a:gd name="connsiteX5" fmla="*/ 709736 w 6766974"/>
              <a:gd name="connsiteY5" fmla="*/ 1521351 h 6864232"/>
              <a:gd name="connsiteX6" fmla="*/ 1896284 w 6766974"/>
              <a:gd name="connsiteY6" fmla="*/ 197391 h 6864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66974" h="6864232">
                <a:moveTo>
                  <a:pt x="2135088" y="0"/>
                </a:moveTo>
                <a:lnTo>
                  <a:pt x="6766974" y="0"/>
                </a:lnTo>
                <a:lnTo>
                  <a:pt x="6766974" y="6864232"/>
                </a:lnTo>
                <a:lnTo>
                  <a:pt x="1128977" y="6864232"/>
                </a:lnTo>
                <a:lnTo>
                  <a:pt x="1004776" y="6687663"/>
                </a:lnTo>
                <a:cubicBezTo>
                  <a:pt x="-54053" y="5122098"/>
                  <a:pt x="-463081" y="3202457"/>
                  <a:pt x="709736" y="1521351"/>
                </a:cubicBezTo>
                <a:cubicBezTo>
                  <a:pt x="1045443" y="1039181"/>
                  <a:pt x="1446565" y="592246"/>
                  <a:pt x="1896284" y="197391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A200CBA5-3F2B-4AAC-9F86-99AFECC19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3136" y="0"/>
            <a:ext cx="5238864" cy="6858000"/>
          </a:xfrm>
          <a:custGeom>
            <a:avLst/>
            <a:gdLst>
              <a:gd name="connsiteX0" fmla="*/ 2829115 w 5238864"/>
              <a:gd name="connsiteY0" fmla="*/ 0 h 6864726"/>
              <a:gd name="connsiteX1" fmla="*/ 5238864 w 5238864"/>
              <a:gd name="connsiteY1" fmla="*/ 0 h 6864726"/>
              <a:gd name="connsiteX2" fmla="*/ 5238864 w 5238864"/>
              <a:gd name="connsiteY2" fmla="*/ 6864726 h 6864726"/>
              <a:gd name="connsiteX3" fmla="*/ 1518091 w 5238864"/>
              <a:gd name="connsiteY3" fmla="*/ 6864726 h 6864726"/>
              <a:gd name="connsiteX4" fmla="*/ 1435414 w 5238864"/>
              <a:gd name="connsiteY4" fmla="*/ 6778879 h 6864726"/>
              <a:gd name="connsiteX5" fmla="*/ 406006 w 5238864"/>
              <a:gd name="connsiteY5" fmla="*/ 2093910 h 6864726"/>
              <a:gd name="connsiteX6" fmla="*/ 2559142 w 5238864"/>
              <a:gd name="connsiteY6" fmla="*/ 124487 h 6864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38864" h="6864726">
                <a:moveTo>
                  <a:pt x="2829115" y="0"/>
                </a:moveTo>
                <a:lnTo>
                  <a:pt x="5238864" y="0"/>
                </a:lnTo>
                <a:lnTo>
                  <a:pt x="5238864" y="6864726"/>
                </a:lnTo>
                <a:lnTo>
                  <a:pt x="1518091" y="6864726"/>
                </a:lnTo>
                <a:lnTo>
                  <a:pt x="1435414" y="6778879"/>
                </a:lnTo>
                <a:cubicBezTo>
                  <a:pt x="226066" y="5476104"/>
                  <a:pt x="-499346" y="3635393"/>
                  <a:pt x="406006" y="2093910"/>
                </a:cubicBezTo>
                <a:cubicBezTo>
                  <a:pt x="907547" y="1241972"/>
                  <a:pt x="1674986" y="564513"/>
                  <a:pt x="2559142" y="12448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79070B6-77B3-8D42-CA87-9B765232A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928" y="1134142"/>
            <a:ext cx="3456122" cy="4589717"/>
          </a:xfrm>
        </p:spPr>
        <p:txBody>
          <a:bodyPr>
            <a:normAutofit/>
          </a:bodyPr>
          <a:lstStyle/>
          <a:p>
            <a:pPr algn="l"/>
            <a:r>
              <a:rPr lang="fr-FR" sz="4800" b="1" dirty="0"/>
              <a:t>Etapes de conception du rapport</a:t>
            </a:r>
          </a:p>
        </p:txBody>
      </p:sp>
      <p:graphicFrame>
        <p:nvGraphicFramePr>
          <p:cNvPr id="27" name="Espace réservé du contenu 2">
            <a:extLst>
              <a:ext uri="{FF2B5EF4-FFF2-40B4-BE49-F238E27FC236}">
                <a16:creationId xmlns:a16="http://schemas.microsoft.com/office/drawing/2014/main" id="{21802279-4214-85BD-8A64-D70F38BC40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2257129"/>
              </p:ext>
            </p:extLst>
          </p:nvPr>
        </p:nvGraphicFramePr>
        <p:xfrm>
          <a:off x="798577" y="803186"/>
          <a:ext cx="5427137" cy="52486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6" descr="Engrenages">
            <a:extLst>
              <a:ext uri="{FF2B5EF4-FFF2-40B4-BE49-F238E27FC236}">
                <a16:creationId xmlns:a16="http://schemas.microsoft.com/office/drawing/2014/main" id="{CEBAFCF7-E013-9191-69E6-C7AC1E185FB8}"/>
              </a:ext>
            </a:extLst>
          </p:cNvPr>
          <p:cNvSpPr/>
          <p:nvPr/>
        </p:nvSpPr>
        <p:spPr>
          <a:xfrm>
            <a:off x="1128945" y="3826425"/>
            <a:ext cx="607230" cy="607230"/>
          </a:xfrm>
          <a:prstGeom prst="rect">
            <a:avLst/>
          </a:prstGeom>
          <a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5091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3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5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6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7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8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9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0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1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2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3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4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5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6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7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8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9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0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1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2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3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79070B6-77B3-8D42-CA87-9B765232A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459" y="960120"/>
            <a:ext cx="3865695" cy="4171278"/>
          </a:xfrm>
        </p:spPr>
        <p:txBody>
          <a:bodyPr vert="horz" lIns="228600" tIns="228600" rIns="228600" bIns="228600" rtlCol="0" anchor="ctr">
            <a:normAutofit/>
          </a:bodyPr>
          <a:lstStyle/>
          <a:p>
            <a:pPr algn="r"/>
            <a:r>
              <a:rPr lang="en-US" sz="4400" b="1" dirty="0" err="1">
                <a:solidFill>
                  <a:srgbClr val="002060"/>
                </a:solidFill>
              </a:rPr>
              <a:t>Présentation</a:t>
            </a:r>
            <a:r>
              <a:rPr lang="en-US" sz="4400" b="1" dirty="0">
                <a:solidFill>
                  <a:srgbClr val="002060"/>
                </a:solidFill>
              </a:rPr>
              <a:t> du jeu de données</a:t>
            </a:r>
            <a:br>
              <a:rPr lang="en-US" sz="4400" dirty="0">
                <a:solidFill>
                  <a:schemeClr val="tx1"/>
                </a:solidFill>
              </a:rPr>
            </a:br>
            <a:endParaRPr lang="en-US" sz="4400" dirty="0">
              <a:solidFill>
                <a:schemeClr val="tx1"/>
              </a:solidFill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52263" y="1200150"/>
            <a:ext cx="0" cy="35439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BB187539-68C0-0400-3864-9BFE1BF0A170}"/>
              </a:ext>
            </a:extLst>
          </p:cNvPr>
          <p:cNvSpPr txBox="1"/>
          <p:nvPr/>
        </p:nvSpPr>
        <p:spPr>
          <a:xfrm>
            <a:off x="4983164" y="528290"/>
            <a:ext cx="7086916" cy="51517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indent="-228600" algn="just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b="0" i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BasicAndSafelyManagedDrinkingWaterServices</a:t>
            </a:r>
            <a:r>
              <a:rPr lang="en-US" b="0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:    </a:t>
            </a:r>
          </a:p>
          <a:p>
            <a:pPr indent="355600" algn="just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10000"/>
            </a:pPr>
            <a:r>
              <a:rPr lang="en-US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Données sur </a:t>
            </a:r>
            <a:r>
              <a:rPr lang="en-US" dirty="0" err="1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l'accès</a:t>
            </a:r>
            <a:r>
              <a:rPr lang="en-US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et la </a:t>
            </a:r>
            <a:r>
              <a:rPr lang="en-US" dirty="0" err="1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qualité</a:t>
            </a:r>
            <a:r>
              <a:rPr lang="en-US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des services à </a:t>
            </a:r>
            <a:r>
              <a:rPr lang="en-US" dirty="0" err="1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l'eau</a:t>
            </a:r>
            <a:r>
              <a:rPr lang="en-US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potable par pays </a:t>
            </a:r>
          </a:p>
          <a:p>
            <a:pPr algn="just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10000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indent="-228600" algn="just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b="0" i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MortalityRateAttributedToWater</a:t>
            </a:r>
            <a:r>
              <a:rPr lang="en-US" b="0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:  </a:t>
            </a:r>
          </a:p>
          <a:p>
            <a:pPr indent="92075" algn="just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10000"/>
            </a:pPr>
            <a:r>
              <a:rPr lang="en-US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    Données sur le </a:t>
            </a:r>
            <a:r>
              <a:rPr lang="en-US" dirty="0" err="1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taux</a:t>
            </a:r>
            <a:r>
              <a:rPr lang="en-US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dirty="0" err="1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mortalité</a:t>
            </a:r>
            <a:r>
              <a:rPr lang="en-US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due à </a:t>
            </a:r>
            <a:r>
              <a:rPr lang="en-US" dirty="0" err="1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l'eau</a:t>
            </a:r>
            <a:r>
              <a:rPr lang="en-US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insalubre</a:t>
            </a:r>
            <a:r>
              <a:rPr lang="en-US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par pays </a:t>
            </a:r>
          </a:p>
          <a:p>
            <a:pPr algn="just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10000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indent="-228600" algn="just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b="0" i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PoliticalStability</a:t>
            </a:r>
            <a:r>
              <a:rPr lang="en-US" b="0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: </a:t>
            </a:r>
          </a:p>
          <a:p>
            <a:pPr indent="355600" algn="just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10000"/>
            </a:pPr>
            <a:r>
              <a:rPr lang="en-US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Données sur </a:t>
            </a:r>
            <a:r>
              <a:rPr lang="en-US" dirty="0" err="1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l'indicateur</a:t>
            </a:r>
            <a:r>
              <a:rPr lang="en-US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dirty="0" err="1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stabilité</a:t>
            </a:r>
            <a:r>
              <a:rPr lang="en-US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politique par pays</a:t>
            </a:r>
          </a:p>
          <a:p>
            <a:pPr indent="-228600" algn="just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endParaRPr lang="en-US" b="0" i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indent="-228600" algn="just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b="0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Population : </a:t>
            </a:r>
          </a:p>
          <a:p>
            <a:pPr indent="355600" algn="just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10000"/>
            </a:pPr>
            <a:r>
              <a:rPr lang="en-US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Données sur la population par pays </a:t>
            </a:r>
          </a:p>
          <a:p>
            <a:pPr indent="-228600" algn="just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endParaRPr lang="en-US" b="0" i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indent="-228600" algn="just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b="0" i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RegionCountry</a:t>
            </a:r>
            <a:r>
              <a:rPr lang="en-US" b="0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: </a:t>
            </a:r>
            <a:endParaRPr lang="en-US" dirty="0">
              <a:latin typeface="+mj-lt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indent="355600" algn="just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10000"/>
            </a:pPr>
            <a:r>
              <a:rPr lang="en-US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Données sur les pays par </a:t>
            </a:r>
            <a:r>
              <a:rPr lang="en-US" dirty="0" err="1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région</a:t>
            </a:r>
            <a:endParaRPr lang="en-US" dirty="0">
              <a:latin typeface="+mj-lt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5231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081E7F81-40C2-4EF2-B1E2-AC0FD0BE27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2BF8398-61F5-43A0-95E7-39FF1586F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CFFA3C39-C085-4DF3-8C6A-6DF252690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244592DB-EC8E-4BD7-94B2-8E277134C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53F31EFF-EEF1-41C5-9520-B568CE80C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8">
              <a:extLst>
                <a:ext uri="{FF2B5EF4-FFF2-40B4-BE49-F238E27FC236}">
                  <a16:creationId xmlns:a16="http://schemas.microsoft.com/office/drawing/2014/main" id="{B42DBC82-388F-4574-BB09-A80C42072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F6CE3541-F123-465A-9A6C-7475E1461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93185816-6D6C-4FA9-B077-968705EC77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0AD9A4DF-68D5-43A8-8841-FC169F6DE9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62352F48-8555-40C8-821D-4DDAE3CC38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D466E9BE-590B-43E7-8E24-32726A442B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9815A660-2A53-4122-967F-0DE7D1D961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82B7D1D8-73B7-4389-8221-E71BE9B82B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id="{A5C0E7E9-0AB1-4496-85C7-AF253064F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id="{0AFD6DAD-8C8D-427F-A112-3F1C8794F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304B4A0D-4D65-4BB2-BD00-F1978A21C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9">
              <a:extLst>
                <a:ext uri="{FF2B5EF4-FFF2-40B4-BE49-F238E27FC236}">
                  <a16:creationId xmlns:a16="http://schemas.microsoft.com/office/drawing/2014/main" id="{EC039610-794D-44AA-886E-B6D141997F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0">
              <a:extLst>
                <a:ext uri="{FF2B5EF4-FFF2-40B4-BE49-F238E27FC236}">
                  <a16:creationId xmlns:a16="http://schemas.microsoft.com/office/drawing/2014/main" id="{AAD2B949-5031-4390-8151-ACEFA4CA5E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1">
              <a:extLst>
                <a:ext uri="{FF2B5EF4-FFF2-40B4-BE49-F238E27FC236}">
                  <a16:creationId xmlns:a16="http://schemas.microsoft.com/office/drawing/2014/main" id="{285B7902-8FD6-4C71-BB8D-283CD1AD0B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5EEAEA3A-5DA4-4AB7-9EDC-C80A177DFD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3">
              <a:extLst>
                <a:ext uri="{FF2B5EF4-FFF2-40B4-BE49-F238E27FC236}">
                  <a16:creationId xmlns:a16="http://schemas.microsoft.com/office/drawing/2014/main" id="{4C4407A2-7878-43DF-8B80-BB46AA5EFB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24">
              <a:extLst>
                <a:ext uri="{FF2B5EF4-FFF2-40B4-BE49-F238E27FC236}">
                  <a16:creationId xmlns:a16="http://schemas.microsoft.com/office/drawing/2014/main" id="{239FDB85-511D-4A4F-92C6-AAC00B83F6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25">
              <a:extLst>
                <a:ext uri="{FF2B5EF4-FFF2-40B4-BE49-F238E27FC236}">
                  <a16:creationId xmlns:a16="http://schemas.microsoft.com/office/drawing/2014/main" id="{F19805CE-D938-43FD-89C0-2321F5465C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78B5D483-4C67-4601-8257-40B5C28EB5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4EB4B6BC-9DA7-44A7-9355-C185B766B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Isosceles Triangle 22">
              <a:extLst>
                <a:ext uri="{FF2B5EF4-FFF2-40B4-BE49-F238E27FC236}">
                  <a16:creationId xmlns:a16="http://schemas.microsoft.com/office/drawing/2014/main" id="{CA87FC2F-384B-4676-985E-84BA4C86D8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1A0CC1F8-666E-4ED2-9CF7-B0F4E2DA0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6C4E07AA-74DF-3EC4-46E9-D92DBA5F9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02003"/>
            <a:ext cx="3498979" cy="2510064"/>
          </a:xfrm>
          <a:noFill/>
        </p:spPr>
        <p:txBody>
          <a:bodyPr>
            <a:normAutofit/>
          </a:bodyPr>
          <a:lstStyle/>
          <a:p>
            <a:r>
              <a:rPr lang="fr-FR" sz="4800" b="1" dirty="0"/>
              <a:t>Traitement des données</a:t>
            </a:r>
          </a:p>
        </p:txBody>
      </p:sp>
      <p:graphicFrame>
        <p:nvGraphicFramePr>
          <p:cNvPr id="70" name="Espace réservé du contenu 2">
            <a:extLst>
              <a:ext uri="{FF2B5EF4-FFF2-40B4-BE49-F238E27FC236}">
                <a16:creationId xmlns:a16="http://schemas.microsoft.com/office/drawing/2014/main" id="{FB5A25D9-5B85-2B72-28E9-67FBC3A87D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4405620"/>
              </p:ext>
            </p:extLst>
          </p:nvPr>
        </p:nvGraphicFramePr>
        <p:xfrm>
          <a:off x="4765133" y="485775"/>
          <a:ext cx="6942680" cy="33140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Image 4">
            <a:extLst>
              <a:ext uri="{FF2B5EF4-FFF2-40B4-BE49-F238E27FC236}">
                <a16:creationId xmlns:a16="http://schemas.microsoft.com/office/drawing/2014/main" id="{56CF133D-B00B-442D-7243-7D769401545C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r="1350" b="-2"/>
          <a:stretch/>
        </p:blipFill>
        <p:spPr>
          <a:xfrm>
            <a:off x="4720921" y="4061778"/>
            <a:ext cx="7026881" cy="2385208"/>
          </a:xfrm>
          <a:prstGeom prst="rect">
            <a:avLst/>
          </a:prstGeom>
          <a:ln w="9525">
            <a:solidFill>
              <a:schemeClr val="tx1">
                <a:alpha val="2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9477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3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5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6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7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8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9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0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1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2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3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4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5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6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7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8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9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0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1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2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3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52263" y="1200150"/>
            <a:ext cx="0" cy="35439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BB187539-68C0-0400-3864-9BFE1BF0A170}"/>
              </a:ext>
            </a:extLst>
          </p:cNvPr>
          <p:cNvSpPr txBox="1"/>
          <p:nvPr/>
        </p:nvSpPr>
        <p:spPr>
          <a:xfrm>
            <a:off x="4983164" y="528290"/>
            <a:ext cx="7086916" cy="51517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just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endParaRPr lang="en-US" b="0" i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DD69BFC-677C-F6CA-C116-BC04799251BF}"/>
              </a:ext>
            </a:extLst>
          </p:cNvPr>
          <p:cNvSpPr/>
          <p:nvPr/>
        </p:nvSpPr>
        <p:spPr>
          <a:xfrm>
            <a:off x="581095" y="574071"/>
            <a:ext cx="11223965" cy="4799871"/>
          </a:xfrm>
          <a:prstGeom prst="rect">
            <a:avLst/>
          </a:prstGeom>
          <a:solidFill>
            <a:srgbClr val="83B1F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4DDB6A70-693E-A33A-B4F3-FA6F4264E210}"/>
              </a:ext>
            </a:extLst>
          </p:cNvPr>
          <p:cNvGrpSpPr>
            <a:grpSpLocks noChangeAspect="1"/>
          </p:cNvGrpSpPr>
          <p:nvPr/>
        </p:nvGrpSpPr>
        <p:grpSpPr>
          <a:xfrm>
            <a:off x="581096" y="578833"/>
            <a:ext cx="11223965" cy="4815848"/>
            <a:chOff x="2799307" y="446216"/>
            <a:chExt cx="9351732" cy="4012531"/>
          </a:xfrm>
          <a:solidFill>
            <a:schemeClr val="accent3"/>
          </a:solidFill>
        </p:grpSpPr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8D76D5E4-453E-F2D4-5054-19255811AE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99307" y="446216"/>
              <a:ext cx="3206153" cy="3995251"/>
            </a:xfrm>
            <a:prstGeom prst="rect">
              <a:avLst/>
            </a:prstGeom>
            <a:grpFill/>
          </p:spPr>
        </p:pic>
        <p:grpSp>
          <p:nvGrpSpPr>
            <p:cNvPr id="21" name="Groupe 20">
              <a:extLst>
                <a:ext uri="{FF2B5EF4-FFF2-40B4-BE49-F238E27FC236}">
                  <a16:creationId xmlns:a16="http://schemas.microsoft.com/office/drawing/2014/main" id="{F41DA87C-7C93-C0A7-D57B-BCC676A6B2C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966870" y="453539"/>
              <a:ext cx="3184169" cy="3678135"/>
              <a:chOff x="6946085" y="342692"/>
              <a:chExt cx="3447826" cy="4282467"/>
            </a:xfrm>
            <a:grpFill/>
          </p:grpSpPr>
          <p:pic>
            <p:nvPicPr>
              <p:cNvPr id="15" name="Image 14">
                <a:extLst>
                  <a:ext uri="{FF2B5EF4-FFF2-40B4-BE49-F238E27FC236}">
                    <a16:creationId xmlns:a16="http://schemas.microsoft.com/office/drawing/2014/main" id="{4FE67106-447A-C0F6-EC6C-6E1C469A75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 b="9905"/>
              <a:stretch/>
            </p:blipFill>
            <p:spPr>
              <a:xfrm>
                <a:off x="6946085" y="656699"/>
                <a:ext cx="3406435" cy="3968460"/>
              </a:xfrm>
              <a:prstGeom prst="rect">
                <a:avLst/>
              </a:prstGeom>
              <a:grpFill/>
            </p:spPr>
          </p:pic>
          <p:pic>
            <p:nvPicPr>
              <p:cNvPr id="19" name="Image 18">
                <a:extLst>
                  <a:ext uri="{FF2B5EF4-FFF2-40B4-BE49-F238E27FC236}">
                    <a16:creationId xmlns:a16="http://schemas.microsoft.com/office/drawing/2014/main" id="{68ABB9C9-B75C-5010-B22E-D8D64235F1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t="1" b="91902"/>
              <a:stretch/>
            </p:blipFill>
            <p:spPr>
              <a:xfrm>
                <a:off x="6956993" y="342692"/>
                <a:ext cx="3436918" cy="346763"/>
              </a:xfrm>
              <a:prstGeom prst="rect">
                <a:avLst/>
              </a:prstGeom>
              <a:grpFill/>
            </p:spPr>
          </p:pic>
        </p:grp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DAC2BBED-0C86-6EAF-C69F-B94F5949812F}"/>
                </a:ext>
              </a:extLst>
            </p:cNvPr>
            <p:cNvGrpSpPr/>
            <p:nvPr/>
          </p:nvGrpSpPr>
          <p:grpSpPr>
            <a:xfrm>
              <a:off x="5980610" y="455844"/>
              <a:ext cx="3024385" cy="4002903"/>
              <a:chOff x="6876220" y="703835"/>
              <a:chExt cx="3024385" cy="4002903"/>
            </a:xfrm>
            <a:grpFill/>
          </p:grpSpPr>
          <p:grpSp>
            <p:nvGrpSpPr>
              <p:cNvPr id="20" name="Groupe 19">
                <a:extLst>
                  <a:ext uri="{FF2B5EF4-FFF2-40B4-BE49-F238E27FC236}">
                    <a16:creationId xmlns:a16="http://schemas.microsoft.com/office/drawing/2014/main" id="{CA9159AE-7263-FD78-5E2D-655182D9322F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6876220" y="968928"/>
                <a:ext cx="3024385" cy="3737810"/>
                <a:chOff x="13279" y="882770"/>
                <a:chExt cx="3274814" cy="4351951"/>
              </a:xfrm>
              <a:grpFill/>
            </p:grpSpPr>
            <p:pic>
              <p:nvPicPr>
                <p:cNvPr id="17" name="Image 16">
                  <a:extLst>
                    <a:ext uri="{FF2B5EF4-FFF2-40B4-BE49-F238E27FC236}">
                      <a16:creationId xmlns:a16="http://schemas.microsoft.com/office/drawing/2014/main" id="{357420A9-2E73-4D83-7B52-2EECDB29118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3279" y="1252110"/>
                  <a:ext cx="3274814" cy="3982611"/>
                </a:xfrm>
                <a:prstGeom prst="rect">
                  <a:avLst/>
                </a:prstGeom>
                <a:grpFill/>
              </p:spPr>
            </p:pic>
            <p:pic>
              <p:nvPicPr>
                <p:cNvPr id="18" name="Image 17">
                  <a:extLst>
                    <a:ext uri="{FF2B5EF4-FFF2-40B4-BE49-F238E27FC236}">
                      <a16:creationId xmlns:a16="http://schemas.microsoft.com/office/drawing/2014/main" id="{1D53ACA6-FF74-28DC-3D91-8D3CC336B6F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rcRect t="89634"/>
                <a:stretch/>
              </p:blipFill>
              <p:spPr>
                <a:xfrm>
                  <a:off x="22416" y="882770"/>
                  <a:ext cx="3196162" cy="460657"/>
                </a:xfrm>
                <a:prstGeom prst="rect">
                  <a:avLst/>
                </a:prstGeom>
                <a:grpFill/>
              </p:spPr>
            </p:pic>
          </p:grpSp>
          <p:pic>
            <p:nvPicPr>
              <p:cNvPr id="22" name="Image 21">
                <a:extLst>
                  <a:ext uri="{FF2B5EF4-FFF2-40B4-BE49-F238E27FC236}">
                    <a16:creationId xmlns:a16="http://schemas.microsoft.com/office/drawing/2014/main" id="{02D65264-0198-4C8D-FB7D-BB126C843C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t="1" b="91902"/>
              <a:stretch/>
            </p:blipFill>
            <p:spPr>
              <a:xfrm>
                <a:off x="6893621" y="703835"/>
                <a:ext cx="2978162" cy="300491"/>
              </a:xfrm>
              <a:prstGeom prst="rect">
                <a:avLst/>
              </a:prstGeom>
              <a:grpFill/>
            </p:spPr>
          </p:pic>
        </p:grpSp>
      </p:grpSp>
      <p:sp>
        <p:nvSpPr>
          <p:cNvPr id="9" name="ZoneTexte 8">
            <a:extLst>
              <a:ext uri="{FF2B5EF4-FFF2-40B4-BE49-F238E27FC236}">
                <a16:creationId xmlns:a16="http://schemas.microsoft.com/office/drawing/2014/main" id="{A31A0A0F-CE41-D38D-70BB-EEF42AA84389}"/>
              </a:ext>
            </a:extLst>
          </p:cNvPr>
          <p:cNvSpPr txBox="1"/>
          <p:nvPr/>
        </p:nvSpPr>
        <p:spPr>
          <a:xfrm>
            <a:off x="0" y="5829123"/>
            <a:ext cx="1219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fr-FR" sz="4800" b="1" i="0" u="none" strike="noStrike" kern="1200" cap="none" spc="-150" normalizeH="0" baseline="0" noProof="0" dirty="0" err="1">
                <a:ln>
                  <a:noFill/>
                </a:ln>
                <a:solidFill>
                  <a:srgbClr val="FFFE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Blueprint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4910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roup 116">
            <a:extLst>
              <a:ext uri="{FF2B5EF4-FFF2-40B4-BE49-F238E27FC236}">
                <a16:creationId xmlns:a16="http://schemas.microsoft.com/office/drawing/2014/main" id="{E024D248-87CA-4666-BB50-B93BF1A6F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8" name="Freeform 5">
              <a:extLst>
                <a:ext uri="{FF2B5EF4-FFF2-40B4-BE49-F238E27FC236}">
                  <a16:creationId xmlns:a16="http://schemas.microsoft.com/office/drawing/2014/main" id="{81446A0E-C360-4370-A384-224EF4B9D7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9" name="Freeform 6">
              <a:extLst>
                <a:ext uri="{FF2B5EF4-FFF2-40B4-BE49-F238E27FC236}">
                  <a16:creationId xmlns:a16="http://schemas.microsoft.com/office/drawing/2014/main" id="{375CF781-ABBD-4539-AE85-B013EDD7E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0" name="Freeform 7">
              <a:extLst>
                <a:ext uri="{FF2B5EF4-FFF2-40B4-BE49-F238E27FC236}">
                  <a16:creationId xmlns:a16="http://schemas.microsoft.com/office/drawing/2014/main" id="{F3350EF4-E7A6-48D2-8B21-9DD8F1CB9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1" name="Freeform 8">
              <a:extLst>
                <a:ext uri="{FF2B5EF4-FFF2-40B4-BE49-F238E27FC236}">
                  <a16:creationId xmlns:a16="http://schemas.microsoft.com/office/drawing/2014/main" id="{1F517A69-FE01-464B-9A05-3499576A99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2" name="Freeform 9">
              <a:extLst>
                <a:ext uri="{FF2B5EF4-FFF2-40B4-BE49-F238E27FC236}">
                  <a16:creationId xmlns:a16="http://schemas.microsoft.com/office/drawing/2014/main" id="{AADC7005-409B-4A18-ABD2-3BC40B989A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3" name="Freeform 10">
              <a:extLst>
                <a:ext uri="{FF2B5EF4-FFF2-40B4-BE49-F238E27FC236}">
                  <a16:creationId xmlns:a16="http://schemas.microsoft.com/office/drawing/2014/main" id="{E7E7D4D7-F6DE-4530-876A-7AF7ED933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4" name="Freeform 11">
              <a:extLst>
                <a:ext uri="{FF2B5EF4-FFF2-40B4-BE49-F238E27FC236}">
                  <a16:creationId xmlns:a16="http://schemas.microsoft.com/office/drawing/2014/main" id="{4FD811BB-DC05-49BD-934D-C52A0455BE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5" name="Freeform 12">
              <a:extLst>
                <a:ext uri="{FF2B5EF4-FFF2-40B4-BE49-F238E27FC236}">
                  <a16:creationId xmlns:a16="http://schemas.microsoft.com/office/drawing/2014/main" id="{328F383D-072B-4F56-8238-83F7F52418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6" name="Freeform 13">
              <a:extLst>
                <a:ext uri="{FF2B5EF4-FFF2-40B4-BE49-F238E27FC236}">
                  <a16:creationId xmlns:a16="http://schemas.microsoft.com/office/drawing/2014/main" id="{2F3E6887-3D62-47E0-BF7E-80A33A3EA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7" name="Freeform 14">
              <a:extLst>
                <a:ext uri="{FF2B5EF4-FFF2-40B4-BE49-F238E27FC236}">
                  <a16:creationId xmlns:a16="http://schemas.microsoft.com/office/drawing/2014/main" id="{0F932455-2E90-40F2-914E-CB4D46E56F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8" name="Freeform 15">
              <a:extLst>
                <a:ext uri="{FF2B5EF4-FFF2-40B4-BE49-F238E27FC236}">
                  <a16:creationId xmlns:a16="http://schemas.microsoft.com/office/drawing/2014/main" id="{9CE34E18-538E-4FBE-A20F-A3F830A625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9" name="Freeform 16">
              <a:extLst>
                <a:ext uri="{FF2B5EF4-FFF2-40B4-BE49-F238E27FC236}">
                  <a16:creationId xmlns:a16="http://schemas.microsoft.com/office/drawing/2014/main" id="{7D614BDF-54BD-46C3-85E5-96EE7B68B3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0" name="Freeform 17">
              <a:extLst>
                <a:ext uri="{FF2B5EF4-FFF2-40B4-BE49-F238E27FC236}">
                  <a16:creationId xmlns:a16="http://schemas.microsoft.com/office/drawing/2014/main" id="{0C98C1F4-37D1-4C8C-B86F-C8F65A3C4D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1" name="Freeform 18">
              <a:extLst>
                <a:ext uri="{FF2B5EF4-FFF2-40B4-BE49-F238E27FC236}">
                  <a16:creationId xmlns:a16="http://schemas.microsoft.com/office/drawing/2014/main" id="{4C38DF64-C855-4E1D-9327-5444A4E86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2" name="Freeform 19">
              <a:extLst>
                <a:ext uri="{FF2B5EF4-FFF2-40B4-BE49-F238E27FC236}">
                  <a16:creationId xmlns:a16="http://schemas.microsoft.com/office/drawing/2014/main" id="{0E27D78D-BB9D-4B2A-8583-B4B2E14FB9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3" name="Freeform 20">
              <a:extLst>
                <a:ext uri="{FF2B5EF4-FFF2-40B4-BE49-F238E27FC236}">
                  <a16:creationId xmlns:a16="http://schemas.microsoft.com/office/drawing/2014/main" id="{FD78ECA6-F850-4BA2-AD0A-E32F2C97F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4" name="Freeform 21">
              <a:extLst>
                <a:ext uri="{FF2B5EF4-FFF2-40B4-BE49-F238E27FC236}">
                  <a16:creationId xmlns:a16="http://schemas.microsoft.com/office/drawing/2014/main" id="{86717E14-EE6A-4BA3-B519-F0E6220BB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5" name="Freeform 22">
              <a:extLst>
                <a:ext uri="{FF2B5EF4-FFF2-40B4-BE49-F238E27FC236}">
                  <a16:creationId xmlns:a16="http://schemas.microsoft.com/office/drawing/2014/main" id="{82CDDB7E-90AB-4368-AED4-F2904A31A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6" name="Freeform 23">
              <a:extLst>
                <a:ext uri="{FF2B5EF4-FFF2-40B4-BE49-F238E27FC236}">
                  <a16:creationId xmlns:a16="http://schemas.microsoft.com/office/drawing/2014/main" id="{56B060D4-4D56-4ABD-B495-528477EEA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38BE3980-E33C-47F5-9C30-74FF864BE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75B0C41B-5860-492D-A229-2AD0EB47BB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40" name="Isosceles Triangle 139">
              <a:extLst>
                <a:ext uri="{FF2B5EF4-FFF2-40B4-BE49-F238E27FC236}">
                  <a16:creationId xmlns:a16="http://schemas.microsoft.com/office/drawing/2014/main" id="{58FED3E4-0FF2-4D7C-8C6E-F8DA2ED001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524D354D-03E8-4B3C-AE46-3134F3D1BC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</p:grpSp>
      <p:sp useBgFill="1">
        <p:nvSpPr>
          <p:cNvPr id="143" name="Rectangle 142">
            <a:extLst>
              <a:ext uri="{FF2B5EF4-FFF2-40B4-BE49-F238E27FC236}">
                <a16:creationId xmlns:a16="http://schemas.microsoft.com/office/drawing/2014/main" id="{F199CFFE-DA0E-4054-A98E-637FEB1FA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79B720E2-8A02-4886-B3F3-2C28F0DB3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46" name="Freeform 5">
              <a:extLst>
                <a:ext uri="{FF2B5EF4-FFF2-40B4-BE49-F238E27FC236}">
                  <a16:creationId xmlns:a16="http://schemas.microsoft.com/office/drawing/2014/main" id="{C889A47C-D4C0-4050-9FD7-C6E68BB2A1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6">
              <a:extLst>
                <a:ext uri="{FF2B5EF4-FFF2-40B4-BE49-F238E27FC236}">
                  <a16:creationId xmlns:a16="http://schemas.microsoft.com/office/drawing/2014/main" id="{196A917C-4FB7-4EE0-B2AF-5B424C9213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7">
              <a:extLst>
                <a:ext uri="{FF2B5EF4-FFF2-40B4-BE49-F238E27FC236}">
                  <a16:creationId xmlns:a16="http://schemas.microsoft.com/office/drawing/2014/main" id="{AD042BA0-4DD8-41BC-8B1B-82E7C21B5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8">
              <a:extLst>
                <a:ext uri="{FF2B5EF4-FFF2-40B4-BE49-F238E27FC236}">
                  <a16:creationId xmlns:a16="http://schemas.microsoft.com/office/drawing/2014/main" id="{8B5FD66D-A2C4-4D2F-A79D-F9A85F1E75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9">
              <a:extLst>
                <a:ext uri="{FF2B5EF4-FFF2-40B4-BE49-F238E27FC236}">
                  <a16:creationId xmlns:a16="http://schemas.microsoft.com/office/drawing/2014/main" id="{D81BA58D-9E68-4371-96FD-F7FA84B86C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0">
              <a:extLst>
                <a:ext uri="{FF2B5EF4-FFF2-40B4-BE49-F238E27FC236}">
                  <a16:creationId xmlns:a16="http://schemas.microsoft.com/office/drawing/2014/main" id="{B945C143-4385-4ECD-AEC8-E2B950C08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1">
              <a:extLst>
                <a:ext uri="{FF2B5EF4-FFF2-40B4-BE49-F238E27FC236}">
                  <a16:creationId xmlns:a16="http://schemas.microsoft.com/office/drawing/2014/main" id="{E47EA07A-986C-4416-8274-40317A00B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2">
              <a:extLst>
                <a:ext uri="{FF2B5EF4-FFF2-40B4-BE49-F238E27FC236}">
                  <a16:creationId xmlns:a16="http://schemas.microsoft.com/office/drawing/2014/main" id="{5DF9F493-715E-4E94-BC84-2D3AAED6A3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3">
              <a:extLst>
                <a:ext uri="{FF2B5EF4-FFF2-40B4-BE49-F238E27FC236}">
                  <a16:creationId xmlns:a16="http://schemas.microsoft.com/office/drawing/2014/main" id="{EC1E6687-33C1-4307-80DD-B44908DB3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14">
              <a:extLst>
                <a:ext uri="{FF2B5EF4-FFF2-40B4-BE49-F238E27FC236}">
                  <a16:creationId xmlns:a16="http://schemas.microsoft.com/office/drawing/2014/main" id="{BA9831A9-B617-427A-BDC1-D2C0DFD035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15">
              <a:extLst>
                <a:ext uri="{FF2B5EF4-FFF2-40B4-BE49-F238E27FC236}">
                  <a16:creationId xmlns:a16="http://schemas.microsoft.com/office/drawing/2014/main" id="{F861664D-E779-4577-9079-2A51591457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16">
              <a:extLst>
                <a:ext uri="{FF2B5EF4-FFF2-40B4-BE49-F238E27FC236}">
                  <a16:creationId xmlns:a16="http://schemas.microsoft.com/office/drawing/2014/main" id="{0F5BBF32-13D4-43E4-A8B1-D6EF59586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17">
              <a:extLst>
                <a:ext uri="{FF2B5EF4-FFF2-40B4-BE49-F238E27FC236}">
                  <a16:creationId xmlns:a16="http://schemas.microsoft.com/office/drawing/2014/main" id="{EE320952-217D-46F1-9268-CA37990B86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18">
              <a:extLst>
                <a:ext uri="{FF2B5EF4-FFF2-40B4-BE49-F238E27FC236}">
                  <a16:creationId xmlns:a16="http://schemas.microsoft.com/office/drawing/2014/main" id="{F3932B73-1A86-4337-8615-5F7BCC061F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19">
              <a:extLst>
                <a:ext uri="{FF2B5EF4-FFF2-40B4-BE49-F238E27FC236}">
                  <a16:creationId xmlns:a16="http://schemas.microsoft.com/office/drawing/2014/main" id="{CF4D47F6-8F19-461F-BC0F-462182EC1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20">
              <a:extLst>
                <a:ext uri="{FF2B5EF4-FFF2-40B4-BE49-F238E27FC236}">
                  <a16:creationId xmlns:a16="http://schemas.microsoft.com/office/drawing/2014/main" id="{8E7FF1EC-DD12-49F9-AF1B-8DA881C24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21">
              <a:extLst>
                <a:ext uri="{FF2B5EF4-FFF2-40B4-BE49-F238E27FC236}">
                  <a16:creationId xmlns:a16="http://schemas.microsoft.com/office/drawing/2014/main" id="{0F80CCAF-5784-404C-8A6C-39854025A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22">
              <a:extLst>
                <a:ext uri="{FF2B5EF4-FFF2-40B4-BE49-F238E27FC236}">
                  <a16:creationId xmlns:a16="http://schemas.microsoft.com/office/drawing/2014/main" id="{DB9609D2-E1D2-4E95-920F-6B1D45B2A2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23">
              <a:extLst>
                <a:ext uri="{FF2B5EF4-FFF2-40B4-BE49-F238E27FC236}">
                  <a16:creationId xmlns:a16="http://schemas.microsoft.com/office/drawing/2014/main" id="{F2EEBF02-66CE-459B-8536-D7C4D498CB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5" name="Picture 4" descr="Calculatrice, stylo, boussole, argent et un papier avec graphiques imprimés">
            <a:extLst>
              <a:ext uri="{FF2B5EF4-FFF2-40B4-BE49-F238E27FC236}">
                <a16:creationId xmlns:a16="http://schemas.microsoft.com/office/drawing/2014/main" id="{EF1B256E-3963-E5C0-EFDE-A18F59DEF2E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2488" r="-1" b="31409"/>
          <a:stretch/>
        </p:blipFill>
        <p:spPr>
          <a:xfrm>
            <a:off x="1" y="10"/>
            <a:ext cx="12191695" cy="4120995"/>
          </a:xfrm>
          <a:prstGeom prst="rect">
            <a:avLst/>
          </a:prstGeom>
          <a:ln w="12700">
            <a:noFill/>
          </a:ln>
        </p:spPr>
      </p:pic>
      <p:grpSp>
        <p:nvGrpSpPr>
          <p:cNvPr id="166" name="Group 165">
            <a:extLst>
              <a:ext uri="{FF2B5EF4-FFF2-40B4-BE49-F238E27FC236}">
                <a16:creationId xmlns:a16="http://schemas.microsoft.com/office/drawing/2014/main" id="{DEDA27B9-3726-4A21-8FF8-A3B93EAA2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4206292"/>
            <a:ext cx="12192755" cy="1771275"/>
            <a:chOff x="1" y="3893141"/>
            <a:chExt cx="12192755" cy="1771275"/>
          </a:xfrm>
        </p:grpSpPr>
        <p:sp>
          <p:nvSpPr>
            <p:cNvPr id="167" name="Isosceles Triangle 39">
              <a:extLst>
                <a:ext uri="{FF2B5EF4-FFF2-40B4-BE49-F238E27FC236}">
                  <a16:creationId xmlns:a16="http://schemas.microsoft.com/office/drawing/2014/main" id="{E1E5536E-2CC6-444C-A432-731D58F0BC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28AA722D-8306-4F4C-A2CB-382699312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3893141"/>
              <a:ext cx="12192755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BF0A2CF3-F2B1-1F87-4AD1-3115DBA39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982" y="4293388"/>
            <a:ext cx="8833655" cy="727748"/>
          </a:xfrm>
        </p:spPr>
        <p:txBody>
          <a:bodyPr vert="horz" lIns="228600" tIns="228600" rIns="228600" bIns="0" rtlCol="0" anchor="b">
            <a:noAutofit/>
          </a:bodyPr>
          <a:lstStyle/>
          <a:p>
            <a:pPr>
              <a:lnSpc>
                <a:spcPct val="80000"/>
              </a:lnSpc>
            </a:pPr>
            <a:r>
              <a:rPr lang="en-US" sz="4800" b="1" dirty="0" err="1"/>
              <a:t>Présentation</a:t>
            </a:r>
            <a:r>
              <a:rPr lang="en-US" sz="4800" b="1" dirty="0"/>
              <a:t> du rapport</a:t>
            </a:r>
          </a:p>
        </p:txBody>
      </p:sp>
    </p:spTree>
    <p:extLst>
      <p:ext uri="{BB962C8B-B14F-4D97-AF65-F5344CB8AC3E}">
        <p14:creationId xmlns:p14="http://schemas.microsoft.com/office/powerpoint/2010/main" val="3866727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Atlas">
  <a:themeElements>
    <a:clrScheme name="Bleu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29B3952A-A5A2-4E72-A5C9-A88B41734E0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933</TotalTime>
  <Words>247</Words>
  <Application>Microsoft Office PowerPoint</Application>
  <PresentationFormat>Grand écran</PresentationFormat>
  <Paragraphs>44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Calibri</vt:lpstr>
      <vt:lpstr>Calibri Light</vt:lpstr>
      <vt:lpstr>Rockwell</vt:lpstr>
      <vt:lpstr>Wingdings</vt:lpstr>
      <vt:lpstr>Atlas</vt:lpstr>
      <vt:lpstr>Présentation du projet data visualisation Power bi</vt:lpstr>
      <vt:lpstr>Contexte et objectifs du projet </vt:lpstr>
      <vt:lpstr>Etapes de conception du rapport</vt:lpstr>
      <vt:lpstr>Présentation du jeu de données </vt:lpstr>
      <vt:lpstr>Traitement des données</vt:lpstr>
      <vt:lpstr>Présentation PowerPoint</vt:lpstr>
      <vt:lpstr>Présentation du rapport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 vercellotti</dc:creator>
  <cp:lastModifiedBy>F vercellotti</cp:lastModifiedBy>
  <cp:revision>10</cp:revision>
  <dcterms:created xsi:type="dcterms:W3CDTF">2024-09-13T07:31:10Z</dcterms:created>
  <dcterms:modified xsi:type="dcterms:W3CDTF">2024-09-20T15:04:56Z</dcterms:modified>
</cp:coreProperties>
</file>